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6" r:id="rId1"/>
  </p:sldMasterIdLst>
  <p:notesMasterIdLst>
    <p:notesMasterId r:id="rId12"/>
  </p:notesMasterIdLst>
  <p:sldIdLst>
    <p:sldId id="260" r:id="rId2"/>
    <p:sldId id="317" r:id="rId3"/>
    <p:sldId id="340" r:id="rId4"/>
    <p:sldId id="342" r:id="rId5"/>
    <p:sldId id="343" r:id="rId6"/>
    <p:sldId id="345" r:id="rId7"/>
    <p:sldId id="346" r:id="rId8"/>
    <p:sldId id="348" r:id="rId9"/>
    <p:sldId id="347" r:id="rId10"/>
    <p:sldId id="341" r:id="rId11"/>
  </p:sldIdLst>
  <p:sldSz cx="9906000" cy="6858000" type="A4"/>
  <p:notesSz cx="6794500" cy="9906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782"/>
    <a:srgbClr val="000000"/>
    <a:srgbClr val="4D4D4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660"/>
  </p:normalViewPr>
  <p:slideViewPr>
    <p:cSldViewPr snapToGrid="0" snapToObjects="1" showGuides="1">
      <p:cViewPr varScale="1">
        <p:scale>
          <a:sx n="116" d="100"/>
          <a:sy n="116" d="100"/>
        </p:scale>
        <p:origin x="1326" y="108"/>
      </p:cViewPr>
      <p:guideLst>
        <p:guide orient="horz" pos="2159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521EE-868A-40BB-A402-DDBFD54BE9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D37452-AAD3-4107-82FE-CE63F96E910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Методические рекомендации по формированию целевых моделей упрощения процедур ведения бизнеса и повышения инвестиционной привлекательности субъектов Российской Федерации 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952A713C-E33D-4951-B1C9-258549848493}" type="parTrans" cxnId="{9222D0A9-EBC0-4EB7-8853-B599B09A7182}">
      <dgm:prSet/>
      <dgm:spPr/>
      <dgm:t>
        <a:bodyPr/>
        <a:lstStyle/>
        <a:p>
          <a:endParaRPr lang="ru-RU"/>
        </a:p>
      </dgm:t>
    </dgm:pt>
    <dgm:pt modelId="{53A2160E-5317-4CF1-8E4C-A4B884F7CA81}" type="sibTrans" cxnId="{9222D0A9-EBC0-4EB7-8853-B599B09A7182}">
      <dgm:prSet/>
      <dgm:spPr/>
      <dgm:t>
        <a:bodyPr/>
        <a:lstStyle/>
        <a:p>
          <a:endParaRPr lang="ru-RU"/>
        </a:p>
      </dgm:t>
    </dgm:pt>
    <dgm:pt modelId="{7A043914-C9BA-4A02-8592-8E04951A3BE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Распоряжение Правительства Российской Федерации от 31 января 2017 г. № 147-р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169ECE28-5222-4F89-A93A-89D2EE8F7E88}" type="parTrans" cxnId="{D100445A-E681-4394-A037-640543C47FD0}">
      <dgm:prSet/>
      <dgm:spPr/>
      <dgm:t>
        <a:bodyPr/>
        <a:lstStyle/>
        <a:p>
          <a:endParaRPr lang="ru-RU"/>
        </a:p>
      </dgm:t>
    </dgm:pt>
    <dgm:pt modelId="{0CBE6CD0-8729-4879-B26E-FC96D0D17337}" type="sibTrans" cxnId="{D100445A-E681-4394-A037-640543C47FD0}">
      <dgm:prSet/>
      <dgm:spPr/>
      <dgm:t>
        <a:bodyPr/>
        <a:lstStyle/>
        <a:p>
          <a:endParaRPr lang="ru-RU"/>
        </a:p>
      </dgm:t>
    </dgm:pt>
    <dgm:pt modelId="{2C9268B1-374C-4044-9E42-FA573E16C7E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Методические рекомендации по внедрению в субъектах Российской Федерации целевых моделей во исполнение абзаца второго подпункта «б» пункта 2 Перечня поручений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26F3C5EB-0050-4C99-9FD6-30EE0E2AEDBB}" type="parTrans" cxnId="{B4004583-A98E-4E61-93BA-25D5F94E272E}">
      <dgm:prSet/>
      <dgm:spPr/>
      <dgm:t>
        <a:bodyPr/>
        <a:lstStyle/>
        <a:p>
          <a:endParaRPr lang="ru-RU"/>
        </a:p>
      </dgm:t>
    </dgm:pt>
    <dgm:pt modelId="{DF8AB613-A972-4EAB-BFAD-80BD4B6A2847}" type="sibTrans" cxnId="{B4004583-A98E-4E61-93BA-25D5F94E272E}">
      <dgm:prSet/>
      <dgm:spPr/>
      <dgm:t>
        <a:bodyPr/>
        <a:lstStyle/>
        <a:p>
          <a:endParaRPr lang="ru-RU"/>
        </a:p>
      </dgm:t>
    </dgm:pt>
    <dgm:pt modelId="{711669B4-0830-4B21-AA01-84FC4FB4B151}">
      <dgm:prSet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утверждены Первым заместителем Председателя Правительства Российской Федерации </a:t>
          </a:r>
          <a:r>
            <a:rPr lang="ru-RU" sz="1400" dirty="0" err="1" smtClean="0">
              <a:solidFill>
                <a:schemeClr val="tx2">
                  <a:lumMod val="75000"/>
                </a:schemeClr>
              </a:solidFill>
            </a:rPr>
            <a:t>И.И.Шуваловым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 14 декабря 2016 г. № 9555п-П13;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AE243F38-4A7A-4AC1-A34C-BBFF07AC647B}" type="parTrans" cxnId="{CBAC06B5-9370-4B8E-B83F-265D9E8AA7A7}">
      <dgm:prSet/>
      <dgm:spPr/>
      <dgm:t>
        <a:bodyPr/>
        <a:lstStyle/>
        <a:p>
          <a:endParaRPr lang="ru-RU"/>
        </a:p>
      </dgm:t>
    </dgm:pt>
    <dgm:pt modelId="{A3A4E679-EBA2-4801-A7D7-48FC33CEA33C}" type="sibTrans" cxnId="{CBAC06B5-9370-4B8E-B83F-265D9E8AA7A7}">
      <dgm:prSet/>
      <dgm:spPr/>
      <dgm:t>
        <a:bodyPr/>
        <a:lstStyle/>
        <a:p>
          <a:endParaRPr lang="ru-RU"/>
        </a:p>
      </dgm:t>
    </dgm:pt>
    <dgm:pt modelId="{7AAA3619-E0B8-4E52-A6E0-35E1C550C501}">
      <dgm:prSet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описывают порядок подготовки целевых моделей.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950E26CC-5B21-4013-8850-76D081C51228}" type="parTrans" cxnId="{F1D0B706-2567-491E-9D29-A51B2328A18B}">
      <dgm:prSet/>
      <dgm:spPr/>
      <dgm:t>
        <a:bodyPr/>
        <a:lstStyle/>
        <a:p>
          <a:endParaRPr lang="ru-RU"/>
        </a:p>
      </dgm:t>
    </dgm:pt>
    <dgm:pt modelId="{AF37D7D9-DA9F-41DA-A5FB-CEBFD839BBAC}" type="sibTrans" cxnId="{F1D0B706-2567-491E-9D29-A51B2328A18B}">
      <dgm:prSet/>
      <dgm:spPr/>
      <dgm:t>
        <a:bodyPr/>
        <a:lstStyle/>
        <a:p>
          <a:endParaRPr lang="ru-RU"/>
        </a:p>
      </dgm:t>
    </dgm:pt>
    <dgm:pt modelId="{166CEDD7-3CBC-4B2A-A913-C1C1E4C1710E}">
      <dgm:prSet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утверждены Первым заместителем Председателя Правительства Российской Федерации </a:t>
          </a:r>
          <a:r>
            <a:rPr lang="ru-RU" sz="1400" dirty="0" err="1" smtClean="0">
              <a:solidFill>
                <a:schemeClr val="tx2">
                  <a:lumMod val="75000"/>
                </a:schemeClr>
              </a:solidFill>
            </a:rPr>
            <a:t>И.И.Шуваловым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  31 января 2017 г. № 717п-П13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7414AF89-C2E5-4243-95DE-C0AB4CCD055B}" type="parTrans" cxnId="{E1F54C23-61E6-491B-8F70-B47E206A2E98}">
      <dgm:prSet/>
      <dgm:spPr/>
      <dgm:t>
        <a:bodyPr/>
        <a:lstStyle/>
        <a:p>
          <a:endParaRPr lang="ru-RU"/>
        </a:p>
      </dgm:t>
    </dgm:pt>
    <dgm:pt modelId="{BB5690C9-30B1-4AE5-A291-9F65A6F02ED5}" type="sibTrans" cxnId="{E1F54C23-61E6-491B-8F70-B47E206A2E98}">
      <dgm:prSet/>
      <dgm:spPr/>
      <dgm:t>
        <a:bodyPr/>
        <a:lstStyle/>
        <a:p>
          <a:endParaRPr lang="ru-RU"/>
        </a:p>
      </dgm:t>
    </dgm:pt>
    <dgm:pt modelId="{E6E0E54D-84A8-4EF4-A401-7B32F56D6154}">
      <dgm:prSet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описывают принципы и порядок внедрения в субъектах Российской Федерации целевых моделей и формирование критериев оценки достижения показателей территориальными органами федеральных органов исполнительной власти Российской Федерации, органами исполнительной власти субъектов Российской Федерации и органами местного самоуправления.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92C5E9FC-670C-4F24-93D0-261596EF78B7}" type="parTrans" cxnId="{AA8CC4D6-EC84-4094-8B41-B61308C0FD29}">
      <dgm:prSet/>
      <dgm:spPr/>
      <dgm:t>
        <a:bodyPr/>
        <a:lstStyle/>
        <a:p>
          <a:endParaRPr lang="ru-RU"/>
        </a:p>
      </dgm:t>
    </dgm:pt>
    <dgm:pt modelId="{597A121C-7684-4986-9D43-7655DA479F3B}" type="sibTrans" cxnId="{AA8CC4D6-EC84-4094-8B41-B61308C0FD29}">
      <dgm:prSet/>
      <dgm:spPr/>
      <dgm:t>
        <a:bodyPr/>
        <a:lstStyle/>
        <a:p>
          <a:endParaRPr lang="ru-RU"/>
        </a:p>
      </dgm:t>
    </dgm:pt>
    <dgm:pt modelId="{CADF97C5-521C-4A4C-A2EA-96D19CA497F9}">
      <dgm:prSet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утверждены целевые моделей упрощения процедур ведения бизнеса и повышения инвестиционной привлекательности субъектов Российской Федерации, разработанные на основе лучших региональных практик;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B5E9B114-BF02-4F9B-8882-8D11AB1FC6B0}" type="parTrans" cxnId="{7A1A6457-A697-48EB-8455-B32ECEB2844E}">
      <dgm:prSet/>
      <dgm:spPr/>
      <dgm:t>
        <a:bodyPr/>
        <a:lstStyle/>
        <a:p>
          <a:endParaRPr lang="ru-RU"/>
        </a:p>
      </dgm:t>
    </dgm:pt>
    <dgm:pt modelId="{6801E21A-A4C0-410B-B559-CD363BE07B2A}" type="sibTrans" cxnId="{7A1A6457-A697-48EB-8455-B32ECEB2844E}">
      <dgm:prSet/>
      <dgm:spPr/>
      <dgm:t>
        <a:bodyPr/>
        <a:lstStyle/>
        <a:p>
          <a:endParaRPr lang="ru-RU"/>
        </a:p>
      </dgm:t>
    </dgm:pt>
    <dgm:pt modelId="{CB8CF22B-37D4-485C-AE9A-BD6F6FD5FB2F}">
      <dgm:prSet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утвержден перечень федеральных органов исполнительной власти, ответственных за мониторинг внедрения в субъектах Российской Федерации целевых моделей;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B9EC298C-10CE-4C89-AD3B-4C8E1993F65D}" type="parTrans" cxnId="{F76C065F-879F-40A4-B6F9-A67C52669205}">
      <dgm:prSet/>
      <dgm:spPr/>
      <dgm:t>
        <a:bodyPr/>
        <a:lstStyle/>
        <a:p>
          <a:endParaRPr lang="ru-RU"/>
        </a:p>
      </dgm:t>
    </dgm:pt>
    <dgm:pt modelId="{020F0588-8271-48E0-9824-E00473C76849}" type="sibTrans" cxnId="{F76C065F-879F-40A4-B6F9-A67C52669205}">
      <dgm:prSet/>
      <dgm:spPr/>
      <dgm:t>
        <a:bodyPr/>
        <a:lstStyle/>
        <a:p>
          <a:endParaRPr lang="ru-RU"/>
        </a:p>
      </dgm:t>
    </dgm:pt>
    <dgm:pt modelId="{15D366AF-1F53-4095-9DEC-B7F5B0E7A9F0}">
      <dgm:prSet custT="1"/>
      <dgm:spPr/>
      <dgm:t>
        <a:bodyPr/>
        <a:lstStyle/>
        <a:p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97F12E76-8BD7-4BA6-8C3C-D88C95C8731B}" type="parTrans" cxnId="{BEDBA986-7326-4C21-B3B1-E4A382D70F76}">
      <dgm:prSet/>
      <dgm:spPr/>
      <dgm:t>
        <a:bodyPr/>
        <a:lstStyle/>
        <a:p>
          <a:endParaRPr lang="ru-RU"/>
        </a:p>
      </dgm:t>
    </dgm:pt>
    <dgm:pt modelId="{9547FF81-10FB-431F-AD5D-81DF53CBBCAB}" type="sibTrans" cxnId="{BEDBA986-7326-4C21-B3B1-E4A382D70F76}">
      <dgm:prSet/>
      <dgm:spPr/>
      <dgm:t>
        <a:bodyPr/>
        <a:lstStyle/>
        <a:p>
          <a:endParaRPr lang="ru-RU"/>
        </a:p>
      </dgm:t>
    </dgm:pt>
    <dgm:pt modelId="{171E318D-2296-452A-94FF-3D808995BBED}">
      <dgm:prSet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утвержден перечень руководителей рабочих групп по мониторингу внедрения в субъектах Российской Федерации целевых моделей.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B310EC25-EAFD-4F7F-942F-2A60C8435938}" type="parTrans" cxnId="{1E07B2E1-3099-41B1-A233-1BBE85CB8E9E}">
      <dgm:prSet/>
      <dgm:spPr/>
      <dgm:t>
        <a:bodyPr/>
        <a:lstStyle/>
        <a:p>
          <a:endParaRPr lang="ru-RU"/>
        </a:p>
      </dgm:t>
    </dgm:pt>
    <dgm:pt modelId="{414A2E79-FB9E-4716-9536-A9DB3A2FAB2D}" type="sibTrans" cxnId="{1E07B2E1-3099-41B1-A233-1BBE85CB8E9E}">
      <dgm:prSet/>
      <dgm:spPr/>
      <dgm:t>
        <a:bodyPr/>
        <a:lstStyle/>
        <a:p>
          <a:endParaRPr lang="ru-RU"/>
        </a:p>
      </dgm:t>
    </dgm:pt>
    <dgm:pt modelId="{DECA9F2C-1101-449D-80FA-C1DA35A8B9C6}" type="pres">
      <dgm:prSet presAssocID="{ABD521EE-868A-40BB-A402-DDBFD54BE9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E9A5D4-1351-49DE-841E-1B09C920C9FB}" type="pres">
      <dgm:prSet presAssocID="{19D37452-AAD3-4107-82FE-CE63F96E910D}" presName="parentLin" presStyleCnt="0"/>
      <dgm:spPr/>
    </dgm:pt>
    <dgm:pt modelId="{F8BBDFEB-77B0-4B0D-8A92-2E076D6376D6}" type="pres">
      <dgm:prSet presAssocID="{19D37452-AAD3-4107-82FE-CE63F96E910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0B306E0-1B10-4D9B-8110-23AFEBBD85CD}" type="pres">
      <dgm:prSet presAssocID="{19D37452-AAD3-4107-82FE-CE63F96E910D}" presName="parentText" presStyleLbl="node1" presStyleIdx="0" presStyleCnt="3" custScaleX="135714" custScaleY="1647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85A00-C33B-4AD2-AFF7-176E415C8E97}" type="pres">
      <dgm:prSet presAssocID="{19D37452-AAD3-4107-82FE-CE63F96E910D}" presName="negativeSpace" presStyleCnt="0"/>
      <dgm:spPr/>
    </dgm:pt>
    <dgm:pt modelId="{BBAB26D0-F60C-4E3B-BF4D-3DD816A0C4F5}" type="pres">
      <dgm:prSet presAssocID="{19D37452-AAD3-4107-82FE-CE63F96E910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ED2D8-07AE-45AF-811F-27EEBBC82B07}" type="pres">
      <dgm:prSet presAssocID="{53A2160E-5317-4CF1-8E4C-A4B884F7CA81}" presName="spaceBetweenRectangles" presStyleCnt="0"/>
      <dgm:spPr/>
    </dgm:pt>
    <dgm:pt modelId="{DF491C95-F436-416B-9D62-6B2F7035DBA6}" type="pres">
      <dgm:prSet presAssocID="{7A043914-C9BA-4A02-8592-8E04951A3BEA}" presName="parentLin" presStyleCnt="0"/>
      <dgm:spPr/>
    </dgm:pt>
    <dgm:pt modelId="{0378904E-28BE-4DC7-8D5D-33C9D7535241}" type="pres">
      <dgm:prSet presAssocID="{7A043914-C9BA-4A02-8592-8E04951A3BE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A42ABBA-0433-4C04-960C-9EBC18C95BEB}" type="pres">
      <dgm:prSet presAssocID="{7A043914-C9BA-4A02-8592-8E04951A3BEA}" presName="parentText" presStyleLbl="node1" presStyleIdx="1" presStyleCnt="3" custScaleX="137642" custLinFactNeighborX="23040" custLinFactNeighborY="7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46018-1490-4302-A961-FF3C64C360EC}" type="pres">
      <dgm:prSet presAssocID="{7A043914-C9BA-4A02-8592-8E04951A3BEA}" presName="negativeSpace" presStyleCnt="0"/>
      <dgm:spPr/>
    </dgm:pt>
    <dgm:pt modelId="{FA96D126-214D-48C1-93AA-0760EEB05A1E}" type="pres">
      <dgm:prSet presAssocID="{7A043914-C9BA-4A02-8592-8E04951A3BE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15980-57E5-4E4A-B011-2836A4F1CA60}" type="pres">
      <dgm:prSet presAssocID="{0CBE6CD0-8729-4879-B26E-FC96D0D17337}" presName="spaceBetweenRectangles" presStyleCnt="0"/>
      <dgm:spPr/>
    </dgm:pt>
    <dgm:pt modelId="{55633FA4-EEE8-4923-AC29-6E481338E403}" type="pres">
      <dgm:prSet presAssocID="{2C9268B1-374C-4044-9E42-FA573E16C7E5}" presName="parentLin" presStyleCnt="0"/>
      <dgm:spPr/>
    </dgm:pt>
    <dgm:pt modelId="{21275608-BEB2-44A3-A988-73C0509A6B3E}" type="pres">
      <dgm:prSet presAssocID="{2C9268B1-374C-4044-9E42-FA573E16C7E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DA846AA-83DE-40D9-B221-20902D8F2E62}" type="pres">
      <dgm:prSet presAssocID="{2C9268B1-374C-4044-9E42-FA573E16C7E5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47FD2-87EB-4C8F-A863-D964224591BA}" type="pres">
      <dgm:prSet presAssocID="{2C9268B1-374C-4044-9E42-FA573E16C7E5}" presName="negativeSpace" presStyleCnt="0"/>
      <dgm:spPr/>
    </dgm:pt>
    <dgm:pt modelId="{3073DCE5-DB36-4D56-B0B5-95A1E85BD88B}" type="pres">
      <dgm:prSet presAssocID="{2C9268B1-374C-4044-9E42-FA573E16C7E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31298B-7AF2-4886-BF5D-6B0FE521823A}" type="presOf" srcId="{15D366AF-1F53-4095-9DEC-B7F5B0E7A9F0}" destId="{FA96D126-214D-48C1-93AA-0760EEB05A1E}" srcOrd="0" destOrd="3" presId="urn:microsoft.com/office/officeart/2005/8/layout/list1"/>
    <dgm:cxn modelId="{9222D0A9-EBC0-4EB7-8853-B599B09A7182}" srcId="{ABD521EE-868A-40BB-A402-DDBFD54BE9A8}" destId="{19D37452-AAD3-4107-82FE-CE63F96E910D}" srcOrd="0" destOrd="0" parTransId="{952A713C-E33D-4951-B1C9-258549848493}" sibTransId="{53A2160E-5317-4CF1-8E4C-A4B884F7CA81}"/>
    <dgm:cxn modelId="{20E5DB2F-24CF-47DF-81F0-769B1E46FE1B}" type="presOf" srcId="{7A043914-C9BA-4A02-8592-8E04951A3BEA}" destId="{0378904E-28BE-4DC7-8D5D-33C9D7535241}" srcOrd="0" destOrd="0" presId="urn:microsoft.com/office/officeart/2005/8/layout/list1"/>
    <dgm:cxn modelId="{DA9779F0-177E-4878-8105-181376E68467}" type="presOf" srcId="{CADF97C5-521C-4A4C-A2EA-96D19CA497F9}" destId="{FA96D126-214D-48C1-93AA-0760EEB05A1E}" srcOrd="0" destOrd="0" presId="urn:microsoft.com/office/officeart/2005/8/layout/list1"/>
    <dgm:cxn modelId="{C14D4759-70B4-4706-8C09-355D378C9A56}" type="presOf" srcId="{2C9268B1-374C-4044-9E42-FA573E16C7E5}" destId="{21275608-BEB2-44A3-A988-73C0509A6B3E}" srcOrd="0" destOrd="0" presId="urn:microsoft.com/office/officeart/2005/8/layout/list1"/>
    <dgm:cxn modelId="{D100445A-E681-4394-A037-640543C47FD0}" srcId="{ABD521EE-868A-40BB-A402-DDBFD54BE9A8}" destId="{7A043914-C9BA-4A02-8592-8E04951A3BEA}" srcOrd="1" destOrd="0" parTransId="{169ECE28-5222-4F89-A93A-89D2EE8F7E88}" sibTransId="{0CBE6CD0-8729-4879-B26E-FC96D0D17337}"/>
    <dgm:cxn modelId="{FAE2D1CB-D068-4F3B-8957-95CD714E926C}" type="presOf" srcId="{ABD521EE-868A-40BB-A402-DDBFD54BE9A8}" destId="{DECA9F2C-1101-449D-80FA-C1DA35A8B9C6}" srcOrd="0" destOrd="0" presId="urn:microsoft.com/office/officeart/2005/8/layout/list1"/>
    <dgm:cxn modelId="{CBAC06B5-9370-4B8E-B83F-265D9E8AA7A7}" srcId="{19D37452-AAD3-4107-82FE-CE63F96E910D}" destId="{711669B4-0830-4B21-AA01-84FC4FB4B151}" srcOrd="0" destOrd="0" parTransId="{AE243F38-4A7A-4AC1-A34C-BBFF07AC647B}" sibTransId="{A3A4E679-EBA2-4801-A7D7-48FC33CEA33C}"/>
    <dgm:cxn modelId="{F76C065F-879F-40A4-B6F9-A67C52669205}" srcId="{7A043914-C9BA-4A02-8592-8E04951A3BEA}" destId="{CB8CF22B-37D4-485C-AE9A-BD6F6FD5FB2F}" srcOrd="1" destOrd="0" parTransId="{B9EC298C-10CE-4C89-AD3B-4C8E1993F65D}" sibTransId="{020F0588-8271-48E0-9824-E00473C76849}"/>
    <dgm:cxn modelId="{E6329BF5-9C4D-4871-B425-896764FA230A}" type="presOf" srcId="{166CEDD7-3CBC-4B2A-A913-C1C1E4C1710E}" destId="{3073DCE5-DB36-4D56-B0B5-95A1E85BD88B}" srcOrd="0" destOrd="0" presId="urn:microsoft.com/office/officeart/2005/8/layout/list1"/>
    <dgm:cxn modelId="{E54648C4-7E9A-47DC-8323-091B6236439B}" type="presOf" srcId="{171E318D-2296-452A-94FF-3D808995BBED}" destId="{FA96D126-214D-48C1-93AA-0760EEB05A1E}" srcOrd="0" destOrd="2" presId="urn:microsoft.com/office/officeart/2005/8/layout/list1"/>
    <dgm:cxn modelId="{AA8CC4D6-EC84-4094-8B41-B61308C0FD29}" srcId="{2C9268B1-374C-4044-9E42-FA573E16C7E5}" destId="{E6E0E54D-84A8-4EF4-A401-7B32F56D6154}" srcOrd="1" destOrd="0" parTransId="{92C5E9FC-670C-4F24-93D0-261596EF78B7}" sibTransId="{597A121C-7684-4986-9D43-7655DA479F3B}"/>
    <dgm:cxn modelId="{9FEDC5EA-25F4-4D27-A754-608646CB48E0}" type="presOf" srcId="{19D37452-AAD3-4107-82FE-CE63F96E910D}" destId="{F8BBDFEB-77B0-4B0D-8A92-2E076D6376D6}" srcOrd="0" destOrd="0" presId="urn:microsoft.com/office/officeart/2005/8/layout/list1"/>
    <dgm:cxn modelId="{7A1A6457-A697-48EB-8455-B32ECEB2844E}" srcId="{7A043914-C9BA-4A02-8592-8E04951A3BEA}" destId="{CADF97C5-521C-4A4C-A2EA-96D19CA497F9}" srcOrd="0" destOrd="0" parTransId="{B5E9B114-BF02-4F9B-8882-8D11AB1FC6B0}" sibTransId="{6801E21A-A4C0-410B-B559-CD363BE07B2A}"/>
    <dgm:cxn modelId="{F1D0B706-2567-491E-9D29-A51B2328A18B}" srcId="{19D37452-AAD3-4107-82FE-CE63F96E910D}" destId="{7AAA3619-E0B8-4E52-A6E0-35E1C550C501}" srcOrd="1" destOrd="0" parTransId="{950E26CC-5B21-4013-8850-76D081C51228}" sibTransId="{AF37D7D9-DA9F-41DA-A5FB-CEBFD839BBAC}"/>
    <dgm:cxn modelId="{C165B050-DAF3-4352-B845-95C919DE368F}" type="presOf" srcId="{E6E0E54D-84A8-4EF4-A401-7B32F56D6154}" destId="{3073DCE5-DB36-4D56-B0B5-95A1E85BD88B}" srcOrd="0" destOrd="1" presId="urn:microsoft.com/office/officeart/2005/8/layout/list1"/>
    <dgm:cxn modelId="{B4004583-A98E-4E61-93BA-25D5F94E272E}" srcId="{ABD521EE-868A-40BB-A402-DDBFD54BE9A8}" destId="{2C9268B1-374C-4044-9E42-FA573E16C7E5}" srcOrd="2" destOrd="0" parTransId="{26F3C5EB-0050-4C99-9FD6-30EE0E2AEDBB}" sibTransId="{DF8AB613-A972-4EAB-BFAD-80BD4B6A2847}"/>
    <dgm:cxn modelId="{E1F54C23-61E6-491B-8F70-B47E206A2E98}" srcId="{2C9268B1-374C-4044-9E42-FA573E16C7E5}" destId="{166CEDD7-3CBC-4B2A-A913-C1C1E4C1710E}" srcOrd="0" destOrd="0" parTransId="{7414AF89-C2E5-4243-95DE-C0AB4CCD055B}" sibTransId="{BB5690C9-30B1-4AE5-A291-9F65A6F02ED5}"/>
    <dgm:cxn modelId="{BEDBA986-7326-4C21-B3B1-E4A382D70F76}" srcId="{7A043914-C9BA-4A02-8592-8E04951A3BEA}" destId="{15D366AF-1F53-4095-9DEC-B7F5B0E7A9F0}" srcOrd="3" destOrd="0" parTransId="{97F12E76-8BD7-4BA6-8C3C-D88C95C8731B}" sibTransId="{9547FF81-10FB-431F-AD5D-81DF53CBBCAB}"/>
    <dgm:cxn modelId="{04881EB3-2900-4E88-8F25-0B15B544F5F5}" type="presOf" srcId="{2C9268B1-374C-4044-9E42-FA573E16C7E5}" destId="{BDA846AA-83DE-40D9-B221-20902D8F2E62}" srcOrd="1" destOrd="0" presId="urn:microsoft.com/office/officeart/2005/8/layout/list1"/>
    <dgm:cxn modelId="{631C6DBD-4C77-4933-849C-B1CC71CAE226}" type="presOf" srcId="{19D37452-AAD3-4107-82FE-CE63F96E910D}" destId="{C0B306E0-1B10-4D9B-8110-23AFEBBD85CD}" srcOrd="1" destOrd="0" presId="urn:microsoft.com/office/officeart/2005/8/layout/list1"/>
    <dgm:cxn modelId="{FF6CD966-9E65-4B70-AE9D-D6D49D306E0A}" type="presOf" srcId="{7A043914-C9BA-4A02-8592-8E04951A3BEA}" destId="{DA42ABBA-0433-4C04-960C-9EBC18C95BEB}" srcOrd="1" destOrd="0" presId="urn:microsoft.com/office/officeart/2005/8/layout/list1"/>
    <dgm:cxn modelId="{79E8E0F5-D785-4345-B68D-4DD2807C56CC}" type="presOf" srcId="{CB8CF22B-37D4-485C-AE9A-BD6F6FD5FB2F}" destId="{FA96D126-214D-48C1-93AA-0760EEB05A1E}" srcOrd="0" destOrd="1" presId="urn:microsoft.com/office/officeart/2005/8/layout/list1"/>
    <dgm:cxn modelId="{1E07B2E1-3099-41B1-A233-1BBE85CB8E9E}" srcId="{7A043914-C9BA-4A02-8592-8E04951A3BEA}" destId="{171E318D-2296-452A-94FF-3D808995BBED}" srcOrd="2" destOrd="0" parTransId="{B310EC25-EAFD-4F7F-942F-2A60C8435938}" sibTransId="{414A2E79-FB9E-4716-9536-A9DB3A2FAB2D}"/>
    <dgm:cxn modelId="{EEA64FFC-5F1F-4990-9096-ECE6FDF26638}" type="presOf" srcId="{7AAA3619-E0B8-4E52-A6E0-35E1C550C501}" destId="{BBAB26D0-F60C-4E3B-BF4D-3DD816A0C4F5}" srcOrd="0" destOrd="1" presId="urn:microsoft.com/office/officeart/2005/8/layout/list1"/>
    <dgm:cxn modelId="{8F722846-44E7-4008-86DF-F8F20AD27D0B}" type="presOf" srcId="{711669B4-0830-4B21-AA01-84FC4FB4B151}" destId="{BBAB26D0-F60C-4E3B-BF4D-3DD816A0C4F5}" srcOrd="0" destOrd="0" presId="urn:microsoft.com/office/officeart/2005/8/layout/list1"/>
    <dgm:cxn modelId="{08475D5F-B836-4B54-A74D-BF767E6EC92F}" type="presParOf" srcId="{DECA9F2C-1101-449D-80FA-C1DA35A8B9C6}" destId="{89E9A5D4-1351-49DE-841E-1B09C920C9FB}" srcOrd="0" destOrd="0" presId="urn:microsoft.com/office/officeart/2005/8/layout/list1"/>
    <dgm:cxn modelId="{8B7806AC-2474-4A5F-BE68-F572DEE00820}" type="presParOf" srcId="{89E9A5D4-1351-49DE-841E-1B09C920C9FB}" destId="{F8BBDFEB-77B0-4B0D-8A92-2E076D6376D6}" srcOrd="0" destOrd="0" presId="urn:microsoft.com/office/officeart/2005/8/layout/list1"/>
    <dgm:cxn modelId="{EE78DC5E-C33D-46B2-BE3E-173D79F9BD27}" type="presParOf" srcId="{89E9A5D4-1351-49DE-841E-1B09C920C9FB}" destId="{C0B306E0-1B10-4D9B-8110-23AFEBBD85CD}" srcOrd="1" destOrd="0" presId="urn:microsoft.com/office/officeart/2005/8/layout/list1"/>
    <dgm:cxn modelId="{2AABF38D-70F0-4C01-98E9-EDA407B0D1B9}" type="presParOf" srcId="{DECA9F2C-1101-449D-80FA-C1DA35A8B9C6}" destId="{91E85A00-C33B-4AD2-AFF7-176E415C8E97}" srcOrd="1" destOrd="0" presId="urn:microsoft.com/office/officeart/2005/8/layout/list1"/>
    <dgm:cxn modelId="{EDA94074-25ED-4835-AFE3-95FCCCB29EB5}" type="presParOf" srcId="{DECA9F2C-1101-449D-80FA-C1DA35A8B9C6}" destId="{BBAB26D0-F60C-4E3B-BF4D-3DD816A0C4F5}" srcOrd="2" destOrd="0" presId="urn:microsoft.com/office/officeart/2005/8/layout/list1"/>
    <dgm:cxn modelId="{712B9C1C-FC20-46FF-A64E-39A5AB7E6D88}" type="presParOf" srcId="{DECA9F2C-1101-449D-80FA-C1DA35A8B9C6}" destId="{F0BED2D8-07AE-45AF-811F-27EEBBC82B07}" srcOrd="3" destOrd="0" presId="urn:microsoft.com/office/officeart/2005/8/layout/list1"/>
    <dgm:cxn modelId="{AF826D3F-8B2F-4A92-B3F9-186B5DB439ED}" type="presParOf" srcId="{DECA9F2C-1101-449D-80FA-C1DA35A8B9C6}" destId="{DF491C95-F436-416B-9D62-6B2F7035DBA6}" srcOrd="4" destOrd="0" presId="urn:microsoft.com/office/officeart/2005/8/layout/list1"/>
    <dgm:cxn modelId="{44243989-EC1E-40D6-A118-3140AB3AFE25}" type="presParOf" srcId="{DF491C95-F436-416B-9D62-6B2F7035DBA6}" destId="{0378904E-28BE-4DC7-8D5D-33C9D7535241}" srcOrd="0" destOrd="0" presId="urn:microsoft.com/office/officeart/2005/8/layout/list1"/>
    <dgm:cxn modelId="{9A9ABB7E-C7DD-4345-9BE1-329FC0907A1A}" type="presParOf" srcId="{DF491C95-F436-416B-9D62-6B2F7035DBA6}" destId="{DA42ABBA-0433-4C04-960C-9EBC18C95BEB}" srcOrd="1" destOrd="0" presId="urn:microsoft.com/office/officeart/2005/8/layout/list1"/>
    <dgm:cxn modelId="{E5191770-4286-4F0A-9065-D149B2574ED4}" type="presParOf" srcId="{DECA9F2C-1101-449D-80FA-C1DA35A8B9C6}" destId="{44D46018-1490-4302-A961-FF3C64C360EC}" srcOrd="5" destOrd="0" presId="urn:microsoft.com/office/officeart/2005/8/layout/list1"/>
    <dgm:cxn modelId="{DAB2B0AD-3418-4FAB-A54A-E0806490776C}" type="presParOf" srcId="{DECA9F2C-1101-449D-80FA-C1DA35A8B9C6}" destId="{FA96D126-214D-48C1-93AA-0760EEB05A1E}" srcOrd="6" destOrd="0" presId="urn:microsoft.com/office/officeart/2005/8/layout/list1"/>
    <dgm:cxn modelId="{00AB90A2-D1AD-4972-A785-6E843D18DCCB}" type="presParOf" srcId="{DECA9F2C-1101-449D-80FA-C1DA35A8B9C6}" destId="{9DC15980-57E5-4E4A-B011-2836A4F1CA60}" srcOrd="7" destOrd="0" presId="urn:microsoft.com/office/officeart/2005/8/layout/list1"/>
    <dgm:cxn modelId="{39738533-9FCB-4F85-B634-85674FAD812C}" type="presParOf" srcId="{DECA9F2C-1101-449D-80FA-C1DA35A8B9C6}" destId="{55633FA4-EEE8-4923-AC29-6E481338E403}" srcOrd="8" destOrd="0" presId="urn:microsoft.com/office/officeart/2005/8/layout/list1"/>
    <dgm:cxn modelId="{05660F27-AB36-46E8-858B-F9C72B541261}" type="presParOf" srcId="{55633FA4-EEE8-4923-AC29-6E481338E403}" destId="{21275608-BEB2-44A3-A988-73C0509A6B3E}" srcOrd="0" destOrd="0" presId="urn:microsoft.com/office/officeart/2005/8/layout/list1"/>
    <dgm:cxn modelId="{CB25BBBE-25E8-4BC3-8E70-1DE788DD1572}" type="presParOf" srcId="{55633FA4-EEE8-4923-AC29-6E481338E403}" destId="{BDA846AA-83DE-40D9-B221-20902D8F2E62}" srcOrd="1" destOrd="0" presId="urn:microsoft.com/office/officeart/2005/8/layout/list1"/>
    <dgm:cxn modelId="{C5732206-EFA9-47C3-BB62-24A8B730DF71}" type="presParOf" srcId="{DECA9F2C-1101-449D-80FA-C1DA35A8B9C6}" destId="{1AF47FD2-87EB-4C8F-A863-D964224591BA}" srcOrd="9" destOrd="0" presId="urn:microsoft.com/office/officeart/2005/8/layout/list1"/>
    <dgm:cxn modelId="{A7A6B80C-7CD6-4C18-BD81-FC3AF4E464C8}" type="presParOf" srcId="{DECA9F2C-1101-449D-80FA-C1DA35A8B9C6}" destId="{3073DCE5-DB36-4D56-B0B5-95A1E85BD88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B26D0-F60C-4E3B-BF4D-3DD816A0C4F5}">
      <dsp:nvSpPr>
        <dsp:cNvPr id="0" name=""/>
        <dsp:cNvSpPr/>
      </dsp:nvSpPr>
      <dsp:spPr>
        <a:xfrm>
          <a:off x="0" y="449289"/>
          <a:ext cx="9256978" cy="962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444" tIns="270764" rIns="71844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утверждены Первым заместителем Председателя Правительства Российской Федерации </a:t>
          </a:r>
          <a:r>
            <a:rPr lang="ru-RU" sz="1400" kern="1200" dirty="0" err="1" smtClean="0">
              <a:solidFill>
                <a:schemeClr val="tx2">
                  <a:lumMod val="75000"/>
                </a:schemeClr>
              </a:solidFill>
            </a:rPr>
            <a:t>И.И.Шуваловым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 14 декабря 2016 г. № 9555п-П13;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описывают порядок подготовки целевых моделей.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449289"/>
        <a:ext cx="9256978" cy="962325"/>
      </dsp:txXfrm>
    </dsp:sp>
    <dsp:sp modelId="{C0B306E0-1B10-4D9B-8110-23AFEBBD85CD}">
      <dsp:nvSpPr>
        <dsp:cNvPr id="0" name=""/>
        <dsp:cNvSpPr/>
      </dsp:nvSpPr>
      <dsp:spPr>
        <a:xfrm>
          <a:off x="462848" y="9059"/>
          <a:ext cx="8794110" cy="632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24" tIns="0" rIns="24492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Методические рекомендации по формированию целевых моделей упрощения процедур ведения бизнеса и повышения инвестиционной привлекательности субъектов Российской Федерации 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93705" y="39916"/>
        <a:ext cx="8732396" cy="570396"/>
      </dsp:txXfrm>
    </dsp:sp>
    <dsp:sp modelId="{FA96D126-214D-48C1-93AA-0760EEB05A1E}">
      <dsp:nvSpPr>
        <dsp:cNvPr id="0" name=""/>
        <dsp:cNvSpPr/>
      </dsp:nvSpPr>
      <dsp:spPr>
        <a:xfrm>
          <a:off x="0" y="1673694"/>
          <a:ext cx="9256978" cy="196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444" tIns="270764" rIns="71844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утверждены целевые моделей упрощения процедур ведения бизнеса и повышения инвестиционной привлекательности субъектов Российской Федерации, разработанные на основе лучших региональных практик;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утвержден перечень федеральных органов исполнительной власти, ответственных за мониторинг внедрения в субъектах Российской Федерации целевых моделей;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утвержден перечень руководителей рабочих групп по мониторингу внедрения в субъектах Российской Федерации целевых моделей.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1673694"/>
        <a:ext cx="9256978" cy="1965600"/>
      </dsp:txXfrm>
    </dsp:sp>
    <dsp:sp modelId="{DA42ABBA-0433-4C04-960C-9EBC18C95BEB}">
      <dsp:nvSpPr>
        <dsp:cNvPr id="0" name=""/>
        <dsp:cNvSpPr/>
      </dsp:nvSpPr>
      <dsp:spPr>
        <a:xfrm>
          <a:off x="459875" y="1512388"/>
          <a:ext cx="879710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24" tIns="0" rIns="24492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Распоряжение Правительства Российской Федерации от 31 января 2017 г. № 147-р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78609" y="1531122"/>
        <a:ext cx="8759634" cy="346292"/>
      </dsp:txXfrm>
    </dsp:sp>
    <dsp:sp modelId="{3073DCE5-DB36-4D56-B0B5-95A1E85BD88B}">
      <dsp:nvSpPr>
        <dsp:cNvPr id="0" name=""/>
        <dsp:cNvSpPr/>
      </dsp:nvSpPr>
      <dsp:spPr>
        <a:xfrm>
          <a:off x="0" y="3901374"/>
          <a:ext cx="9256978" cy="1719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444" tIns="270764" rIns="71844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утверждены Первым заместителем Председателя Правительства Российской Федерации </a:t>
          </a:r>
          <a:r>
            <a:rPr lang="ru-RU" sz="1400" kern="1200" dirty="0" err="1" smtClean="0">
              <a:solidFill>
                <a:schemeClr val="tx2">
                  <a:lumMod val="75000"/>
                </a:schemeClr>
              </a:solidFill>
            </a:rPr>
            <a:t>И.И.Шуваловым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  31 января 2017 г. № 717п-П13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описывают принципы и порядок внедрения в субъектах Российской Федерации целевых моделей и формирование критериев оценки достижения показателей территориальными органами федеральных органов исполнительной власти Российской Федерации, органами исполнительной власти субъектов Российской Федерации и органами местного самоуправления.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3901374"/>
        <a:ext cx="9256978" cy="1719900"/>
      </dsp:txXfrm>
    </dsp:sp>
    <dsp:sp modelId="{BDA846AA-83DE-40D9-B221-20902D8F2E62}">
      <dsp:nvSpPr>
        <dsp:cNvPr id="0" name=""/>
        <dsp:cNvSpPr/>
      </dsp:nvSpPr>
      <dsp:spPr>
        <a:xfrm>
          <a:off x="440700" y="3709494"/>
          <a:ext cx="881400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24" tIns="0" rIns="24492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Методические рекомендации по внедрению в субъектах Российской Федерации целевых моделей во исполнение абзаца второго подпункта «б» пункта 2 Перечня поручений</a:t>
          </a:r>
          <a:endParaRPr lang="ru-RU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59434" y="3728228"/>
        <a:ext cx="8776540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FA75A6CE-42F9-4E01-AD14-17456ACECB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2950"/>
            <a:ext cx="53657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303" tIns="45651" rIns="91303" bIns="456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0B1C575A-FA3C-4170-BDE2-E20A38399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5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4F996-8570-435C-A767-62CD35BE11F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7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3" name="Rectangle 7"/>
          <p:cNvSpPr txBox="1">
            <a:spLocks noGrp="1" noChangeArrowheads="1"/>
          </p:cNvSpPr>
          <p:nvPr/>
        </p:nvSpPr>
        <p:spPr bwMode="auto">
          <a:xfrm>
            <a:off x="3854237" y="9430742"/>
            <a:ext cx="2964064" cy="48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9" tIns="45194" rIns="90389" bIns="45194" anchor="b"/>
          <a:lstStyle/>
          <a:p>
            <a:pPr algn="r" defTabSz="903196"/>
            <a:fld id="{2BE887C2-A4B4-4F2C-9BD1-42926B3D3891}" type="slidenum">
              <a:rPr lang="ru-RU" sz="1200" b="1">
                <a:solidFill>
                  <a:srgbClr val="000000"/>
                </a:solidFill>
              </a:rPr>
              <a:pPr algn="r" defTabSz="903196"/>
              <a:t>2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1038" y="733425"/>
            <a:ext cx="5399087" cy="3738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173" y="4719332"/>
            <a:ext cx="4966555" cy="4469026"/>
          </a:xfrm>
          <a:noFill/>
        </p:spPr>
        <p:txBody>
          <a:bodyPr wrap="square" lIns="90389" tIns="45194" rIns="90389" bIns="4519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325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3" name="Rectangle 7"/>
          <p:cNvSpPr txBox="1">
            <a:spLocks noGrp="1" noChangeArrowheads="1"/>
          </p:cNvSpPr>
          <p:nvPr/>
        </p:nvSpPr>
        <p:spPr bwMode="auto">
          <a:xfrm>
            <a:off x="3854237" y="9430742"/>
            <a:ext cx="2964064" cy="48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9" tIns="45194" rIns="90389" bIns="45194" anchor="b"/>
          <a:lstStyle/>
          <a:p>
            <a:pPr algn="r" defTabSz="903196"/>
            <a:fld id="{2BE887C2-A4B4-4F2C-9BD1-42926B3D3891}" type="slidenum">
              <a:rPr lang="ru-RU" sz="1200" b="1">
                <a:solidFill>
                  <a:srgbClr val="000000"/>
                </a:solidFill>
              </a:rPr>
              <a:pPr algn="r" defTabSz="903196"/>
              <a:t>3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1038" y="733425"/>
            <a:ext cx="5399087" cy="3738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173" y="4719332"/>
            <a:ext cx="4966555" cy="4469026"/>
          </a:xfrm>
          <a:noFill/>
        </p:spPr>
        <p:txBody>
          <a:bodyPr wrap="square" lIns="90389" tIns="45194" rIns="90389" bIns="4519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3252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3" name="Rectangle 7"/>
          <p:cNvSpPr txBox="1">
            <a:spLocks noGrp="1" noChangeArrowheads="1"/>
          </p:cNvSpPr>
          <p:nvPr/>
        </p:nvSpPr>
        <p:spPr bwMode="auto">
          <a:xfrm>
            <a:off x="3854237" y="9430742"/>
            <a:ext cx="2964064" cy="48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9" tIns="45194" rIns="90389" bIns="45194" anchor="b"/>
          <a:lstStyle/>
          <a:p>
            <a:pPr algn="r" defTabSz="903196"/>
            <a:fld id="{2BE887C2-A4B4-4F2C-9BD1-42926B3D3891}" type="slidenum">
              <a:rPr lang="ru-RU" sz="1200" b="1">
                <a:solidFill>
                  <a:srgbClr val="000000"/>
                </a:solidFill>
              </a:rPr>
              <a:pPr algn="r" defTabSz="903196"/>
              <a:t>4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1038" y="733425"/>
            <a:ext cx="5399087" cy="3738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173" y="4719332"/>
            <a:ext cx="4966555" cy="4469026"/>
          </a:xfrm>
          <a:noFill/>
        </p:spPr>
        <p:txBody>
          <a:bodyPr wrap="square" lIns="90389" tIns="45194" rIns="90389" bIns="4519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325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3" name="Rectangle 7"/>
          <p:cNvSpPr txBox="1">
            <a:spLocks noGrp="1" noChangeArrowheads="1"/>
          </p:cNvSpPr>
          <p:nvPr/>
        </p:nvSpPr>
        <p:spPr bwMode="auto">
          <a:xfrm>
            <a:off x="3854237" y="9430742"/>
            <a:ext cx="2964064" cy="48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9" tIns="45194" rIns="90389" bIns="45194" anchor="b"/>
          <a:lstStyle/>
          <a:p>
            <a:pPr algn="r" defTabSz="903196"/>
            <a:fld id="{2BE887C2-A4B4-4F2C-9BD1-42926B3D3891}" type="slidenum">
              <a:rPr lang="ru-RU" sz="1200" b="1">
                <a:solidFill>
                  <a:srgbClr val="000000"/>
                </a:solidFill>
              </a:rPr>
              <a:pPr algn="r" defTabSz="903196"/>
              <a:t>5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1038" y="733425"/>
            <a:ext cx="5399087" cy="3738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173" y="4719332"/>
            <a:ext cx="4966555" cy="4469026"/>
          </a:xfrm>
          <a:noFill/>
        </p:spPr>
        <p:txBody>
          <a:bodyPr wrap="square" lIns="90389" tIns="45194" rIns="90389" bIns="4519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325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3" name="Rectangle 7"/>
          <p:cNvSpPr txBox="1">
            <a:spLocks noGrp="1" noChangeArrowheads="1"/>
          </p:cNvSpPr>
          <p:nvPr/>
        </p:nvSpPr>
        <p:spPr bwMode="auto">
          <a:xfrm>
            <a:off x="3854237" y="9430742"/>
            <a:ext cx="2964064" cy="48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9" tIns="45194" rIns="90389" bIns="45194" anchor="b"/>
          <a:lstStyle/>
          <a:p>
            <a:pPr algn="r" defTabSz="903196"/>
            <a:fld id="{2BE887C2-A4B4-4F2C-9BD1-42926B3D3891}" type="slidenum">
              <a:rPr lang="ru-RU" sz="1200" b="1">
                <a:solidFill>
                  <a:srgbClr val="000000"/>
                </a:solidFill>
              </a:rPr>
              <a:pPr algn="r" defTabSz="903196"/>
              <a:t>6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1038" y="733425"/>
            <a:ext cx="5399087" cy="3738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173" y="4719332"/>
            <a:ext cx="4966555" cy="4469026"/>
          </a:xfrm>
          <a:noFill/>
        </p:spPr>
        <p:txBody>
          <a:bodyPr wrap="square" lIns="90389" tIns="45194" rIns="90389" bIns="4519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325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3" name="Rectangle 7"/>
          <p:cNvSpPr txBox="1">
            <a:spLocks noGrp="1" noChangeArrowheads="1"/>
          </p:cNvSpPr>
          <p:nvPr/>
        </p:nvSpPr>
        <p:spPr bwMode="auto">
          <a:xfrm>
            <a:off x="3854237" y="9430742"/>
            <a:ext cx="2964064" cy="48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9" tIns="45194" rIns="90389" bIns="45194" anchor="b"/>
          <a:lstStyle/>
          <a:p>
            <a:pPr algn="r" defTabSz="903196"/>
            <a:fld id="{2BE887C2-A4B4-4F2C-9BD1-42926B3D3891}" type="slidenum">
              <a:rPr lang="ru-RU" sz="1200" b="1">
                <a:solidFill>
                  <a:srgbClr val="000000"/>
                </a:solidFill>
              </a:rPr>
              <a:pPr algn="r" defTabSz="903196"/>
              <a:t>7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1038" y="733425"/>
            <a:ext cx="5399087" cy="3738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173" y="4719332"/>
            <a:ext cx="4966555" cy="4469026"/>
          </a:xfrm>
          <a:noFill/>
        </p:spPr>
        <p:txBody>
          <a:bodyPr wrap="square" lIns="90389" tIns="45194" rIns="90389" bIns="4519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325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3" name="Rectangle 7"/>
          <p:cNvSpPr txBox="1">
            <a:spLocks noGrp="1" noChangeArrowheads="1"/>
          </p:cNvSpPr>
          <p:nvPr/>
        </p:nvSpPr>
        <p:spPr bwMode="auto">
          <a:xfrm>
            <a:off x="3854237" y="9430742"/>
            <a:ext cx="2964064" cy="48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89" tIns="45194" rIns="90389" bIns="45194" anchor="b"/>
          <a:lstStyle/>
          <a:p>
            <a:pPr algn="r" defTabSz="903196"/>
            <a:fld id="{2BE887C2-A4B4-4F2C-9BD1-42926B3D3891}" type="slidenum">
              <a:rPr lang="ru-RU" sz="1200" b="1">
                <a:solidFill>
                  <a:srgbClr val="000000"/>
                </a:solidFill>
              </a:rPr>
              <a:pPr algn="r" defTabSz="903196"/>
              <a:t>8</a:t>
            </a:fld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1038" y="733425"/>
            <a:ext cx="5399087" cy="3738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173" y="4719332"/>
            <a:ext cx="4966555" cy="4469026"/>
          </a:xfrm>
          <a:noFill/>
        </p:spPr>
        <p:txBody>
          <a:bodyPr wrap="square" lIns="90389" tIns="45194" rIns="90389" bIns="4519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325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28" name="Rectangle 15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71979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AutoShape 6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979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76250"/>
            <a:ext cx="27336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1224" y="1509714"/>
            <a:ext cx="8963555" cy="4613275"/>
          </a:xfrm>
        </p:spPr>
        <p:txBody>
          <a:bodyPr/>
          <a:lstStyle>
            <a:lvl3pPr>
              <a:buFont typeface="Trebuchet MS" pitchFamily="34" charset="0"/>
              <a:buChar char="—"/>
              <a:defRPr/>
            </a:lvl3pPr>
            <a:lvl4pPr>
              <a:buFont typeface="Trebuchet MS" pitchFamily="34" charset="0"/>
              <a:buChar char="—"/>
              <a:defRPr/>
            </a:lvl4pPr>
            <a:lvl5pPr>
              <a:buFont typeface="Trebuchet MS" pitchFamily="34" charset="0"/>
              <a:buChar char="—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1223" y="163513"/>
            <a:ext cx="8963554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9" rIns="0" bIns="4443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223" y="1509714"/>
            <a:ext cx="8963554" cy="461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Body text</a:t>
            </a:r>
          </a:p>
          <a:p>
            <a:pPr lvl="1"/>
            <a:r>
              <a:rPr lang="en-GB" dirty="0" smtClean="0"/>
              <a:t>First level</a:t>
            </a:r>
          </a:p>
          <a:p>
            <a:pPr lvl="2"/>
            <a:r>
              <a:rPr lang="en-GB" dirty="0" smtClean="0"/>
              <a:t>Second level</a:t>
            </a:r>
          </a:p>
          <a:p>
            <a:pPr lvl="3"/>
            <a:r>
              <a:rPr lang="en-GB" dirty="0" smtClean="0"/>
              <a:t>Third level</a:t>
            </a:r>
          </a:p>
          <a:p>
            <a:pPr lvl="4"/>
            <a:r>
              <a:rPr lang="en-GB" dirty="0" smtClean="0"/>
              <a:t>Quotation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9282949" y="6610226"/>
            <a:ext cx="190896" cy="131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defTabSz="889000">
              <a:spcBef>
                <a:spcPct val="0"/>
              </a:spcBef>
            </a:pPr>
            <a:fld id="{0AAE6F06-DF1F-4AFE-8A52-B806E3E9D437}" type="slidenum">
              <a:rPr lang="en-GB" sz="900">
                <a:solidFill>
                  <a:srgbClr val="000000"/>
                </a:solidFill>
              </a:rPr>
              <a:pPr algn="r" defTabSz="889000">
                <a:spcBef>
                  <a:spcPct val="0"/>
                </a:spcBef>
              </a:pPr>
              <a:t>‹#›</a:t>
            </a:fld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8" name="Rectangle 122"/>
          <p:cNvSpPr>
            <a:spLocks noChangeArrowheads="1"/>
          </p:cNvSpPr>
          <p:nvPr userDrawn="1"/>
        </p:nvSpPr>
        <p:spPr bwMode="auto">
          <a:xfrm>
            <a:off x="471223" y="989013"/>
            <a:ext cx="8963554" cy="5556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tIns="91440" bIns="91440" anchor="ctr"/>
          <a:lstStyle/>
          <a:p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1" r:id="rId4"/>
  </p:sldLayoutIdLst>
  <p:hf sldNum="0" hdr="0" ftr="0" dt="0"/>
  <p:txStyles>
    <p:titleStyle>
      <a:lvl1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45782"/>
          </a:solidFill>
          <a:latin typeface="+mj-lt"/>
          <a:ea typeface="Tahoma" pitchFamily="34" charset="0"/>
          <a:cs typeface="Tahoma" pitchFamily="34" charset="0"/>
        </a:defRPr>
      </a:lvl1pPr>
      <a:lvl2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defRPr sz="1600" b="1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1pPr>
      <a:lvl2pPr marL="444500" indent="-222250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Char char="•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2pPr>
      <a:lvl3pPr marL="889000" indent="-222250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Trebuchet MS" pitchFamily="34" charset="0"/>
        <a:buChar char="—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3pPr>
      <a:lvl4pPr marL="1338263" indent="-227013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Trebuchet MS" pitchFamily="34" charset="0"/>
        <a:buChar char="—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4pPr>
      <a:lvl5pPr marL="19986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Trebuchet MS" pitchFamily="34" charset="0"/>
        <a:buChar char="—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5pPr>
      <a:lvl6pPr marL="24558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9130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33702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8274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39.xml"/><Relationship Id="rId117" Type="http://schemas.openxmlformats.org/officeDocument/2006/relationships/tags" Target="../tags/tag130.xml"/><Relationship Id="rId21" Type="http://schemas.openxmlformats.org/officeDocument/2006/relationships/tags" Target="../tags/tag34.xml"/><Relationship Id="rId42" Type="http://schemas.openxmlformats.org/officeDocument/2006/relationships/tags" Target="../tags/tag55.xml"/><Relationship Id="rId47" Type="http://schemas.openxmlformats.org/officeDocument/2006/relationships/tags" Target="../tags/tag60.xml"/><Relationship Id="rId63" Type="http://schemas.openxmlformats.org/officeDocument/2006/relationships/tags" Target="../tags/tag76.xml"/><Relationship Id="rId68" Type="http://schemas.openxmlformats.org/officeDocument/2006/relationships/tags" Target="../tags/tag81.xml"/><Relationship Id="rId84" Type="http://schemas.openxmlformats.org/officeDocument/2006/relationships/tags" Target="../tags/tag97.xml"/><Relationship Id="rId89" Type="http://schemas.openxmlformats.org/officeDocument/2006/relationships/tags" Target="../tags/tag102.xml"/><Relationship Id="rId112" Type="http://schemas.openxmlformats.org/officeDocument/2006/relationships/tags" Target="../tags/tag125.xml"/><Relationship Id="rId16" Type="http://schemas.openxmlformats.org/officeDocument/2006/relationships/tags" Target="../tags/tag29.xml"/><Relationship Id="rId107" Type="http://schemas.openxmlformats.org/officeDocument/2006/relationships/tags" Target="../tags/tag120.xml"/><Relationship Id="rId11" Type="http://schemas.openxmlformats.org/officeDocument/2006/relationships/tags" Target="../tags/tag24.xml"/><Relationship Id="rId32" Type="http://schemas.openxmlformats.org/officeDocument/2006/relationships/tags" Target="../tags/tag45.xml"/><Relationship Id="rId37" Type="http://schemas.openxmlformats.org/officeDocument/2006/relationships/tags" Target="../tags/tag50.xml"/><Relationship Id="rId53" Type="http://schemas.openxmlformats.org/officeDocument/2006/relationships/tags" Target="../tags/tag66.xml"/><Relationship Id="rId58" Type="http://schemas.openxmlformats.org/officeDocument/2006/relationships/tags" Target="../tags/tag71.xml"/><Relationship Id="rId74" Type="http://schemas.openxmlformats.org/officeDocument/2006/relationships/tags" Target="../tags/tag87.xml"/><Relationship Id="rId79" Type="http://schemas.openxmlformats.org/officeDocument/2006/relationships/tags" Target="../tags/tag92.xml"/><Relationship Id="rId102" Type="http://schemas.openxmlformats.org/officeDocument/2006/relationships/tags" Target="../tags/tag115.xml"/><Relationship Id="rId123" Type="http://schemas.openxmlformats.org/officeDocument/2006/relationships/tags" Target="../tags/tag136.xml"/><Relationship Id="rId128" Type="http://schemas.openxmlformats.org/officeDocument/2006/relationships/image" Target="../media/image10.emf"/><Relationship Id="rId5" Type="http://schemas.openxmlformats.org/officeDocument/2006/relationships/tags" Target="../tags/tag18.xml"/><Relationship Id="rId90" Type="http://schemas.openxmlformats.org/officeDocument/2006/relationships/tags" Target="../tags/tag103.xml"/><Relationship Id="rId95" Type="http://schemas.openxmlformats.org/officeDocument/2006/relationships/tags" Target="../tags/tag108.xml"/><Relationship Id="rId22" Type="http://schemas.openxmlformats.org/officeDocument/2006/relationships/tags" Target="../tags/tag35.xml"/><Relationship Id="rId27" Type="http://schemas.openxmlformats.org/officeDocument/2006/relationships/tags" Target="../tags/tag40.xml"/><Relationship Id="rId43" Type="http://schemas.openxmlformats.org/officeDocument/2006/relationships/tags" Target="../tags/tag56.xml"/><Relationship Id="rId48" Type="http://schemas.openxmlformats.org/officeDocument/2006/relationships/tags" Target="../tags/tag61.xml"/><Relationship Id="rId64" Type="http://schemas.openxmlformats.org/officeDocument/2006/relationships/tags" Target="../tags/tag77.xml"/><Relationship Id="rId69" Type="http://schemas.openxmlformats.org/officeDocument/2006/relationships/tags" Target="../tags/tag82.xml"/><Relationship Id="rId113" Type="http://schemas.openxmlformats.org/officeDocument/2006/relationships/tags" Target="../tags/tag126.xml"/><Relationship Id="rId118" Type="http://schemas.openxmlformats.org/officeDocument/2006/relationships/tags" Target="../tags/tag131.xml"/><Relationship Id="rId80" Type="http://schemas.openxmlformats.org/officeDocument/2006/relationships/tags" Target="../tags/tag93.xml"/><Relationship Id="rId85" Type="http://schemas.openxmlformats.org/officeDocument/2006/relationships/tags" Target="../tags/tag98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33" Type="http://schemas.openxmlformats.org/officeDocument/2006/relationships/tags" Target="../tags/tag46.xml"/><Relationship Id="rId38" Type="http://schemas.openxmlformats.org/officeDocument/2006/relationships/tags" Target="../tags/tag51.xml"/><Relationship Id="rId59" Type="http://schemas.openxmlformats.org/officeDocument/2006/relationships/tags" Target="../tags/tag72.xml"/><Relationship Id="rId103" Type="http://schemas.openxmlformats.org/officeDocument/2006/relationships/tags" Target="../tags/tag116.xml"/><Relationship Id="rId108" Type="http://schemas.openxmlformats.org/officeDocument/2006/relationships/tags" Target="../tags/tag121.xml"/><Relationship Id="rId124" Type="http://schemas.openxmlformats.org/officeDocument/2006/relationships/tags" Target="../tags/tag137.xml"/><Relationship Id="rId54" Type="http://schemas.openxmlformats.org/officeDocument/2006/relationships/tags" Target="../tags/tag67.xml"/><Relationship Id="rId70" Type="http://schemas.openxmlformats.org/officeDocument/2006/relationships/tags" Target="../tags/tag83.xml"/><Relationship Id="rId75" Type="http://schemas.openxmlformats.org/officeDocument/2006/relationships/tags" Target="../tags/tag88.xml"/><Relationship Id="rId91" Type="http://schemas.openxmlformats.org/officeDocument/2006/relationships/tags" Target="../tags/tag104.xml"/><Relationship Id="rId96" Type="http://schemas.openxmlformats.org/officeDocument/2006/relationships/tags" Target="../tags/tag109.xml"/><Relationship Id="rId1" Type="http://schemas.openxmlformats.org/officeDocument/2006/relationships/vmlDrawing" Target="../drawings/vmlDrawing11.vml"/><Relationship Id="rId6" Type="http://schemas.openxmlformats.org/officeDocument/2006/relationships/tags" Target="../tags/tag19.xml"/><Relationship Id="rId23" Type="http://schemas.openxmlformats.org/officeDocument/2006/relationships/tags" Target="../tags/tag36.xml"/><Relationship Id="rId28" Type="http://schemas.openxmlformats.org/officeDocument/2006/relationships/tags" Target="../tags/tag41.xml"/><Relationship Id="rId49" Type="http://schemas.openxmlformats.org/officeDocument/2006/relationships/tags" Target="../tags/tag62.xml"/><Relationship Id="rId114" Type="http://schemas.openxmlformats.org/officeDocument/2006/relationships/tags" Target="../tags/tag127.xml"/><Relationship Id="rId119" Type="http://schemas.openxmlformats.org/officeDocument/2006/relationships/tags" Target="../tags/tag132.xml"/><Relationship Id="rId44" Type="http://schemas.openxmlformats.org/officeDocument/2006/relationships/tags" Target="../tags/tag57.xml"/><Relationship Id="rId60" Type="http://schemas.openxmlformats.org/officeDocument/2006/relationships/tags" Target="../tags/tag73.xml"/><Relationship Id="rId65" Type="http://schemas.openxmlformats.org/officeDocument/2006/relationships/tags" Target="../tags/tag78.xml"/><Relationship Id="rId81" Type="http://schemas.openxmlformats.org/officeDocument/2006/relationships/tags" Target="../tags/tag94.xml"/><Relationship Id="rId86" Type="http://schemas.openxmlformats.org/officeDocument/2006/relationships/tags" Target="../tags/tag99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39" Type="http://schemas.openxmlformats.org/officeDocument/2006/relationships/tags" Target="../tags/tag52.xml"/><Relationship Id="rId109" Type="http://schemas.openxmlformats.org/officeDocument/2006/relationships/tags" Target="../tags/tag122.xml"/><Relationship Id="rId34" Type="http://schemas.openxmlformats.org/officeDocument/2006/relationships/tags" Target="../tags/tag47.xml"/><Relationship Id="rId50" Type="http://schemas.openxmlformats.org/officeDocument/2006/relationships/tags" Target="../tags/tag63.xml"/><Relationship Id="rId55" Type="http://schemas.openxmlformats.org/officeDocument/2006/relationships/tags" Target="../tags/tag68.xml"/><Relationship Id="rId76" Type="http://schemas.openxmlformats.org/officeDocument/2006/relationships/tags" Target="../tags/tag89.xml"/><Relationship Id="rId97" Type="http://schemas.openxmlformats.org/officeDocument/2006/relationships/tags" Target="../tags/tag110.xml"/><Relationship Id="rId104" Type="http://schemas.openxmlformats.org/officeDocument/2006/relationships/tags" Target="../tags/tag117.xml"/><Relationship Id="rId120" Type="http://schemas.openxmlformats.org/officeDocument/2006/relationships/tags" Target="../tags/tag133.xml"/><Relationship Id="rId125" Type="http://schemas.openxmlformats.org/officeDocument/2006/relationships/tags" Target="../tags/tag138.xml"/><Relationship Id="rId7" Type="http://schemas.openxmlformats.org/officeDocument/2006/relationships/tags" Target="../tags/tag20.xml"/><Relationship Id="rId71" Type="http://schemas.openxmlformats.org/officeDocument/2006/relationships/tags" Target="../tags/tag84.xml"/><Relationship Id="rId92" Type="http://schemas.openxmlformats.org/officeDocument/2006/relationships/tags" Target="../tags/tag105.xml"/><Relationship Id="rId2" Type="http://schemas.openxmlformats.org/officeDocument/2006/relationships/tags" Target="../tags/tag15.xml"/><Relationship Id="rId29" Type="http://schemas.openxmlformats.org/officeDocument/2006/relationships/tags" Target="../tags/tag42.xml"/><Relationship Id="rId24" Type="http://schemas.openxmlformats.org/officeDocument/2006/relationships/tags" Target="../tags/tag37.xml"/><Relationship Id="rId40" Type="http://schemas.openxmlformats.org/officeDocument/2006/relationships/tags" Target="../tags/tag53.xml"/><Relationship Id="rId45" Type="http://schemas.openxmlformats.org/officeDocument/2006/relationships/tags" Target="../tags/tag58.xml"/><Relationship Id="rId66" Type="http://schemas.openxmlformats.org/officeDocument/2006/relationships/tags" Target="../tags/tag79.xml"/><Relationship Id="rId87" Type="http://schemas.openxmlformats.org/officeDocument/2006/relationships/tags" Target="../tags/tag100.xml"/><Relationship Id="rId110" Type="http://schemas.openxmlformats.org/officeDocument/2006/relationships/tags" Target="../tags/tag123.xml"/><Relationship Id="rId115" Type="http://schemas.openxmlformats.org/officeDocument/2006/relationships/tags" Target="../tags/tag128.xml"/><Relationship Id="rId61" Type="http://schemas.openxmlformats.org/officeDocument/2006/relationships/tags" Target="../tags/tag74.xml"/><Relationship Id="rId82" Type="http://schemas.openxmlformats.org/officeDocument/2006/relationships/tags" Target="../tags/tag95.xml"/><Relationship Id="rId19" Type="http://schemas.openxmlformats.org/officeDocument/2006/relationships/tags" Target="../tags/tag32.xml"/><Relationship Id="rId14" Type="http://schemas.openxmlformats.org/officeDocument/2006/relationships/tags" Target="../tags/tag27.xml"/><Relationship Id="rId30" Type="http://schemas.openxmlformats.org/officeDocument/2006/relationships/tags" Target="../tags/tag43.xml"/><Relationship Id="rId35" Type="http://schemas.openxmlformats.org/officeDocument/2006/relationships/tags" Target="../tags/tag48.xml"/><Relationship Id="rId56" Type="http://schemas.openxmlformats.org/officeDocument/2006/relationships/tags" Target="../tags/tag69.xml"/><Relationship Id="rId77" Type="http://schemas.openxmlformats.org/officeDocument/2006/relationships/tags" Target="../tags/tag90.xml"/><Relationship Id="rId100" Type="http://schemas.openxmlformats.org/officeDocument/2006/relationships/tags" Target="../tags/tag113.xml"/><Relationship Id="rId105" Type="http://schemas.openxmlformats.org/officeDocument/2006/relationships/tags" Target="../tags/tag118.xml"/><Relationship Id="rId126" Type="http://schemas.openxmlformats.org/officeDocument/2006/relationships/slideLayout" Target="../slideLayouts/slideLayout3.xml"/><Relationship Id="rId8" Type="http://schemas.openxmlformats.org/officeDocument/2006/relationships/tags" Target="../tags/tag21.xml"/><Relationship Id="rId51" Type="http://schemas.openxmlformats.org/officeDocument/2006/relationships/tags" Target="../tags/tag64.xml"/><Relationship Id="rId72" Type="http://schemas.openxmlformats.org/officeDocument/2006/relationships/tags" Target="../tags/tag85.xml"/><Relationship Id="rId93" Type="http://schemas.openxmlformats.org/officeDocument/2006/relationships/tags" Target="../tags/tag106.xml"/><Relationship Id="rId98" Type="http://schemas.openxmlformats.org/officeDocument/2006/relationships/tags" Target="../tags/tag111.xml"/><Relationship Id="rId121" Type="http://schemas.openxmlformats.org/officeDocument/2006/relationships/tags" Target="../tags/tag134.xml"/><Relationship Id="rId3" Type="http://schemas.openxmlformats.org/officeDocument/2006/relationships/tags" Target="../tags/tag16.xml"/><Relationship Id="rId25" Type="http://schemas.openxmlformats.org/officeDocument/2006/relationships/tags" Target="../tags/tag38.xml"/><Relationship Id="rId46" Type="http://schemas.openxmlformats.org/officeDocument/2006/relationships/tags" Target="../tags/tag59.xml"/><Relationship Id="rId67" Type="http://schemas.openxmlformats.org/officeDocument/2006/relationships/tags" Target="../tags/tag80.xml"/><Relationship Id="rId116" Type="http://schemas.openxmlformats.org/officeDocument/2006/relationships/tags" Target="../tags/tag129.xml"/><Relationship Id="rId20" Type="http://schemas.openxmlformats.org/officeDocument/2006/relationships/tags" Target="../tags/tag33.xml"/><Relationship Id="rId41" Type="http://schemas.openxmlformats.org/officeDocument/2006/relationships/tags" Target="../tags/tag54.xml"/><Relationship Id="rId62" Type="http://schemas.openxmlformats.org/officeDocument/2006/relationships/tags" Target="../tags/tag75.xml"/><Relationship Id="rId83" Type="http://schemas.openxmlformats.org/officeDocument/2006/relationships/tags" Target="../tags/tag96.xml"/><Relationship Id="rId88" Type="http://schemas.openxmlformats.org/officeDocument/2006/relationships/tags" Target="../tags/tag101.xml"/><Relationship Id="rId111" Type="http://schemas.openxmlformats.org/officeDocument/2006/relationships/tags" Target="../tags/tag124.xml"/><Relationship Id="rId15" Type="http://schemas.openxmlformats.org/officeDocument/2006/relationships/tags" Target="../tags/tag28.xml"/><Relationship Id="rId36" Type="http://schemas.openxmlformats.org/officeDocument/2006/relationships/tags" Target="../tags/tag49.xml"/><Relationship Id="rId57" Type="http://schemas.openxmlformats.org/officeDocument/2006/relationships/tags" Target="../tags/tag70.xml"/><Relationship Id="rId106" Type="http://schemas.openxmlformats.org/officeDocument/2006/relationships/tags" Target="../tags/tag119.xml"/><Relationship Id="rId127" Type="http://schemas.openxmlformats.org/officeDocument/2006/relationships/oleObject" Target="../embeddings/oleObject11.bin"/><Relationship Id="rId10" Type="http://schemas.openxmlformats.org/officeDocument/2006/relationships/tags" Target="../tags/tag23.xml"/><Relationship Id="rId31" Type="http://schemas.openxmlformats.org/officeDocument/2006/relationships/tags" Target="../tags/tag44.xml"/><Relationship Id="rId52" Type="http://schemas.openxmlformats.org/officeDocument/2006/relationships/tags" Target="../tags/tag65.xml"/><Relationship Id="rId73" Type="http://schemas.openxmlformats.org/officeDocument/2006/relationships/tags" Target="../tags/tag86.xml"/><Relationship Id="rId78" Type="http://schemas.openxmlformats.org/officeDocument/2006/relationships/tags" Target="../tags/tag91.xml"/><Relationship Id="rId94" Type="http://schemas.openxmlformats.org/officeDocument/2006/relationships/tags" Target="../tags/tag107.xml"/><Relationship Id="rId99" Type="http://schemas.openxmlformats.org/officeDocument/2006/relationships/tags" Target="../tags/tag112.xml"/><Relationship Id="rId101" Type="http://schemas.openxmlformats.org/officeDocument/2006/relationships/tags" Target="../tags/tag114.xml"/><Relationship Id="rId122" Type="http://schemas.openxmlformats.org/officeDocument/2006/relationships/tags" Target="../tags/tag135.xml"/><Relationship Id="rId4" Type="http://schemas.openxmlformats.org/officeDocument/2006/relationships/tags" Target="../tags/tag17.xml"/><Relationship Id="rId9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3.xml"/><Relationship Id="rId7" Type="http://schemas.openxmlformats.org/officeDocument/2006/relationships/diagramLayout" Target="../diagrams/layout1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diagramData" Target="../diagrams/data1.xml"/><Relationship Id="rId5" Type="http://schemas.openxmlformats.org/officeDocument/2006/relationships/oleObject" Target="../embeddings/oleObject5.bin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8.png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439496" y="6012366"/>
            <a:ext cx="2648674" cy="397201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r>
              <a:rPr lang="ru-RU" sz="1400" b="1" dirty="0" smtClean="0">
                <a:solidFill>
                  <a:srgbClr val="808080"/>
                </a:solidFill>
              </a:rPr>
              <a:t>Москва | </a:t>
            </a:r>
            <a:r>
              <a:rPr lang="ru-RU" sz="1400" b="1" dirty="0" smtClean="0">
                <a:solidFill>
                  <a:srgbClr val="808080"/>
                </a:solidFill>
              </a:rPr>
              <a:t>17</a:t>
            </a:r>
            <a:r>
              <a:rPr lang="en-US" sz="1400" b="1" dirty="0" smtClean="0">
                <a:solidFill>
                  <a:srgbClr val="808080"/>
                </a:solidFill>
              </a:rPr>
              <a:t> </a:t>
            </a:r>
            <a:r>
              <a:rPr lang="ru-RU" sz="1400" b="1" dirty="0" smtClean="0">
                <a:solidFill>
                  <a:srgbClr val="808080"/>
                </a:solidFill>
              </a:rPr>
              <a:t>марта 2017 года</a:t>
            </a:r>
            <a:endParaRPr lang="ru-RU" sz="1400" b="1" dirty="0" smtClean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 bwMode="auto">
          <a:xfrm>
            <a:off x="439496" y="2521431"/>
            <a:ext cx="8854629" cy="196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1F497D"/>
                </a:solidFill>
              </a:rPr>
              <a:t>Целевые модели упрощения процедур ведения бизнеса и повышения инвестиционной привлекательности субъектов Российской Федерации </a:t>
            </a:r>
            <a:endParaRPr lang="en-US" sz="2400" b="1" dirty="0" smtClean="0">
              <a:solidFill>
                <a:srgbClr val="1F497D"/>
              </a:solidFill>
            </a:endParaRPr>
          </a:p>
          <a:p>
            <a:r>
              <a:rPr lang="ru-RU" sz="2400" b="1" dirty="0" smtClean="0">
                <a:solidFill>
                  <a:srgbClr val="4D4D4D"/>
                </a:solidFill>
              </a:rPr>
              <a:t> </a:t>
            </a:r>
            <a:endParaRPr lang="ru-RU" sz="2400" dirty="0" smtClean="0">
              <a:solidFill>
                <a:srgbClr val="177B57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ct 7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3773807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3" name="think-cell Slide" r:id="rId127" imgW="270" imgH="270" progId="TCLayout.ActiveDocument.1">
                  <p:embed/>
                </p:oleObj>
              </mc:Choice>
              <mc:Fallback>
                <p:oleObj name="think-cell Slide" r:id="rId12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6946570" y="1292225"/>
            <a:ext cx="36000" cy="4680000"/>
          </a:xfrm>
          <a:prstGeom prst="rect">
            <a:avLst/>
          </a:prstGeom>
          <a:solidFill>
            <a:srgbClr val="D2E0E6"/>
          </a:solidFill>
          <a:ln w="9525" cap="flat" cmpd="sng" algn="ctr">
            <a:solidFill>
              <a:srgbClr val="D2E0E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22" y="163513"/>
            <a:ext cx="9434778" cy="831850"/>
          </a:xfrm>
        </p:spPr>
        <p:txBody>
          <a:bodyPr/>
          <a:lstStyle/>
          <a:p>
            <a:pPr>
              <a:tabLst>
                <a:tab pos="533400" algn="l"/>
              </a:tabLst>
            </a:pPr>
            <a:r>
              <a:rPr lang="ru-RU" b="0" dirty="0">
                <a:latin typeface="Arial" panose="020B0604020202020204" pitchFamily="34" charset="0"/>
              </a:rPr>
              <a:t>Этапы формирования и размещения в системе </a:t>
            </a:r>
            <a:r>
              <a:rPr lang="en-US" b="0" dirty="0">
                <a:latin typeface="Arial" panose="020B0604020202020204" pitchFamily="34" charset="0"/>
              </a:rPr>
              <a:t>Region-ID </a:t>
            </a:r>
            <a:r>
              <a:rPr lang="ru-RU" b="0" dirty="0">
                <a:latin typeface="Arial" panose="020B0604020202020204" pitchFamily="34" charset="0"/>
              </a:rPr>
              <a:t>«дорожных карт» и профилей регионов завершен</a:t>
            </a:r>
            <a:endParaRPr lang="ru-RU" b="0" dirty="0">
              <a:latin typeface="Arial" panose="020B0604020202020204" pitchFamily="34" charset="0"/>
            </a:endParaRPr>
          </a:p>
        </p:txBody>
      </p:sp>
      <p:sp>
        <p:nvSpPr>
          <p:cNvPr id="120" name="Rectangle 119"/>
          <p:cNvSpPr/>
          <p:nvPr>
            <p:custDataLst>
              <p:tags r:id="rId4"/>
            </p:custDataLst>
          </p:nvPr>
        </p:nvSpPr>
        <p:spPr bwMode="gray">
          <a:xfrm>
            <a:off x="1520824" y="1955800"/>
            <a:ext cx="2586037" cy="31908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69" name="Rectangle 168"/>
          <p:cNvSpPr/>
          <p:nvPr>
            <p:custDataLst>
              <p:tags r:id="rId5"/>
            </p:custDataLst>
          </p:nvPr>
        </p:nvSpPr>
        <p:spPr bwMode="gray">
          <a:xfrm>
            <a:off x="1520824" y="1292225"/>
            <a:ext cx="2586037" cy="66357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121"/>
          <p:cNvSpPr/>
          <p:nvPr>
            <p:custDataLst>
              <p:tags r:id="rId6"/>
            </p:custDataLst>
          </p:nvPr>
        </p:nvSpPr>
        <p:spPr bwMode="gray">
          <a:xfrm>
            <a:off x="1520824" y="2274887"/>
            <a:ext cx="2586037" cy="5111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93" name="Rectangle 292"/>
          <p:cNvSpPr/>
          <p:nvPr>
            <p:custDataLst>
              <p:tags r:id="rId7"/>
            </p:custDataLst>
          </p:nvPr>
        </p:nvSpPr>
        <p:spPr bwMode="gray">
          <a:xfrm>
            <a:off x="1520824" y="2786062"/>
            <a:ext cx="2586037" cy="66357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123"/>
          <p:cNvSpPr/>
          <p:nvPr>
            <p:custDataLst>
              <p:tags r:id="rId8"/>
            </p:custDataLst>
          </p:nvPr>
        </p:nvSpPr>
        <p:spPr bwMode="gray">
          <a:xfrm>
            <a:off x="1520824" y="3449637"/>
            <a:ext cx="2586037" cy="66516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346" name="Rectangle 345"/>
          <p:cNvSpPr/>
          <p:nvPr>
            <p:custDataLst>
              <p:tags r:id="rId9"/>
            </p:custDataLst>
          </p:nvPr>
        </p:nvSpPr>
        <p:spPr bwMode="gray">
          <a:xfrm>
            <a:off x="1520824" y="4114800"/>
            <a:ext cx="2586037" cy="663575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127"/>
          <p:cNvSpPr/>
          <p:nvPr>
            <p:custDataLst>
              <p:tags r:id="rId10"/>
            </p:custDataLst>
          </p:nvPr>
        </p:nvSpPr>
        <p:spPr bwMode="gray">
          <a:xfrm>
            <a:off x="1520824" y="4778375"/>
            <a:ext cx="2586037" cy="51117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03" name="Rectangle 102"/>
          <p:cNvSpPr/>
          <p:nvPr>
            <p:custDataLst>
              <p:tags r:id="rId11"/>
            </p:custDataLst>
          </p:nvPr>
        </p:nvSpPr>
        <p:spPr bwMode="gray">
          <a:xfrm>
            <a:off x="1520824" y="5289550"/>
            <a:ext cx="2586037" cy="706437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0" name="Rectangle 299"/>
          <p:cNvSpPr/>
          <p:nvPr>
            <p:custDataLst>
              <p:tags r:id="rId12"/>
            </p:custDataLst>
          </p:nvPr>
        </p:nvSpPr>
        <p:spPr bwMode="gray">
          <a:xfrm>
            <a:off x="5678487" y="1292225"/>
            <a:ext cx="30162" cy="47037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53" name="Rectangle 252"/>
          <p:cNvSpPr/>
          <p:nvPr>
            <p:custDataLst>
              <p:tags r:id="rId13"/>
            </p:custDataLst>
          </p:nvPr>
        </p:nvSpPr>
        <p:spPr bwMode="gray">
          <a:xfrm>
            <a:off x="9061451" y="1292225"/>
            <a:ext cx="1587" cy="4703762"/>
          </a:xfrm>
          <a:prstGeom prst="rect">
            <a:avLst/>
          </a:prstGeom>
          <a:solidFill>
            <a:srgbClr val="D2E0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77" name="Rectangle 176"/>
          <p:cNvSpPr/>
          <p:nvPr>
            <p:custDataLst>
              <p:tags r:id="rId14"/>
            </p:custDataLst>
          </p:nvPr>
        </p:nvSpPr>
        <p:spPr bwMode="gray">
          <a:xfrm>
            <a:off x="9061450" y="1292225"/>
            <a:ext cx="177800" cy="47037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307" name="Rectangle 306"/>
          <p:cNvSpPr/>
          <p:nvPr>
            <p:custDataLst>
              <p:tags r:id="rId15"/>
            </p:custDataLst>
          </p:nvPr>
        </p:nvSpPr>
        <p:spPr bwMode="gray">
          <a:xfrm>
            <a:off x="7281862" y="1292225"/>
            <a:ext cx="28575" cy="47037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305" name="Rectangle 304"/>
          <p:cNvSpPr/>
          <p:nvPr>
            <p:custDataLst>
              <p:tags r:id="rId16"/>
            </p:custDataLst>
          </p:nvPr>
        </p:nvSpPr>
        <p:spPr bwMode="gray">
          <a:xfrm>
            <a:off x="6835775" y="1292225"/>
            <a:ext cx="60325" cy="4703762"/>
          </a:xfrm>
          <a:prstGeom prst="rect">
            <a:avLst/>
          </a:prstGeom>
          <a:solidFill>
            <a:srgbClr val="D2E0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12" name="Rectangle 211"/>
          <p:cNvSpPr/>
          <p:nvPr>
            <p:custDataLst>
              <p:tags r:id="rId17"/>
            </p:custDataLst>
          </p:nvPr>
        </p:nvSpPr>
        <p:spPr bwMode="gray">
          <a:xfrm>
            <a:off x="6538912" y="1292225"/>
            <a:ext cx="30162" cy="4703762"/>
          </a:xfrm>
          <a:prstGeom prst="rect">
            <a:avLst/>
          </a:prstGeom>
          <a:solidFill>
            <a:srgbClr val="D2E0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332" name="Rectangle 331"/>
          <p:cNvSpPr/>
          <p:nvPr>
            <p:custDataLst>
              <p:tags r:id="rId18"/>
            </p:custDataLst>
          </p:nvPr>
        </p:nvSpPr>
        <p:spPr bwMode="gray">
          <a:xfrm>
            <a:off x="7073900" y="1292225"/>
            <a:ext cx="28575" cy="47037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09" name="Rectangle 208"/>
          <p:cNvSpPr/>
          <p:nvPr>
            <p:custDataLst>
              <p:tags r:id="rId19"/>
            </p:custDataLst>
          </p:nvPr>
        </p:nvSpPr>
        <p:spPr bwMode="gray">
          <a:xfrm>
            <a:off x="6213475" y="1292225"/>
            <a:ext cx="30162" cy="4703762"/>
          </a:xfrm>
          <a:prstGeom prst="rect">
            <a:avLst/>
          </a:prstGeom>
          <a:solidFill>
            <a:srgbClr val="D2E0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61" name="Rectangle 160"/>
          <p:cNvSpPr/>
          <p:nvPr>
            <p:custDataLst>
              <p:tags r:id="rId20"/>
            </p:custDataLst>
          </p:nvPr>
        </p:nvSpPr>
        <p:spPr bwMode="gray">
          <a:xfrm>
            <a:off x="4997450" y="1292225"/>
            <a:ext cx="28575" cy="470376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55" name="Rectangle 154"/>
          <p:cNvSpPr/>
          <p:nvPr>
            <p:custDataLst>
              <p:tags r:id="rId21"/>
            </p:custDataLst>
          </p:nvPr>
        </p:nvSpPr>
        <p:spPr bwMode="gray">
          <a:xfrm>
            <a:off x="5353050" y="1292225"/>
            <a:ext cx="30162" cy="47037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05" name="Rectangle 204"/>
          <p:cNvSpPr/>
          <p:nvPr>
            <p:custDataLst>
              <p:tags r:id="rId22"/>
            </p:custDataLst>
          </p:nvPr>
        </p:nvSpPr>
        <p:spPr bwMode="gray">
          <a:xfrm>
            <a:off x="5500687" y="1292225"/>
            <a:ext cx="30162" cy="4703762"/>
          </a:xfrm>
          <a:prstGeom prst="rect">
            <a:avLst/>
          </a:prstGeom>
          <a:solidFill>
            <a:srgbClr val="D2E0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38" name="Rectangle 237"/>
          <p:cNvSpPr/>
          <p:nvPr>
            <p:custDataLst>
              <p:tags r:id="rId23"/>
            </p:custDataLst>
          </p:nvPr>
        </p:nvSpPr>
        <p:spPr bwMode="gray">
          <a:xfrm>
            <a:off x="9061450" y="1292225"/>
            <a:ext cx="177800" cy="47037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30" name="Rectangle 229"/>
          <p:cNvSpPr/>
          <p:nvPr>
            <p:custDataLst>
              <p:tags r:id="rId24"/>
            </p:custDataLst>
          </p:nvPr>
        </p:nvSpPr>
        <p:spPr bwMode="gray">
          <a:xfrm>
            <a:off x="6835775" y="1292225"/>
            <a:ext cx="60325" cy="4703762"/>
          </a:xfrm>
          <a:prstGeom prst="rect">
            <a:avLst/>
          </a:prstGeom>
          <a:solidFill>
            <a:srgbClr val="D2E0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42" name="Rectangle 241"/>
          <p:cNvSpPr/>
          <p:nvPr>
            <p:custDataLst>
              <p:tags r:id="rId25"/>
            </p:custDataLst>
          </p:nvPr>
        </p:nvSpPr>
        <p:spPr bwMode="gray">
          <a:xfrm>
            <a:off x="9061450" y="1292225"/>
            <a:ext cx="177800" cy="47037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24" name="Rectangle 223"/>
          <p:cNvSpPr/>
          <p:nvPr>
            <p:custDataLst>
              <p:tags r:id="rId26"/>
            </p:custDataLst>
          </p:nvPr>
        </p:nvSpPr>
        <p:spPr bwMode="gray">
          <a:xfrm>
            <a:off x="6835775" y="1292225"/>
            <a:ext cx="60325" cy="47037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20" name="Rectangle 219"/>
          <p:cNvSpPr/>
          <p:nvPr>
            <p:custDataLst>
              <p:tags r:id="rId27"/>
            </p:custDataLst>
          </p:nvPr>
        </p:nvSpPr>
        <p:spPr bwMode="gray">
          <a:xfrm>
            <a:off x="6835775" y="1292225"/>
            <a:ext cx="60325" cy="47037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43" name="Rectangle 242"/>
          <p:cNvSpPr/>
          <p:nvPr>
            <p:custDataLst>
              <p:tags r:id="rId28"/>
            </p:custDataLst>
          </p:nvPr>
        </p:nvSpPr>
        <p:spPr bwMode="gray">
          <a:xfrm>
            <a:off x="9180512" y="1292225"/>
            <a:ext cx="58737" cy="4703762"/>
          </a:xfrm>
          <a:prstGeom prst="rect">
            <a:avLst/>
          </a:prstGeom>
          <a:solidFill>
            <a:srgbClr val="DC6E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16" name="Rectangle 215"/>
          <p:cNvSpPr/>
          <p:nvPr>
            <p:custDataLst>
              <p:tags r:id="rId29"/>
            </p:custDataLst>
          </p:nvPr>
        </p:nvSpPr>
        <p:spPr bwMode="gray">
          <a:xfrm>
            <a:off x="6835775" y="1292225"/>
            <a:ext cx="60325" cy="47037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44" name="Text Placeholder 6"/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4106863" y="1057275"/>
            <a:ext cx="593725" cy="234950"/>
          </a:xfrm>
          <a:prstGeom prst="rect">
            <a:avLst/>
          </a:prstGeom>
          <a:noFill/>
          <a:effectLst/>
        </p:spPr>
        <p:txBody>
          <a:bodyPr wrap="none" lIns="0" tIns="41275" rIns="0" bIns="41275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1000" b="0" dirty="0" smtClean="0">
                <a:sym typeface="+mn-lt"/>
              </a:rPr>
              <a:t>Февраль</a:t>
            </a:r>
            <a:endParaRPr lang="ru-RU" sz="1000" b="0" dirty="0">
              <a:sym typeface="+mn-lt"/>
            </a:endParaRPr>
          </a:p>
        </p:txBody>
      </p:sp>
      <p:sp>
        <p:nvSpPr>
          <p:cNvPr id="246" name="Text Placeholder 6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4700587" y="1057275"/>
            <a:ext cx="682625" cy="234950"/>
          </a:xfrm>
          <a:prstGeom prst="rect">
            <a:avLst/>
          </a:prstGeom>
          <a:noFill/>
          <a:effectLst/>
        </p:spPr>
        <p:txBody>
          <a:bodyPr wrap="none" lIns="0" tIns="41275" rIns="0" bIns="41275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 smtClean="0">
                <a:sym typeface="+mn-lt"/>
              </a:rPr>
              <a:t>Март</a:t>
            </a:r>
            <a:endParaRPr lang="ru-RU" sz="1000" dirty="0">
              <a:sym typeface="+mn-lt"/>
            </a:endParaRPr>
          </a:p>
        </p:txBody>
      </p:sp>
      <p:sp>
        <p:nvSpPr>
          <p:cNvPr id="248" name="Text Placeholder 6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5383212" y="1057275"/>
            <a:ext cx="592137" cy="234950"/>
          </a:xfrm>
          <a:prstGeom prst="rect">
            <a:avLst/>
          </a:prstGeom>
          <a:noFill/>
          <a:effectLst/>
        </p:spPr>
        <p:txBody>
          <a:bodyPr wrap="none" lIns="0" tIns="41275" rIns="0" bIns="41275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1000" b="0" dirty="0" smtClean="0">
                <a:sym typeface="+mn-lt"/>
              </a:rPr>
              <a:t>Апрель</a:t>
            </a:r>
            <a:endParaRPr lang="ru-RU" sz="1000" b="0" dirty="0">
              <a:sym typeface="+mn-lt"/>
            </a:endParaRPr>
          </a:p>
        </p:txBody>
      </p:sp>
      <p:sp>
        <p:nvSpPr>
          <p:cNvPr id="254" name="Text Placeholder 6"/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5975350" y="1057275"/>
            <a:ext cx="682625" cy="234950"/>
          </a:xfrm>
          <a:prstGeom prst="rect">
            <a:avLst/>
          </a:prstGeom>
          <a:noFill/>
          <a:effectLst/>
        </p:spPr>
        <p:txBody>
          <a:bodyPr wrap="none" lIns="0" tIns="41275" rIns="0" bIns="41275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 smtClean="0">
                <a:sym typeface="+mn-lt"/>
              </a:rPr>
              <a:t>Май</a:t>
            </a:r>
            <a:endParaRPr lang="ru-RU" sz="1000" dirty="0">
              <a:sym typeface="+mn-lt"/>
            </a:endParaRPr>
          </a:p>
        </p:txBody>
      </p:sp>
      <p:sp>
        <p:nvSpPr>
          <p:cNvPr id="256" name="Text Placeholder 6"/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6657975" y="1057275"/>
            <a:ext cx="652462" cy="234950"/>
          </a:xfrm>
          <a:prstGeom prst="rect">
            <a:avLst/>
          </a:prstGeom>
          <a:noFill/>
          <a:effectLst/>
        </p:spPr>
        <p:txBody>
          <a:bodyPr wrap="none" lIns="0" tIns="41275" rIns="0" bIns="41275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1000" b="0" dirty="0" smtClean="0">
                <a:sym typeface="+mn-lt"/>
              </a:rPr>
              <a:t>Июнь</a:t>
            </a:r>
            <a:endParaRPr lang="ru-RU" sz="1000" b="0" dirty="0">
              <a:sym typeface="+mn-lt"/>
            </a:endParaRPr>
          </a:p>
        </p:txBody>
      </p:sp>
      <p:sp>
        <p:nvSpPr>
          <p:cNvPr id="116" name="Text Placeholder 6"/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7310437" y="1057275"/>
            <a:ext cx="623887" cy="234950"/>
          </a:xfrm>
          <a:prstGeom prst="rect">
            <a:avLst/>
          </a:prstGeom>
          <a:noFill/>
          <a:effectLst/>
        </p:spPr>
        <p:txBody>
          <a:bodyPr wrap="none" lIns="0" tIns="41275" rIns="0" bIns="41275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 smtClean="0">
                <a:sym typeface="+mn-lt"/>
              </a:rPr>
              <a:t>Июль</a:t>
            </a:r>
            <a:endParaRPr lang="ru-RU" sz="1000" dirty="0">
              <a:sym typeface="+mn-lt"/>
            </a:endParaRPr>
          </a:p>
        </p:txBody>
      </p:sp>
      <p:sp>
        <p:nvSpPr>
          <p:cNvPr id="117" name="Text Placeholder 6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7934325" y="1057275"/>
            <a:ext cx="682625" cy="234950"/>
          </a:xfrm>
          <a:prstGeom prst="rect">
            <a:avLst/>
          </a:prstGeom>
          <a:noFill/>
          <a:effectLst/>
        </p:spPr>
        <p:txBody>
          <a:bodyPr wrap="none" lIns="0" tIns="41275" rIns="0" bIns="41275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1000" b="0" dirty="0" smtClean="0">
                <a:sym typeface="+mn-lt"/>
              </a:rPr>
              <a:t>Август</a:t>
            </a:r>
            <a:endParaRPr lang="ru-RU" sz="1000" b="0" dirty="0">
              <a:sym typeface="+mn-lt"/>
            </a:endParaRPr>
          </a:p>
        </p:txBody>
      </p:sp>
      <p:sp>
        <p:nvSpPr>
          <p:cNvPr id="131" name="Text Placeholder 6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8616950" y="1057275"/>
            <a:ext cx="622300" cy="234950"/>
          </a:xfrm>
          <a:prstGeom prst="rect">
            <a:avLst/>
          </a:prstGeom>
          <a:noFill/>
          <a:effectLst/>
        </p:spPr>
        <p:txBody>
          <a:bodyPr wrap="none" lIns="0" tIns="41275" rIns="0" bIns="41275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1000" dirty="0" smtClean="0">
                <a:sym typeface="+mn-lt"/>
              </a:rPr>
              <a:t>Сентябрь</a:t>
            </a:r>
            <a:endParaRPr lang="ru-RU" sz="1000" dirty="0">
              <a:sym typeface="+mn-lt"/>
            </a:endParaRPr>
          </a:p>
        </p:txBody>
      </p:sp>
      <p:cxnSp>
        <p:nvCxnSpPr>
          <p:cNvPr id="141" name="Straight Connector 140"/>
          <p:cNvCxnSpPr/>
          <p:nvPr>
            <p:custDataLst>
              <p:tags r:id="rId38"/>
            </p:custDataLst>
          </p:nvPr>
        </p:nvCxnSpPr>
        <p:spPr bwMode="gray">
          <a:xfrm>
            <a:off x="5086350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>
            <p:custDataLst>
              <p:tags r:id="rId39"/>
            </p:custDataLst>
          </p:nvPr>
        </p:nvCxnSpPr>
        <p:spPr bwMode="gray">
          <a:xfrm>
            <a:off x="4195762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>
            <p:custDataLst>
              <p:tags r:id="rId40"/>
            </p:custDataLst>
          </p:nvPr>
        </p:nvCxnSpPr>
        <p:spPr bwMode="gray">
          <a:xfrm>
            <a:off x="4344987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41"/>
            </p:custDataLst>
          </p:nvPr>
        </p:nvCxnSpPr>
        <p:spPr bwMode="gray">
          <a:xfrm>
            <a:off x="4492625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>
            <p:custDataLst>
              <p:tags r:id="rId42"/>
            </p:custDataLst>
          </p:nvPr>
        </p:nvCxnSpPr>
        <p:spPr bwMode="gray">
          <a:xfrm>
            <a:off x="5827712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>
            <p:custDataLst>
              <p:tags r:id="rId43"/>
            </p:custDataLst>
          </p:nvPr>
        </p:nvCxnSpPr>
        <p:spPr bwMode="gray">
          <a:xfrm>
            <a:off x="5678487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44"/>
            </p:custDataLst>
          </p:nvPr>
        </p:nvCxnSpPr>
        <p:spPr bwMode="gray">
          <a:xfrm>
            <a:off x="4640262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45"/>
            </p:custDataLst>
          </p:nvPr>
        </p:nvCxnSpPr>
        <p:spPr bwMode="gray">
          <a:xfrm>
            <a:off x="4789487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>
            <p:custDataLst>
              <p:tags r:id="rId46"/>
            </p:custDataLst>
          </p:nvPr>
        </p:nvCxnSpPr>
        <p:spPr bwMode="gray">
          <a:xfrm>
            <a:off x="5233987" y="1292225"/>
            <a:ext cx="0" cy="4703762"/>
          </a:xfrm>
          <a:prstGeom prst="line">
            <a:avLst/>
          </a:prstGeom>
          <a:noFill/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3" name="Straight Connector 282"/>
          <p:cNvCxnSpPr/>
          <p:nvPr>
            <p:custDataLst>
              <p:tags r:id="rId47"/>
            </p:custDataLst>
          </p:nvPr>
        </p:nvCxnSpPr>
        <p:spPr bwMode="gray">
          <a:xfrm>
            <a:off x="5975350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>
            <p:custDataLst>
              <p:tags r:id="rId48"/>
            </p:custDataLst>
          </p:nvPr>
        </p:nvCxnSpPr>
        <p:spPr bwMode="gray">
          <a:xfrm>
            <a:off x="6124575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>
            <p:custDataLst>
              <p:tags r:id="rId49"/>
            </p:custDataLst>
          </p:nvPr>
        </p:nvCxnSpPr>
        <p:spPr bwMode="gray">
          <a:xfrm>
            <a:off x="6272212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>
            <p:custDataLst>
              <p:tags r:id="rId50"/>
            </p:custDataLst>
          </p:nvPr>
        </p:nvCxnSpPr>
        <p:spPr bwMode="gray">
          <a:xfrm>
            <a:off x="5383212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>
            <p:custDataLst>
              <p:tags r:id="rId51"/>
            </p:custDataLst>
          </p:nvPr>
        </p:nvCxnSpPr>
        <p:spPr bwMode="gray">
          <a:xfrm>
            <a:off x="5530850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>
            <p:custDataLst>
              <p:tags r:id="rId52"/>
            </p:custDataLst>
          </p:nvPr>
        </p:nvCxnSpPr>
        <p:spPr bwMode="gray">
          <a:xfrm>
            <a:off x="7013575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>
            <p:custDataLst>
              <p:tags r:id="rId53"/>
            </p:custDataLst>
          </p:nvPr>
        </p:nvCxnSpPr>
        <p:spPr bwMode="gray">
          <a:xfrm>
            <a:off x="7162800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54"/>
            </p:custDataLst>
          </p:nvPr>
        </p:nvCxnSpPr>
        <p:spPr bwMode="gray">
          <a:xfrm>
            <a:off x="7459662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>
            <p:custDataLst>
              <p:tags r:id="rId55"/>
            </p:custDataLst>
          </p:nvPr>
        </p:nvCxnSpPr>
        <p:spPr bwMode="gray">
          <a:xfrm>
            <a:off x="7607300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>
            <p:custDataLst>
              <p:tags r:id="rId56"/>
            </p:custDataLst>
          </p:nvPr>
        </p:nvCxnSpPr>
        <p:spPr bwMode="gray">
          <a:xfrm>
            <a:off x="7756525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7"/>
            </p:custDataLst>
          </p:nvPr>
        </p:nvCxnSpPr>
        <p:spPr bwMode="gray">
          <a:xfrm>
            <a:off x="7904162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>
            <p:custDataLst>
              <p:tags r:id="rId58"/>
            </p:custDataLst>
          </p:nvPr>
        </p:nvCxnSpPr>
        <p:spPr bwMode="gray">
          <a:xfrm>
            <a:off x="8051800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>
            <p:custDataLst>
              <p:tags r:id="rId59"/>
            </p:custDataLst>
          </p:nvPr>
        </p:nvCxnSpPr>
        <p:spPr bwMode="gray">
          <a:xfrm>
            <a:off x="8201025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>
            <p:custDataLst>
              <p:tags r:id="rId60"/>
            </p:custDataLst>
          </p:nvPr>
        </p:nvCxnSpPr>
        <p:spPr bwMode="gray">
          <a:xfrm>
            <a:off x="8348662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>
            <p:custDataLst>
              <p:tags r:id="rId61"/>
            </p:custDataLst>
          </p:nvPr>
        </p:nvCxnSpPr>
        <p:spPr bwMode="gray">
          <a:xfrm>
            <a:off x="8497887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>
            <p:custDataLst>
              <p:tags r:id="rId62"/>
            </p:custDataLst>
          </p:nvPr>
        </p:nvCxnSpPr>
        <p:spPr bwMode="gray">
          <a:xfrm>
            <a:off x="6421437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>
            <p:custDataLst>
              <p:tags r:id="rId63"/>
            </p:custDataLst>
          </p:nvPr>
        </p:nvCxnSpPr>
        <p:spPr bwMode="gray">
          <a:xfrm>
            <a:off x="6569075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>
            <p:custDataLst>
              <p:tags r:id="rId64"/>
            </p:custDataLst>
          </p:nvPr>
        </p:nvCxnSpPr>
        <p:spPr bwMode="gray">
          <a:xfrm>
            <a:off x="6718300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>
            <p:custDataLst>
              <p:tags r:id="rId65"/>
            </p:custDataLst>
          </p:nvPr>
        </p:nvCxnSpPr>
        <p:spPr bwMode="gray">
          <a:xfrm>
            <a:off x="6865937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>
            <p:custDataLst>
              <p:tags r:id="rId66"/>
            </p:custDataLst>
          </p:nvPr>
        </p:nvCxnSpPr>
        <p:spPr bwMode="gray">
          <a:xfrm>
            <a:off x="7310437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>
            <p:custDataLst>
              <p:tags r:id="rId67"/>
            </p:custDataLst>
          </p:nvPr>
        </p:nvCxnSpPr>
        <p:spPr bwMode="gray">
          <a:xfrm>
            <a:off x="8645525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>
            <p:custDataLst>
              <p:tags r:id="rId68"/>
            </p:custDataLst>
          </p:nvPr>
        </p:nvCxnSpPr>
        <p:spPr bwMode="gray">
          <a:xfrm>
            <a:off x="9091612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>
            <p:custDataLst>
              <p:tags r:id="rId69"/>
            </p:custDataLst>
          </p:nvPr>
        </p:nvCxnSpPr>
        <p:spPr bwMode="gray">
          <a:xfrm>
            <a:off x="8942387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>
            <p:custDataLst>
              <p:tags r:id="rId70"/>
            </p:custDataLst>
          </p:nvPr>
        </p:nvCxnSpPr>
        <p:spPr bwMode="gray">
          <a:xfrm>
            <a:off x="8794750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71"/>
            </p:custDataLst>
          </p:nvPr>
        </p:nvCxnSpPr>
        <p:spPr bwMode="gray">
          <a:xfrm>
            <a:off x="4106862" y="1292225"/>
            <a:ext cx="0" cy="47037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72"/>
            </p:custDataLst>
          </p:nvPr>
        </p:nvCxnSpPr>
        <p:spPr bwMode="gray">
          <a:xfrm>
            <a:off x="4937125" y="1292225"/>
            <a:ext cx="0" cy="4703762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Rectangle 294"/>
          <p:cNvSpPr/>
          <p:nvPr>
            <p:custDataLst>
              <p:tags r:id="rId73"/>
            </p:custDataLst>
          </p:nvPr>
        </p:nvSpPr>
        <p:spPr bwMode="gray">
          <a:xfrm>
            <a:off x="8645525" y="2928937"/>
            <a:ext cx="149225" cy="103187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34" name="Rectangle 133"/>
          <p:cNvSpPr/>
          <p:nvPr>
            <p:custDataLst>
              <p:tags r:id="rId74"/>
            </p:custDataLst>
          </p:nvPr>
        </p:nvSpPr>
        <p:spPr bwMode="gray">
          <a:xfrm>
            <a:off x="8051800" y="2928937"/>
            <a:ext cx="119062" cy="103187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316" name="Rectangle 315"/>
          <p:cNvSpPr/>
          <p:nvPr>
            <p:custDataLst>
              <p:tags r:id="rId75"/>
            </p:custDataLst>
          </p:nvPr>
        </p:nvSpPr>
        <p:spPr bwMode="gray">
          <a:xfrm>
            <a:off x="7340600" y="2928937"/>
            <a:ext cx="119062" cy="103188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68" name="Rectangle 267"/>
          <p:cNvSpPr/>
          <p:nvPr>
            <p:custDataLst>
              <p:tags r:id="rId76"/>
            </p:custDataLst>
          </p:nvPr>
        </p:nvSpPr>
        <p:spPr bwMode="gray">
          <a:xfrm>
            <a:off x="6807200" y="2928937"/>
            <a:ext cx="147637" cy="103188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45" name="Rectangle 244"/>
          <p:cNvSpPr/>
          <p:nvPr>
            <p:custDataLst>
              <p:tags r:id="rId77"/>
            </p:custDataLst>
          </p:nvPr>
        </p:nvSpPr>
        <p:spPr bwMode="gray">
          <a:xfrm>
            <a:off x="6213475" y="2928937"/>
            <a:ext cx="177800" cy="103187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57" name="Rectangle 256"/>
          <p:cNvSpPr/>
          <p:nvPr>
            <p:custDataLst>
              <p:tags r:id="rId78"/>
            </p:custDataLst>
          </p:nvPr>
        </p:nvSpPr>
        <p:spPr bwMode="gray">
          <a:xfrm>
            <a:off x="7459662" y="4257675"/>
            <a:ext cx="117475" cy="103188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63" name="Rectangle 262"/>
          <p:cNvSpPr/>
          <p:nvPr>
            <p:custDataLst>
              <p:tags r:id="rId79"/>
            </p:custDataLst>
          </p:nvPr>
        </p:nvSpPr>
        <p:spPr bwMode="gray">
          <a:xfrm>
            <a:off x="5561012" y="2928937"/>
            <a:ext cx="147637" cy="103188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42" name="Rectangle 141"/>
          <p:cNvSpPr/>
          <p:nvPr>
            <p:custDataLst>
              <p:tags r:id="rId80"/>
            </p:custDataLst>
          </p:nvPr>
        </p:nvSpPr>
        <p:spPr bwMode="gray">
          <a:xfrm>
            <a:off x="4195762" y="1435100"/>
            <a:ext cx="327025" cy="103187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60" name="Rectangle 259"/>
          <p:cNvSpPr/>
          <p:nvPr>
            <p:custDataLst>
              <p:tags r:id="rId81"/>
            </p:custDataLst>
          </p:nvPr>
        </p:nvSpPr>
        <p:spPr bwMode="gray">
          <a:xfrm>
            <a:off x="7459662" y="4879975"/>
            <a:ext cx="147637" cy="103187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80" name="Rectangle 279"/>
          <p:cNvSpPr/>
          <p:nvPr>
            <p:custDataLst>
              <p:tags r:id="rId82"/>
            </p:custDataLst>
          </p:nvPr>
        </p:nvSpPr>
        <p:spPr bwMode="gray">
          <a:xfrm>
            <a:off x="8201025" y="3552825"/>
            <a:ext cx="147637" cy="103187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47" name="Rectangle 146"/>
          <p:cNvSpPr/>
          <p:nvPr>
            <p:custDataLst>
              <p:tags r:id="rId83"/>
            </p:custDataLst>
          </p:nvPr>
        </p:nvSpPr>
        <p:spPr bwMode="gray">
          <a:xfrm>
            <a:off x="4492625" y="2928937"/>
            <a:ext cx="563562" cy="103187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43" name="Rectangle 142"/>
          <p:cNvSpPr/>
          <p:nvPr>
            <p:custDataLst>
              <p:tags r:id="rId84"/>
            </p:custDataLst>
          </p:nvPr>
        </p:nvSpPr>
        <p:spPr bwMode="gray">
          <a:xfrm>
            <a:off x="4116387" y="2058987"/>
            <a:ext cx="406400" cy="103188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46" name="Rectangle 145"/>
          <p:cNvSpPr/>
          <p:nvPr>
            <p:custDataLst>
              <p:tags r:id="rId85"/>
            </p:custDataLst>
          </p:nvPr>
        </p:nvSpPr>
        <p:spPr bwMode="gray">
          <a:xfrm>
            <a:off x="4462462" y="3552825"/>
            <a:ext cx="238125" cy="103187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45" name="Rectangle 144"/>
          <p:cNvSpPr/>
          <p:nvPr>
            <p:custDataLst>
              <p:tags r:id="rId86"/>
            </p:custDataLst>
          </p:nvPr>
        </p:nvSpPr>
        <p:spPr bwMode="gray">
          <a:xfrm>
            <a:off x="4116387" y="2376487"/>
            <a:ext cx="850900" cy="103188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cxnSp>
        <p:nvCxnSpPr>
          <p:cNvPr id="349" name="Straight Connector 348"/>
          <p:cNvCxnSpPr/>
          <p:nvPr>
            <p:custDataLst>
              <p:tags r:id="rId87"/>
            </p:custDataLst>
          </p:nvPr>
        </p:nvCxnSpPr>
        <p:spPr bwMode="gray">
          <a:xfrm>
            <a:off x="1520825" y="4114800"/>
            <a:ext cx="7718425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88"/>
            </p:custDataLst>
          </p:nvPr>
        </p:nvCxnSpPr>
        <p:spPr bwMode="gray">
          <a:xfrm>
            <a:off x="1527175" y="5289550"/>
            <a:ext cx="7718425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>
            <p:custDataLst>
              <p:tags r:id="rId89"/>
            </p:custDataLst>
          </p:nvPr>
        </p:nvCxnSpPr>
        <p:spPr bwMode="gray">
          <a:xfrm>
            <a:off x="1520825" y="2786062"/>
            <a:ext cx="7718425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90"/>
            </p:custDataLst>
          </p:nvPr>
        </p:nvCxnSpPr>
        <p:spPr bwMode="gray">
          <a:xfrm>
            <a:off x="1520825" y="1292225"/>
            <a:ext cx="7718425" cy="0"/>
          </a:xfrm>
          <a:prstGeom prst="line">
            <a:avLst/>
          </a:prstGeom>
          <a:ln w="19050">
            <a:solidFill>
              <a:schemeClr val="tx2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Right Bracket 249"/>
          <p:cNvSpPr/>
          <p:nvPr>
            <p:custDataLst>
              <p:tags r:id="rId91"/>
            </p:custDataLst>
          </p:nvPr>
        </p:nvSpPr>
        <p:spPr bwMode="gray">
          <a:xfrm rot="5400000">
            <a:off x="9007475" y="6049962"/>
            <a:ext cx="107950" cy="1587"/>
          </a:xfrm>
          <a:prstGeom prst="rightBracket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Isosceles Triangle 251"/>
          <p:cNvSpPr/>
          <p:nvPr>
            <p:custDataLst>
              <p:tags r:id="rId92"/>
            </p:custDataLst>
          </p:nvPr>
        </p:nvSpPr>
        <p:spPr bwMode="gray">
          <a:xfrm rot="10800000">
            <a:off x="9061450" y="6103937"/>
            <a:ext cx="1587" cy="1079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96" name="Diamond 295"/>
          <p:cNvSpPr/>
          <p:nvPr>
            <p:custDataLst>
              <p:tags r:id="rId93"/>
            </p:custDataLst>
          </p:nvPr>
        </p:nvSpPr>
        <p:spPr bwMode="gray">
          <a:xfrm>
            <a:off x="8729662" y="2914650"/>
            <a:ext cx="130175" cy="130175"/>
          </a:xfrm>
          <a:prstGeom prst="diamond">
            <a:avLst/>
          </a:prstGeom>
          <a:solidFill>
            <a:srgbClr val="C41300"/>
          </a:solidFill>
          <a:ln w="9525" cap="flat" cmpd="sng" algn="ctr">
            <a:solidFill>
              <a:srgbClr val="C4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35" name="Diamond 134"/>
          <p:cNvSpPr/>
          <p:nvPr>
            <p:custDataLst>
              <p:tags r:id="rId94"/>
            </p:custDataLst>
          </p:nvPr>
        </p:nvSpPr>
        <p:spPr bwMode="gray">
          <a:xfrm>
            <a:off x="8105775" y="2914650"/>
            <a:ext cx="130175" cy="130175"/>
          </a:xfrm>
          <a:prstGeom prst="diamond">
            <a:avLst/>
          </a:prstGeom>
          <a:solidFill>
            <a:srgbClr val="C41300"/>
          </a:solidFill>
          <a:ln w="9525" cap="flat" cmpd="sng" algn="ctr">
            <a:solidFill>
              <a:srgbClr val="C4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40" name="Isosceles Triangle 139"/>
          <p:cNvSpPr/>
          <p:nvPr>
            <p:custDataLst>
              <p:tags r:id="rId95"/>
            </p:custDataLst>
          </p:nvPr>
        </p:nvSpPr>
        <p:spPr bwMode="gray">
          <a:xfrm>
            <a:off x="8586787" y="5302250"/>
            <a:ext cx="130175" cy="112712"/>
          </a:xfrm>
          <a:prstGeom prst="triangle">
            <a:avLst>
              <a:gd name="adj" fmla="val 50000"/>
            </a:avLst>
          </a:prstGeom>
          <a:solidFill>
            <a:srgbClr val="C41300"/>
          </a:solidFill>
          <a:ln w="9525" cap="flat" cmpd="sng" algn="ctr">
            <a:solidFill>
              <a:srgbClr val="C4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64" name="Isosceles Triangle 263"/>
          <p:cNvSpPr/>
          <p:nvPr>
            <p:custDataLst>
              <p:tags r:id="rId96"/>
            </p:custDataLst>
          </p:nvPr>
        </p:nvSpPr>
        <p:spPr bwMode="gray">
          <a:xfrm>
            <a:off x="7697787" y="5302250"/>
            <a:ext cx="130175" cy="112712"/>
          </a:xfrm>
          <a:prstGeom prst="triangle">
            <a:avLst>
              <a:gd name="adj" fmla="val 50000"/>
            </a:avLst>
          </a:prstGeom>
          <a:solidFill>
            <a:srgbClr val="C41300"/>
          </a:solidFill>
          <a:ln w="9525" cap="flat" cmpd="sng" algn="ctr">
            <a:solidFill>
              <a:srgbClr val="C4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317" name="Diamond 316"/>
          <p:cNvSpPr/>
          <p:nvPr>
            <p:custDataLst>
              <p:tags r:id="rId97"/>
            </p:custDataLst>
          </p:nvPr>
        </p:nvSpPr>
        <p:spPr bwMode="gray">
          <a:xfrm>
            <a:off x="7394575" y="2914650"/>
            <a:ext cx="130175" cy="130175"/>
          </a:xfrm>
          <a:prstGeom prst="diamond">
            <a:avLst/>
          </a:prstGeom>
          <a:solidFill>
            <a:srgbClr val="C41300"/>
          </a:solidFill>
          <a:ln w="9525" cap="flat" cmpd="sng" algn="ctr">
            <a:solidFill>
              <a:srgbClr val="C4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69" name="Diamond 268"/>
          <p:cNvSpPr/>
          <p:nvPr>
            <p:custDataLst>
              <p:tags r:id="rId98"/>
            </p:custDataLst>
          </p:nvPr>
        </p:nvSpPr>
        <p:spPr bwMode="gray">
          <a:xfrm>
            <a:off x="6889750" y="2914650"/>
            <a:ext cx="130175" cy="130175"/>
          </a:xfrm>
          <a:prstGeom prst="diamond">
            <a:avLst/>
          </a:prstGeom>
          <a:solidFill>
            <a:srgbClr val="C41300"/>
          </a:solidFill>
          <a:ln w="9525" cap="flat" cmpd="sng" algn="ctr">
            <a:solidFill>
              <a:srgbClr val="C4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336" name="Isosceles Triangle 335"/>
          <p:cNvSpPr/>
          <p:nvPr>
            <p:custDataLst>
              <p:tags r:id="rId99"/>
            </p:custDataLst>
          </p:nvPr>
        </p:nvSpPr>
        <p:spPr bwMode="gray">
          <a:xfrm>
            <a:off x="5851525" y="5302250"/>
            <a:ext cx="130175" cy="112712"/>
          </a:xfrm>
          <a:prstGeom prst="triangle">
            <a:avLst>
              <a:gd name="adj" fmla="val 50000"/>
            </a:avLst>
          </a:prstGeom>
          <a:solidFill>
            <a:srgbClr val="C41300"/>
          </a:solidFill>
          <a:ln w="9525" cap="flat" cmpd="sng" algn="ctr">
            <a:solidFill>
              <a:srgbClr val="C4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51" name="Isosceles Triangle 250"/>
          <p:cNvSpPr/>
          <p:nvPr>
            <p:custDataLst>
              <p:tags r:id="rId100"/>
            </p:custDataLst>
          </p:nvPr>
        </p:nvSpPr>
        <p:spPr bwMode="gray">
          <a:xfrm>
            <a:off x="5021262" y="5302250"/>
            <a:ext cx="130175" cy="112713"/>
          </a:xfrm>
          <a:prstGeom prst="triangle">
            <a:avLst>
              <a:gd name="adj" fmla="val 50000"/>
            </a:avLst>
          </a:prstGeom>
          <a:solidFill>
            <a:srgbClr val="C41300"/>
          </a:solidFill>
          <a:ln w="9525" cap="flat" cmpd="sng" algn="ctr">
            <a:solidFill>
              <a:srgbClr val="C4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334" name="Diamond 333"/>
          <p:cNvSpPr/>
          <p:nvPr>
            <p:custDataLst>
              <p:tags r:id="rId101"/>
            </p:custDataLst>
          </p:nvPr>
        </p:nvSpPr>
        <p:spPr bwMode="gray">
          <a:xfrm>
            <a:off x="8313737" y="3538537"/>
            <a:ext cx="130175" cy="130175"/>
          </a:xfrm>
          <a:prstGeom prst="diamond">
            <a:avLst/>
          </a:prstGeom>
          <a:solidFill>
            <a:srgbClr val="C41300"/>
          </a:solidFill>
          <a:ln w="9525" cap="flat" cmpd="sng" algn="ctr">
            <a:solidFill>
              <a:srgbClr val="C4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47" name="Diamond 246"/>
          <p:cNvSpPr/>
          <p:nvPr>
            <p:custDataLst>
              <p:tags r:id="rId102"/>
            </p:custDataLst>
          </p:nvPr>
        </p:nvSpPr>
        <p:spPr bwMode="gray">
          <a:xfrm>
            <a:off x="6326187" y="2914650"/>
            <a:ext cx="130175" cy="130175"/>
          </a:xfrm>
          <a:prstGeom prst="diamond">
            <a:avLst/>
          </a:prstGeom>
          <a:solidFill>
            <a:srgbClr val="C41300"/>
          </a:solidFill>
          <a:ln w="9525" cap="flat" cmpd="sng" algn="ctr">
            <a:solidFill>
              <a:srgbClr val="C4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65" name="Diamond 264"/>
          <p:cNvSpPr/>
          <p:nvPr>
            <p:custDataLst>
              <p:tags r:id="rId103"/>
            </p:custDataLst>
          </p:nvPr>
        </p:nvSpPr>
        <p:spPr bwMode="gray">
          <a:xfrm>
            <a:off x="5643562" y="2914650"/>
            <a:ext cx="130175" cy="130175"/>
          </a:xfrm>
          <a:prstGeom prst="diamond">
            <a:avLst/>
          </a:prstGeom>
          <a:solidFill>
            <a:srgbClr val="C41300"/>
          </a:solidFill>
          <a:ln w="9525" cap="flat" cmpd="sng" algn="ctr">
            <a:solidFill>
              <a:srgbClr val="C4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61" name="Diamond 260"/>
          <p:cNvSpPr/>
          <p:nvPr>
            <p:custDataLst>
              <p:tags r:id="rId104"/>
            </p:custDataLst>
          </p:nvPr>
        </p:nvSpPr>
        <p:spPr bwMode="gray">
          <a:xfrm>
            <a:off x="7542212" y="4865687"/>
            <a:ext cx="130175" cy="130175"/>
          </a:xfrm>
          <a:prstGeom prst="diamond">
            <a:avLst/>
          </a:prstGeom>
          <a:solidFill>
            <a:srgbClr val="C41300"/>
          </a:solidFill>
          <a:ln w="9525" cap="flat" cmpd="sng" algn="ctr">
            <a:solidFill>
              <a:srgbClr val="C4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59" name="Diamond 258"/>
          <p:cNvSpPr/>
          <p:nvPr>
            <p:custDataLst>
              <p:tags r:id="rId105"/>
            </p:custDataLst>
          </p:nvPr>
        </p:nvSpPr>
        <p:spPr bwMode="gray">
          <a:xfrm>
            <a:off x="7542212" y="4243387"/>
            <a:ext cx="130175" cy="130175"/>
          </a:xfrm>
          <a:prstGeom prst="diamond">
            <a:avLst/>
          </a:prstGeom>
          <a:solidFill>
            <a:srgbClr val="C41300"/>
          </a:solidFill>
          <a:ln w="9525" cap="flat" cmpd="sng" algn="ctr">
            <a:solidFill>
              <a:srgbClr val="C4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00" name="Isosceles Triangle 199"/>
          <p:cNvSpPr/>
          <p:nvPr>
            <p:custDataLst>
              <p:tags r:id="rId106"/>
            </p:custDataLst>
          </p:nvPr>
        </p:nvSpPr>
        <p:spPr bwMode="gray">
          <a:xfrm>
            <a:off x="5257800" y="3548062"/>
            <a:ext cx="130175" cy="112713"/>
          </a:xfrm>
          <a:prstGeom prst="triangle">
            <a:avLst>
              <a:gd name="adj" fmla="val 50000"/>
            </a:avLst>
          </a:prstGeom>
          <a:solidFill>
            <a:srgbClr val="C41300"/>
          </a:solidFill>
          <a:ln w="9525" cap="flat" cmpd="sng" algn="ctr">
            <a:solidFill>
              <a:srgbClr val="C4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50" name="Diamond 149"/>
          <p:cNvSpPr/>
          <p:nvPr>
            <p:custDataLst>
              <p:tags r:id="rId107"/>
            </p:custDataLst>
          </p:nvPr>
        </p:nvSpPr>
        <p:spPr bwMode="gray">
          <a:xfrm>
            <a:off x="5287962" y="4865687"/>
            <a:ext cx="130175" cy="130175"/>
          </a:xfrm>
          <a:prstGeom prst="diamond">
            <a:avLst/>
          </a:prstGeom>
          <a:solidFill>
            <a:srgbClr val="C41300"/>
          </a:solidFill>
          <a:ln w="9525" cap="flat" cmpd="sng" algn="ctr">
            <a:solidFill>
              <a:srgbClr val="C4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70" name="Diamond 269"/>
          <p:cNvSpPr/>
          <p:nvPr>
            <p:custDataLst>
              <p:tags r:id="rId108"/>
            </p:custDataLst>
          </p:nvPr>
        </p:nvSpPr>
        <p:spPr bwMode="gray">
          <a:xfrm>
            <a:off x="5287962" y="4243387"/>
            <a:ext cx="130175" cy="130175"/>
          </a:xfrm>
          <a:prstGeom prst="diamond">
            <a:avLst/>
          </a:prstGeom>
          <a:solidFill>
            <a:srgbClr val="C41300"/>
          </a:solidFill>
          <a:ln w="9525" cap="flat" cmpd="sng" algn="ctr">
            <a:solidFill>
              <a:srgbClr val="C4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81" name="Diamond 180"/>
          <p:cNvSpPr/>
          <p:nvPr>
            <p:custDataLst>
              <p:tags r:id="rId109"/>
            </p:custDataLst>
          </p:nvPr>
        </p:nvSpPr>
        <p:spPr bwMode="gray">
          <a:xfrm>
            <a:off x="4457700" y="2044700"/>
            <a:ext cx="130175" cy="130175"/>
          </a:xfrm>
          <a:prstGeom prst="diamond">
            <a:avLst/>
          </a:prstGeom>
          <a:solidFill>
            <a:srgbClr val="C41300"/>
          </a:solidFill>
          <a:ln w="9525" cap="flat" cmpd="sng" algn="ctr">
            <a:solidFill>
              <a:srgbClr val="C4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83" name="Diamond 182"/>
          <p:cNvSpPr/>
          <p:nvPr>
            <p:custDataLst>
              <p:tags r:id="rId110"/>
            </p:custDataLst>
          </p:nvPr>
        </p:nvSpPr>
        <p:spPr bwMode="gray">
          <a:xfrm>
            <a:off x="4902200" y="2362200"/>
            <a:ext cx="130175" cy="130175"/>
          </a:xfrm>
          <a:prstGeom prst="diamond">
            <a:avLst/>
          </a:prstGeom>
          <a:solidFill>
            <a:srgbClr val="C41300"/>
          </a:solidFill>
          <a:ln w="9525" cap="flat" cmpd="sng" algn="ctr">
            <a:solidFill>
              <a:srgbClr val="C4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48" name="Diamond 147"/>
          <p:cNvSpPr/>
          <p:nvPr>
            <p:custDataLst>
              <p:tags r:id="rId111"/>
            </p:custDataLst>
          </p:nvPr>
        </p:nvSpPr>
        <p:spPr bwMode="gray">
          <a:xfrm>
            <a:off x="4635500" y="3538537"/>
            <a:ext cx="130175" cy="130175"/>
          </a:xfrm>
          <a:prstGeom prst="diamond">
            <a:avLst/>
          </a:prstGeom>
          <a:solidFill>
            <a:srgbClr val="C41300"/>
          </a:solidFill>
          <a:ln w="9525" cap="flat" cmpd="sng" algn="ctr">
            <a:solidFill>
              <a:srgbClr val="C4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78" name="Diamond 177"/>
          <p:cNvSpPr/>
          <p:nvPr>
            <p:custDataLst>
              <p:tags r:id="rId112"/>
            </p:custDataLst>
          </p:nvPr>
        </p:nvSpPr>
        <p:spPr bwMode="gray">
          <a:xfrm>
            <a:off x="4457700" y="1420812"/>
            <a:ext cx="130175" cy="130175"/>
          </a:xfrm>
          <a:prstGeom prst="diamond">
            <a:avLst/>
          </a:prstGeom>
          <a:solidFill>
            <a:srgbClr val="C41300"/>
          </a:solidFill>
          <a:ln w="9525" cap="flat" cmpd="sng" algn="ctr">
            <a:solidFill>
              <a:srgbClr val="C4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97" name="Diamond 196"/>
          <p:cNvSpPr/>
          <p:nvPr>
            <p:custDataLst>
              <p:tags r:id="rId113"/>
            </p:custDataLst>
          </p:nvPr>
        </p:nvSpPr>
        <p:spPr bwMode="gray">
          <a:xfrm>
            <a:off x="4991100" y="2914650"/>
            <a:ext cx="130175" cy="130175"/>
          </a:xfrm>
          <a:prstGeom prst="diamond">
            <a:avLst/>
          </a:prstGeom>
          <a:solidFill>
            <a:srgbClr val="C41300"/>
          </a:solidFill>
          <a:ln w="9525" cap="flat" cmpd="sng" algn="ctr">
            <a:solidFill>
              <a:srgbClr val="C4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19" name="Text Placeholder 4"/>
          <p:cNvSpPr>
            <a:spLocks noGrp="1"/>
          </p:cNvSpPr>
          <p:nvPr>
            <p:custDataLst>
              <p:tags r:id="rId114"/>
            </p:custDataLst>
          </p:nvPr>
        </p:nvSpPr>
        <p:spPr bwMode="gray">
          <a:xfrm>
            <a:off x="1597025" y="2039937"/>
            <a:ext cx="2341562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lvl="1" indent="-174625">
              <a:spcBef>
                <a:spcPts val="0"/>
              </a:spcBef>
              <a:buClr>
                <a:srgbClr val="345782"/>
              </a:buClr>
              <a:buSzPct val="100000"/>
              <a:buFont typeface="Arial"/>
              <a:buChar char="•"/>
            </a:pPr>
            <a:r>
              <a:rPr lang="ru-RU" altLang="en-US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Настройка функционала </a:t>
            </a:r>
            <a:r>
              <a:rPr lang="en-US" altLang="en-US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Region-ID</a:t>
            </a:r>
            <a:endParaRPr lang="ru-RU" sz="1000" dirty="0" smtClean="0">
              <a:solidFill>
                <a:srgbClr val="000000"/>
              </a:solidFill>
              <a:ea typeface="Tahoma"/>
              <a:cs typeface="Tahoma"/>
              <a:sym typeface="+mn-lt"/>
            </a:endParaRPr>
          </a:p>
        </p:txBody>
      </p:sp>
      <p:sp>
        <p:nvSpPr>
          <p:cNvPr id="121" name="Text Placeholder 4"/>
          <p:cNvSpPr>
            <a:spLocks noGrp="1"/>
          </p:cNvSpPr>
          <p:nvPr>
            <p:custDataLst>
              <p:tags r:id="rId115"/>
            </p:custDataLst>
          </p:nvPr>
        </p:nvSpPr>
        <p:spPr bwMode="gray">
          <a:xfrm>
            <a:off x="1597025" y="2357437"/>
            <a:ext cx="2262187" cy="3048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lvl="1" indent="-174625">
              <a:spcBef>
                <a:spcPts val="0"/>
              </a:spcBef>
              <a:buClr>
                <a:srgbClr val="345782"/>
              </a:buClr>
              <a:buSzPct val="100000"/>
              <a:buFont typeface="Arial"/>
              <a:buChar char="•"/>
            </a:pPr>
            <a:r>
              <a:rPr lang="ru-RU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Разработка и внедрение</a:t>
            </a:r>
          </a:p>
          <a:p>
            <a:pPr marL="288925" lvl="1" indent="-174625">
              <a:spcBef>
                <a:spcPts val="0"/>
              </a:spcBef>
              <a:buClr>
                <a:srgbClr val="345782"/>
              </a:buClr>
              <a:buSzPct val="100000"/>
              <a:buFont typeface="Arial"/>
              <a:buChar char="•"/>
            </a:pPr>
            <a:r>
              <a:rPr lang="ru-RU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системы мониторинга и контроля</a:t>
            </a:r>
          </a:p>
        </p:txBody>
      </p:sp>
      <p:sp>
        <p:nvSpPr>
          <p:cNvPr id="123" name="Text Placeholder 4"/>
          <p:cNvSpPr>
            <a:spLocks noGrp="1"/>
          </p:cNvSpPr>
          <p:nvPr>
            <p:custDataLst>
              <p:tags r:id="rId116"/>
            </p:custDataLst>
          </p:nvPr>
        </p:nvSpPr>
        <p:spPr bwMode="gray">
          <a:xfrm>
            <a:off x="1597025" y="3533775"/>
            <a:ext cx="2041525" cy="4572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lvl="1" indent="-174625">
              <a:spcBef>
                <a:spcPts val="0"/>
              </a:spcBef>
              <a:buClr>
                <a:srgbClr val="345782"/>
              </a:buClr>
              <a:buSzPct val="100000"/>
              <a:buFont typeface="Arial"/>
              <a:buChar char="•"/>
            </a:pPr>
            <a:r>
              <a:rPr lang="ru-RU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Разработка и утверждение </a:t>
            </a:r>
          </a:p>
          <a:p>
            <a:pPr marL="288925" lvl="1" indent="-174625">
              <a:spcBef>
                <a:spcPts val="0"/>
              </a:spcBef>
              <a:buClr>
                <a:srgbClr val="345782"/>
              </a:buClr>
              <a:buSzPct val="100000"/>
              <a:buNone/>
            </a:pPr>
            <a:r>
              <a:rPr lang="ru-RU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	регионами дорожных карт по </a:t>
            </a:r>
          </a:p>
          <a:p>
            <a:pPr marL="288925" lvl="1" indent="-174625">
              <a:spcBef>
                <a:spcPts val="0"/>
              </a:spcBef>
              <a:buClr>
                <a:srgbClr val="345782"/>
              </a:buClr>
              <a:buSzPct val="100000"/>
              <a:buNone/>
            </a:pPr>
            <a:r>
              <a:rPr lang="ru-RU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	внедрению моделей </a:t>
            </a:r>
          </a:p>
        </p:txBody>
      </p:sp>
      <p:sp>
        <p:nvSpPr>
          <p:cNvPr id="292" name="Text Placeholder 4"/>
          <p:cNvSpPr>
            <a:spLocks noGrp="1"/>
          </p:cNvSpPr>
          <p:nvPr>
            <p:custDataLst>
              <p:tags r:id="rId117"/>
            </p:custDataLst>
          </p:nvPr>
        </p:nvSpPr>
        <p:spPr bwMode="gray">
          <a:xfrm>
            <a:off x="1597025" y="2909887"/>
            <a:ext cx="2422525" cy="4572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lvl="1" indent="-174625">
              <a:spcBef>
                <a:spcPts val="0"/>
              </a:spcBef>
              <a:buClr>
                <a:srgbClr val="345782"/>
              </a:buClr>
              <a:buSzPct val="100000"/>
              <a:buFont typeface="Arial"/>
              <a:buChar char="•"/>
            </a:pPr>
            <a:r>
              <a:rPr lang="ru-RU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Заполнение </a:t>
            </a:r>
            <a:r>
              <a:rPr lang="ru-RU" sz="1000" dirty="0" err="1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ФОИВ</a:t>
            </a:r>
            <a:r>
              <a:rPr lang="ru-RU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/РОИВ</a:t>
            </a:r>
          </a:p>
          <a:p>
            <a:pPr marL="288925" lvl="1" indent="-174625">
              <a:spcBef>
                <a:spcPts val="0"/>
              </a:spcBef>
              <a:buClr>
                <a:srgbClr val="345782"/>
              </a:buClr>
              <a:buSzPct val="100000"/>
              <a:buNone/>
            </a:pPr>
            <a:r>
              <a:rPr lang="ru-RU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	 показателей по моделям в системе</a:t>
            </a:r>
          </a:p>
          <a:p>
            <a:pPr marL="288925" lvl="1" indent="-174625">
              <a:spcBef>
                <a:spcPts val="0"/>
              </a:spcBef>
              <a:buClr>
                <a:srgbClr val="345782"/>
              </a:buClr>
              <a:buSzPct val="100000"/>
              <a:buNone/>
            </a:pPr>
            <a:r>
              <a:rPr lang="ru-RU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	 </a:t>
            </a:r>
            <a:r>
              <a:rPr lang="en-US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Region-ID</a:t>
            </a:r>
            <a:endParaRPr lang="ru-RU" sz="1000" dirty="0" smtClean="0">
              <a:solidFill>
                <a:srgbClr val="000000"/>
              </a:solidFill>
              <a:ea typeface="Tahoma"/>
              <a:cs typeface="Tahoma"/>
              <a:sym typeface="+mn-lt"/>
            </a:endParaRPr>
          </a:p>
        </p:txBody>
      </p:sp>
      <p:sp>
        <p:nvSpPr>
          <p:cNvPr id="344" name="Text Placeholder 4"/>
          <p:cNvSpPr>
            <a:spLocks noGrp="1"/>
          </p:cNvSpPr>
          <p:nvPr>
            <p:custDataLst>
              <p:tags r:id="rId118"/>
            </p:custDataLst>
          </p:nvPr>
        </p:nvSpPr>
        <p:spPr bwMode="gray">
          <a:xfrm>
            <a:off x="1597025" y="4238625"/>
            <a:ext cx="2320925" cy="4572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lvl="1" indent="-174625">
              <a:spcBef>
                <a:spcPts val="0"/>
              </a:spcBef>
              <a:buClr>
                <a:srgbClr val="345782"/>
              </a:buClr>
              <a:buSzPct val="100000"/>
              <a:buFont typeface="Arial"/>
              <a:buChar char="•"/>
            </a:pPr>
            <a:r>
              <a:rPr lang="ru-RU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Проверка региональными </a:t>
            </a:r>
          </a:p>
          <a:p>
            <a:pPr marL="288925" lvl="1" indent="-174625">
              <a:spcBef>
                <a:spcPts val="0"/>
              </a:spcBef>
              <a:buClr>
                <a:srgbClr val="345782"/>
              </a:buClr>
              <a:buSzPct val="100000"/>
              <a:buNone/>
            </a:pPr>
            <a:r>
              <a:rPr lang="ru-RU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	экспертами показателей целевых </a:t>
            </a:r>
          </a:p>
          <a:p>
            <a:pPr marL="288925" lvl="1" indent="-174625">
              <a:spcBef>
                <a:spcPts val="0"/>
              </a:spcBef>
              <a:buClr>
                <a:srgbClr val="345782"/>
              </a:buClr>
              <a:buSzPct val="100000"/>
              <a:buNone/>
            </a:pPr>
            <a:r>
              <a:rPr lang="ru-RU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	моделей</a:t>
            </a:r>
          </a:p>
        </p:txBody>
      </p:sp>
      <p:sp>
        <p:nvSpPr>
          <p:cNvPr id="127" name="Text Placeholder 4"/>
          <p:cNvSpPr>
            <a:spLocks noGrp="1"/>
          </p:cNvSpPr>
          <p:nvPr>
            <p:custDataLst>
              <p:tags r:id="rId119"/>
            </p:custDataLst>
          </p:nvPr>
        </p:nvSpPr>
        <p:spPr bwMode="gray">
          <a:xfrm>
            <a:off x="1597025" y="4860925"/>
            <a:ext cx="2066925" cy="3048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lvl="1" indent="-174625">
              <a:spcBef>
                <a:spcPts val="0"/>
              </a:spcBef>
              <a:buClr>
                <a:srgbClr val="345782"/>
              </a:buClr>
              <a:buSzPct val="100000"/>
              <a:buFont typeface="Arial"/>
              <a:buChar char="•"/>
            </a:pPr>
            <a:r>
              <a:rPr lang="ru-RU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Проверка </a:t>
            </a:r>
            <a:r>
              <a:rPr lang="ru-RU" sz="1000" dirty="0" err="1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ФОИВ</a:t>
            </a:r>
            <a:r>
              <a:rPr lang="ru-RU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 показателей,</a:t>
            </a:r>
          </a:p>
          <a:p>
            <a:pPr marL="288925" lvl="1" indent="-174625">
              <a:spcBef>
                <a:spcPts val="0"/>
              </a:spcBef>
              <a:buClr>
                <a:srgbClr val="345782"/>
              </a:buClr>
              <a:buSzPct val="100000"/>
              <a:buNone/>
            </a:pPr>
            <a:r>
              <a:rPr lang="ru-RU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	предоставленных РОИВ</a:t>
            </a:r>
          </a:p>
        </p:txBody>
      </p:sp>
      <p:sp>
        <p:nvSpPr>
          <p:cNvPr id="102" name="Text Placeholder 4"/>
          <p:cNvSpPr>
            <a:spLocks noGrp="1"/>
          </p:cNvSpPr>
          <p:nvPr>
            <p:custDataLst>
              <p:tags r:id="rId120"/>
            </p:custDataLst>
          </p:nvPr>
        </p:nvSpPr>
        <p:spPr bwMode="gray">
          <a:xfrm>
            <a:off x="1597025" y="5414962"/>
            <a:ext cx="2433637" cy="4572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lvl="1" indent="-174625">
              <a:spcBef>
                <a:spcPts val="0"/>
              </a:spcBef>
              <a:buClr>
                <a:srgbClr val="345782"/>
              </a:buClr>
              <a:buSzPct val="100000"/>
              <a:buFont typeface="Arial"/>
              <a:buChar char="•"/>
            </a:pPr>
            <a:r>
              <a:rPr lang="ru-RU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Утверждение рабочими группами </a:t>
            </a:r>
          </a:p>
          <a:p>
            <a:pPr marL="288925" lvl="1" indent="-174625">
              <a:spcBef>
                <a:spcPts val="0"/>
              </a:spcBef>
              <a:buClr>
                <a:srgbClr val="345782"/>
              </a:buClr>
              <a:buSzPct val="100000"/>
              <a:buNone/>
            </a:pPr>
            <a:r>
              <a:rPr lang="ru-RU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	профилей регионов и рассмотрение</a:t>
            </a:r>
          </a:p>
          <a:p>
            <a:pPr marL="288925" lvl="1" indent="-174625">
              <a:spcBef>
                <a:spcPts val="0"/>
              </a:spcBef>
              <a:buClr>
                <a:srgbClr val="345782"/>
              </a:buClr>
              <a:buSzPct val="100000"/>
              <a:buNone/>
            </a:pPr>
            <a:r>
              <a:rPr lang="ru-RU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	анализа дорожных карт</a:t>
            </a:r>
          </a:p>
        </p:txBody>
      </p:sp>
      <p:sp useBgFill="1">
        <p:nvSpPr>
          <p:cNvPr id="249" name="Rectangle 248"/>
          <p:cNvSpPr>
            <a:spLocks noGrp="1" noChangeArrowheads="1"/>
          </p:cNvSpPr>
          <p:nvPr>
            <p:custDataLst>
              <p:tags r:id="rId121"/>
            </p:custDataLst>
          </p:nvPr>
        </p:nvSpPr>
        <p:spPr bwMode="gray">
          <a:xfrm>
            <a:off x="8759825" y="6229350"/>
            <a:ext cx="604837" cy="122237"/>
          </a:xfrm>
          <a:prstGeom prst="rect">
            <a:avLst/>
          </a:prstGeom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defRPr sz="1600" b="1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  <a:lvl2pPr marL="444500" indent="-222250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Char char="•"/>
              <a:defRPr sz="16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2pPr>
            <a:lvl3pPr marL="889000" indent="-222250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Trebuchet MS" pitchFamily="34" charset="0"/>
              <a:buChar char="—"/>
              <a:defRPr sz="16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3pPr>
            <a:lvl4pPr marL="1338263" indent="-22701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Trebuchet MS" pitchFamily="34" charset="0"/>
              <a:buChar char="—"/>
              <a:defRPr sz="16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4pPr>
            <a:lvl5pPr marL="19986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Trebuchet MS" pitchFamily="34" charset="0"/>
              <a:buChar char="—"/>
              <a:defRPr sz="1600">
                <a:solidFill>
                  <a:schemeClr val="tx1"/>
                </a:solidFill>
                <a:latin typeface="+mj-lt"/>
                <a:ea typeface="Tahoma" pitchFamily="34" charset="0"/>
                <a:cs typeface="Tahoma" pitchFamily="34" charset="0"/>
              </a:defRPr>
            </a:lvl5pPr>
            <a:lvl6pPr marL="24558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130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3702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27463" indent="-220663" algn="l" defTabSz="889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rebuchet MS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fld id="{4F0F4E6D-8949-4313-B754-D443AEBFE0AC}" type="datetime'22''''''''''''.''''0''''''''''''''''''9'''''''''">
              <a:rPr lang="en-US" altLang="en-US" sz="8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lvl="1" indent="0">
                <a:spcBef>
                  <a:spcPct val="0"/>
                </a:spcBef>
                <a:buNone/>
              </a:pPr>
              <a:t>22.09</a:t>
            </a:fld>
            <a:r>
              <a:rPr lang="en-US" altLang="en-US" sz="800" dirty="0" smtClean="0">
                <a:latin typeface="+mn-lt"/>
                <a:ea typeface="+mn-ea"/>
                <a:cs typeface="+mn-cs"/>
                <a:sym typeface="+mn-lt"/>
              </a:rPr>
              <a:t> </a:t>
            </a:r>
            <a:r>
              <a:rPr lang="en-US" altLang="en-US" sz="800" smtClean="0">
                <a:latin typeface="+mn-lt"/>
                <a:ea typeface="+mn-ea"/>
                <a:cs typeface="+mn-cs"/>
                <a:sym typeface="+mn-lt"/>
              </a:rPr>
              <a:t>- </a:t>
            </a:r>
            <a:fld id="{9A587E77-5972-4F08-85DE-3E2D6CFBE59B}" type="datetime'''21''''''''''''''.''''''''0''9'">
              <a:rPr lang="en-US" altLang="en-US" sz="800" smtClean="0">
                <a:solidFill>
                  <a:schemeClr val="bg1"/>
                </a:solidFill>
                <a:ea typeface="+mn-ea"/>
                <a:cs typeface="+mn-cs"/>
              </a:rPr>
              <a:pPr marL="0" lvl="1" indent="0">
                <a:spcBef>
                  <a:spcPct val="0"/>
                </a:spcBef>
                <a:buNone/>
              </a:pPr>
              <a:t>21.09</a:t>
            </a:fld>
            <a:endParaRPr lang="en-US" sz="800" dirty="0" smtClean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9" name="Text Placeholder 5"/>
          <p:cNvSpPr>
            <a:spLocks noGrp="1"/>
          </p:cNvSpPr>
          <p:nvPr>
            <p:custDataLst>
              <p:tags r:id="rId122"/>
            </p:custDataLst>
          </p:nvPr>
        </p:nvSpPr>
        <p:spPr bwMode="gray">
          <a:xfrm>
            <a:off x="1597025" y="1098550"/>
            <a:ext cx="1530350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ym typeface="+mn-lt"/>
              </a:rPr>
              <a:t>Описание этапа проекта</a:t>
            </a:r>
            <a:endParaRPr lang="ru-RU" sz="1000" dirty="0">
              <a:sym typeface="+mn-lt"/>
            </a:endParaRPr>
          </a:p>
        </p:txBody>
      </p:sp>
      <p:sp>
        <p:nvSpPr>
          <p:cNvPr id="168" name="Text Placeholder 4"/>
          <p:cNvSpPr>
            <a:spLocks noGrp="1"/>
          </p:cNvSpPr>
          <p:nvPr>
            <p:custDataLst>
              <p:tags r:id="rId123"/>
            </p:custDataLst>
          </p:nvPr>
        </p:nvSpPr>
        <p:spPr bwMode="gray">
          <a:xfrm>
            <a:off x="1597025" y="1416050"/>
            <a:ext cx="2408237" cy="4572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lvl="1" indent="-174625">
              <a:spcBef>
                <a:spcPts val="0"/>
              </a:spcBef>
              <a:buClr>
                <a:srgbClr val="345782"/>
              </a:buClr>
              <a:buSzPct val="100000"/>
              <a:buFont typeface="Arial"/>
              <a:buChar char="•"/>
            </a:pPr>
            <a:r>
              <a:rPr lang="ru-RU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Утверждение с </a:t>
            </a:r>
            <a:r>
              <a:rPr lang="ru-RU" sz="1000" dirty="0" err="1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ФОИВ</a:t>
            </a:r>
            <a:r>
              <a:rPr lang="ru-RU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 обновленных</a:t>
            </a:r>
          </a:p>
          <a:p>
            <a:pPr marL="288925" lvl="1" indent="-174625">
              <a:spcBef>
                <a:spcPts val="0"/>
              </a:spcBef>
              <a:buClr>
                <a:srgbClr val="345782"/>
              </a:buClr>
              <a:buSzPct val="100000"/>
              <a:buNone/>
            </a:pPr>
            <a:r>
              <a:rPr lang="ru-RU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 	моделей и разработка пояснений </a:t>
            </a:r>
          </a:p>
          <a:p>
            <a:pPr marL="288925" lvl="1" indent="-174625">
              <a:spcBef>
                <a:spcPts val="0"/>
              </a:spcBef>
              <a:buClr>
                <a:srgbClr val="345782"/>
              </a:buClr>
              <a:buSzPct val="100000"/>
              <a:buNone/>
            </a:pPr>
            <a:r>
              <a:rPr lang="ru-RU" sz="1000" dirty="0" smtClean="0">
                <a:solidFill>
                  <a:srgbClr val="000000"/>
                </a:solidFill>
                <a:ea typeface="Tahoma"/>
                <a:cs typeface="Tahoma"/>
                <a:sym typeface="+mn-lt"/>
              </a:rPr>
              <a:t>	для показателей</a:t>
            </a:r>
          </a:p>
        </p:txBody>
      </p:sp>
      <p:sp>
        <p:nvSpPr>
          <p:cNvPr id="165" name="TextBox 164"/>
          <p:cNvSpPr txBox="1"/>
          <p:nvPr/>
        </p:nvSpPr>
        <p:spPr>
          <a:xfrm rot="16200000">
            <a:off x="4450867" y="5957451"/>
            <a:ext cx="1079183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Доклад о системе мониторинга 15.03.2017</a:t>
            </a:r>
            <a:endParaRPr lang="en-US" sz="900" b="1" dirty="0" smtClean="0">
              <a:solidFill>
                <a:srgbClr val="4F81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338846" y="1274761"/>
            <a:ext cx="1136914" cy="1476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9" rIns="0" bIns="45719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1200" b="1" dirty="0" smtClean="0">
                <a:solidFill>
                  <a:srgbClr val="FFFFFF"/>
                </a:solidFill>
              </a:rPr>
              <a:t>Подготовка </a:t>
            </a:r>
          </a:p>
          <a:p>
            <a:pPr lvl="0" algn="ctr"/>
            <a:r>
              <a:rPr lang="ru-RU" sz="1200" b="1" dirty="0" smtClean="0">
                <a:solidFill>
                  <a:srgbClr val="FFFFFF"/>
                </a:solidFill>
              </a:rPr>
              <a:t>к запуску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338846" y="2803116"/>
            <a:ext cx="1136914" cy="1296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9" rIns="0" bIns="45719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1200" b="1" dirty="0" smtClean="0">
                <a:solidFill>
                  <a:srgbClr val="FFFFFF"/>
                </a:solidFill>
              </a:rPr>
              <a:t>Обновление профилей регионов </a:t>
            </a:r>
          </a:p>
          <a:p>
            <a:pPr lvl="0" algn="ctr"/>
            <a:r>
              <a:rPr lang="ru-RU" sz="1200" b="1" dirty="0" smtClean="0">
                <a:solidFill>
                  <a:srgbClr val="FFFFFF"/>
                </a:solidFill>
              </a:rPr>
              <a:t>и внесение ДК в </a:t>
            </a:r>
            <a:r>
              <a:rPr lang="en-US" sz="1200" b="1" dirty="0" smtClean="0">
                <a:solidFill>
                  <a:srgbClr val="FFFFFF"/>
                </a:solidFill>
              </a:rPr>
              <a:t>Region ID</a:t>
            </a:r>
            <a:r>
              <a:rPr lang="ru-RU" sz="1200" b="1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70" name="Rectangle 169"/>
          <p:cNvSpPr/>
          <p:nvPr/>
        </p:nvSpPr>
        <p:spPr bwMode="auto">
          <a:xfrm>
            <a:off x="338846" y="4151471"/>
            <a:ext cx="1136914" cy="1116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9" rIns="0" bIns="45719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1200" b="1" dirty="0" err="1" smtClean="0">
                <a:solidFill>
                  <a:srgbClr val="FFFFFF"/>
                </a:solidFill>
              </a:rPr>
              <a:t>Валидация</a:t>
            </a:r>
            <a:r>
              <a:rPr lang="en-US" sz="1200" b="1" dirty="0" smtClean="0">
                <a:solidFill>
                  <a:srgbClr val="FFFFFF"/>
                </a:solidFill>
              </a:rPr>
              <a:t> </a:t>
            </a:r>
            <a:r>
              <a:rPr lang="ru-RU" sz="1200" b="1" dirty="0" smtClean="0">
                <a:solidFill>
                  <a:srgbClr val="FFFFFF"/>
                </a:solidFill>
              </a:rPr>
              <a:t>профилей регионов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338846" y="5319825"/>
            <a:ext cx="1136914" cy="64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19" rIns="0" bIns="45719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1200" b="1" dirty="0" smtClean="0">
                <a:solidFill>
                  <a:srgbClr val="FFFFFF"/>
                </a:solidFill>
              </a:rPr>
              <a:t>Утверждение рабочими группами</a:t>
            </a:r>
          </a:p>
        </p:txBody>
      </p:sp>
      <p:sp>
        <p:nvSpPr>
          <p:cNvPr id="114" name="Oval invers 3"/>
          <p:cNvSpPr>
            <a:spLocks noChangeArrowheads="1"/>
          </p:cNvSpPr>
          <p:nvPr/>
        </p:nvSpPr>
        <p:spPr bwMode="gray">
          <a:xfrm>
            <a:off x="191208" y="5159200"/>
            <a:ext cx="252000" cy="252000"/>
          </a:xfrm>
          <a:prstGeom prst="ellipse">
            <a:avLst/>
          </a:prstGeom>
          <a:solidFill>
            <a:srgbClr val="FFFFFF"/>
          </a:solidFill>
          <a:ln w="15875" algn="ctr">
            <a:solidFill>
              <a:srgbClr val="4D4D4D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 dirty="0" smtClean="0">
                <a:solidFill>
                  <a:srgbClr val="4D4D4D"/>
                </a:solidFill>
              </a:rPr>
              <a:t>4</a:t>
            </a:r>
            <a:endParaRPr lang="ru-RU" sz="1200" b="1" dirty="0">
              <a:solidFill>
                <a:srgbClr val="4D4D4D"/>
              </a:solidFill>
            </a:endParaRPr>
          </a:p>
        </p:txBody>
      </p:sp>
      <p:sp>
        <p:nvSpPr>
          <p:cNvPr id="115" name="Oval invers 1"/>
          <p:cNvSpPr>
            <a:spLocks noChangeArrowheads="1"/>
          </p:cNvSpPr>
          <p:nvPr/>
        </p:nvSpPr>
        <p:spPr bwMode="gray">
          <a:xfrm>
            <a:off x="219223" y="1194212"/>
            <a:ext cx="252000" cy="252000"/>
          </a:xfrm>
          <a:prstGeom prst="ellipse">
            <a:avLst/>
          </a:prstGeom>
          <a:solidFill>
            <a:srgbClr val="FFFFFF"/>
          </a:solidFill>
          <a:ln w="15875" algn="ctr">
            <a:solidFill>
              <a:srgbClr val="4D4D4D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 dirty="0" smtClean="0">
                <a:solidFill>
                  <a:srgbClr val="4D4D4D"/>
                </a:solidFill>
              </a:rPr>
              <a:t>1</a:t>
            </a:r>
            <a:endParaRPr lang="ru-RU" sz="1200" b="1" dirty="0">
              <a:solidFill>
                <a:srgbClr val="4D4D4D"/>
              </a:solidFill>
            </a:endParaRPr>
          </a:p>
        </p:txBody>
      </p:sp>
      <p:sp>
        <p:nvSpPr>
          <p:cNvPr id="111" name="Oval invers 2"/>
          <p:cNvSpPr>
            <a:spLocks noChangeArrowheads="1"/>
          </p:cNvSpPr>
          <p:nvPr/>
        </p:nvSpPr>
        <p:spPr bwMode="gray">
          <a:xfrm>
            <a:off x="219223" y="2713462"/>
            <a:ext cx="252000" cy="252000"/>
          </a:xfrm>
          <a:prstGeom prst="ellipse">
            <a:avLst/>
          </a:prstGeom>
          <a:solidFill>
            <a:srgbClr val="FFFFFF"/>
          </a:solidFill>
          <a:ln w="15875" algn="ctr">
            <a:solidFill>
              <a:srgbClr val="4D4D4D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 dirty="0" smtClean="0">
                <a:solidFill>
                  <a:srgbClr val="4D4D4D"/>
                </a:solidFill>
              </a:rPr>
              <a:t>2</a:t>
            </a:r>
            <a:endParaRPr lang="ru-RU" sz="1200" b="1" dirty="0">
              <a:solidFill>
                <a:srgbClr val="4D4D4D"/>
              </a:solidFill>
            </a:endParaRPr>
          </a:p>
        </p:txBody>
      </p:sp>
      <p:sp>
        <p:nvSpPr>
          <p:cNvPr id="112" name="Oval invers 3"/>
          <p:cNvSpPr>
            <a:spLocks noChangeArrowheads="1"/>
          </p:cNvSpPr>
          <p:nvPr/>
        </p:nvSpPr>
        <p:spPr bwMode="gray">
          <a:xfrm>
            <a:off x="219223" y="4014237"/>
            <a:ext cx="252000" cy="252000"/>
          </a:xfrm>
          <a:prstGeom prst="ellipse">
            <a:avLst/>
          </a:prstGeom>
          <a:solidFill>
            <a:srgbClr val="FFFFFF"/>
          </a:solidFill>
          <a:ln w="15875" algn="ctr">
            <a:solidFill>
              <a:srgbClr val="4D4D4D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200" b="1" dirty="0" smtClean="0">
                <a:solidFill>
                  <a:srgbClr val="4D4D4D"/>
                </a:solidFill>
              </a:rPr>
              <a:t>3</a:t>
            </a:r>
            <a:endParaRPr lang="ru-RU" sz="1200" b="1" dirty="0">
              <a:solidFill>
                <a:srgbClr val="4D4D4D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4621920" y="1922012"/>
            <a:ext cx="7493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Система </a:t>
            </a:r>
            <a:r>
              <a:rPr lang="en-US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Region-ID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5422625" y="4718685"/>
            <a:ext cx="559075" cy="492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Данные проверены ФОИВ </a:t>
            </a:r>
          </a:p>
          <a:p>
            <a:r>
              <a:rPr lang="en-US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31</a:t>
            </a:r>
            <a:r>
              <a:rPr lang="ru-RU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.03.2017</a:t>
            </a:r>
            <a:endParaRPr lang="en-US" sz="8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5417345" y="4140040"/>
            <a:ext cx="564356" cy="492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Данные проверены экспертами </a:t>
            </a:r>
            <a:r>
              <a:rPr lang="en-US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31</a:t>
            </a:r>
            <a:r>
              <a:rPr lang="ru-RU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.03.2017</a:t>
            </a:r>
            <a:endParaRPr lang="en-US" sz="8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95" name="Straight Connector 194"/>
          <p:cNvCxnSpPr/>
          <p:nvPr/>
        </p:nvCxnSpPr>
        <p:spPr bwMode="auto">
          <a:xfrm>
            <a:off x="5226725" y="1344612"/>
            <a:ext cx="0" cy="5010560"/>
          </a:xfrm>
          <a:prstGeom prst="line">
            <a:avLst/>
          </a:prstGeom>
          <a:noFill/>
          <a:ln w="158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2" name="TextBox 201"/>
          <p:cNvSpPr txBox="1"/>
          <p:nvPr/>
        </p:nvSpPr>
        <p:spPr>
          <a:xfrm rot="16200000">
            <a:off x="5028410" y="5951256"/>
            <a:ext cx="1091572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Анализ стартовой точки внедрения 31.03.2017</a:t>
            </a:r>
            <a:endParaRPr lang="en-US" sz="900" b="1" dirty="0" smtClean="0">
              <a:solidFill>
                <a:srgbClr val="4F81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3" name="TextBox 302"/>
          <p:cNvSpPr txBox="1"/>
          <p:nvPr/>
        </p:nvSpPr>
        <p:spPr>
          <a:xfrm rot="16200000">
            <a:off x="5537186" y="5809717"/>
            <a:ext cx="1374652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Доклад о достижении целевых показателей 04.05.2017</a:t>
            </a:r>
            <a:endParaRPr lang="en-US" sz="900" b="1" dirty="0" smtClean="0">
              <a:solidFill>
                <a:srgbClr val="4F81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 rot="16200000">
            <a:off x="7590979" y="4833281"/>
            <a:ext cx="361553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200" b="1" i="1" dirty="0" smtClean="0">
                <a:solidFill>
                  <a:srgbClr val="DC6E00"/>
                </a:solidFill>
                <a:latin typeface="+mj-lt"/>
                <a:cs typeface="Tahoma" pitchFamily="34" charset="0"/>
              </a:rPr>
              <a:t>Доклад о достижении целевых показателей</a:t>
            </a:r>
            <a:endParaRPr lang="en-US" sz="1200" b="1" i="1" dirty="0" smtClean="0">
              <a:solidFill>
                <a:srgbClr val="DC6E0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8469981" y="3490566"/>
            <a:ext cx="589713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Статус ДК обновлен</a:t>
            </a:r>
            <a:endParaRPr lang="en-US" sz="8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00599" y="3454400"/>
            <a:ext cx="8342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Дорожные карты утверждены 01.03.2017</a:t>
            </a:r>
            <a:endParaRPr lang="en-US" sz="8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7703071" y="4195599"/>
            <a:ext cx="1034271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Данные проверены экспертами (2 кв.)</a:t>
            </a:r>
            <a:endParaRPr lang="en-US" sz="8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703072" y="4788791"/>
            <a:ext cx="93151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Данные проверены </a:t>
            </a:r>
            <a:r>
              <a:rPr lang="ru-RU" sz="8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ФОИВ</a:t>
            </a:r>
            <a:r>
              <a:rPr lang="ru-RU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(2 кв.)</a:t>
            </a:r>
            <a:endParaRPr lang="en-US" sz="8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 rot="16200000">
            <a:off x="5972775" y="5809717"/>
            <a:ext cx="1374652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900" b="1" i="1">
                <a:solidFill>
                  <a:srgbClr val="4F81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i="0" dirty="0"/>
              <a:t>Доклад на заседании Правительства Российской Федерации</a:t>
            </a:r>
            <a:endParaRPr lang="en-US" i="0" dirty="0"/>
          </a:p>
        </p:txBody>
      </p:sp>
      <p:sp>
        <p:nvSpPr>
          <p:cNvPr id="226" name="TextBox 225"/>
          <p:cNvSpPr txBox="1"/>
          <p:nvPr/>
        </p:nvSpPr>
        <p:spPr>
          <a:xfrm rot="16200000">
            <a:off x="6722666" y="5775881"/>
            <a:ext cx="1142747" cy="692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Доклад на Петербургском международном экономический форуме 01.06.2017</a:t>
            </a:r>
            <a:endParaRPr lang="en-US" sz="900" b="1" dirty="0" smtClean="0">
              <a:solidFill>
                <a:srgbClr val="4F81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6157911" y="3074629"/>
            <a:ext cx="1979429" cy="123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Периодический сбор данных</a:t>
            </a:r>
            <a:endParaRPr lang="en-US" sz="8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1" name="Rectangle 310"/>
          <p:cNvSpPr/>
          <p:nvPr/>
        </p:nvSpPr>
        <p:spPr bwMode="auto">
          <a:xfrm>
            <a:off x="9137648" y="1296106"/>
            <a:ext cx="36000" cy="4680000"/>
          </a:xfrm>
          <a:prstGeom prst="rect">
            <a:avLst/>
          </a:prstGeom>
          <a:solidFill>
            <a:srgbClr val="D2E0E6"/>
          </a:solidFill>
          <a:ln w="9525" cap="flat" cmpd="sng" algn="ctr">
            <a:solidFill>
              <a:srgbClr val="D2E0E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333" name="TextBox 332"/>
          <p:cNvSpPr txBox="1"/>
          <p:nvPr/>
        </p:nvSpPr>
        <p:spPr>
          <a:xfrm rot="16200000">
            <a:off x="8669713" y="6126716"/>
            <a:ext cx="94035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900" b="1" i="1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Анализ лучших практик</a:t>
            </a:r>
            <a:endParaRPr lang="en-US" sz="900" b="1" i="1" dirty="0" smtClean="0">
              <a:solidFill>
                <a:srgbClr val="4F81B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5068047" y="2247553"/>
            <a:ext cx="7493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Система мониторинга 15.03.2017</a:t>
            </a:r>
            <a:endParaRPr lang="en-US" sz="8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5117275" y="2847458"/>
            <a:ext cx="5262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Данные собраны</a:t>
            </a:r>
            <a:r>
              <a:rPr lang="en-US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n-US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7.</a:t>
            </a:r>
            <a:r>
              <a:rPr lang="ru-RU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03.2017</a:t>
            </a:r>
            <a:endParaRPr lang="en-US" sz="8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1" name="Rectangle 150"/>
          <p:cNvSpPr/>
          <p:nvPr>
            <p:custDataLst>
              <p:tags r:id="rId124"/>
            </p:custDataLst>
          </p:nvPr>
        </p:nvSpPr>
        <p:spPr bwMode="gray">
          <a:xfrm>
            <a:off x="4937125" y="4257675"/>
            <a:ext cx="415925" cy="103188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49" name="Rectangle 148"/>
          <p:cNvSpPr/>
          <p:nvPr>
            <p:custDataLst>
              <p:tags r:id="rId125"/>
            </p:custDataLst>
          </p:nvPr>
        </p:nvSpPr>
        <p:spPr bwMode="gray">
          <a:xfrm>
            <a:off x="4937125" y="4879975"/>
            <a:ext cx="415925" cy="103188"/>
          </a:xfrm>
          <a:prstGeom prst="rect">
            <a:avLst/>
          </a:prstGeom>
          <a:solidFill>
            <a:schemeClr val="hlink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691437" y="5436456"/>
            <a:ext cx="1340731" cy="123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Заседания рабочих групп</a:t>
            </a:r>
            <a:endParaRPr lang="en-US" sz="8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621918" y="1356078"/>
            <a:ext cx="82077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Пояснения               по показателям </a:t>
            </a:r>
            <a:endParaRPr lang="en-US" sz="8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0512225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163513"/>
            <a:ext cx="9318625" cy="83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b"/>
          <a:lstStyle/>
          <a:p>
            <a:r>
              <a:rPr lang="ru-RU" b="0" dirty="0">
                <a:latin typeface="Arial" panose="020B0604020202020204" pitchFamily="34" charset="0"/>
              </a:rPr>
              <a:t>С</a:t>
            </a:r>
            <a:r>
              <a:rPr lang="ru-RU" b="0" dirty="0" smtClean="0">
                <a:latin typeface="Arial" panose="020B0604020202020204" pitchFamily="34" charset="0"/>
              </a:rPr>
              <a:t>овместное </a:t>
            </a:r>
            <a:r>
              <a:rPr lang="ru-RU" b="0" dirty="0">
                <a:latin typeface="Arial" panose="020B0604020202020204" pitchFamily="34" charset="0"/>
              </a:rPr>
              <a:t>заседание </a:t>
            </a:r>
            <a:r>
              <a:rPr lang="ru-RU" b="0" dirty="0" smtClean="0">
                <a:latin typeface="Arial" panose="020B0604020202020204" pitchFamily="34" charset="0"/>
              </a:rPr>
              <a:t>президиума</a:t>
            </a:r>
            <a:r>
              <a:rPr lang="en-US" b="0" dirty="0" smtClean="0">
                <a:latin typeface="Arial" panose="020B0604020202020204" pitchFamily="34" charset="0"/>
              </a:rPr>
              <a:t> </a:t>
            </a:r>
            <a:r>
              <a:rPr lang="ru-RU" b="0" dirty="0" smtClean="0">
                <a:latin typeface="Arial" panose="020B0604020202020204" pitchFamily="34" charset="0"/>
              </a:rPr>
              <a:t>и </a:t>
            </a:r>
            <a:r>
              <a:rPr lang="ru-RU" b="0" dirty="0">
                <a:latin typeface="Arial" panose="020B0604020202020204" pitchFamily="34" charset="0"/>
              </a:rPr>
              <a:t>консультативной комиссии Государственного совета </a:t>
            </a:r>
            <a:r>
              <a:rPr lang="ru-RU" b="0" dirty="0">
                <a:latin typeface="Arial" panose="020B0604020202020204" pitchFamily="34" charset="0"/>
              </a:rPr>
              <a:t>Российской </a:t>
            </a:r>
            <a:r>
              <a:rPr lang="ru-RU" b="0" dirty="0">
                <a:latin typeface="Arial" panose="020B0604020202020204" pitchFamily="34" charset="0"/>
              </a:rPr>
              <a:t>Федерации</a:t>
            </a:r>
          </a:p>
        </p:txBody>
      </p:sp>
      <p:pic>
        <p:nvPicPr>
          <p:cNvPr id="106509" name="Picture 13" descr="Совместное заседание президиума и консультативной комиссии Государственного совета о мерах по повышению инвестиционной привлекательности регионов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933657"/>
            <a:ext cx="5771246" cy="356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8210" y="2142521"/>
            <a:ext cx="322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Создание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комфортных условий для бизнеса – одно из ключевых условий обеспечения устойчивого роста, стабильного развития экономики и социальной сферы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В.В.Путин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7"/>
          <p:cNvCxnSpPr/>
          <p:nvPr/>
        </p:nvCxnSpPr>
        <p:spPr bwMode="auto">
          <a:xfrm flipH="1">
            <a:off x="8482259" y="1762665"/>
            <a:ext cx="5189" cy="4472490"/>
          </a:xfrm>
          <a:prstGeom prst="line">
            <a:avLst/>
          </a:prstGeom>
          <a:noFill/>
          <a:ln w="12700" cap="flat" cmpd="sng" algn="ctr">
            <a:solidFill>
              <a:srgbClr val="DC6E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77"/>
          <p:cNvCxnSpPr/>
          <p:nvPr/>
        </p:nvCxnSpPr>
        <p:spPr bwMode="auto">
          <a:xfrm flipH="1">
            <a:off x="6880375" y="1735771"/>
            <a:ext cx="5189" cy="4472490"/>
          </a:xfrm>
          <a:prstGeom prst="line">
            <a:avLst/>
          </a:prstGeom>
          <a:noFill/>
          <a:ln w="12700" cap="flat" cmpd="sng" algn="ctr">
            <a:solidFill>
              <a:srgbClr val="DC6E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77"/>
          <p:cNvCxnSpPr/>
          <p:nvPr/>
        </p:nvCxnSpPr>
        <p:spPr bwMode="auto">
          <a:xfrm flipH="1">
            <a:off x="4990510" y="1744735"/>
            <a:ext cx="5189" cy="4472490"/>
          </a:xfrm>
          <a:prstGeom prst="line">
            <a:avLst/>
          </a:prstGeom>
          <a:noFill/>
          <a:ln w="12700" cap="flat" cmpd="sng" algn="ctr">
            <a:solidFill>
              <a:srgbClr val="DC6E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77"/>
          <p:cNvCxnSpPr/>
          <p:nvPr/>
        </p:nvCxnSpPr>
        <p:spPr bwMode="auto">
          <a:xfrm flipH="1">
            <a:off x="3215199" y="1758182"/>
            <a:ext cx="32294" cy="4513272"/>
          </a:xfrm>
          <a:prstGeom prst="line">
            <a:avLst/>
          </a:prstGeom>
          <a:noFill/>
          <a:ln w="12700" cap="flat" cmpd="sng" algn="ctr">
            <a:solidFill>
              <a:srgbClr val="DC6E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83682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681029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3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 bwMode="auto">
          <a:xfrm>
            <a:off x="4995699" y="6208261"/>
            <a:ext cx="1451719" cy="554873"/>
          </a:xfrm>
          <a:prstGeom prst="rect">
            <a:avLst/>
          </a:prstGeom>
          <a:noFill/>
          <a:ln w="9525" cap="flat" cmpd="sng" algn="ctr">
            <a:solidFill>
              <a:srgbClr val="DC6E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22" y="163512"/>
            <a:ext cx="8963553" cy="831850"/>
          </a:xfrm>
          <a:noFill/>
          <a:effectLst/>
        </p:spPr>
        <p:txBody>
          <a:bodyPr wrap="square"/>
          <a:lstStyle/>
          <a:p>
            <a:pPr lvl="0"/>
            <a:r>
              <a:rPr lang="ru-RU" b="0" dirty="0">
                <a:latin typeface="Arial" panose="020B0604020202020204" pitchFamily="34" charset="0"/>
              </a:rPr>
              <a:t>Поручения по внедрению целевых моделей </a:t>
            </a:r>
            <a:br>
              <a:rPr lang="ru-RU" b="0" dirty="0">
                <a:latin typeface="Arial" panose="020B0604020202020204" pitchFamily="34" charset="0"/>
              </a:rPr>
            </a:br>
            <a:r>
              <a:rPr lang="ru-RU" b="0" dirty="0">
                <a:latin typeface="Arial" panose="020B0604020202020204" pitchFamily="34" charset="0"/>
              </a:rPr>
              <a:t>в субъектах Российской Федерации (Пр-2347ГС)</a:t>
            </a:r>
            <a:endParaRPr lang="" b="0" dirty="0"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86356" y="1654375"/>
            <a:ext cx="8876961" cy="911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544" y="1200100"/>
            <a:ext cx="776175" cy="346249"/>
          </a:xfrm>
          <a:prstGeom prst="rect">
            <a:avLst/>
          </a:prstGeom>
        </p:spPr>
        <p:txBody>
          <a:bodyPr wrap="none" lIns="91440" tIns="91440" rIns="91440" bIns="91440" rtlCol="0">
            <a:spAutoFit/>
          </a:bodyPr>
          <a:lstStyle/>
          <a:p>
            <a:pPr algn="l"/>
            <a:r>
              <a:rPr lang="ru-RU" sz="105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Декабрь</a:t>
            </a:r>
            <a:endParaRPr lang="en-US" sz="105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3105" y="1197209"/>
            <a:ext cx="692818" cy="346249"/>
          </a:xfrm>
          <a:prstGeom prst="rect">
            <a:avLst/>
          </a:prstGeom>
        </p:spPr>
        <p:txBody>
          <a:bodyPr wrap="none" lIns="91440" tIns="91440" rIns="91440" bIns="91440" rtlCol="0">
            <a:spAutoFit/>
          </a:bodyPr>
          <a:lstStyle/>
          <a:p>
            <a:pPr algn="l"/>
            <a:r>
              <a:rPr lang="ru-RU" sz="105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Январь</a:t>
            </a:r>
            <a:endParaRPr lang="en-US" sz="105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949" y="1213547"/>
            <a:ext cx="795411" cy="346249"/>
          </a:xfrm>
          <a:prstGeom prst="rect">
            <a:avLst/>
          </a:prstGeom>
        </p:spPr>
        <p:txBody>
          <a:bodyPr wrap="none" lIns="91440" tIns="91440" rIns="91440" bIns="91440" rtlCol="0">
            <a:spAutoFit/>
          </a:bodyPr>
          <a:lstStyle/>
          <a:p>
            <a:pPr algn="l"/>
            <a:r>
              <a:rPr lang="ru-RU" sz="105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Февраль</a:t>
            </a:r>
            <a:endParaRPr lang="en-US" sz="105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9620" y="1200100"/>
            <a:ext cx="540533" cy="346249"/>
          </a:xfrm>
          <a:prstGeom prst="rect">
            <a:avLst/>
          </a:prstGeom>
        </p:spPr>
        <p:txBody>
          <a:bodyPr wrap="none" lIns="91440" tIns="91440" rIns="91440" bIns="91440" rtlCol="0">
            <a:spAutoFit/>
          </a:bodyPr>
          <a:lstStyle/>
          <a:p>
            <a:pPr algn="l"/>
            <a:r>
              <a:rPr lang="ru-RU" sz="105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Март</a:t>
            </a:r>
            <a:endParaRPr lang="en-US" sz="105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FlowTriangle"/>
          <p:cNvSpPr>
            <a:spLocks noChangeArrowheads="1"/>
          </p:cNvSpPr>
          <p:nvPr/>
        </p:nvSpPr>
        <p:spPr bwMode="gray">
          <a:xfrm rot="5400000">
            <a:off x="9100544" y="1474470"/>
            <a:ext cx="355326" cy="430814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algn="ctr"/>
            <a:endParaRPr lang="ru-RU" sz="1400" b="1" dirty="0">
              <a:solidFill>
                <a:srgbClr val="00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325963" y="1767146"/>
            <a:ext cx="0" cy="4297680"/>
          </a:xfrm>
          <a:prstGeom prst="line">
            <a:avLst/>
          </a:prstGeom>
          <a:noFill/>
          <a:ln w="12700" cap="flat" cmpd="sng" algn="ctr">
            <a:solidFill>
              <a:srgbClr val="DC6E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Isosceles Triangle 30"/>
          <p:cNvSpPr/>
          <p:nvPr/>
        </p:nvSpPr>
        <p:spPr bwMode="auto">
          <a:xfrm>
            <a:off x="927179" y="5612551"/>
            <a:ext cx="249845" cy="233385"/>
          </a:xfrm>
          <a:prstGeom prst="triangle">
            <a:avLst/>
          </a:prstGeom>
          <a:solidFill>
            <a:srgbClr val="DC8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>
            <a:off x="4861252" y="6271454"/>
            <a:ext cx="249845" cy="233385"/>
          </a:xfrm>
          <a:prstGeom prst="triangle">
            <a:avLst/>
          </a:prstGeom>
          <a:solidFill>
            <a:srgbClr val="DC8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cxnSp>
        <p:nvCxnSpPr>
          <p:cNvPr id="75" name="Straight Connector 74"/>
          <p:cNvCxnSpPr/>
          <p:nvPr/>
        </p:nvCxnSpPr>
        <p:spPr bwMode="auto">
          <a:xfrm>
            <a:off x="6846407" y="1767146"/>
            <a:ext cx="0" cy="4297679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endCxn id="31" idx="0"/>
          </p:cNvCxnSpPr>
          <p:nvPr/>
        </p:nvCxnSpPr>
        <p:spPr bwMode="auto">
          <a:xfrm>
            <a:off x="1048871" y="1744735"/>
            <a:ext cx="3231" cy="3867816"/>
          </a:xfrm>
          <a:prstGeom prst="line">
            <a:avLst/>
          </a:prstGeom>
          <a:noFill/>
          <a:ln w="12700" cap="flat" cmpd="sng" algn="ctr">
            <a:solidFill>
              <a:srgbClr val="DC6E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Rectangle 80"/>
          <p:cNvSpPr/>
          <p:nvPr/>
        </p:nvSpPr>
        <p:spPr bwMode="auto">
          <a:xfrm>
            <a:off x="3396548" y="6258915"/>
            <a:ext cx="1406543" cy="4709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889000" rtl="0" eaLnBrk="1" fontAlgn="base" latinLnBrk="0" hangingPunct="1"/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февраля 2017г.</a:t>
            </a:r>
            <a:endParaRPr kumimoji="0" lang="ru-RU" sz="900" b="1" i="0" u="none" strike="noStrike" cap="none" normalizeH="0" baseline="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5240463" y="6247574"/>
            <a:ext cx="1013006" cy="4709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89000" fontAlgn="base"/>
            <a:r>
              <a:rPr kumimoji="0" lang="ru-RU" sz="900" b="1" i="0" u="none" strike="noStrike" cap="none" normalizeH="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марта 2017г.</a:t>
            </a:r>
            <a:endParaRPr kumimoji="0" lang="ru-RU" sz="900" b="1" i="0" u="none" strike="noStrike" cap="none" normalizeH="0" baseline="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1746868" y="1590467"/>
            <a:ext cx="187328" cy="187328"/>
          </a:xfrm>
          <a:prstGeom prst="ellipse">
            <a:avLst/>
          </a:prstGeom>
          <a:solidFill>
            <a:srgbClr val="B2B2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6766184" y="1590467"/>
            <a:ext cx="187328" cy="187328"/>
          </a:xfrm>
          <a:prstGeom prst="ellipse">
            <a:avLst/>
          </a:prstGeom>
          <a:solidFill>
            <a:srgbClr val="B2B2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4862704" y="1590467"/>
            <a:ext cx="187328" cy="187328"/>
          </a:xfrm>
          <a:prstGeom prst="ellipse">
            <a:avLst/>
          </a:prstGeom>
          <a:solidFill>
            <a:srgbClr val="B2B2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3178567" y="1767146"/>
            <a:ext cx="0" cy="4297679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/>
          <p:nvPr/>
        </p:nvSpPr>
        <p:spPr bwMode="auto">
          <a:xfrm>
            <a:off x="3084902" y="1583372"/>
            <a:ext cx="187328" cy="187328"/>
          </a:xfrm>
          <a:prstGeom prst="ellipse">
            <a:avLst/>
          </a:prstGeom>
          <a:solidFill>
            <a:srgbClr val="B2B2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526156" y="1875310"/>
            <a:ext cx="1290083" cy="2951866"/>
          </a:xfrm>
          <a:prstGeom prst="rect">
            <a:avLst/>
          </a:prstGeom>
          <a:solidFill>
            <a:srgbClr val="DDFB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.2 </a:t>
            </a:r>
            <a:r>
              <a:rPr lang="ru-RU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«б»</a:t>
            </a:r>
          </a:p>
          <a:p>
            <a:pPr algn="ctr" defTabSz="889000" fontAlgn="base"/>
            <a:r>
              <a:rPr kumimoji="0" lang="ru-RU" sz="900" b="0" i="0" u="none" strike="noStrike" cap="none" normalizeH="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Обеспечить разработку методических рекомендаций </a:t>
            </a:r>
            <a:r>
              <a:rPr lang="ru-RU" sz="900" dirty="0" smtClean="0"/>
              <a:t>по </a:t>
            </a:r>
            <a:r>
              <a:rPr lang="ru-RU" sz="900" dirty="0"/>
              <a:t>формированию целевых моделей упрощения процедур ведения бизнеса и повышения инвестиционной привлекательности </a:t>
            </a:r>
            <a:r>
              <a:rPr lang="ru-RU" sz="900" dirty="0" smtClean="0"/>
              <a:t>субъектов РФ</a:t>
            </a:r>
          </a:p>
          <a:p>
            <a:pPr algn="ctr" defTabSz="889000" fontAlgn="base"/>
            <a:endParaRPr kumimoji="0" lang="ru-RU" sz="900" b="0" i="0" u="none" strike="noStrike" cap="none" normalizeH="0" baseline="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889000" fontAlgn="base"/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Срок: 15 декабря 2016 г.</a:t>
            </a:r>
            <a:endParaRPr kumimoji="0" lang="en-US" sz="900" b="0" i="0" u="none" strike="noStrike" cap="none" normalizeH="0" baseline="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90"/>
          <p:cNvSpPr/>
          <p:nvPr/>
        </p:nvSpPr>
        <p:spPr bwMode="auto">
          <a:xfrm>
            <a:off x="413624" y="6235154"/>
            <a:ext cx="1739376" cy="4887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889000" rtl="0" eaLnBrk="1" fontAlgn="base" latinLnBrk="0" hangingPunct="1"/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kumimoji="0" lang="ru-RU" sz="900" b="1" i="0" u="none" strike="noStrike" cap="none" normalizeH="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декабря 2016 г.</a:t>
            </a:r>
          </a:p>
        </p:txBody>
      </p:sp>
      <p:sp>
        <p:nvSpPr>
          <p:cNvPr id="48" name="Rectangle 69"/>
          <p:cNvSpPr/>
          <p:nvPr/>
        </p:nvSpPr>
        <p:spPr bwMode="auto">
          <a:xfrm>
            <a:off x="3285160" y="1868221"/>
            <a:ext cx="1381886" cy="1399415"/>
          </a:xfrm>
          <a:prstGeom prst="rect">
            <a:avLst/>
          </a:prstGeom>
          <a:solidFill>
            <a:srgbClr val="DDFB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.2 </a:t>
            </a:r>
            <a:r>
              <a:rPr lang="ru-RU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«а»</a:t>
            </a:r>
          </a:p>
          <a:p>
            <a:pPr algn="ctr" defTabSz="889000" fontAlgn="base"/>
            <a:r>
              <a:rPr kumimoji="0" lang="ru-RU" sz="900" b="0" i="0" u="none" strike="noStrike" cap="none" normalizeH="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Обеспечить утверждение 12 </a:t>
            </a:r>
            <a:r>
              <a:rPr lang="ru-RU" sz="900" dirty="0" smtClean="0"/>
              <a:t>целевых моделей, разработанных на основе лучших практик. </a:t>
            </a:r>
            <a:endParaRPr kumimoji="0" lang="ru-RU" sz="900" b="0" i="0" u="none" strike="noStrike" cap="none" normalizeH="0" baseline="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889000" fontAlgn="base"/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Срок: 1 февраля 201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г.</a:t>
            </a:r>
            <a:endParaRPr kumimoji="0" lang="en-US" sz="900" b="0" i="0" u="none" strike="noStrike" cap="none" normalizeH="0" baseline="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Rectangle 69"/>
          <p:cNvSpPr/>
          <p:nvPr/>
        </p:nvSpPr>
        <p:spPr bwMode="auto">
          <a:xfrm>
            <a:off x="3289643" y="3419110"/>
            <a:ext cx="1381886" cy="1399415"/>
          </a:xfrm>
          <a:prstGeom prst="rect">
            <a:avLst/>
          </a:prstGeom>
          <a:solidFill>
            <a:srgbClr val="DDFB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п.2 </a:t>
            </a:r>
            <a:r>
              <a:rPr lang="ru-RU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«б» </a:t>
            </a:r>
          </a:p>
          <a:p>
            <a:pPr marL="0" marR="0" indent="0" algn="ctr" defTabSz="889000" rtl="0" eaLnBrk="1" fontAlgn="base" latinLnBrk="0" hangingPunct="1"/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абзац 2</a:t>
            </a:r>
          </a:p>
          <a:p>
            <a:pPr algn="ctr" defTabSz="889000" fontAlgn="base"/>
            <a:r>
              <a:rPr kumimoji="0" lang="ru-RU" sz="900" b="0" i="0" u="none" strike="noStrike" cap="none" normalizeH="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Обеспечить 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разработку методических рекомендаций 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внедрению в субъектах РФ </a:t>
            </a:r>
            <a:r>
              <a:rPr kumimoji="0" lang="ru-RU" sz="900" b="0" i="0" u="none" strike="noStrike" cap="none" normalizeH="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</a:t>
            </a:r>
            <a:r>
              <a:rPr lang="ru-RU" sz="900" dirty="0" smtClean="0"/>
              <a:t>целевых моделей. </a:t>
            </a:r>
            <a:endParaRPr kumimoji="0" lang="ru-RU" sz="900" b="0" i="0" u="none" strike="noStrike" cap="none" normalizeH="0" baseline="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889000" fontAlgn="base"/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Срок: 1 февраля 201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г.</a:t>
            </a:r>
            <a:endParaRPr kumimoji="0" lang="en-US" sz="900" b="0" i="0" u="none" strike="noStrike" cap="none" normalizeH="0" baseline="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Rectangle 69"/>
          <p:cNvSpPr/>
          <p:nvPr/>
        </p:nvSpPr>
        <p:spPr bwMode="auto">
          <a:xfrm>
            <a:off x="3307573" y="4956551"/>
            <a:ext cx="1381886" cy="1186611"/>
          </a:xfrm>
          <a:prstGeom prst="rect">
            <a:avLst/>
          </a:prstGeom>
          <a:solidFill>
            <a:srgbClr val="DDFB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.2 </a:t>
            </a:r>
            <a:r>
              <a:rPr lang="ru-RU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«в»</a:t>
            </a:r>
          </a:p>
          <a:p>
            <a:pPr algn="ctr" defTabSz="889000" fontAlgn="base"/>
            <a:r>
              <a:rPr kumimoji="0" lang="ru-RU" sz="900" b="0" i="0" u="none" strike="noStrike" cap="none" normalizeH="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Образовать </a:t>
            </a:r>
          </a:p>
          <a:p>
            <a:pPr algn="ctr" defTabSz="889000" fontAlgn="base"/>
            <a:r>
              <a:rPr kumimoji="0" lang="ru-RU" sz="900" b="0" i="0" u="none" strike="noStrike" cap="none" normalizeH="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рабочие группы по мониторингу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внедрения в субъектах РФ </a:t>
            </a:r>
            <a:r>
              <a:rPr lang="ru-RU" sz="900" dirty="0" smtClean="0"/>
              <a:t>целевых моделей. </a:t>
            </a:r>
            <a:endParaRPr kumimoji="0" lang="ru-RU" sz="900" b="0" i="0" u="none" strike="noStrike" cap="none" normalizeH="0" baseline="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889000" fontAlgn="base"/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Срок: 1 февраля 201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г.</a:t>
            </a:r>
            <a:endParaRPr kumimoji="0" lang="en-US" sz="900" b="0" i="0" u="none" strike="noStrike" cap="none" normalizeH="0" baseline="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49448" y="1204583"/>
            <a:ext cx="694421" cy="346249"/>
          </a:xfrm>
          <a:prstGeom prst="rect">
            <a:avLst/>
          </a:prstGeom>
        </p:spPr>
        <p:txBody>
          <a:bodyPr wrap="none" lIns="91440" tIns="91440" rIns="91440" bIns="91440" rtlCol="0">
            <a:spAutoFit/>
          </a:bodyPr>
          <a:lstStyle/>
          <a:p>
            <a:pPr algn="l"/>
            <a:r>
              <a:rPr lang="ru-RU" sz="105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Апрель</a:t>
            </a:r>
            <a:endParaRPr lang="en-US" sz="105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Isosceles Triangle 89"/>
          <p:cNvSpPr/>
          <p:nvPr/>
        </p:nvSpPr>
        <p:spPr bwMode="auto">
          <a:xfrm>
            <a:off x="3113045" y="6327786"/>
            <a:ext cx="249845" cy="233385"/>
          </a:xfrm>
          <a:prstGeom prst="triangle">
            <a:avLst/>
          </a:prstGeom>
          <a:solidFill>
            <a:srgbClr val="DC8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cxnSp>
        <p:nvCxnSpPr>
          <p:cNvPr id="53" name="Straight Connector 60"/>
          <p:cNvCxnSpPr/>
          <p:nvPr/>
        </p:nvCxnSpPr>
        <p:spPr bwMode="auto">
          <a:xfrm>
            <a:off x="1824903" y="1731288"/>
            <a:ext cx="0" cy="4297679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60"/>
          <p:cNvCxnSpPr/>
          <p:nvPr/>
        </p:nvCxnSpPr>
        <p:spPr bwMode="auto">
          <a:xfrm>
            <a:off x="4944610" y="1758182"/>
            <a:ext cx="0" cy="4297679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Rectangle 69"/>
          <p:cNvSpPr/>
          <p:nvPr/>
        </p:nvSpPr>
        <p:spPr bwMode="auto">
          <a:xfrm>
            <a:off x="5065532" y="1882613"/>
            <a:ext cx="1381886" cy="1399415"/>
          </a:xfrm>
          <a:prstGeom prst="rect">
            <a:avLst/>
          </a:prstGeom>
          <a:solidFill>
            <a:srgbClr val="DDFB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.3 </a:t>
            </a:r>
            <a:r>
              <a:rPr lang="ru-RU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«а»</a:t>
            </a:r>
          </a:p>
          <a:p>
            <a:pPr algn="ctr" defTabSz="889000" fontAlgn="base"/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Субъектам РФ р</a:t>
            </a:r>
            <a:r>
              <a:rPr kumimoji="0" lang="ru-RU" sz="900" b="0" i="0" u="none" strike="noStrike" cap="none" normalizeH="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азработать и утвердить «дорожные  карты» по внедрению целевых</a:t>
            </a:r>
            <a:r>
              <a:rPr kumimoji="0" lang="ru-RU" sz="900" b="0" i="0" u="none" strike="noStrike" cap="none" normalizeH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моделей</a:t>
            </a:r>
            <a:r>
              <a:rPr lang="ru-RU" sz="900" dirty="0" smtClean="0"/>
              <a:t>. </a:t>
            </a:r>
            <a:endParaRPr kumimoji="0" lang="ru-RU" sz="900" b="0" i="0" u="none" strike="noStrike" cap="none" normalizeH="0" baseline="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889000" fontAlgn="base"/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Срок: 1 марта 201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г.</a:t>
            </a:r>
            <a:endParaRPr kumimoji="0" lang="en-US" sz="900" b="0" i="0" u="none" strike="noStrike" cap="none" normalizeH="0" baseline="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Oval 85"/>
          <p:cNvSpPr/>
          <p:nvPr/>
        </p:nvSpPr>
        <p:spPr bwMode="auto">
          <a:xfrm>
            <a:off x="248839" y="1608397"/>
            <a:ext cx="187328" cy="187328"/>
          </a:xfrm>
          <a:prstGeom prst="ellipse">
            <a:avLst/>
          </a:prstGeom>
          <a:solidFill>
            <a:srgbClr val="B2B2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57" name="Oval 85"/>
          <p:cNvSpPr/>
          <p:nvPr/>
        </p:nvSpPr>
        <p:spPr bwMode="auto">
          <a:xfrm>
            <a:off x="8343966" y="1594950"/>
            <a:ext cx="187328" cy="187328"/>
          </a:xfrm>
          <a:prstGeom prst="ellipse">
            <a:avLst/>
          </a:prstGeom>
          <a:solidFill>
            <a:srgbClr val="B2B2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cxnSp>
        <p:nvCxnSpPr>
          <p:cNvPr id="58" name="Straight Connector 74"/>
          <p:cNvCxnSpPr/>
          <p:nvPr/>
        </p:nvCxnSpPr>
        <p:spPr bwMode="auto">
          <a:xfrm>
            <a:off x="8451083" y="1744735"/>
            <a:ext cx="0" cy="4297679"/>
          </a:xfrm>
          <a:prstGeom prst="line">
            <a:avLst/>
          </a:prstGeom>
          <a:noFill/>
          <a:ln w="1270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Rectangle 46"/>
          <p:cNvSpPr/>
          <p:nvPr/>
        </p:nvSpPr>
        <p:spPr bwMode="auto">
          <a:xfrm>
            <a:off x="3215199" y="6208261"/>
            <a:ext cx="1434802" cy="554874"/>
          </a:xfrm>
          <a:prstGeom prst="rect">
            <a:avLst/>
          </a:prstGeom>
          <a:noFill/>
          <a:ln w="9525" cap="flat" cmpd="sng" algn="ctr">
            <a:solidFill>
              <a:srgbClr val="DC6E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60" name="Rectangle 46"/>
          <p:cNvSpPr/>
          <p:nvPr/>
        </p:nvSpPr>
        <p:spPr bwMode="auto">
          <a:xfrm>
            <a:off x="325963" y="6208261"/>
            <a:ext cx="1608233" cy="554873"/>
          </a:xfrm>
          <a:prstGeom prst="rect">
            <a:avLst/>
          </a:prstGeom>
          <a:noFill/>
          <a:ln w="9525" cap="flat" cmpd="sng" algn="ctr">
            <a:solidFill>
              <a:srgbClr val="DC6E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63" name="Rectangle 69"/>
          <p:cNvSpPr/>
          <p:nvPr/>
        </p:nvSpPr>
        <p:spPr bwMode="auto">
          <a:xfrm>
            <a:off x="6953512" y="1875309"/>
            <a:ext cx="1381886" cy="1876419"/>
          </a:xfrm>
          <a:prstGeom prst="rect">
            <a:avLst/>
          </a:prstGeom>
          <a:solidFill>
            <a:srgbClr val="DDFB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89000" fontAlgn="base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.4 </a:t>
            </a:r>
          </a:p>
          <a:p>
            <a:pPr algn="ctr" defTabSz="889000" fontAlgn="base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Разработать и представить в Правительство предложения о создании механизма контроля за достижением показателей, установленных в целевых моделях. </a:t>
            </a:r>
            <a:endParaRPr lang="ru-RU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889000" fontAlgn="base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Срок: 1 апреля 201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г.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Rectangle 69"/>
          <p:cNvSpPr/>
          <p:nvPr/>
        </p:nvSpPr>
        <p:spPr bwMode="auto">
          <a:xfrm>
            <a:off x="5103948" y="3591242"/>
            <a:ext cx="1381886" cy="1876419"/>
          </a:xfrm>
          <a:prstGeom prst="rect">
            <a:avLst/>
          </a:prstGeom>
          <a:solidFill>
            <a:srgbClr val="DDFB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.5 </a:t>
            </a:r>
          </a:p>
          <a:p>
            <a:pPr algn="ctr" defTabSz="889000" fontAlgn="base"/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Организовать обучение и повышение квалификации руководителей и сотрудников проектных офисов</a:t>
            </a:r>
            <a:r>
              <a:rPr lang="ru-RU" sz="900" dirty="0"/>
              <a:t>.</a:t>
            </a:r>
            <a:endParaRPr kumimoji="0" lang="ru-RU" sz="900" b="0" i="0" u="none" strike="noStrike" cap="none" normalizeH="0" baseline="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889000" fontAlgn="base"/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Срок: 1 марта 201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г.</a:t>
            </a:r>
            <a:endParaRPr kumimoji="0" lang="en-US" sz="900" b="0" i="0" u="none" strike="noStrike" cap="none" normalizeH="0" baseline="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Isosceles Triangle 41"/>
          <p:cNvSpPr/>
          <p:nvPr/>
        </p:nvSpPr>
        <p:spPr bwMode="auto">
          <a:xfrm>
            <a:off x="8381579" y="5939762"/>
            <a:ext cx="249845" cy="233385"/>
          </a:xfrm>
          <a:prstGeom prst="triangle">
            <a:avLst/>
          </a:prstGeom>
          <a:solidFill>
            <a:srgbClr val="DC8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69" name="Rectangle 81"/>
          <p:cNvSpPr/>
          <p:nvPr/>
        </p:nvSpPr>
        <p:spPr bwMode="auto">
          <a:xfrm>
            <a:off x="8688722" y="6239826"/>
            <a:ext cx="1013006" cy="4709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889000" rtl="0" eaLnBrk="1" fontAlgn="base" latinLnBrk="0" hangingPunct="1"/>
            <a:r>
              <a:rPr kumimoji="0" lang="ru-RU" sz="900" b="1" i="0" u="none" strike="noStrike" cap="none" normalizeH="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июня 2017г.</a:t>
            </a:r>
            <a:endParaRPr kumimoji="0" lang="ru-RU" sz="900" b="1" i="0" u="none" strike="noStrike" cap="none" normalizeH="0" baseline="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Rectangle 69"/>
          <p:cNvSpPr/>
          <p:nvPr/>
        </p:nvSpPr>
        <p:spPr bwMode="auto">
          <a:xfrm>
            <a:off x="8566769" y="1893195"/>
            <a:ext cx="1249809" cy="1858533"/>
          </a:xfrm>
          <a:prstGeom prst="rect">
            <a:avLst/>
          </a:prstGeom>
          <a:solidFill>
            <a:srgbClr val="D2E0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п.3 </a:t>
            </a:r>
            <a:r>
              <a:rPr lang="ru-RU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«б»</a:t>
            </a:r>
          </a:p>
          <a:p>
            <a:pPr marL="0" marR="0" indent="0" algn="ctr" defTabSz="889000" rtl="0" eaLnBrk="1" fontAlgn="base" latinLnBrk="0" hangingPunct="1"/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Доклад о достижении показателей, установленных в целевых моделях </a:t>
            </a:r>
          </a:p>
          <a:p>
            <a:pPr algn="ctr" defTabSz="889000" fontAlgn="base"/>
            <a:r>
              <a:rPr lang="ru-RU" sz="900" dirty="0" smtClean="0"/>
              <a:t>. </a:t>
            </a:r>
            <a:endParaRPr kumimoji="0" lang="ru-RU" sz="900" b="0" i="0" u="none" strike="noStrike" cap="none" normalizeH="0" baseline="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889000" fontAlgn="base"/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Срок: 1 июня 201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г.,</a:t>
            </a:r>
          </a:p>
          <a:p>
            <a:pPr algn="ctr" defTabSz="889000" fontAlgn="base"/>
            <a:r>
              <a:rPr kumimoji="0" lang="ru-RU" sz="900" b="0" i="0" u="none" strike="noStrike" cap="none" normalizeH="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Далее -  ежегодно</a:t>
            </a:r>
            <a:endParaRPr kumimoji="0" lang="en-US" sz="900" b="0" i="0" u="none" strike="noStrike" cap="none" normalizeH="0" baseline="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ectangle 46"/>
          <p:cNvSpPr/>
          <p:nvPr/>
        </p:nvSpPr>
        <p:spPr bwMode="auto">
          <a:xfrm>
            <a:off x="6880375" y="6208260"/>
            <a:ext cx="1346533" cy="554873"/>
          </a:xfrm>
          <a:prstGeom prst="rect">
            <a:avLst/>
          </a:prstGeom>
          <a:noFill/>
          <a:ln w="9525" cap="flat" cmpd="sng" algn="ctr">
            <a:solidFill>
              <a:srgbClr val="DC6E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77" name="Isosceles Triangle 41"/>
          <p:cNvSpPr/>
          <p:nvPr/>
        </p:nvSpPr>
        <p:spPr bwMode="auto">
          <a:xfrm>
            <a:off x="6774092" y="6114573"/>
            <a:ext cx="249845" cy="233385"/>
          </a:xfrm>
          <a:prstGeom prst="triangle">
            <a:avLst/>
          </a:prstGeom>
          <a:solidFill>
            <a:srgbClr val="DC87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79" name="Rectangle 81"/>
          <p:cNvSpPr/>
          <p:nvPr/>
        </p:nvSpPr>
        <p:spPr bwMode="auto">
          <a:xfrm>
            <a:off x="7012196" y="6250726"/>
            <a:ext cx="1167677" cy="4709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89000" fontAlgn="base"/>
            <a:r>
              <a:rPr kumimoji="0" lang="ru-RU" sz="900" b="1" i="0" u="none" strike="noStrike" cap="none" normalizeH="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апреля 2017г.</a:t>
            </a:r>
            <a:endParaRPr kumimoji="0" lang="ru-RU" sz="900" b="1" i="0" u="none" strike="noStrike" cap="none" normalizeH="0" baseline="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644843" y="1209066"/>
            <a:ext cx="579005" cy="346249"/>
          </a:xfrm>
          <a:prstGeom prst="rect">
            <a:avLst/>
          </a:prstGeom>
        </p:spPr>
        <p:txBody>
          <a:bodyPr wrap="none" lIns="91440" tIns="91440" rIns="91440" bIns="91440" rtlCol="0">
            <a:spAutoFit/>
          </a:bodyPr>
          <a:lstStyle/>
          <a:p>
            <a:pPr algn="l"/>
            <a:r>
              <a:rPr lang="ru-RU" sz="105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Июнь</a:t>
            </a:r>
            <a:endParaRPr lang="en-US" sz="105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219022" y="1294231"/>
            <a:ext cx="453970" cy="346249"/>
          </a:xfrm>
          <a:prstGeom prst="rect">
            <a:avLst/>
          </a:prstGeom>
        </p:spPr>
        <p:txBody>
          <a:bodyPr wrap="none" lIns="91440" tIns="91440" rIns="91440" bIns="91440" rtlCol="0">
            <a:spAutoFit/>
          </a:bodyPr>
          <a:lstStyle/>
          <a:p>
            <a:pPr algn="l"/>
            <a:r>
              <a:rPr lang="ru-RU" sz="105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……</a:t>
            </a:r>
            <a:endParaRPr lang="en-US" sz="105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3509" name="Picture 21" descr="http://formsadda.com/img/circ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64" y="188783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1" descr="http://formsadda.com/img/circ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5" y="187135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1" descr="http://formsadda.com/img/circ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544" y="342262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1" descr="http://formsadda.com/img/circ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28" y="495956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1" descr="http://formsadda.com/img/circ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768" y="189267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1" descr="http://formsadda.com/img/circ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866" y="361201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46"/>
          <p:cNvSpPr/>
          <p:nvPr/>
        </p:nvSpPr>
        <p:spPr bwMode="auto">
          <a:xfrm>
            <a:off x="8497370" y="6208261"/>
            <a:ext cx="1289400" cy="554873"/>
          </a:xfrm>
          <a:prstGeom prst="rect">
            <a:avLst/>
          </a:prstGeom>
          <a:noFill/>
          <a:ln w="9525" cap="flat" cmpd="sng" algn="ctr">
            <a:solidFill>
              <a:srgbClr val="DC6E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pic>
        <p:nvPicPr>
          <p:cNvPr id="88" name="Picture 21" descr="http://formsadda.com/img/circ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507" y="187976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5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682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046344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9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22" y="287082"/>
            <a:ext cx="8963553" cy="687388"/>
          </a:xfrm>
          <a:noFill/>
          <a:effectLst/>
        </p:spPr>
        <p:txBody>
          <a:bodyPr wrap="square"/>
          <a:lstStyle/>
          <a:p>
            <a:r>
              <a:rPr lang="ru-RU" b="0" dirty="0" smtClean="0">
                <a:latin typeface="Arial" panose="020B0604020202020204" pitchFamily="34" charset="0"/>
              </a:rPr>
              <a:t>Документы</a:t>
            </a:r>
            <a:r>
              <a:rPr lang="en-US" b="0" dirty="0" smtClean="0">
                <a:latin typeface="Arial" panose="020B0604020202020204" pitchFamily="34" charset="0"/>
              </a:rPr>
              <a:t> </a:t>
            </a:r>
            <a:r>
              <a:rPr lang="ru-RU" b="0" dirty="0" smtClean="0">
                <a:latin typeface="Arial" panose="020B0604020202020204" pitchFamily="34" charset="0"/>
              </a:rPr>
              <a:t>по целевым моделям</a:t>
            </a:r>
            <a:endParaRPr lang="" b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03838694"/>
              </p:ext>
            </p:extLst>
          </p:nvPr>
        </p:nvGraphicFramePr>
        <p:xfrm>
          <a:off x="471222" y="1227666"/>
          <a:ext cx="9256978" cy="5630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803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682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40713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4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22" y="320034"/>
            <a:ext cx="8963553" cy="687388"/>
          </a:xfrm>
          <a:noFill/>
          <a:effectLst/>
        </p:spPr>
        <p:txBody>
          <a:bodyPr wrap="square"/>
          <a:lstStyle/>
          <a:p>
            <a:r>
              <a:rPr lang="ru-RU" b="0" dirty="0">
                <a:latin typeface="Arial" panose="020B0604020202020204" pitchFamily="34" charset="0"/>
              </a:rPr>
              <a:t>Формирование целевых моделей</a:t>
            </a:r>
            <a:endParaRPr lang="" b="0" dirty="0"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6"/>
          <a:srcRect l="13622" t="24216" r="13942"/>
          <a:stretch/>
        </p:blipFill>
        <p:spPr bwMode="auto">
          <a:xfrm>
            <a:off x="471222" y="1136820"/>
            <a:ext cx="9168078" cy="5622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73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682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417880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8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22" y="320033"/>
            <a:ext cx="8963553" cy="687388"/>
          </a:xfrm>
          <a:noFill/>
          <a:effectLst/>
        </p:spPr>
        <p:txBody>
          <a:bodyPr wrap="square"/>
          <a:lstStyle/>
          <a:p>
            <a:pPr lvl="0"/>
            <a:r>
              <a:rPr lang="ru-RU" b="0" dirty="0">
                <a:latin typeface="Arial" panose="020B0604020202020204" pitchFamily="34" charset="0"/>
              </a:rPr>
              <a:t>Ожидаемые результаты внедрения (часть 1)</a:t>
            </a:r>
            <a:endParaRPr lang="" b="0" dirty="0"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6"/>
          <a:srcRect l="11218" t="20228" r="14263" b="3703"/>
          <a:stretch/>
        </p:blipFill>
        <p:spPr bwMode="auto">
          <a:xfrm>
            <a:off x="292100" y="1202383"/>
            <a:ext cx="9410699" cy="5412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6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682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316465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2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22" y="328272"/>
            <a:ext cx="8963553" cy="687388"/>
          </a:xfrm>
          <a:noFill/>
          <a:effectLst/>
        </p:spPr>
        <p:txBody>
          <a:bodyPr wrap="square"/>
          <a:lstStyle/>
          <a:p>
            <a:r>
              <a:rPr lang="ru-RU" b="0" dirty="0">
                <a:latin typeface="Arial" panose="020B0604020202020204" pitchFamily="34" charset="0"/>
              </a:rPr>
              <a:t>Ожидаемые результаты внедрения (часть 2)</a:t>
            </a:r>
            <a:endParaRPr lang="" b="0" dirty="0"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6"/>
          <a:srcRect l="11700" t="21368" r="13782" b="2848"/>
          <a:stretch/>
        </p:blipFill>
        <p:spPr bwMode="auto">
          <a:xfrm>
            <a:off x="355600" y="1092886"/>
            <a:ext cx="9232899" cy="5447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01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682" name="Rectangle 2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148607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8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22" y="304244"/>
            <a:ext cx="8963553" cy="687388"/>
          </a:xfrm>
          <a:noFill/>
          <a:effectLst/>
        </p:spPr>
        <p:txBody>
          <a:bodyPr wrap="square"/>
          <a:lstStyle/>
          <a:p>
            <a:pPr lvl="0"/>
            <a:r>
              <a:rPr lang="ru-RU" b="0" dirty="0" smtClean="0">
                <a:latin typeface="Arial" panose="020B0604020202020204" pitchFamily="34" charset="0"/>
              </a:rPr>
              <a:t>Роли основных участников внедрения целевых моделей</a:t>
            </a:r>
            <a:endParaRPr lang="" b="0" dirty="0"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7"/>
          <a:srcRect l="16667" t="27351" r="13461" b="11680"/>
          <a:stretch/>
        </p:blipFill>
        <p:spPr bwMode="auto">
          <a:xfrm>
            <a:off x="317500" y="1308792"/>
            <a:ext cx="9423400" cy="4803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9191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682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736229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4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22" y="338568"/>
            <a:ext cx="8963553" cy="687388"/>
          </a:xfrm>
          <a:noFill/>
          <a:effectLst/>
        </p:spPr>
        <p:txBody>
          <a:bodyPr wrap="square"/>
          <a:lstStyle/>
          <a:p>
            <a:r>
              <a:rPr lang="ru-RU" b="0" dirty="0" smtClean="0">
                <a:latin typeface="Arial" panose="020B0604020202020204" pitchFamily="34" charset="0"/>
              </a:rPr>
              <a:t>Информационная </a:t>
            </a:r>
            <a:r>
              <a:rPr lang="ru-RU" b="0" dirty="0">
                <a:latin typeface="Arial" panose="020B0604020202020204" pitchFamily="34" charset="0"/>
              </a:rPr>
              <a:t>система </a:t>
            </a:r>
            <a:r>
              <a:rPr lang="ru-RU" b="0" dirty="0" smtClean="0">
                <a:latin typeface="Arial" panose="020B0604020202020204" pitchFamily="34" charset="0"/>
              </a:rPr>
              <a:t>мониторинга </a:t>
            </a:r>
            <a:r>
              <a:rPr lang="ru-RU" b="0" dirty="0">
                <a:latin typeface="Arial" panose="020B0604020202020204" pitchFamily="34" charset="0"/>
              </a:rPr>
              <a:t>внедрения целевых моделей</a:t>
            </a:r>
            <a:endParaRPr lang="" b="0" dirty="0"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6"/>
          <a:srcRect l="16025" t="21083" r="13943" b="1992"/>
          <a:stretch/>
        </p:blipFill>
        <p:spPr bwMode="auto">
          <a:xfrm>
            <a:off x="304801" y="1092200"/>
            <a:ext cx="9309100" cy="5465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12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7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ZmOyPNe0G_6f9RRuPiY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Kayx.sdUyKVBEiUd6W0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ivjBPPdEu40Vv2pYzLw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yRAW7xRU.MpdbCcDs3A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L0rbjFRIqXvm0CNGrwn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GixoUQTySv6TZi1WlKr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BB3unZSTObKVW8VDNkw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oiPRUDQuGq4riqpe3oj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xyaO3wQBaVpQ_KryPZ0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jEp.UjQOuQ6zPHJMSCN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7GPYzUKSNS.pqzVtYAQr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yBN4z8Qi.ZBIjjsDrKJ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lxNXK8Ra2fuofBLJlCH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uGBt5IQiyfG0rfUv0_j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5Xzpw0URpOSm8.Ef0ibF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IyQOaGSAqCbZ7G6d2rH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P2wLjGQj6tURgohIvQ_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cEStfcQ7qO6DKFXpfJD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RtOKIkRFuCcIFtnzFo2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FCxrVKS0yx.OHIFmaiv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6h3kltQLSh8tKES5WB6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CjfG_CTYqQYdEHdfaT9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bkrzVzRVad_nRbqXN3S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tbWkj8RwaWwAYM20j6M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9DOiK_QpKQ2fAlrcUof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NYYNzWS5uZUGbTKusKu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QJp5OuQlilh.4L_pqhD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SR4HyCRRuLadHGb7QIV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iAdIsfTjOTsLtwGm3n4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977QZyuREOcpd1A668TC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CwDzkY7EGgqdZxL_6w7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Du.Lu230CNCabG8qMuD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s7OgbuSwi_XilX34Vjy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7lkJkWxUOLgF2XnBosa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AebljET2mO7HBYU07I_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q8R60cvUWiihlphlJi9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g1cjbx8E6JTc1jox9H2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JeJ1ETQHWehHmm.0mKz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bP114_SPStcHUswhFgM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bggMmh7kG54qOCve5Eh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fJd4M1ScaCOO4573qmt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XY5hdylE.SchmWIa7cQ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Ji4yFKQvWYH5mflKwr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CE8wIN2EetaBUCUukLI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Pi9alUQ7eBNWiNgLMwJ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aRqjhkJkSZU6cf8sx_f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wepXarR_6R6VMr.vku3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crQ5si0kuOM55ZqA5sG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eiDIHrQxCQJF.9C1kWZ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KmUNd3QMyDWlSkBN56l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Jr.YO6Sb6943eq7nLGe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7G3WcrRDet83Kxi0zn3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mnLLIzTiaujAh4Mxd_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2_vYlrRxO0XtgJuc7c5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5zmtOVRSCnq._8yg2G5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hYtkg9QhmwyI2HNH6Yh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FiswmBQPOMDajDhk7wc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FdX9bYS_uLY7iCeyB2R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BV.WTSQAyoSFI7ciZC7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ks6o7BQX69OAdon8Dzv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MevuEcQ7GA8HiaaM_lM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BU8POBQzq_E7BRLL6Oa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8qhEI1TcK0A1LLYwlMK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TYLE" val="CoverPag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8aoih_Sc2w95oPEDV6Q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7vYCqWRVqe7DkqjmU1X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LG0JhPQJCsgR25Nltle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RUz_wBR.yB8qKDdV4dq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QO_HheQ128xhKGSs3IC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lgRZsPQ26VbVFZVilqr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tE.dGCSDCvZ7un8.GGx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LeZTMaQJuUMhKjCxIlu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i0MRC.TB.R0nD42ybYe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Lh20kbRomO2s7xQpp0_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c4zrhwUUeEJ_nfap7FN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tIV.oaQYGSPpXPrzjnC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35zaStSpy5UMC4QuBbh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rCzOKOQuKbvyXJYXqRE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BGUka1TC6whaq4tvRrI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QK11FlRZixfEnnqV2YN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TINW6aTr.Q9pQDLMndw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KkFjjiQEOn_oG43H9rN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uoM9NWRByEPNqovDWYn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5h9EpWQ0O9iF.nBBNJy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th4FffTdeqd3LP6_Fag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zr0XBw3UCHgk4aompUQ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Nnu.VVR3WuvTxOIwuZ2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xr3fqhTA2J1KvDQhFqz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dBGtiYRbaDk1xnmnLTY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vCfdTCSdqxNRvNW3DiU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ziz0eIQiO01JhVE2Et1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NRLjV1TAijR_qTKGFj0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7EmagIR9CpFaBp3ZEA6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nc3nZjTbuMfQtvRW1a5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FeGER9Qwu9Ua1Se4hy9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PwwGzCSNC5Z31WwWX27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Mb5XQRRXqZHhQdjvnt8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J2i99hT62UAa6Puqw1r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acU7KuTzanXkI66SkHq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uTHP5gTpiWsb0ac0UYO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O6y5t7SsSFTIdsqEEVU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0g02Q7QxuayjBDiIl_Q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fImNfMR3GfQQawXyCrH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1R2R7bR.Wv8fWTccIJn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StxhY5QxSLcf.w3Hd.r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77H8t3R1a2DkGEKxc.l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ug1f6yQLmEPcMbKivPh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ey8BhFRcCGo.wt6Q1Ea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N1SutaQ3mIRp6ZcmdD_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Cux5_BS8S5VCjwJwMwS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6Cgw6g6i0ip_I.WjGciX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kHBbAoR9a26.dGErECo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BOb2JOT6.oPqPKbk5Dl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n90.a7sSQaFL9_R6GNbM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jUPsOnQPisthl_LrxN0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MKsSkZQFCLHj9usReW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dxkoslSl.uWwI_euyHs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rgGTJVTuWwv9Hk0ZUA9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KsQSHRTRu7qmWjbI7B1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1wIgHQQfCYLGdhF6pB4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x697FpQDa7HbtW98RkE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9Jr261gTxmb_K2xGz07E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lw71IGSBKoIcdcjt5P2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RAIG.MQBaHgSyPzeyq7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.JGOWTbRDyTWA2hcu3u.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pvOmWOQ3ut7vawYveRLA"/>
</p:tagLst>
</file>

<file path=ppt/theme/theme1.xml><?xml version="1.0" encoding="utf-8"?>
<a:theme xmlns:a="http://schemas.openxmlformats.org/drawingml/2006/main" name="ASI_new_format">
  <a:themeElements>
    <a:clrScheme name="Letter Blank 3">
      <a:dk1>
        <a:srgbClr val="000000"/>
      </a:dk1>
      <a:lt1>
        <a:srgbClr val="FFFFFF"/>
      </a:lt1>
      <a:dk2>
        <a:srgbClr val="345782"/>
      </a:dk2>
      <a:lt2>
        <a:srgbClr val="808080"/>
      </a:lt2>
      <a:accent1>
        <a:srgbClr val="E2E2E2"/>
      </a:accent1>
      <a:accent2>
        <a:srgbClr val="C5DCDF"/>
      </a:accent2>
      <a:accent3>
        <a:srgbClr val="FFFFFF"/>
      </a:accent3>
      <a:accent4>
        <a:srgbClr val="000000"/>
      </a:accent4>
      <a:accent5>
        <a:srgbClr val="EEEEEE"/>
      </a:accent5>
      <a:accent6>
        <a:srgbClr val="B2C7CA"/>
      </a:accent6>
      <a:hlink>
        <a:srgbClr val="5D8BA7"/>
      </a:hlink>
      <a:folHlink>
        <a:srgbClr val="9CBDC8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889000" rtl="0" eaLnBrk="1" fontAlgn="base" latinLnBrk="0" hangingPunct="1">
          <a:defRPr kumimoji="0" sz="1200" b="0" i="0" u="none" strike="noStrike" cap="none" normalizeH="0" baseline="0" dirty="0" smtClean="0">
            <a:solidFill>
              <a:schemeClr val="tx1"/>
            </a:solidFill>
            <a:effectLst/>
            <a:latin typeface="+mn-lt"/>
            <a:cs typeface="+mn-cs"/>
          </a:defRPr>
        </a:defPPr>
      </a:lstStyle>
    </a:spDef>
    <a:lnDef>
      <a:spPr bwMode="auto"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 wrap="none" lIns="91440" tIns="91440" rIns="91440" bIns="91440" rtlCol="0">
        <a:spAutoFit/>
      </a:bodyPr>
      <a:lstStyle>
        <a:defPPr algn="l">
          <a:defRPr sz="1200" dirty="0" smtClean="0">
            <a:solidFill>
              <a:srgbClr val="000000"/>
            </a:solidFill>
            <a:latin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Letter 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3">
        <a:dk1>
          <a:srgbClr val="000000"/>
        </a:dk1>
        <a:lt1>
          <a:srgbClr val="FFFFFF"/>
        </a:lt1>
        <a:dk2>
          <a:srgbClr val="345782"/>
        </a:dk2>
        <a:lt2>
          <a:srgbClr val="808080"/>
        </a:lt2>
        <a:accent1>
          <a:srgbClr val="E2E2E2"/>
        </a:accent1>
        <a:accent2>
          <a:srgbClr val="C5DCD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B2C7CA"/>
        </a:accent6>
        <a:hlink>
          <a:srgbClr val="5D8BA7"/>
        </a:hlink>
        <a:folHlink>
          <a:srgbClr val="9CBD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1C47945D-F44A-45CC-A97B-69C7B57ED551}" vid="{54E0A883-0BB3-471D-9518-F28830240C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etter Blank 3">
    <a:dk1>
      <a:srgbClr val="000000"/>
    </a:dk1>
    <a:lt1>
      <a:srgbClr val="FFFFFF"/>
    </a:lt1>
    <a:dk2>
      <a:srgbClr val="345782"/>
    </a:dk2>
    <a:lt2>
      <a:srgbClr val="808080"/>
    </a:lt2>
    <a:accent1>
      <a:srgbClr val="E2E2E2"/>
    </a:accent1>
    <a:accent2>
      <a:srgbClr val="C5DCDF"/>
    </a:accent2>
    <a:accent3>
      <a:srgbClr val="FFFFFF"/>
    </a:accent3>
    <a:accent4>
      <a:srgbClr val="000000"/>
    </a:accent4>
    <a:accent5>
      <a:srgbClr val="EEEEEE"/>
    </a:accent5>
    <a:accent6>
      <a:srgbClr val="B2C7CA"/>
    </a:accent6>
    <a:hlink>
      <a:srgbClr val="5D8BA7"/>
    </a:hlink>
    <a:folHlink>
      <a:srgbClr val="9CBDC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</TotalTime>
  <Words>671</Words>
  <Application>Microsoft Office PowerPoint</Application>
  <PresentationFormat>Лист A4 (210x297 мм)</PresentationFormat>
  <Paragraphs>135</Paragraphs>
  <Slides>10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Trebuchet MS</vt:lpstr>
      <vt:lpstr>ASI_new_format</vt:lpstr>
      <vt:lpstr>think-cell Slide</vt:lpstr>
      <vt:lpstr>Презентация PowerPoint</vt:lpstr>
      <vt:lpstr>Совместное заседание президиума и консультативной комиссии Государственного совета Российской Федерации</vt:lpstr>
      <vt:lpstr>Поручения по внедрению целевых моделей  в субъектах Российской Федерации (Пр-2347ГС)</vt:lpstr>
      <vt:lpstr>Документы по целевым моделям</vt:lpstr>
      <vt:lpstr>Формирование целевых моделей</vt:lpstr>
      <vt:lpstr>Ожидаемые результаты внедрения (часть 1)</vt:lpstr>
      <vt:lpstr>Ожидаемые результаты внедрения (часть 2)</vt:lpstr>
      <vt:lpstr>Роли основных участников внедрения целевых моделей</vt:lpstr>
      <vt:lpstr>Информационная система мониторинга внедрения целевых моделей</vt:lpstr>
      <vt:lpstr>Этапы формирования и размещения в системе Region-ID «дорожных карт» и профилей регионов завершен</vt:lpstr>
    </vt:vector>
  </TitlesOfParts>
  <Company>The Boston Consulting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Orlova, Marina</dc:creator>
  <cp:lastModifiedBy>Аврах Иван Юрьевич</cp:lastModifiedBy>
  <cp:revision>261</cp:revision>
  <cp:lastPrinted>2017-03-16T07:21:35Z</cp:lastPrinted>
  <dcterms:created xsi:type="dcterms:W3CDTF">2010-04-13T12:31:45Z</dcterms:created>
  <dcterms:modified xsi:type="dcterms:W3CDTF">2017-03-16T17:14:21Z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ASI_Dec2013</vt:lpwstr>
  </property>
  <property fmtid="{D5CDD505-2E9C-101B-9397-08002B2CF9AE}" pid="3" name="Template Name">
    <vt:lpwstr>A4</vt:lpwstr>
  </property>
  <property fmtid="{D5CDD505-2E9C-101B-9397-08002B2CF9AE}" pid="4" name="_NewReviewCycle">
    <vt:lpwstr/>
  </property>
</Properties>
</file>