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784" r:id="rId2"/>
    <p:sldMasterId id="2147483786" r:id="rId3"/>
    <p:sldMasterId id="2147483796" r:id="rId4"/>
    <p:sldMasterId id="2147483798" r:id="rId5"/>
  </p:sldMasterIdLst>
  <p:notesMasterIdLst>
    <p:notesMasterId r:id="rId17"/>
  </p:notesMasterIdLst>
  <p:sldIdLst>
    <p:sldId id="256" r:id="rId6"/>
    <p:sldId id="328" r:id="rId7"/>
    <p:sldId id="341" r:id="rId8"/>
    <p:sldId id="312" r:id="rId9"/>
    <p:sldId id="314" r:id="rId10"/>
    <p:sldId id="353" r:id="rId11"/>
    <p:sldId id="351" r:id="rId12"/>
    <p:sldId id="354" r:id="rId13"/>
    <p:sldId id="355" r:id="rId14"/>
    <p:sldId id="345" r:id="rId15"/>
    <p:sldId id="334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b="1" kern="1200">
        <a:solidFill>
          <a:srgbClr val="FFFFFF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b="1" kern="1200">
        <a:solidFill>
          <a:srgbClr val="FFFFFF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b="1" kern="1200">
        <a:solidFill>
          <a:srgbClr val="FFFFFF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b="1" kern="1200">
        <a:solidFill>
          <a:srgbClr val="FFFFFF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9A46"/>
    <a:srgbClr val="367B1B"/>
    <a:srgbClr val="000000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479" autoAdjust="0"/>
  </p:normalViewPr>
  <p:slideViewPr>
    <p:cSldViewPr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2D3223-4288-43F6-928A-697EA88FB675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3C0647BB-FE25-4499-B83F-36CB0FC4EF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9596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9D5D03B8-AE2E-4DAC-AD07-15299036DB6E}" type="slidenum">
              <a:rPr lang="en-US" altLang="ru-RU"/>
              <a:pPr/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241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E70BB744-5187-41CD-B8C5-C4139694FDAA}" type="slidenum">
              <a:rPr lang="en-US" altLang="ru-RU"/>
              <a:pPr/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538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E70BB744-5187-41CD-B8C5-C4139694FDAA}" type="slidenum">
              <a:rPr lang="en-US" altLang="ru-RU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924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E70BB744-5187-41CD-B8C5-C4139694FDAA}" type="slidenum">
              <a:rPr lang="en-US" altLang="ru-RU"/>
              <a:pPr/>
              <a:t>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905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7DD8587-E6C3-40C7-855D-F00386EB3D9C}" type="slidenum">
              <a:rPr lang="en-US" altLang="ru-RU"/>
              <a:pPr/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23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32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3177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7462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51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639762"/>
            <a:ext cx="8229600" cy="8080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22325" y="1736725"/>
            <a:ext cx="7864475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32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3177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7462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8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32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14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14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20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20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374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F92BE402-3A21-4B0B-B028-08975D8F1C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80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639762"/>
            <a:ext cx="8229600" cy="8080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22325" y="1736725"/>
            <a:ext cx="7864475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32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3177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7462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ape 53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hape 5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hape 5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707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32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14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14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20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20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906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fld id="{EEF31903-83D7-4140-92EF-E548664F3B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9775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5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preserve="1">
  <p:cSld name="Titel und Inhal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31691" y="576000"/>
            <a:ext cx="8117669" cy="1150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 cap="small" baseline="0">
                <a:solidFill>
                  <a:srgbClr val="41474C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31691" y="2212255"/>
            <a:ext cx="8117669" cy="35505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65113" indent="-144463" rtl="0">
              <a:spcBef>
                <a:spcPts val="300"/>
              </a:spcBef>
              <a:buFont typeface="Arial"/>
              <a:buChar char="•"/>
              <a:defRPr/>
            </a:lvl1pPr>
            <a:lvl2pPr marL="542925" indent="-234950" rtl="0">
              <a:spcBef>
                <a:spcPts val="300"/>
              </a:spcBef>
              <a:buFont typeface="Arial"/>
              <a:buChar char="•"/>
              <a:defRPr/>
            </a:lvl2pPr>
            <a:lvl3pPr marL="808038" indent="-220662" rtl="0">
              <a:spcBef>
                <a:spcPts val="300"/>
              </a:spcBef>
              <a:buFont typeface="Arial"/>
              <a:buChar char="•"/>
              <a:defRPr/>
            </a:lvl3pPr>
            <a:lvl4pPr marL="1073150" indent="-196850" rtl="0">
              <a:spcBef>
                <a:spcPts val="300"/>
              </a:spcBef>
              <a:buFont typeface="Arial"/>
              <a:buChar char="•"/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640578" y="5598192"/>
            <a:ext cx="2011973" cy="160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 rtl="0">
              <a:buFont typeface="Times New Roman"/>
              <a:buNone/>
              <a:defRPr sz="900" b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 rtl="0"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314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31812" y="576262"/>
            <a:ext cx="8116887" cy="11493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22325" y="1736725"/>
            <a:ext cx="7864475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32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3177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7462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382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 preserve="1">
  <p:cSld name="objTx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Times New Roman"/>
              <a:buNone/>
              <a:defRPr sz="1400"/>
            </a:lvl1pPr>
            <a:lvl2pPr marL="457200" indent="0" rtl="0">
              <a:buFont typeface="Times New Roman"/>
              <a:buNone/>
              <a:defRPr sz="1200"/>
            </a:lvl2pPr>
            <a:lvl3pPr marL="914400" indent="0" rtl="0">
              <a:buFont typeface="Times New Roman"/>
              <a:buNone/>
              <a:defRPr sz="1000"/>
            </a:lvl3pPr>
            <a:lvl4pPr marL="1371600" indent="0" rtl="0">
              <a:buFont typeface="Times New Roman"/>
              <a:buNone/>
              <a:defRPr sz="900"/>
            </a:lvl4pPr>
            <a:lvl5pPr marL="1828800" indent="0" rtl="0">
              <a:buFont typeface="Times New Roman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58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639762"/>
            <a:ext cx="8229600" cy="8080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2491581" y="67468"/>
            <a:ext cx="4525961" cy="7864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32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3177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7462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092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32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14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14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20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20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15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F8F0ECD8-9AC4-499C-B218-1B4425EDB2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1563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672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639762"/>
            <a:ext cx="8229600" cy="8080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22325" y="1736725"/>
            <a:ext cx="7864475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32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3177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7462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ape 53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hape 5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hape 5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252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preserve="1">
  <p:cSld name="Titel und Inhal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31691" y="576000"/>
            <a:ext cx="8117669" cy="1150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 cap="small" baseline="0">
                <a:solidFill>
                  <a:srgbClr val="41474C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31691" y="2212255"/>
            <a:ext cx="8117669" cy="35505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65113" indent="-144463" rtl="0">
              <a:spcBef>
                <a:spcPts val="300"/>
              </a:spcBef>
              <a:buFont typeface="Arial"/>
              <a:buChar char="•"/>
              <a:defRPr/>
            </a:lvl1pPr>
            <a:lvl2pPr marL="542925" indent="-234950" rtl="0">
              <a:spcBef>
                <a:spcPts val="300"/>
              </a:spcBef>
              <a:buFont typeface="Arial"/>
              <a:buChar char="•"/>
              <a:defRPr/>
            </a:lvl2pPr>
            <a:lvl3pPr marL="808038" indent="-220662" rtl="0">
              <a:spcBef>
                <a:spcPts val="300"/>
              </a:spcBef>
              <a:buFont typeface="Arial"/>
              <a:buChar char="•"/>
              <a:defRPr/>
            </a:lvl3pPr>
            <a:lvl4pPr marL="1073150" indent="-196850" rtl="0">
              <a:spcBef>
                <a:spcPts val="300"/>
              </a:spcBef>
              <a:buFont typeface="Arial"/>
              <a:buChar char="•"/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640578" y="5598192"/>
            <a:ext cx="2011973" cy="160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 rtl="0">
              <a:buFont typeface="Times New Roman"/>
              <a:buNone/>
              <a:defRPr sz="900" b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 rtl="0"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103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31812" y="576262"/>
            <a:ext cx="8116887" cy="11493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22325" y="1736725"/>
            <a:ext cx="7864475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32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3177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74625" algn="l" rtl="0">
              <a:spcBef>
                <a:spcPts val="28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14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00007E"/>
              </a:buClr>
              <a:buFont typeface="Arial"/>
              <a:buChar char="•"/>
              <a:defRPr sz="200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453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 preserve="1">
  <p:cSld name="objTx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Times New Roman"/>
              <a:buNone/>
              <a:defRPr sz="1400"/>
            </a:lvl1pPr>
            <a:lvl2pPr marL="457200" indent="0" rtl="0">
              <a:buFont typeface="Times New Roman"/>
              <a:buNone/>
              <a:defRPr sz="1200"/>
            </a:lvl2pPr>
            <a:lvl3pPr marL="914400" indent="0" rtl="0">
              <a:buFont typeface="Times New Roman"/>
              <a:buNone/>
              <a:defRPr sz="1000"/>
            </a:lvl3pPr>
            <a:lvl4pPr marL="1371600" indent="0" rtl="0">
              <a:buFont typeface="Times New Roman"/>
              <a:buNone/>
              <a:defRPr sz="900"/>
            </a:lvl4pPr>
            <a:lvl5pPr marL="1828800" indent="0" rtl="0">
              <a:buFont typeface="Times New Roman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154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32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14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14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20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Times New Roman"/>
              <a:buNone/>
              <a:defRPr sz="20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4308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67C441FD-F45A-43FF-8175-71B8BCEBAE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431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5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Times New Roman"/>
              <a:buNone/>
              <a:defRPr sz="1400"/>
            </a:lvl1pPr>
            <a:lvl2pPr marL="457200" indent="0" rtl="0">
              <a:buFont typeface="Times New Roman"/>
              <a:buNone/>
              <a:defRPr sz="1200"/>
            </a:lvl2pPr>
            <a:lvl3pPr marL="914400" indent="0" rtl="0">
              <a:buFont typeface="Times New Roman"/>
              <a:buNone/>
              <a:defRPr sz="1000"/>
            </a:lvl3pPr>
            <a:lvl4pPr marL="1371600" indent="0" rtl="0">
              <a:buFont typeface="Times New Roman"/>
              <a:buNone/>
              <a:defRPr sz="900"/>
            </a:lvl4pPr>
            <a:lvl5pPr marL="1828800" indent="0" rtl="0">
              <a:buFont typeface="Times New Roman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51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Times New Roman"/>
              <a:buNone/>
              <a:defRPr sz="1400"/>
            </a:lvl1pPr>
            <a:lvl2pPr marL="457200" indent="0" rtl="0">
              <a:buFont typeface="Times New Roman"/>
              <a:buNone/>
              <a:defRPr sz="1200"/>
            </a:lvl2pPr>
            <a:lvl3pPr marL="914400" indent="0" rtl="0">
              <a:buFont typeface="Times New Roman"/>
              <a:buNone/>
              <a:defRPr sz="1000"/>
            </a:lvl3pPr>
            <a:lvl4pPr marL="1371600" indent="0" rtl="0">
              <a:buFont typeface="Times New Roman"/>
              <a:buNone/>
              <a:defRPr sz="900"/>
            </a:lvl4pPr>
            <a:lvl5pPr marL="1828800" indent="0" rtl="0">
              <a:buFont typeface="Times New Roman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55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41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639762"/>
            <a:ext cx="8229600" cy="8080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790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39762"/>
            <a:ext cx="8229600" cy="8080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Times New Roman"/>
              <a:buNone/>
              <a:defRPr sz="2400" b="1"/>
            </a:lvl1pPr>
            <a:lvl2pPr marL="457200" indent="0" rtl="0">
              <a:buFont typeface="Times New Roman"/>
              <a:buNone/>
              <a:defRPr sz="2000" b="1"/>
            </a:lvl2pPr>
            <a:lvl3pPr marL="914400" indent="0" rtl="0">
              <a:buFont typeface="Times New Roman"/>
              <a:buNone/>
              <a:defRPr sz="1800" b="1"/>
            </a:lvl3pPr>
            <a:lvl4pPr marL="1371600" indent="0" rtl="0">
              <a:buFont typeface="Times New Roman"/>
              <a:buNone/>
              <a:defRPr sz="1600" b="1"/>
            </a:lvl4pPr>
            <a:lvl5pPr marL="1828800" indent="0" rtl="0">
              <a:buFont typeface="Times New Roman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Times New Roman"/>
              <a:buNone/>
              <a:defRPr sz="2400" b="1"/>
            </a:lvl1pPr>
            <a:lvl2pPr marL="457200" indent="0" rtl="0">
              <a:buFont typeface="Times New Roman"/>
              <a:buNone/>
              <a:defRPr sz="2000" b="1"/>
            </a:lvl2pPr>
            <a:lvl3pPr marL="914400" indent="0" rtl="0">
              <a:buFont typeface="Times New Roman"/>
              <a:buNone/>
              <a:defRPr sz="1800" b="1"/>
            </a:lvl3pPr>
            <a:lvl4pPr marL="1371600" indent="0" rtl="0">
              <a:buFont typeface="Times New Roman"/>
              <a:buNone/>
              <a:defRPr sz="1600" b="1"/>
            </a:lvl4pPr>
            <a:lvl5pPr marL="1828800" indent="0" rtl="0">
              <a:buFont typeface="Times New Roman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0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639762"/>
            <a:ext cx="8229600" cy="8080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7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57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Clr>
                <a:srgbClr val="888888"/>
              </a:buClr>
              <a:buFont typeface="Times New Roman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Times New Roman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Times New Roman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Times New Roman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07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>
            <a:spLocks noChangeArrowheads="1"/>
          </p:cNvSpPr>
          <p:nvPr/>
        </p:nvSpPr>
        <p:spPr bwMode="auto">
          <a:xfrm>
            <a:off x="0" y="0"/>
            <a:ext cx="9144000" cy="68611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title"/>
          </p:nvPr>
        </p:nvSpPr>
        <p:spPr bwMode="auto">
          <a:xfrm>
            <a:off x="457200" y="639763"/>
            <a:ext cx="82296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822325" y="1736725"/>
            <a:ext cx="78644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9" name="Shape 12"/>
          <p:cNvSpPr>
            <a:spLocks noChangeArrowheads="1"/>
          </p:cNvSpPr>
          <p:nvPr/>
        </p:nvSpPr>
        <p:spPr bwMode="auto">
          <a:xfrm>
            <a:off x="7848600" y="5715000"/>
            <a:ext cx="822325" cy="676275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30" name="Shape 13"/>
          <p:cNvSpPr>
            <a:spLocks noChangeArrowheads="1"/>
          </p:cNvSpPr>
          <p:nvPr/>
        </p:nvSpPr>
        <p:spPr bwMode="auto">
          <a:xfrm>
            <a:off x="457200" y="6324600"/>
            <a:ext cx="2408238" cy="90488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28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50"/>
          <p:cNvSpPr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39" name="Shape 51"/>
          <p:cNvSpPr txBox="1">
            <a:spLocks noGrp="1"/>
          </p:cNvSpPr>
          <p:nvPr>
            <p:ph type="title"/>
          </p:nvPr>
        </p:nvSpPr>
        <p:spPr bwMode="auto">
          <a:xfrm>
            <a:off x="457200" y="639763"/>
            <a:ext cx="82296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4340" name="Shape 52"/>
          <p:cNvSpPr txBox="1">
            <a:spLocks noGrp="1"/>
          </p:cNvSpPr>
          <p:nvPr>
            <p:ph type="body" idx="1"/>
          </p:nvPr>
        </p:nvSpPr>
        <p:spPr bwMode="auto">
          <a:xfrm>
            <a:off x="822325" y="1736725"/>
            <a:ext cx="78644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800" b="0" i="0" u="none" strike="noStrike" cap="none" baseline="0">
                <a:cs typeface="Arial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800" b="0" i="0" u="none" strike="noStrike" cap="none" baseline="0">
                <a:cs typeface="Arial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29" r:id="rId2"/>
    <p:sldLayoutId id="2147483830" r:id="rId3"/>
    <p:sldLayoutId id="2147483831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66"/>
          <p:cNvSpPr>
            <a:spLocks noChangeArrowheads="1"/>
          </p:cNvSpPr>
          <p:nvPr/>
        </p:nvSpPr>
        <p:spPr bwMode="auto">
          <a:xfrm>
            <a:off x="0" y="0"/>
            <a:ext cx="9144000" cy="686117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75" name="Shape 67"/>
          <p:cNvSpPr>
            <a:spLocks noChangeArrowheads="1"/>
          </p:cNvSpPr>
          <p:nvPr/>
        </p:nvSpPr>
        <p:spPr bwMode="auto">
          <a:xfrm>
            <a:off x="7848600" y="5715000"/>
            <a:ext cx="822325" cy="6762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76" name="Shape 68"/>
          <p:cNvSpPr>
            <a:spLocks noChangeArrowheads="1"/>
          </p:cNvSpPr>
          <p:nvPr/>
        </p:nvSpPr>
        <p:spPr bwMode="auto">
          <a:xfrm>
            <a:off x="457200" y="6324600"/>
            <a:ext cx="2408238" cy="904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cxnSp>
        <p:nvCxnSpPr>
          <p:cNvPr id="19461" name="Shape 69"/>
          <p:cNvCxnSpPr>
            <a:cxnSpLocks noChangeShapeType="1"/>
          </p:cNvCxnSpPr>
          <p:nvPr/>
        </p:nvCxnSpPr>
        <p:spPr bwMode="auto">
          <a:xfrm>
            <a:off x="8578850" y="-6350"/>
            <a:ext cx="0" cy="70739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9462" name="Shape 70"/>
          <p:cNvCxnSpPr>
            <a:cxnSpLocks noChangeShapeType="1"/>
          </p:cNvCxnSpPr>
          <p:nvPr/>
        </p:nvCxnSpPr>
        <p:spPr bwMode="auto">
          <a:xfrm>
            <a:off x="8578850" y="-6350"/>
            <a:ext cx="0" cy="70739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9463" name="Shape 71"/>
          <p:cNvSpPr txBox="1">
            <a:spLocks noGrp="1"/>
          </p:cNvSpPr>
          <p:nvPr>
            <p:ph type="title"/>
          </p:nvPr>
        </p:nvSpPr>
        <p:spPr bwMode="auto">
          <a:xfrm>
            <a:off x="457200" y="639763"/>
            <a:ext cx="82296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9464" name="Shape 72"/>
          <p:cNvSpPr txBox="1">
            <a:spLocks noGrp="1"/>
          </p:cNvSpPr>
          <p:nvPr>
            <p:ph type="body" idx="1"/>
          </p:nvPr>
        </p:nvSpPr>
        <p:spPr bwMode="auto">
          <a:xfrm>
            <a:off x="822325" y="1736725"/>
            <a:ext cx="78644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32" r:id="rId5"/>
    <p:sldLayoutId id="2147483821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0"/>
          <p:cNvSpPr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627" name="Shape 51"/>
          <p:cNvSpPr txBox="1">
            <a:spLocks noGrp="1"/>
          </p:cNvSpPr>
          <p:nvPr>
            <p:ph type="title"/>
          </p:nvPr>
        </p:nvSpPr>
        <p:spPr bwMode="auto">
          <a:xfrm>
            <a:off x="457200" y="639763"/>
            <a:ext cx="82296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26628" name="Shape 52"/>
          <p:cNvSpPr txBox="1">
            <a:spLocks noGrp="1"/>
          </p:cNvSpPr>
          <p:nvPr>
            <p:ph type="body" idx="1"/>
          </p:nvPr>
        </p:nvSpPr>
        <p:spPr bwMode="auto">
          <a:xfrm>
            <a:off x="822325" y="1736725"/>
            <a:ext cx="78644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800" b="0" i="0" u="none" strike="noStrike" cap="none" baseline="0">
                <a:cs typeface="Arial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800" b="0" i="0" u="none" strike="noStrike" cap="none" baseline="0">
                <a:cs typeface="Arial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66"/>
          <p:cNvSpPr>
            <a:spLocks noChangeArrowheads="1"/>
          </p:cNvSpPr>
          <p:nvPr/>
        </p:nvSpPr>
        <p:spPr bwMode="auto">
          <a:xfrm>
            <a:off x="0" y="0"/>
            <a:ext cx="9144000" cy="686117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3" name="Shape 67"/>
          <p:cNvSpPr>
            <a:spLocks noChangeArrowheads="1"/>
          </p:cNvSpPr>
          <p:nvPr/>
        </p:nvSpPr>
        <p:spPr bwMode="auto">
          <a:xfrm>
            <a:off x="7848600" y="5715000"/>
            <a:ext cx="822325" cy="6762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4" name="Shape 68"/>
          <p:cNvSpPr>
            <a:spLocks noChangeArrowheads="1"/>
          </p:cNvSpPr>
          <p:nvPr/>
        </p:nvSpPr>
        <p:spPr bwMode="auto">
          <a:xfrm>
            <a:off x="457200" y="6324600"/>
            <a:ext cx="2408238" cy="904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cxnSp>
        <p:nvCxnSpPr>
          <p:cNvPr id="28677" name="Shape 69"/>
          <p:cNvCxnSpPr>
            <a:cxnSpLocks noChangeShapeType="1"/>
          </p:cNvCxnSpPr>
          <p:nvPr/>
        </p:nvCxnSpPr>
        <p:spPr bwMode="auto">
          <a:xfrm>
            <a:off x="8578850" y="-6350"/>
            <a:ext cx="0" cy="70739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8678" name="Shape 70"/>
          <p:cNvCxnSpPr>
            <a:cxnSpLocks noChangeShapeType="1"/>
          </p:cNvCxnSpPr>
          <p:nvPr/>
        </p:nvCxnSpPr>
        <p:spPr bwMode="auto">
          <a:xfrm>
            <a:off x="8578850" y="-6350"/>
            <a:ext cx="0" cy="70739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8679" name="Shape 71"/>
          <p:cNvSpPr txBox="1">
            <a:spLocks noGrp="1"/>
          </p:cNvSpPr>
          <p:nvPr>
            <p:ph type="title"/>
          </p:nvPr>
        </p:nvSpPr>
        <p:spPr bwMode="auto">
          <a:xfrm>
            <a:off x="457200" y="639763"/>
            <a:ext cx="82296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28680" name="Shape 72"/>
          <p:cNvSpPr txBox="1">
            <a:spLocks noGrp="1"/>
          </p:cNvSpPr>
          <p:nvPr>
            <p:ph type="body" idx="1"/>
          </p:nvPr>
        </p:nvSpPr>
        <p:spPr bwMode="auto">
          <a:xfrm>
            <a:off x="822325" y="1736725"/>
            <a:ext cx="78644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33" r:id="rId5"/>
    <p:sldLayoutId id="2147483827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hyperlink" Target="http://belbeer.com/2015/07/17/7775/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88913"/>
            <a:ext cx="2663825" cy="1150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6" name="AutoShape 2"/>
          <p:cNvSpPr txBox="1">
            <a:spLocks noChangeArrowheads="1"/>
          </p:cNvSpPr>
          <p:nvPr/>
        </p:nvSpPr>
        <p:spPr bwMode="auto">
          <a:xfrm>
            <a:off x="714375" y="1143000"/>
            <a:ext cx="82296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ru-RU" alt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Некоммерческая ассоциация РусПЭК</a:t>
            </a:r>
          </a:p>
          <a:p>
            <a:pPr algn="ctr">
              <a:lnSpc>
                <a:spcPct val="115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Расширенная ответственность производителей введена: первые шаги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r"/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r"/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Любовь Меланевская</a:t>
            </a:r>
            <a:endParaRPr lang="en-US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r"/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Исполнительный директор</a:t>
            </a:r>
          </a:p>
          <a:p>
            <a:pPr algn="r"/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РусПЭК</a:t>
            </a:r>
          </a:p>
          <a:p>
            <a:pPr algn="r"/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altLang="ru-RU" sz="24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/>
            <a:endParaRPr lang="en-US" alt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/>
            <a:endParaRPr lang="en-US" alt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/>
            <a:endParaRPr lang="en-US" alt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/>
            <a: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/>
            </a:r>
            <a:b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/>
            </a:r>
            <a:b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endParaRPr lang="en-US" alt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80062" y="5877272"/>
            <a:ext cx="857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РОССИЙСКОГО БИЗНЕСА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МАРТА 2016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6" descr="Картинки по запросу экономические санкции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4274" name="AutoShape 8" descr="Картинки по запросу экономические санкции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4275" name="Title 5"/>
          <p:cNvSpPr txBox="1">
            <a:spLocks noGrp="1"/>
          </p:cNvSpPr>
          <p:nvPr>
            <p:ph type="title"/>
          </p:nvPr>
        </p:nvSpPr>
        <p:spPr>
          <a:xfrm>
            <a:off x="152400" y="100014"/>
            <a:ext cx="6286500" cy="557213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Наши предложения</a:t>
            </a:r>
          </a:p>
        </p:txBody>
      </p:sp>
      <p:pic>
        <p:nvPicPr>
          <p:cNvPr id="17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217" y="83179"/>
            <a:ext cx="2059013" cy="889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5"/>
          <a:stretch/>
        </p:blipFill>
        <p:spPr>
          <a:xfrm>
            <a:off x="2196852" y="4149080"/>
            <a:ext cx="4242048" cy="27089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4279" name="TextBox 2"/>
          <p:cNvSpPr txBox="1">
            <a:spLocks noChangeArrowheads="1"/>
          </p:cNvSpPr>
          <p:nvPr/>
        </p:nvSpPr>
        <p:spPr bwMode="auto">
          <a:xfrm>
            <a:off x="152400" y="1239877"/>
            <a:ext cx="80835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2000" dirty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Доработка подзаконных актов </a:t>
            </a:r>
            <a:r>
              <a:rPr lang="ru-RU" altLang="ru-RU" sz="2000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для упаковки для случаев п.10 ст.24.2</a:t>
            </a:r>
            <a:endParaRPr lang="ru-RU" altLang="ru-RU" sz="2000" dirty="0">
              <a:solidFill>
                <a:srgbClr val="10253F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sz="2000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Совместная работа </a:t>
            </a:r>
            <a:r>
              <a:rPr lang="ru-RU" altLang="ru-RU" sz="2000" dirty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 </a:t>
            </a:r>
            <a:r>
              <a:rPr lang="ru-RU" altLang="ru-RU" sz="2000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МПР/Росприроднадзором в рамках экспертной группы по уточнению объектов/субъектов регулирования, процедур</a:t>
            </a:r>
            <a:endParaRPr lang="ru-RU" altLang="ru-RU" sz="2000" dirty="0">
              <a:solidFill>
                <a:srgbClr val="10253F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sz="2000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Поддержка и пропаганда системы </a:t>
            </a:r>
            <a:r>
              <a:rPr lang="ru-RU" altLang="ru-RU" sz="2000" dirty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самостоятельной реализации </a:t>
            </a:r>
            <a:r>
              <a:rPr lang="ru-RU" altLang="ru-RU" sz="2000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РОП (пилотные проекты)</a:t>
            </a:r>
          </a:p>
          <a:p>
            <a:pPr>
              <a:buFontTx/>
              <a:buAutoNum type="arabicPeriod"/>
            </a:pPr>
            <a:r>
              <a:rPr lang="ru-RU" altLang="ru-RU" sz="2000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Развитие раздельного сбора отходов на законодательном уровне (например, внедрение </a:t>
            </a:r>
            <a:r>
              <a:rPr lang="ru-RU" altLang="ru-RU" sz="2000" dirty="0" err="1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двухпотокового</a:t>
            </a:r>
            <a:r>
              <a:rPr lang="ru-RU" altLang="ru-RU" sz="2000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сбора)</a:t>
            </a:r>
            <a:endParaRPr lang="ru-RU" altLang="ru-RU" sz="2000" dirty="0">
              <a:solidFill>
                <a:srgbClr val="10253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Благодарю за внимание!</a:t>
            </a:r>
            <a:endParaRPr lang="en-US" altLang="ru-RU" smtClean="0">
              <a:solidFill>
                <a:srgbClr val="10253F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675" name="Subtitle 2"/>
          <p:cNvSpPr txBox="1">
            <a:spLocks noGrp="1"/>
          </p:cNvSpPr>
          <p:nvPr>
            <p:ph type="subTitle" idx="1"/>
          </p:nvPr>
        </p:nvSpPr>
        <p:spPr>
          <a:xfrm>
            <a:off x="4929188" y="4429125"/>
            <a:ext cx="4043362" cy="2143125"/>
          </a:xfrm>
        </p:spPr>
        <p:txBody>
          <a:bodyPr/>
          <a:lstStyle/>
          <a:p>
            <a:pPr algn="r">
              <a:spcBef>
                <a:spcPts val="638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1600" b="1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Меланевская Любовь </a:t>
            </a:r>
            <a:endParaRPr lang="en-US" altLang="ru-RU" sz="1600" b="1" smtClean="0">
              <a:solidFill>
                <a:srgbClr val="10253F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r">
              <a:spcBef>
                <a:spcPts val="638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1600" b="1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Исполнительный директор </a:t>
            </a:r>
            <a:endParaRPr lang="en-US" altLang="ru-RU" sz="1600" b="1" smtClean="0">
              <a:solidFill>
                <a:srgbClr val="10253F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r">
              <a:spcBef>
                <a:spcPts val="638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1600" b="1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Некоммерческая Ассоциация РусПЭК</a:t>
            </a:r>
            <a:endParaRPr lang="en-US" altLang="ru-RU" sz="1600" b="1" smtClean="0">
              <a:solidFill>
                <a:srgbClr val="10253F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r">
              <a:spcBef>
                <a:spcPts val="638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ru-RU" altLang="ru-RU" sz="1600" b="1" smtClean="0">
              <a:solidFill>
                <a:srgbClr val="10253F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r">
              <a:spcBef>
                <a:spcPts val="638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ru-RU" sz="1600" b="1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Email: ruspec.org@yandex.ru</a:t>
            </a:r>
            <a:endParaRPr lang="ru-RU" altLang="ru-RU" sz="1600" b="1" smtClean="0">
              <a:solidFill>
                <a:srgbClr val="10253F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r">
              <a:spcBef>
                <a:spcPts val="638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1600" b="1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8-916-776-18-70</a:t>
            </a:r>
          </a:p>
          <a:p>
            <a:pPr algn="r">
              <a:spcBef>
                <a:spcPts val="638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r">
              <a:spcBef>
                <a:spcPts val="638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" name="Picture 6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88913"/>
            <a:ext cx="2663825" cy="1150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825" y="271463"/>
            <a:ext cx="4714875" cy="492125"/>
          </a:xfrm>
        </p:spPr>
        <p:txBody>
          <a:bodyPr>
            <a:spAutoFit/>
          </a:bodyPr>
          <a:lstStyle/>
          <a:p>
            <a:pPr marL="577850" indent="-457200"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Повестка</a:t>
            </a:r>
            <a:endParaRPr lang="en-US" altLang="ru-RU" sz="2000" dirty="0" smtClean="0">
              <a:solidFill>
                <a:srgbClr val="10253F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8914" name="Picture 5" descr="imagesCA8OS8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0" y="4929188"/>
            <a:ext cx="1714500" cy="1714500"/>
          </a:xfrm>
        </p:spPr>
      </p:pic>
      <p:sp>
        <p:nvSpPr>
          <p:cNvPr id="12293" name="Text Placeholder 7"/>
          <p:cNvSpPr txBox="1">
            <a:spLocks noGrp="1"/>
          </p:cNvSpPr>
          <p:nvPr>
            <p:ph type="body" idx="1"/>
          </p:nvPr>
        </p:nvSpPr>
        <p:spPr>
          <a:xfrm>
            <a:off x="377825" y="1484313"/>
            <a:ext cx="8586663" cy="2449512"/>
          </a:xfrm>
        </p:spPr>
        <p:txBody>
          <a:bodyPr/>
          <a:lstStyle/>
          <a:p>
            <a:pPr indent="-342900" eaLnBrk="1" hangingPunct="1">
              <a:lnSpc>
                <a:spcPts val="2400"/>
              </a:lnSpc>
              <a:spcBef>
                <a:spcPts val="638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en-US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Введение</a:t>
            </a:r>
          </a:p>
          <a:p>
            <a:pPr indent="-342900" eaLnBrk="1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Принцип расширенной ответственности производителей (РОП</a:t>
            </a: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endParaRPr lang="en-US" altLang="ru-RU" sz="2000" b="1" dirty="0" smtClean="0">
              <a:solidFill>
                <a:srgbClr val="10253F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indent="-342900" eaLnBrk="1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3. </a:t>
            </a: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Что </a:t>
            </a: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производителям необходимо делать сегодня?</a:t>
            </a:r>
          </a:p>
          <a:p>
            <a:pPr indent="-342900" eaLnBrk="1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Дальнейшие шаги</a:t>
            </a:r>
          </a:p>
        </p:txBody>
      </p:sp>
      <p:pic>
        <p:nvPicPr>
          <p:cNvPr id="8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449" y="169205"/>
            <a:ext cx="2663825" cy="1150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306388" y="136525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4572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Что такое РусПЭК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85720" y="485782"/>
            <a:ext cx="8534752" cy="6255585"/>
          </a:xfrm>
          <a:prstGeom prst="rect">
            <a:avLst/>
          </a:prstGeom>
        </p:spPr>
        <p:txBody>
          <a:bodyPr/>
          <a:lstStyle/>
          <a:p>
            <a:pPr marL="103505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Основана в 2005 году</a:t>
            </a:r>
          </a:p>
          <a:p>
            <a:pPr marL="1035050" lvl="1" indent="-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Цель: продвижение наилучших практик обращения с упаковкой и управления отходами упаковки</a:t>
            </a:r>
            <a:endParaRPr lang="ru-RU" sz="1800" b="0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1492250" lvl="2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развитие сотрудничества</a:t>
            </a:r>
          </a:p>
          <a:p>
            <a:pPr marL="1492250" lvl="2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внедрение международного опыта</a:t>
            </a:r>
          </a:p>
          <a:p>
            <a:pPr marL="1492250" lvl="2" indent="-45720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формирование </a:t>
            </a:r>
            <a:r>
              <a:rPr lang="ru-RU" sz="1800" b="0" i="1" u="sng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реализуемых</a:t>
            </a: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положений законодательства </a:t>
            </a:r>
          </a:p>
          <a:p>
            <a:pPr marL="103505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Члены ассоциации</a:t>
            </a:r>
          </a:p>
          <a:p>
            <a:pPr marL="1492250" lvl="2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		</a:t>
            </a:r>
          </a:p>
          <a:p>
            <a:pPr marL="57785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		</a:t>
            </a:r>
            <a:endParaRPr lang="en-US" sz="18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1035050" lvl="1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8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1035050" lvl="1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8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103505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			</a:t>
            </a:r>
          </a:p>
          <a:p>
            <a:pPr marL="577850" indent="-457200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8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8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8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1035050" lvl="1" indent="-457200" fontAlgn="auto">
              <a:spcBef>
                <a:spcPts val="600"/>
              </a:spcBef>
              <a:spcAft>
                <a:spcPts val="600"/>
              </a:spcAft>
              <a:defRPr/>
            </a:pPr>
            <a:endParaRPr lang="ru-RU" sz="18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1035050" lvl="1" indent="-45720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4. РусПЭК – член международной организации</a:t>
            </a:r>
            <a:r>
              <a:rPr lang="en-US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1800" b="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 Национальной Конфедерации упаковщиков России</a:t>
            </a:r>
            <a:endParaRPr lang="ru-RU" sz="20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7785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0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kern="0" dirty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5" name="Picture 6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2000232" cy="864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0" name="Рисунок 6" descr="Coca_Cola_Hellenic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4251325"/>
            <a:ext cx="15557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Рисунок 8" descr="Baltik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48300"/>
            <a:ext cx="26431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Рисунок 9" descr="JTI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121443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Рисунок 10" descr="Nest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857500"/>
            <a:ext cx="13033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Рисунок 11" descr="PG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12144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Рисунок 12" descr="rexam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786188"/>
            <a:ext cx="19383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Рисунок 13" descr="Saninbev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928938"/>
            <a:ext cx="16367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Рисунок 14" descr="Sig-01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143375"/>
            <a:ext cx="11699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Рисунок 15" descr="unilev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000500"/>
            <a:ext cx="9445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Рисунок 16" descr="Tetrapak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851275"/>
            <a:ext cx="13573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Рисунок 18" descr="05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18748"/>
          <a:stretch>
            <a:fillRect/>
          </a:stretch>
        </p:blipFill>
        <p:spPr bwMode="auto">
          <a:xfrm>
            <a:off x="4500563" y="4464050"/>
            <a:ext cx="12858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4829175"/>
            <a:ext cx="1654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5080000"/>
            <a:ext cx="159226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035425"/>
            <a:ext cx="1430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rc_mi" descr="http://belbeer.com/wp-content/uploads/2015/07/pepsico.pn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3068960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5"/>
          <p:cNvSpPr txBox="1">
            <a:spLocks noGrp="1"/>
          </p:cNvSpPr>
          <p:nvPr>
            <p:ph type="title"/>
          </p:nvPr>
        </p:nvSpPr>
        <p:spPr>
          <a:xfrm>
            <a:off x="250825" y="103188"/>
            <a:ext cx="6121400" cy="714375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Принцип РОП. Сфера применения.</a:t>
            </a:r>
            <a:endParaRPr lang="en-US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2857" t="9467" r="2857" b="6521"/>
          <a:stretch>
            <a:fillRect/>
          </a:stretch>
        </p:blipFill>
        <p:spPr bwMode="auto">
          <a:xfrm>
            <a:off x="539552" y="587662"/>
            <a:ext cx="7998128" cy="5736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987" y="142852"/>
            <a:ext cx="2059013" cy="889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5"/>
          <p:cNvSpPr txBox="1">
            <a:spLocks noGrp="1"/>
          </p:cNvSpPr>
          <p:nvPr>
            <p:ph type="title"/>
          </p:nvPr>
        </p:nvSpPr>
        <p:spPr>
          <a:xfrm>
            <a:off x="107950" y="6350"/>
            <a:ext cx="6215063" cy="714375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Принцип РОП. Механизмы реализации.</a:t>
            </a:r>
            <a:endParaRPr lang="en-US" altLang="ru-RU" sz="1800" smtClean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" name="Picture 6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2059013" cy="889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51520" y="1484784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Самостоятельно (в соответствии с 458-ФЗ – </a:t>
            </a:r>
            <a:r>
              <a:rPr lang="ru-RU" sz="2000" u="sng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приоритет!</a:t>
            </a: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)</a:t>
            </a:r>
          </a:p>
          <a:p>
            <a:pPr>
              <a:defRPr/>
            </a:pPr>
            <a:r>
              <a:rPr lang="ru-RU" sz="20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</a:t>
            </a: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- заключение контрактов с 			операторами</a:t>
            </a:r>
            <a:endParaRPr lang="en-US" sz="2000" dirty="0" smtClean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</a:t>
            </a: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- собственная </a:t>
            </a: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инфраструктура 		по сбору и </a:t>
            </a: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переработке</a:t>
            </a:r>
          </a:p>
          <a:p>
            <a:pPr>
              <a:defRPr/>
            </a:pPr>
            <a:endParaRPr lang="ru-RU" sz="20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>
              <a:defRPr/>
            </a:pPr>
            <a:endParaRPr lang="ru-RU" sz="2000" dirty="0" smtClean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Оплата экологического сбора в бюджет</a:t>
            </a:r>
            <a:endParaRPr lang="ru-RU" sz="20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endParaRPr lang="ru-RU" sz="20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9"/>
          <a:stretch/>
        </p:blipFill>
        <p:spPr>
          <a:xfrm>
            <a:off x="5580112" y="1484784"/>
            <a:ext cx="3143633" cy="2190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3674957"/>
            <a:ext cx="2855218" cy="3114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5"/>
          <p:cNvSpPr txBox="1">
            <a:spLocks noGrp="1"/>
          </p:cNvSpPr>
          <p:nvPr>
            <p:ph type="title"/>
          </p:nvPr>
        </p:nvSpPr>
        <p:spPr>
          <a:xfrm>
            <a:off x="107950" y="6350"/>
            <a:ext cx="6624290" cy="714375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Что нужно для выполнения обязательств по РОП</a:t>
            </a:r>
            <a:endParaRPr lang="en-US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" name="Picture 6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2059013" cy="889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7950" y="720725"/>
            <a:ext cx="8723313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До 1 апреля 2016 г. задекларировать количество </a:t>
            </a:r>
          </a:p>
          <a:p>
            <a:pPr>
              <a:defRPr/>
            </a:pP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      товара, </a:t>
            </a:r>
            <a:r>
              <a:rPr lang="ru-RU" sz="20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включая </a:t>
            </a: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упаковку, выпущенного в обращение в 2015 г.</a:t>
            </a:r>
          </a:p>
          <a:p>
            <a:pPr>
              <a:defRPr/>
            </a:pPr>
            <a:r>
              <a:rPr lang="ru-RU" sz="20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 </a:t>
            </a: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     =</a:t>
            </a:r>
            <a:r>
              <a:rPr lang="en-US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&gt; </a:t>
            </a: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база для расчета объема обязательств</a:t>
            </a:r>
          </a:p>
          <a:p>
            <a:pPr>
              <a:defRPr/>
            </a:pPr>
            <a:r>
              <a:rPr lang="ru-RU" sz="20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</a:t>
            </a:r>
            <a:r>
              <a:rPr lang="ru-RU" sz="16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- для этого найти коды </a:t>
            </a:r>
            <a:r>
              <a:rPr lang="ru-RU" sz="16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в «Перечне </a:t>
            </a:r>
            <a:r>
              <a:rPr lang="ru-RU" sz="1600" dirty="0">
                <a:solidFill>
                  <a:srgbClr val="10253F"/>
                </a:solidFill>
                <a:latin typeface="Arial" charset="0"/>
                <a:cs typeface="Times New Roman" pitchFamily="18" charset="0"/>
              </a:rPr>
              <a:t>готовых товаров, включая </a:t>
            </a:r>
            <a:r>
              <a:rPr lang="ru-RU" sz="1600" dirty="0" smtClean="0">
                <a:solidFill>
                  <a:srgbClr val="10253F"/>
                </a:solidFill>
                <a:latin typeface="Arial" charset="0"/>
                <a:cs typeface="Times New Roman" pitchFamily="18" charset="0"/>
              </a:rPr>
              <a:t>упаковку…» 	(Распоряжение от </a:t>
            </a:r>
            <a:r>
              <a:rPr lang="ru-RU" sz="1600" dirty="0">
                <a:solidFill>
                  <a:srgbClr val="10253F"/>
                </a:solidFill>
                <a:latin typeface="Arial" charset="0"/>
                <a:cs typeface="Times New Roman" pitchFamily="18" charset="0"/>
              </a:rPr>
              <a:t>24.09.2015 г. № 1886-р</a:t>
            </a:r>
            <a:r>
              <a:rPr lang="ru-RU" sz="1600" dirty="0" smtClean="0">
                <a:solidFill>
                  <a:srgbClr val="10253F"/>
                </a:solidFill>
                <a:latin typeface="Arial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1600" dirty="0">
                <a:solidFill>
                  <a:srgbClr val="10253F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10253F"/>
                </a:solidFill>
                <a:latin typeface="Arial" charset="0"/>
                <a:cs typeface="Times New Roman" pitchFamily="18" charset="0"/>
              </a:rPr>
              <a:t>- заполнить декларации на основании </a:t>
            </a:r>
            <a:r>
              <a:rPr lang="ru-RU" sz="1600" u="sng" dirty="0" smtClean="0">
                <a:solidFill>
                  <a:srgbClr val="10253F"/>
                </a:solidFill>
                <a:latin typeface="Arial" charset="0"/>
                <a:cs typeface="Times New Roman" pitchFamily="18" charset="0"/>
              </a:rPr>
              <a:t>первичных документов</a:t>
            </a:r>
            <a:r>
              <a:rPr lang="ru-RU" sz="1600" dirty="0" smtClean="0">
                <a:solidFill>
                  <a:srgbClr val="10253F"/>
                </a:solidFill>
                <a:latin typeface="Arial" charset="0"/>
                <a:cs typeface="Times New Roman" pitchFamily="18" charset="0"/>
              </a:rPr>
              <a:t> и подать в 	</a:t>
            </a:r>
            <a:r>
              <a:rPr lang="ru-RU" sz="1600" dirty="0" err="1" smtClean="0">
                <a:solidFill>
                  <a:srgbClr val="10253F"/>
                </a:solidFill>
                <a:latin typeface="Arial" charset="0"/>
                <a:cs typeface="Times New Roman" pitchFamily="18" charset="0"/>
              </a:rPr>
              <a:t>Росприроднадзор</a:t>
            </a:r>
            <a:endParaRPr lang="ru-RU" sz="1600" dirty="0" smtClean="0">
              <a:solidFill>
                <a:srgbClr val="10253F"/>
              </a:solidFill>
              <a:latin typeface="Arial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Заключить контракты с операторами по обращению с отходами на обеспечение утилизации в 2016 году</a:t>
            </a: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Либо предусмотреть оплату экологического сбора в бюджет – до 15 апреля 2017 г.</a:t>
            </a:r>
          </a:p>
          <a:p>
            <a:pPr>
              <a:defRPr/>
            </a:pPr>
            <a:r>
              <a:rPr lang="ru-RU" sz="20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</a:t>
            </a:r>
            <a:r>
              <a:rPr lang="ru-RU" sz="16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- ставки </a:t>
            </a:r>
            <a:r>
              <a:rPr lang="ru-RU" sz="1600" dirty="0" err="1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экосбора</a:t>
            </a:r>
            <a:r>
              <a:rPr lang="ru-RU" sz="16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 не приняты</a:t>
            </a:r>
            <a:endParaRPr lang="ru-RU" sz="20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endParaRPr lang="ru-RU" sz="20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9832" y="4365104"/>
            <a:ext cx="2808312" cy="2200529"/>
            <a:chOff x="2484438" y="3013075"/>
            <a:chExt cx="4010025" cy="3844925"/>
          </a:xfrm>
        </p:grpSpPr>
        <p:sp>
          <p:nvSpPr>
            <p:cNvPr id="7" name="Down Arrow 6"/>
            <p:cNvSpPr/>
            <p:nvPr/>
          </p:nvSpPr>
          <p:spPr>
            <a:xfrm>
              <a:off x="4021138" y="3013075"/>
              <a:ext cx="936625" cy="6318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4443413"/>
              <a:ext cx="4010025" cy="241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3718292" y="3644899"/>
              <a:ext cx="2005013" cy="7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 b="1">
                  <a:solidFill>
                    <a:srgbClr val="FFFFF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rgbClr val="FFFFF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rgbClr val="FFFFF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rgbClr val="FFFFF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rgbClr val="FFFFF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FFF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FFF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FFF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FFF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>
                  <a:solidFill>
                    <a:srgbClr val="FF0000"/>
                  </a:solidFill>
                </a:rPr>
                <a:t>КАК???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3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6" descr="Картинки по запросу экономические санкции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0178" name="AutoShape 8" descr="Картинки по запросу экономические санкции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0180" name="Title 5"/>
          <p:cNvSpPr txBox="1">
            <a:spLocks noGrp="1"/>
          </p:cNvSpPr>
          <p:nvPr>
            <p:ph type="title"/>
          </p:nvPr>
        </p:nvSpPr>
        <p:spPr>
          <a:xfrm>
            <a:off x="163513" y="65088"/>
            <a:ext cx="6711950" cy="620712"/>
          </a:xfrm>
        </p:spPr>
        <p:txBody>
          <a:bodyPr/>
          <a:lstStyle/>
          <a:p>
            <a:pPr marL="250825" indent="-342900" eaLnBrk="1" hangingPunct="1">
              <a:lnSpc>
                <a:spcPts val="2400"/>
              </a:lnSpc>
            </a:pP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Выявленные проблемы при декларировании</a:t>
            </a:r>
          </a:p>
        </p:txBody>
      </p:sp>
      <p:pic>
        <p:nvPicPr>
          <p:cNvPr id="17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730" y="46629"/>
            <a:ext cx="2071702" cy="895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81547" y="874661"/>
            <a:ext cx="88468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Необходимо уточнение понятия «</a:t>
            </a:r>
            <a:r>
              <a:rPr lang="ru-RU" sz="1800" u="sng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выпуск </a:t>
            </a:r>
            <a:r>
              <a:rPr lang="ru-RU" sz="1800" u="sng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в обращение</a:t>
            </a: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»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Кто субъект регулирования в соответствии с Перечнем №1886?</a:t>
            </a:r>
            <a:endParaRPr lang="ru-RU" sz="18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Невозможно идентифицировать упаковку продукции в упаковке по кодам: их нет в первичной документации/в таможенных документах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Невозможно подтвердить </a:t>
            </a:r>
            <a:r>
              <a:rPr lang="ru-RU" sz="18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вес </a:t>
            </a: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упаковки для продукции в упаковке - в </a:t>
            </a:r>
            <a:r>
              <a:rPr lang="ru-RU" sz="18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первичной документации </a:t>
            </a: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данных нет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Как исключить упаковку из процесса </a:t>
            </a:r>
            <a:r>
              <a:rPr lang="en-US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B2B</a:t>
            </a: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, если она утилизируется как производственные отходы?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…..</a:t>
            </a:r>
            <a:endParaRPr lang="ru-RU" sz="18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168167" y="3607284"/>
            <a:ext cx="588507" cy="361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95" y="3736983"/>
            <a:ext cx="2810605" cy="28106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6037" y="4243854"/>
            <a:ext cx="65506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Некорректный </a:t>
            </a:r>
            <a:r>
              <a:rPr lang="ru-RU" sz="2000" dirty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объем обязательств: </a:t>
            </a:r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	штрафы/</a:t>
            </a:r>
            <a:r>
              <a:rPr lang="ru-RU" sz="2000" dirty="0" err="1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репут.риски</a:t>
            </a:r>
            <a:endParaRPr lang="ru-RU" sz="2000" dirty="0">
              <a:solidFill>
                <a:srgbClr val="FF0000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Неконкурентные условия: </a:t>
            </a:r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производители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 vs 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импортеры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Двойная уплата: </a:t>
            </a:r>
            <a:r>
              <a:rPr lang="ru-RU" sz="2000" dirty="0" err="1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экосбор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 + платеж за негативное воздействие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Невозможность госконтроля равного для всех </a:t>
            </a:r>
            <a:endParaRPr lang="ru-RU" sz="2000" dirty="0">
              <a:solidFill>
                <a:srgbClr val="FF0000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6" descr="Картинки по запросу экономические санкции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0178" name="AutoShape 8" descr="Картинки по запросу экономические санкции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0180" name="Title 5"/>
          <p:cNvSpPr txBox="1">
            <a:spLocks noGrp="1"/>
          </p:cNvSpPr>
          <p:nvPr>
            <p:ph type="title"/>
          </p:nvPr>
        </p:nvSpPr>
        <p:spPr>
          <a:xfrm>
            <a:off x="165928" y="46629"/>
            <a:ext cx="6711950" cy="620712"/>
          </a:xfrm>
        </p:spPr>
        <p:txBody>
          <a:bodyPr/>
          <a:lstStyle/>
          <a:p>
            <a:pPr marL="250825" indent="-342900" eaLnBrk="1" hangingPunct="1">
              <a:lnSpc>
                <a:spcPts val="2400"/>
              </a:lnSpc>
            </a:pP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Выявленные сложности подачи отчетности при самостоятельной реализации РОП (1)</a:t>
            </a:r>
          </a:p>
        </p:txBody>
      </p:sp>
      <p:pic>
        <p:nvPicPr>
          <p:cNvPr id="17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730" y="46629"/>
            <a:ext cx="2071702" cy="895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96421" y="1074232"/>
            <a:ext cx="86960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Каким образом отчитываться о выполнении нормативов утилизации, если отходы собираются и утилизируются по ФККО, а декларироваться нужно по кодам ОКП/ТНВЭД?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Что </a:t>
            </a:r>
            <a:r>
              <a:rPr lang="ru-RU" sz="18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конкретно должно быть написано в Акте об утилизации?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Что </a:t>
            </a:r>
            <a:r>
              <a:rPr lang="ru-RU" sz="18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понимается под «обеспечением утилизации» и под «передачей на утилизацию» отходов </a:t>
            </a: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товаров?</a:t>
            </a:r>
            <a:endParaRPr lang="ru-RU" sz="18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Каким </a:t>
            </a:r>
            <a:r>
              <a:rPr lang="ru-RU" sz="18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документом должна быть подтверждена доля вторичного сырья, используемого при производстве упаковки?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Роль </a:t>
            </a:r>
            <a:r>
              <a:rPr lang="ru-RU" sz="1800" dirty="0" err="1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регоператора</a:t>
            </a: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8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… </a:t>
            </a:r>
            <a:endParaRPr lang="ru-RU" sz="18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10388" y="4023198"/>
            <a:ext cx="588507" cy="361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79512" y="4437112"/>
            <a:ext cx="6879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Некорректный </a:t>
            </a:r>
            <a:r>
              <a:rPr lang="ru-RU" sz="2000" dirty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объем 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контракта с оператором: </a:t>
            </a:r>
            <a:endParaRPr lang="ru-RU" sz="2000" dirty="0">
              <a:solidFill>
                <a:srgbClr val="FF0000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	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недовыполнение обязательств</a:t>
            </a:r>
            <a:endParaRPr lang="ru-RU" sz="2000" dirty="0">
              <a:solidFill>
                <a:srgbClr val="FF0000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Некорректная отчетность:</a:t>
            </a:r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двойная оплата (оператор + </a:t>
            </a:r>
            <a:r>
              <a:rPr lang="ru-RU" sz="2000" dirty="0" err="1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экосбор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)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Монополизация рынка </a:t>
            </a:r>
            <a:r>
              <a:rPr lang="ru-RU" sz="2000" dirty="0" err="1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регоператором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:</a:t>
            </a:r>
          </a:p>
          <a:p>
            <a:pPr lvl="4">
              <a:defRPr/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п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отеря инвестиций 2016 года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94" y="4471448"/>
            <a:ext cx="2254238" cy="22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6" descr="Картинки по запросу экономические санкции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0178" name="AutoShape 8" descr="Картинки по запросу экономические санкции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0180" name="Title 5"/>
          <p:cNvSpPr txBox="1">
            <a:spLocks noGrp="1"/>
          </p:cNvSpPr>
          <p:nvPr>
            <p:ph type="title"/>
          </p:nvPr>
        </p:nvSpPr>
        <p:spPr>
          <a:xfrm>
            <a:off x="165928" y="46629"/>
            <a:ext cx="6711950" cy="620712"/>
          </a:xfrm>
        </p:spPr>
        <p:txBody>
          <a:bodyPr/>
          <a:lstStyle/>
          <a:p>
            <a:pPr marL="250825" indent="-342900" eaLnBrk="1" hangingPunct="1">
              <a:lnSpc>
                <a:spcPts val="2400"/>
              </a:lnSpc>
            </a:pPr>
            <a:r>
              <a:rPr lang="ru-RU" altLang="ru-RU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Выявленные сложности при самостоятельной реализации РОП (2)</a:t>
            </a:r>
          </a:p>
        </p:txBody>
      </p:sp>
      <p:pic>
        <p:nvPicPr>
          <p:cNvPr id="17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730" y="46629"/>
            <a:ext cx="2071702" cy="895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28802" y="1303556"/>
            <a:ext cx="88468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Отсутствие системы раздельного сбора отходов (РСО) как основы для РОП</a:t>
            </a:r>
          </a:p>
          <a:p>
            <a:pPr>
              <a:defRPr/>
            </a:pPr>
            <a:r>
              <a:rPr lang="ru-RU" sz="2000" dirty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- ответственность за осуществление/неосуществление РСО 	не установлена</a:t>
            </a:r>
          </a:p>
          <a:p>
            <a:pPr>
              <a:defRPr/>
            </a:pPr>
            <a:r>
              <a:rPr lang="ru-RU" sz="2000" dirty="0" smtClean="0">
                <a:solidFill>
                  <a:srgbClr val="10253F"/>
                </a:solidFill>
                <a:latin typeface="Arial" charset="0"/>
                <a:ea typeface="Arial"/>
                <a:cs typeface="Times New Roman" pitchFamily="18" charset="0"/>
              </a:rPr>
              <a:t>	- не предусмотрено механизмов по извлечению отходов 	упаковки из ТКО производителями/импортерами при 	самостоятельном осуществлении РОП  </a:t>
            </a:r>
            <a:endParaRPr lang="ru-RU" sz="20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2000" dirty="0">
              <a:solidFill>
                <a:srgbClr val="10253F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535476" y="3994312"/>
            <a:ext cx="588507" cy="361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23" y="4365104"/>
            <a:ext cx="3086759" cy="23176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1877" y="4708338"/>
            <a:ext cx="6484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«Покупка» отходов/отчетности : </a:t>
            </a:r>
            <a:endParaRPr lang="ru-RU" sz="2000" dirty="0">
              <a:solidFill>
                <a:srgbClr val="FF0000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	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профанация РОП</a:t>
            </a:r>
            <a:endParaRPr lang="ru-RU" sz="2000" dirty="0">
              <a:solidFill>
                <a:srgbClr val="FF0000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Удорожание системы самостоятельной реализации РОП:</a:t>
            </a:r>
          </a:p>
          <a:p>
            <a:pPr lvl="3"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	«уход» субъектов в </a:t>
            </a:r>
            <a:r>
              <a:rPr lang="ru-RU" sz="2000" dirty="0" err="1" smtClean="0">
                <a:solidFill>
                  <a:srgbClr val="FF0000"/>
                </a:solidFill>
                <a:latin typeface="Arial" charset="0"/>
                <a:ea typeface="Arial"/>
                <a:cs typeface="Times New Roman" pitchFamily="18" charset="0"/>
                <a:sym typeface="Arial" pitchFamily="34" charset="0"/>
              </a:rPr>
              <a:t>экосбор</a:t>
            </a:r>
            <a:endParaRPr lang="ru-RU" sz="2000" dirty="0" smtClean="0">
              <a:solidFill>
                <a:srgbClr val="FF0000"/>
              </a:solidFill>
              <a:latin typeface="Arial" charset="0"/>
              <a:ea typeface="Arial"/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104330</TotalTime>
  <Words>388</Words>
  <Application>Microsoft Office PowerPoint</Application>
  <PresentationFormat>On-screen Show (4:3)</PresentationFormat>
  <Paragraphs>138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</vt:lpstr>
      <vt:lpstr>Theme1</vt:lpstr>
      <vt:lpstr>Custom Design</vt:lpstr>
      <vt:lpstr>1_Custom Design</vt:lpstr>
      <vt:lpstr>2_Custom Design</vt:lpstr>
      <vt:lpstr>3_Custom Design</vt:lpstr>
      <vt:lpstr>PowerPoint Presentation</vt:lpstr>
      <vt:lpstr>Повестка</vt:lpstr>
      <vt:lpstr>PowerPoint Presentation</vt:lpstr>
      <vt:lpstr>Принцип РОП. Сфера применения.</vt:lpstr>
      <vt:lpstr>Принцип РОП. Механизмы реализации.</vt:lpstr>
      <vt:lpstr>Что нужно для выполнения обязательств по РОП</vt:lpstr>
      <vt:lpstr>Выявленные проблемы при декларировании</vt:lpstr>
      <vt:lpstr>Выявленные сложности подачи отчетности при самостоятельной реализации РОП (1)</vt:lpstr>
      <vt:lpstr>Выявленные сложности при самостоятельной реализации РОП (2)</vt:lpstr>
      <vt:lpstr>Наши предложения</vt:lpstr>
      <vt:lpstr>Благодарю за внимание!</vt:lpstr>
    </vt:vector>
  </TitlesOfParts>
  <Company>CCHBC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 RusPEC - 2014   Industrial Association "Russian Packaging and Environment Coalition" "RusPEC"</dc:title>
  <dc:creator>Lubov Melanevskaya</dc:creator>
  <cp:lastModifiedBy>Lyubov Melanevskaya</cp:lastModifiedBy>
  <cp:revision>3041</cp:revision>
  <cp:lastPrinted>2016-02-12T11:04:22Z</cp:lastPrinted>
  <dcterms:created xsi:type="dcterms:W3CDTF">2013-09-16T11:28:46Z</dcterms:created>
  <dcterms:modified xsi:type="dcterms:W3CDTF">2016-03-22T08:23:48Z</dcterms:modified>
</cp:coreProperties>
</file>