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61" r:id="rId4"/>
    <p:sldId id="264" r:id="rId5"/>
    <p:sldId id="262" r:id="rId6"/>
    <p:sldId id="265" r:id="rId7"/>
    <p:sldId id="267" r:id="rId8"/>
    <p:sldId id="269" r:id="rId9"/>
    <p:sldId id="271" r:id="rId10"/>
    <p:sldId id="273" r:id="rId11"/>
    <p:sldId id="275" r:id="rId12"/>
    <p:sldId id="277" r:id="rId13"/>
    <p:sldId id="278" r:id="rId14"/>
  </p:sldIdLst>
  <p:sldSz cx="9144000" cy="5143500" type="screen16x9"/>
  <p:notesSz cx="6858000" cy="9144000"/>
  <p:embeddedFontLst>
    <p:embeddedFont>
      <p:font typeface="OpiumNewC" charset="0"/>
      <p:regular r:id="rId15"/>
      <p:bold r:id="rId1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1028"/>
    <a:srgbClr val="F89828"/>
    <a:srgbClr val="0C2D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73" autoAdjust="0"/>
  </p:normalViewPr>
  <p:slideViewPr>
    <p:cSldViewPr>
      <p:cViewPr>
        <p:scale>
          <a:sx n="102" d="100"/>
          <a:sy n="102" d="100"/>
        </p:scale>
        <p:origin x="-222" y="-5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13.xml"/><Relationship Id="rId1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D4A7-7E36-45E8-93DB-67AD99FF208B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5BF49-11BA-49D3-B5E8-B29FF38587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629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D4A7-7E36-45E8-93DB-67AD99FF208B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5BF49-11BA-49D3-B5E8-B29FF38587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130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D4A7-7E36-45E8-93DB-67AD99FF208B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5BF49-11BA-49D3-B5E8-B29FF38587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679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D4A7-7E36-45E8-93DB-67AD99FF208B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5BF49-11BA-49D3-B5E8-B29FF38587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866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D4A7-7E36-45E8-93DB-67AD99FF208B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5BF49-11BA-49D3-B5E8-B29FF38587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559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D4A7-7E36-45E8-93DB-67AD99FF208B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5BF49-11BA-49D3-B5E8-B29FF38587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852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D4A7-7E36-45E8-93DB-67AD99FF208B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5BF49-11BA-49D3-B5E8-B29FF38587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765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D4A7-7E36-45E8-93DB-67AD99FF208B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5BF49-11BA-49D3-B5E8-B29FF38587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368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D4A7-7E36-45E8-93DB-67AD99FF208B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5BF49-11BA-49D3-B5E8-B29FF38587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114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D4A7-7E36-45E8-93DB-67AD99FF208B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5BF49-11BA-49D3-B5E8-B29FF38587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91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D4A7-7E36-45E8-93DB-67AD99FF208B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5BF49-11BA-49D3-B5E8-B29FF38587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2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2D4A7-7E36-45E8-93DB-67AD99FF208B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5BF49-11BA-49D3-B5E8-B29FF38587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484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621359"/>
            <a:ext cx="8208912" cy="1102519"/>
          </a:xfrm>
        </p:spPr>
        <p:txBody>
          <a:bodyPr>
            <a:normAutofit/>
          </a:bodyPr>
          <a:lstStyle/>
          <a:p>
            <a:r>
              <a:rPr lang="ru-RU" sz="3000" b="1" baseline="30000" dirty="0">
                <a:solidFill>
                  <a:srgbClr val="0C2D83"/>
                </a:solidFill>
              </a:rPr>
              <a:t>ГОСУДАРСТВЕННЫЙ СПЕЦИАЛИЗИРОВАННЫЙ</a:t>
            </a:r>
            <a:br>
              <a:rPr lang="ru-RU" sz="3000" b="1" baseline="30000" dirty="0">
                <a:solidFill>
                  <a:srgbClr val="0C2D83"/>
                </a:solidFill>
              </a:rPr>
            </a:br>
            <a:r>
              <a:rPr lang="ru-RU" sz="3000" b="1" baseline="30000" dirty="0">
                <a:solidFill>
                  <a:srgbClr val="0C2D83"/>
                </a:solidFill>
              </a:rPr>
              <a:t>РОССИЙСКИЙ ЭКСПОРТНО-ИМПОРТНЫЙ БАНК</a:t>
            </a:r>
            <a:br>
              <a:rPr lang="ru-RU" sz="3000" b="1" baseline="30000" dirty="0">
                <a:solidFill>
                  <a:srgbClr val="0C2D83"/>
                </a:solidFill>
              </a:rPr>
            </a:br>
            <a:r>
              <a:rPr lang="ru-RU" sz="3000" b="1" baseline="30000" dirty="0">
                <a:solidFill>
                  <a:srgbClr val="0C2D83"/>
                </a:solidFill>
              </a:rPr>
              <a:t>(АО «РОСЭКСИМБАНК»)</a:t>
            </a:r>
            <a:endParaRPr lang="ru-RU" sz="3000" baseline="30000" dirty="0">
              <a:solidFill>
                <a:srgbClr val="0C2D83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23628" y="3939902"/>
            <a:ext cx="6696744" cy="326876"/>
          </a:xfrm>
        </p:spPr>
        <p:txBody>
          <a:bodyPr>
            <a:normAutofit/>
          </a:bodyPr>
          <a:lstStyle/>
          <a:p>
            <a:pPr algn="just"/>
            <a:r>
              <a:rPr lang="ru-RU" sz="1650" cap="all" baseline="30000" dirty="0">
                <a:solidFill>
                  <a:srgbClr val="0D1028"/>
                </a:solidFill>
                <a:latin typeface="+mj-lt"/>
              </a:rPr>
              <a:t>Финансовая и гарантийная поддержка российского </a:t>
            </a:r>
            <a:r>
              <a:rPr lang="ru-RU" sz="1650" cap="all" baseline="30000" dirty="0" err="1">
                <a:solidFill>
                  <a:srgbClr val="0D1028"/>
                </a:solidFill>
                <a:latin typeface="+mj-lt"/>
              </a:rPr>
              <a:t>несырьевого</a:t>
            </a:r>
            <a:r>
              <a:rPr lang="ru-RU" sz="1650" cap="all" baseline="30000" dirty="0">
                <a:solidFill>
                  <a:srgbClr val="0D1028"/>
                </a:solidFill>
                <a:latin typeface="+mj-lt"/>
              </a:rPr>
              <a:t> </a:t>
            </a:r>
            <a:r>
              <a:rPr lang="ru-RU" sz="1650" cap="all" baseline="30000" dirty="0" smtClean="0">
                <a:solidFill>
                  <a:srgbClr val="0D1028"/>
                </a:solidFill>
                <a:latin typeface="+mj-lt"/>
              </a:rPr>
              <a:t>экспорта</a:t>
            </a:r>
            <a:endParaRPr lang="ru-RU" sz="1650" cap="all" baseline="30000" dirty="0">
              <a:solidFill>
                <a:srgbClr val="0D1028"/>
              </a:solidFill>
              <a:latin typeface="+mj-lt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367644" y="3723878"/>
            <a:ext cx="6408712" cy="0"/>
          </a:xfrm>
          <a:prstGeom prst="line">
            <a:avLst/>
          </a:prstGeom>
          <a:ln w="22225">
            <a:solidFill>
              <a:srgbClr val="F898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одзаголовок 2"/>
          <p:cNvSpPr txBox="1">
            <a:spLocks/>
          </p:cNvSpPr>
          <p:nvPr/>
        </p:nvSpPr>
        <p:spPr>
          <a:xfrm>
            <a:off x="1223628" y="4731990"/>
            <a:ext cx="6696744" cy="3268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cap="all" baseline="30000" dirty="0" smtClean="0">
                <a:solidFill>
                  <a:srgbClr val="0D1028"/>
                </a:solidFill>
                <a:latin typeface="+mj-lt"/>
              </a:rPr>
              <a:t>Москва 2015</a:t>
            </a:r>
            <a:endParaRPr lang="ru-RU" sz="1200" cap="all" baseline="30000" dirty="0">
              <a:solidFill>
                <a:srgbClr val="0D1028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9379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Прямоугольник 154"/>
          <p:cNvSpPr/>
          <p:nvPr/>
        </p:nvSpPr>
        <p:spPr>
          <a:xfrm>
            <a:off x="467544" y="915566"/>
            <a:ext cx="8280920" cy="422793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12700" dir="7260000" sx="98000" sy="98000" algn="ctr" rotWithShape="0">
              <a:srgbClr val="0D1028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308735"/>
            <a:ext cx="5328592" cy="388007"/>
          </a:xfrm>
        </p:spPr>
        <p:txBody>
          <a:bodyPr>
            <a:normAutofit fontScale="90000"/>
          </a:bodyPr>
          <a:lstStyle/>
          <a:p>
            <a:pPr algn="l"/>
            <a:r>
              <a:rPr lang="ru-RU" sz="1600" b="1" dirty="0">
                <a:solidFill>
                  <a:srgbClr val="0C2D83"/>
                </a:solidFill>
              </a:rPr>
              <a:t>ГРУППА ПРОДУКТОВ:</a:t>
            </a:r>
            <a:br>
              <a:rPr lang="ru-RU" sz="1600" b="1" dirty="0">
                <a:solidFill>
                  <a:srgbClr val="0C2D83"/>
                </a:solidFill>
              </a:rPr>
            </a:br>
            <a:r>
              <a:rPr lang="ru-RU" sz="1600" b="1" dirty="0">
                <a:solidFill>
                  <a:srgbClr val="0C2D83"/>
                </a:solidFill>
              </a:rPr>
              <a:t>КРЕДИТ ИНОСТРАННОМУ ПОКУПАТЕЛЮ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915566"/>
            <a:ext cx="9144000" cy="0"/>
          </a:xfrm>
          <a:prstGeom prst="line">
            <a:avLst/>
          </a:prstGeom>
          <a:ln w="53975">
            <a:solidFill>
              <a:srgbClr val="F898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11535"/>
            <a:ext cx="1639880" cy="388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0"/>
            <a:ext cx="1440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7200" spc="-150" dirty="0" smtClean="0">
                <a:solidFill>
                  <a:srgbClr val="F89828"/>
                </a:solidFill>
                <a:latin typeface="+mj-lt"/>
              </a:rPr>
              <a:t>09</a:t>
            </a:r>
            <a:endParaRPr lang="ru-RU" sz="7200" spc="-150" dirty="0">
              <a:solidFill>
                <a:srgbClr val="F89828"/>
              </a:solidFill>
              <a:latin typeface="+mj-lt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14918" y="917933"/>
            <a:ext cx="8192608" cy="3880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776538" indent="-2776538"/>
            <a:r>
              <a:rPr lang="ru-RU" sz="1600" b="1" dirty="0">
                <a:solidFill>
                  <a:srgbClr val="0C2D83"/>
                </a:solidFill>
              </a:rPr>
              <a:t>Прямой кредит иностранному покупателю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965829" y="1909315"/>
            <a:ext cx="72728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71" name="Рисунок 70" descr="logoR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34182" y="2490324"/>
            <a:ext cx="2613319" cy="386336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899592" y="3723878"/>
            <a:ext cx="1728192" cy="581096"/>
            <a:chOff x="899592" y="4031035"/>
            <a:chExt cx="1728192" cy="581096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899592" y="4031035"/>
              <a:ext cx="1728192" cy="5810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C2D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995393" y="4141563"/>
              <a:ext cx="15263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0C2D83"/>
                  </a:solidFill>
                  <a:latin typeface="+mj-lt"/>
                </a:rPr>
                <a:t>ИМПОРТЕР</a:t>
              </a:r>
              <a:endParaRPr lang="ru-RU" b="1" dirty="0">
                <a:solidFill>
                  <a:srgbClr val="0C2D83"/>
                </a:solidFill>
                <a:latin typeface="+mj-lt"/>
              </a:endParaRPr>
            </a:p>
          </p:txBody>
        </p:sp>
      </p:grpSp>
      <p:sp>
        <p:nvSpPr>
          <p:cNvPr id="113" name="Прямоугольник 112"/>
          <p:cNvSpPr/>
          <p:nvPr/>
        </p:nvSpPr>
        <p:spPr>
          <a:xfrm>
            <a:off x="5616685" y="3723878"/>
            <a:ext cx="2211576" cy="581096"/>
          </a:xfrm>
          <a:prstGeom prst="rect">
            <a:avLst/>
          </a:prstGeom>
          <a:noFill/>
          <a:ln>
            <a:solidFill>
              <a:srgbClr val="0C2D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TextBox 113"/>
          <p:cNvSpPr txBox="1"/>
          <p:nvPr/>
        </p:nvSpPr>
        <p:spPr>
          <a:xfrm>
            <a:off x="5647501" y="3829760"/>
            <a:ext cx="2149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C2D83"/>
                </a:solidFill>
                <a:latin typeface="+mj-lt"/>
              </a:rPr>
              <a:t>ЭКСПОРТЕР (РФ)</a:t>
            </a:r>
            <a:endParaRPr lang="ru-RU" b="1" dirty="0">
              <a:solidFill>
                <a:srgbClr val="0C2D83"/>
              </a:solidFill>
              <a:latin typeface="+mj-lt"/>
            </a:endParaRPr>
          </a:p>
        </p:txBody>
      </p:sp>
      <p:sp>
        <p:nvSpPr>
          <p:cNvPr id="115" name="Прямоугольник 114"/>
          <p:cNvSpPr/>
          <p:nvPr/>
        </p:nvSpPr>
        <p:spPr>
          <a:xfrm>
            <a:off x="2747384" y="2413912"/>
            <a:ext cx="3048752" cy="581096"/>
          </a:xfrm>
          <a:prstGeom prst="rect">
            <a:avLst/>
          </a:prstGeom>
          <a:noFill/>
          <a:ln>
            <a:solidFill>
              <a:srgbClr val="0C2D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 descr="D:\Eximbank\image0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213" y="1663801"/>
            <a:ext cx="1620317" cy="74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0" name="Shape 28"/>
          <p:cNvCxnSpPr>
            <a:stCxn id="2051" idx="3"/>
            <a:endCxn id="115" idx="0"/>
          </p:cNvCxnSpPr>
          <p:nvPr/>
        </p:nvCxnSpPr>
        <p:spPr>
          <a:xfrm>
            <a:off x="2439530" y="2038586"/>
            <a:ext cx="1832230" cy="375326"/>
          </a:xfrm>
          <a:prstGeom prst="bentConnector2">
            <a:avLst/>
          </a:prstGeom>
          <a:ln w="9525">
            <a:solidFill>
              <a:srgbClr val="F89828"/>
            </a:solidFill>
            <a:tailEnd type="arrow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940152" y="2226249"/>
            <a:ext cx="21723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prstClr val="black"/>
                </a:solidFill>
              </a:rPr>
              <a:t>4</a:t>
            </a:r>
            <a:r>
              <a:rPr lang="ru-RU" sz="1000" dirty="0" smtClean="0">
                <a:solidFill>
                  <a:prstClr val="black"/>
                </a:solidFill>
              </a:rPr>
              <a:t>. Оплата по поручению</a:t>
            </a:r>
          </a:p>
          <a:p>
            <a:pPr algn="ctr"/>
            <a:r>
              <a:rPr lang="ru-RU" sz="1000" dirty="0">
                <a:solidFill>
                  <a:prstClr val="black"/>
                </a:solidFill>
              </a:rPr>
              <a:t>импортера за </a:t>
            </a:r>
            <a:r>
              <a:rPr lang="ru-RU" sz="1000" dirty="0" smtClean="0">
                <a:solidFill>
                  <a:prstClr val="black"/>
                </a:solidFill>
              </a:rPr>
              <a:t>счет средств кредита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96323" y="2874356"/>
            <a:ext cx="13981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</a:rPr>
              <a:t>5</a:t>
            </a:r>
            <a:r>
              <a:rPr lang="ru-RU" sz="1000" dirty="0" smtClean="0">
                <a:solidFill>
                  <a:prstClr val="black"/>
                </a:solidFill>
              </a:rPr>
              <a:t>. Погашение кредита</a:t>
            </a:r>
            <a:endParaRPr lang="ru-RU" sz="1000" dirty="0">
              <a:solidFill>
                <a:prstClr val="black"/>
              </a:solidFill>
            </a:endParaRPr>
          </a:p>
        </p:txBody>
      </p:sp>
      <p:cxnSp>
        <p:nvCxnSpPr>
          <p:cNvPr id="44" name="Прямая со стрелкой 43"/>
          <p:cNvCxnSpPr/>
          <p:nvPr/>
        </p:nvCxnSpPr>
        <p:spPr>
          <a:xfrm>
            <a:off x="2611375" y="3905034"/>
            <a:ext cx="3005310" cy="0"/>
          </a:xfrm>
          <a:prstGeom prst="straightConnector1">
            <a:avLst/>
          </a:prstGeom>
          <a:ln w="9525">
            <a:solidFill>
              <a:srgbClr val="F89828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034182" y="3658813"/>
            <a:ext cx="22669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prstClr val="black"/>
                </a:solidFill>
              </a:rPr>
              <a:t>1. Заключение экспортного контракта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689108" y="1612214"/>
            <a:ext cx="1353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</a:rPr>
              <a:t>3.2.</a:t>
            </a:r>
            <a:r>
              <a:rPr lang="ru-RU" sz="1000" dirty="0" smtClean="0">
                <a:solidFill>
                  <a:prstClr val="black"/>
                </a:solidFill>
              </a:rPr>
              <a:t> Предоставление</a:t>
            </a:r>
            <a:br>
              <a:rPr lang="ru-RU" sz="1000" dirty="0" smtClean="0">
                <a:solidFill>
                  <a:prstClr val="black"/>
                </a:solidFill>
              </a:rPr>
            </a:br>
            <a:r>
              <a:rPr lang="ru-RU" sz="1000" dirty="0" smtClean="0">
                <a:solidFill>
                  <a:prstClr val="black"/>
                </a:solidFill>
              </a:rPr>
              <a:t>страхового покрытия</a:t>
            </a:r>
            <a:endParaRPr lang="ru-RU" sz="1000" dirty="0">
              <a:solidFill>
                <a:prstClr val="black"/>
              </a:solidFill>
            </a:endParaRPr>
          </a:p>
        </p:txBody>
      </p:sp>
      <p:cxnSp>
        <p:nvCxnSpPr>
          <p:cNvPr id="52" name="Прямая со стрелкой 51"/>
          <p:cNvCxnSpPr/>
          <p:nvPr/>
        </p:nvCxnSpPr>
        <p:spPr>
          <a:xfrm flipH="1">
            <a:off x="2627784" y="4273045"/>
            <a:ext cx="2988901" cy="0"/>
          </a:xfrm>
          <a:prstGeom prst="straightConnector1">
            <a:avLst/>
          </a:prstGeom>
          <a:ln w="9525">
            <a:solidFill>
              <a:srgbClr val="F8982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3129560" y="3981713"/>
            <a:ext cx="20762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prstClr val="black"/>
                </a:solidFill>
              </a:rPr>
              <a:t>2</a:t>
            </a:r>
            <a:r>
              <a:rPr lang="en-US" sz="1000" dirty="0" smtClean="0">
                <a:solidFill>
                  <a:prstClr val="black"/>
                </a:solidFill>
              </a:rPr>
              <a:t>.</a:t>
            </a:r>
            <a:r>
              <a:rPr lang="ru-RU" sz="1000" dirty="0" smtClean="0">
                <a:solidFill>
                  <a:prstClr val="black"/>
                </a:solidFill>
              </a:rPr>
              <a:t> Поставка товаров (работ, услуг)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856489" y="3231544"/>
            <a:ext cx="17155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solidFill>
                  <a:prstClr val="black"/>
                </a:solidFill>
              </a:rPr>
              <a:t>3.</a:t>
            </a:r>
            <a:r>
              <a:rPr lang="en-US" sz="1000" dirty="0" smtClean="0">
                <a:solidFill>
                  <a:prstClr val="black"/>
                </a:solidFill>
              </a:rPr>
              <a:t>1. </a:t>
            </a:r>
            <a:r>
              <a:rPr lang="ru-RU" sz="1000" dirty="0" smtClean="0">
                <a:solidFill>
                  <a:prstClr val="black"/>
                </a:solidFill>
              </a:rPr>
              <a:t>Заключение кредитного соглашения</a:t>
            </a:r>
            <a:endParaRPr lang="ru-RU" sz="1000" dirty="0">
              <a:solidFill>
                <a:prstClr val="black"/>
              </a:solidFill>
            </a:endParaRPr>
          </a:p>
        </p:txBody>
      </p:sp>
      <p:cxnSp>
        <p:nvCxnSpPr>
          <p:cNvPr id="55" name="Shape 28"/>
          <p:cNvCxnSpPr/>
          <p:nvPr/>
        </p:nvCxnSpPr>
        <p:spPr>
          <a:xfrm rot="5400000">
            <a:off x="2173660" y="3022872"/>
            <a:ext cx="723083" cy="678929"/>
          </a:xfrm>
          <a:prstGeom prst="bentConnector3">
            <a:avLst>
              <a:gd name="adj1" fmla="val 50000"/>
            </a:avLst>
          </a:prstGeom>
          <a:ln w="9525">
            <a:solidFill>
              <a:srgbClr val="F89828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Соединительная линия уступом 55"/>
          <p:cNvCxnSpPr>
            <a:stCxn id="41" idx="0"/>
            <a:endCxn id="115" idx="1"/>
          </p:cNvCxnSpPr>
          <p:nvPr/>
        </p:nvCxnSpPr>
        <p:spPr>
          <a:xfrm rot="5400000" flipH="1" flipV="1">
            <a:off x="1745827" y="2722321"/>
            <a:ext cx="1019418" cy="983696"/>
          </a:xfrm>
          <a:prstGeom prst="bentConnector2">
            <a:avLst/>
          </a:prstGeom>
          <a:ln w="9525">
            <a:solidFill>
              <a:srgbClr val="F8982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Соединительная линия уступом 66"/>
          <p:cNvCxnSpPr>
            <a:stCxn id="115" idx="3"/>
            <a:endCxn id="113" idx="0"/>
          </p:cNvCxnSpPr>
          <p:nvPr/>
        </p:nvCxnSpPr>
        <p:spPr>
          <a:xfrm>
            <a:off x="5796136" y="2704460"/>
            <a:ext cx="926337" cy="1019418"/>
          </a:xfrm>
          <a:prstGeom prst="bentConnector2">
            <a:avLst/>
          </a:prstGeom>
          <a:ln w="9525">
            <a:solidFill>
              <a:srgbClr val="F8982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926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Прямоугольник 154"/>
          <p:cNvSpPr/>
          <p:nvPr/>
        </p:nvSpPr>
        <p:spPr>
          <a:xfrm>
            <a:off x="431540" y="917933"/>
            <a:ext cx="8280920" cy="422793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12700" dir="7260000" sx="98000" sy="98000" algn="ctr" rotWithShape="0">
              <a:srgbClr val="0D1028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308735"/>
            <a:ext cx="5328592" cy="388007"/>
          </a:xfrm>
        </p:spPr>
        <p:txBody>
          <a:bodyPr>
            <a:normAutofit fontScale="90000"/>
          </a:bodyPr>
          <a:lstStyle/>
          <a:p>
            <a:pPr algn="l"/>
            <a:r>
              <a:rPr lang="ru-RU" sz="1600" b="1" dirty="0">
                <a:solidFill>
                  <a:srgbClr val="0C2D83"/>
                </a:solidFill>
              </a:rPr>
              <a:t>ГРУППА ПРОДУКТОВ</a:t>
            </a:r>
            <a:r>
              <a:rPr lang="ru-RU" sz="1600" b="1" dirty="0" smtClean="0">
                <a:solidFill>
                  <a:srgbClr val="0C2D83"/>
                </a:solidFill>
              </a:rPr>
              <a:t>:</a:t>
            </a:r>
            <a:br>
              <a:rPr lang="ru-RU" sz="1600" b="1" dirty="0" smtClean="0">
                <a:solidFill>
                  <a:srgbClr val="0C2D83"/>
                </a:solidFill>
              </a:rPr>
            </a:br>
            <a:r>
              <a:rPr lang="ru-RU" sz="1600" b="1" dirty="0" smtClean="0">
                <a:solidFill>
                  <a:srgbClr val="0C2D83"/>
                </a:solidFill>
              </a:rPr>
              <a:t>КРЕДИТ ИНОСТРАННОМУ ПОКУПАТЕЛЮ</a:t>
            </a:r>
            <a:endParaRPr lang="ru-RU" sz="1600" b="1" dirty="0">
              <a:solidFill>
                <a:srgbClr val="0C2D83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915566"/>
            <a:ext cx="9144000" cy="0"/>
          </a:xfrm>
          <a:prstGeom prst="line">
            <a:avLst/>
          </a:prstGeom>
          <a:ln w="53975">
            <a:solidFill>
              <a:srgbClr val="F898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11535"/>
            <a:ext cx="1639880" cy="388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0"/>
            <a:ext cx="1440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7200" spc="-150" dirty="0" smtClean="0">
                <a:solidFill>
                  <a:srgbClr val="F89828"/>
                </a:solidFill>
                <a:latin typeface="+mj-lt"/>
              </a:rPr>
              <a:t>10</a:t>
            </a:r>
            <a:endParaRPr lang="ru-RU" sz="7200" spc="-150" dirty="0">
              <a:solidFill>
                <a:srgbClr val="F89828"/>
              </a:solidFill>
              <a:latin typeface="+mj-lt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14918" y="917933"/>
            <a:ext cx="8192608" cy="3880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776538" indent="-2776538"/>
            <a:r>
              <a:rPr lang="ru-RU" sz="1600" b="1" dirty="0" smtClean="0">
                <a:solidFill>
                  <a:srgbClr val="0C2D83"/>
                </a:solidFill>
              </a:rPr>
              <a:t>Кредит банку иностранного покупателя</a:t>
            </a:r>
            <a:endParaRPr lang="ru-RU" sz="1600" b="1" dirty="0">
              <a:solidFill>
                <a:srgbClr val="0C2D83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65829" y="1909315"/>
            <a:ext cx="72728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71" name="Рисунок 70" descr="logoR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8244" y="2490324"/>
            <a:ext cx="2613319" cy="386336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6660232" y="4006878"/>
            <a:ext cx="1728192" cy="581096"/>
            <a:chOff x="6660232" y="4031035"/>
            <a:chExt cx="1728192" cy="581096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6660232" y="4031035"/>
              <a:ext cx="1728192" cy="5810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C2D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756033" y="4141563"/>
              <a:ext cx="15263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0C2D83"/>
                  </a:solidFill>
                  <a:latin typeface="+mj-lt"/>
                </a:rPr>
                <a:t>ИМПОРТЕР</a:t>
              </a:r>
              <a:endParaRPr lang="ru-RU" b="1" dirty="0">
                <a:solidFill>
                  <a:srgbClr val="0C2D83"/>
                </a:solidFill>
                <a:latin typeface="+mj-lt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827584" y="4006878"/>
            <a:ext cx="1891742" cy="581096"/>
            <a:chOff x="719633" y="3723878"/>
            <a:chExt cx="1891742" cy="581096"/>
          </a:xfrm>
        </p:grpSpPr>
        <p:sp>
          <p:nvSpPr>
            <p:cNvPr id="113" name="Прямоугольник 112"/>
            <p:cNvSpPr/>
            <p:nvPr/>
          </p:nvSpPr>
          <p:spPr>
            <a:xfrm>
              <a:off x="719633" y="3723878"/>
              <a:ext cx="1891742" cy="581096"/>
            </a:xfrm>
            <a:prstGeom prst="rect">
              <a:avLst/>
            </a:prstGeom>
            <a:noFill/>
            <a:ln>
              <a:solidFill>
                <a:srgbClr val="0C2D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871055" y="3846548"/>
              <a:ext cx="1588897" cy="3357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0C2D83"/>
                  </a:solidFill>
                  <a:latin typeface="+mj-lt"/>
                </a:rPr>
                <a:t>ЭКСПОРТЕР</a:t>
              </a:r>
              <a:endParaRPr lang="ru-RU" b="1" dirty="0">
                <a:solidFill>
                  <a:srgbClr val="0C2D83"/>
                </a:solidFill>
                <a:latin typeface="+mj-lt"/>
              </a:endParaRPr>
            </a:p>
          </p:txBody>
        </p:sp>
      </p:grpSp>
      <p:sp>
        <p:nvSpPr>
          <p:cNvPr id="115" name="Прямоугольник 114"/>
          <p:cNvSpPr/>
          <p:nvPr/>
        </p:nvSpPr>
        <p:spPr>
          <a:xfrm>
            <a:off x="781446" y="2413912"/>
            <a:ext cx="3048752" cy="581096"/>
          </a:xfrm>
          <a:prstGeom prst="rect">
            <a:avLst/>
          </a:prstGeom>
          <a:noFill/>
          <a:ln>
            <a:solidFill>
              <a:srgbClr val="0C2D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 descr="D:\Eximbank\image0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055" y="1305940"/>
            <a:ext cx="1215822" cy="56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0" name="Shape 28"/>
          <p:cNvCxnSpPr>
            <a:stCxn id="2051" idx="3"/>
            <a:endCxn id="115" idx="0"/>
          </p:cNvCxnSpPr>
          <p:nvPr/>
        </p:nvCxnSpPr>
        <p:spPr>
          <a:xfrm>
            <a:off x="2086877" y="1587164"/>
            <a:ext cx="218945" cy="826748"/>
          </a:xfrm>
          <a:prstGeom prst="bentConnector2">
            <a:avLst/>
          </a:prstGeom>
          <a:ln w="9525">
            <a:solidFill>
              <a:srgbClr val="F89828"/>
            </a:solidFill>
            <a:tailEnd type="arrow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2394118" y="1709260"/>
            <a:ext cx="1353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prstClr val="black"/>
                </a:solidFill>
              </a:rPr>
              <a:t>2</a:t>
            </a:r>
            <a:r>
              <a:rPr lang="en-US" sz="1000" dirty="0" smtClean="0">
                <a:solidFill>
                  <a:prstClr val="black"/>
                </a:solidFill>
              </a:rPr>
              <a:t>.2.</a:t>
            </a:r>
            <a:r>
              <a:rPr lang="ru-RU" sz="1000" dirty="0" smtClean="0">
                <a:solidFill>
                  <a:prstClr val="black"/>
                </a:solidFill>
              </a:rPr>
              <a:t> Предоставление</a:t>
            </a:r>
            <a:br>
              <a:rPr lang="ru-RU" sz="1000" dirty="0" smtClean="0">
                <a:solidFill>
                  <a:prstClr val="black"/>
                </a:solidFill>
              </a:rPr>
            </a:br>
            <a:r>
              <a:rPr lang="ru-RU" sz="1000" dirty="0" smtClean="0">
                <a:solidFill>
                  <a:prstClr val="black"/>
                </a:solidFill>
              </a:rPr>
              <a:t>страхового покрытия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761925" y="2415053"/>
            <a:ext cx="2619876" cy="581096"/>
          </a:xfrm>
          <a:prstGeom prst="rect">
            <a:avLst/>
          </a:prstGeom>
          <a:solidFill>
            <a:schemeClr val="bg1"/>
          </a:solidFill>
          <a:ln>
            <a:solidFill>
              <a:srgbClr val="0C2D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5866752" y="2525581"/>
            <a:ext cx="2400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C2D83"/>
                </a:solidFill>
                <a:latin typeface="+mj-lt"/>
              </a:rPr>
              <a:t>БАНК ИМПОРТЕРА</a:t>
            </a:r>
            <a:endParaRPr lang="ru-RU" b="1" dirty="0">
              <a:solidFill>
                <a:srgbClr val="0C2D83"/>
              </a:solidFill>
              <a:latin typeface="+mj-lt"/>
            </a:endParaRPr>
          </a:p>
        </p:txBody>
      </p:sp>
      <p:cxnSp>
        <p:nvCxnSpPr>
          <p:cNvPr id="49" name="Прямая со стрелкой 48"/>
          <p:cNvCxnSpPr/>
          <p:nvPr/>
        </p:nvCxnSpPr>
        <p:spPr>
          <a:xfrm flipH="1" flipV="1">
            <a:off x="3830199" y="2787774"/>
            <a:ext cx="1931726" cy="3271"/>
          </a:xfrm>
          <a:prstGeom prst="straightConnector1">
            <a:avLst/>
          </a:prstGeom>
          <a:ln w="9525">
            <a:solidFill>
              <a:srgbClr val="F8982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>
            <a:off x="3830199" y="2490324"/>
            <a:ext cx="1931726" cy="0"/>
          </a:xfrm>
          <a:prstGeom prst="straightConnector1">
            <a:avLst/>
          </a:prstGeom>
          <a:ln w="9525">
            <a:solidFill>
              <a:srgbClr val="F8982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4139952" y="2541553"/>
            <a:ext cx="13981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prstClr val="black"/>
                </a:solidFill>
              </a:rPr>
              <a:t>9. Погашение кредита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830198" y="2063203"/>
            <a:ext cx="19317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solidFill>
                  <a:prstClr val="black"/>
                </a:solidFill>
              </a:rPr>
              <a:t>4. Целевой межбанковский кредит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718105" y="4341753"/>
            <a:ext cx="20762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prstClr val="black"/>
                </a:solidFill>
              </a:rPr>
              <a:t>6. </a:t>
            </a:r>
            <a:r>
              <a:rPr lang="ru-RU" sz="1000" dirty="0">
                <a:solidFill>
                  <a:prstClr val="black"/>
                </a:solidFill>
              </a:rPr>
              <a:t>Поставка товаров (работ, услуг</a:t>
            </a:r>
            <a:r>
              <a:rPr lang="ru-RU" sz="1000" dirty="0" smtClean="0">
                <a:solidFill>
                  <a:prstClr val="black"/>
                </a:solidFill>
              </a:rPr>
              <a:t>)</a:t>
            </a:r>
            <a:endParaRPr lang="ru-RU" sz="1000" dirty="0">
              <a:solidFill>
                <a:prstClr val="black"/>
              </a:solidFill>
            </a:endParaRPr>
          </a:p>
        </p:txBody>
      </p:sp>
      <p:cxnSp>
        <p:nvCxnSpPr>
          <p:cNvPr id="60" name="Прямая со стрелкой 59"/>
          <p:cNvCxnSpPr/>
          <p:nvPr/>
        </p:nvCxnSpPr>
        <p:spPr>
          <a:xfrm>
            <a:off x="2719326" y="4566540"/>
            <a:ext cx="3929668" cy="21434"/>
          </a:xfrm>
          <a:prstGeom prst="straightConnector1">
            <a:avLst/>
          </a:prstGeom>
          <a:ln w="9525">
            <a:solidFill>
              <a:srgbClr val="F8982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>
            <a:off x="2719326" y="4011910"/>
            <a:ext cx="3929668" cy="27387"/>
          </a:xfrm>
          <a:prstGeom prst="straightConnector1">
            <a:avLst/>
          </a:prstGeom>
          <a:ln w="9525">
            <a:solidFill>
              <a:srgbClr val="F89828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3622726" y="3795886"/>
            <a:ext cx="22669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prstClr val="black"/>
                </a:solidFill>
              </a:rPr>
              <a:t>1. Заключение экспортного контракта</a:t>
            </a:r>
            <a:endParaRPr lang="ru-RU" sz="1000" dirty="0">
              <a:solidFill>
                <a:prstClr val="black"/>
              </a:solidFill>
            </a:endParaRPr>
          </a:p>
        </p:txBody>
      </p:sp>
      <p:cxnSp>
        <p:nvCxnSpPr>
          <p:cNvPr id="63" name="Прямая со стрелкой 62"/>
          <p:cNvCxnSpPr/>
          <p:nvPr/>
        </p:nvCxnSpPr>
        <p:spPr>
          <a:xfrm>
            <a:off x="3830198" y="2982680"/>
            <a:ext cx="1931727" cy="0"/>
          </a:xfrm>
          <a:prstGeom prst="straightConnector1">
            <a:avLst/>
          </a:prstGeom>
          <a:ln w="9525">
            <a:solidFill>
              <a:srgbClr val="F89828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 flipH="1" flipV="1">
            <a:off x="2719326" y="4291699"/>
            <a:ext cx="3929668" cy="8243"/>
          </a:xfrm>
          <a:prstGeom prst="straightConnector1">
            <a:avLst/>
          </a:prstGeom>
          <a:ln w="9525">
            <a:solidFill>
              <a:srgbClr val="F8982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4024278" y="4053721"/>
            <a:ext cx="14638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prstClr val="black"/>
                </a:solidFill>
              </a:rPr>
              <a:t>7. Оплата по контракту</a:t>
            </a:r>
            <a:endParaRPr lang="ru-RU" sz="1000" dirty="0">
              <a:solidFill>
                <a:prstClr val="black"/>
              </a:solidFill>
            </a:endParaRPr>
          </a:p>
        </p:txBody>
      </p:sp>
      <p:cxnSp>
        <p:nvCxnSpPr>
          <p:cNvPr id="66" name="Прямая со стрелкой 65"/>
          <p:cNvCxnSpPr/>
          <p:nvPr/>
        </p:nvCxnSpPr>
        <p:spPr>
          <a:xfrm flipV="1">
            <a:off x="8172400" y="2996149"/>
            <a:ext cx="0" cy="994855"/>
          </a:xfrm>
          <a:prstGeom prst="straightConnector1">
            <a:avLst/>
          </a:prstGeom>
          <a:ln w="9525">
            <a:solidFill>
              <a:srgbClr val="F8982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 rot="16200000">
            <a:off x="7457743" y="3329190"/>
            <a:ext cx="9653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prstClr val="black"/>
                </a:solidFill>
              </a:rPr>
              <a:t>8. Погашение </a:t>
            </a:r>
          </a:p>
          <a:p>
            <a:pPr algn="ctr"/>
            <a:r>
              <a:rPr lang="ru-RU" sz="1000" dirty="0">
                <a:solidFill>
                  <a:prstClr val="black"/>
                </a:solidFill>
              </a:rPr>
              <a:t>к</a:t>
            </a:r>
            <a:r>
              <a:rPr lang="ru-RU" sz="1000" dirty="0" smtClean="0">
                <a:solidFill>
                  <a:prstClr val="black"/>
                </a:solidFill>
              </a:rPr>
              <a:t>редита</a:t>
            </a:r>
            <a:endParaRPr lang="ru-RU" sz="1000" dirty="0">
              <a:solidFill>
                <a:prstClr val="black"/>
              </a:solidFill>
            </a:endParaRPr>
          </a:p>
        </p:txBody>
      </p:sp>
      <p:cxnSp>
        <p:nvCxnSpPr>
          <p:cNvPr id="70" name="Прямая со стрелкой 69"/>
          <p:cNvCxnSpPr/>
          <p:nvPr/>
        </p:nvCxnSpPr>
        <p:spPr>
          <a:xfrm>
            <a:off x="7654168" y="2996149"/>
            <a:ext cx="0" cy="1015761"/>
          </a:xfrm>
          <a:prstGeom prst="straightConnector1">
            <a:avLst/>
          </a:prstGeom>
          <a:ln w="9525">
            <a:solidFill>
              <a:srgbClr val="F8982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 rot="16200000">
            <a:off x="7049066" y="3296583"/>
            <a:ext cx="7745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prstClr val="black"/>
                </a:solidFill>
              </a:rPr>
              <a:t>5. Кредит </a:t>
            </a:r>
            <a:br>
              <a:rPr lang="ru-RU" sz="1000" dirty="0" smtClean="0">
                <a:solidFill>
                  <a:prstClr val="black"/>
                </a:solidFill>
              </a:rPr>
            </a:br>
            <a:r>
              <a:rPr lang="ru-RU" sz="1000" dirty="0" smtClean="0">
                <a:solidFill>
                  <a:prstClr val="black"/>
                </a:solidFill>
              </a:rPr>
              <a:t>импортеру</a:t>
            </a:r>
            <a:endParaRPr lang="ru-RU" sz="1000" dirty="0">
              <a:solidFill>
                <a:prstClr val="black"/>
              </a:solidFill>
            </a:endParaRPr>
          </a:p>
        </p:txBody>
      </p:sp>
      <p:cxnSp>
        <p:nvCxnSpPr>
          <p:cNvPr id="74" name="Прямая со стрелкой 73"/>
          <p:cNvCxnSpPr/>
          <p:nvPr/>
        </p:nvCxnSpPr>
        <p:spPr>
          <a:xfrm>
            <a:off x="7092280" y="2996149"/>
            <a:ext cx="0" cy="994855"/>
          </a:xfrm>
          <a:prstGeom prst="straightConnector1">
            <a:avLst/>
          </a:prstGeom>
          <a:ln w="9525">
            <a:solidFill>
              <a:srgbClr val="F89828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 rot="16200000">
            <a:off x="6343481" y="3328389"/>
            <a:ext cx="9669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prstClr val="black"/>
                </a:solidFill>
              </a:rPr>
              <a:t>3. Кредитный </a:t>
            </a:r>
          </a:p>
          <a:p>
            <a:pPr algn="ctr"/>
            <a:r>
              <a:rPr lang="ru-RU" sz="1000" dirty="0" smtClean="0">
                <a:solidFill>
                  <a:prstClr val="black"/>
                </a:solidFill>
              </a:rPr>
              <a:t>договор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3830198" y="3029533"/>
            <a:ext cx="19317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solidFill>
                  <a:prstClr val="black"/>
                </a:solidFill>
              </a:rPr>
              <a:t>2.1. </a:t>
            </a:r>
            <a:r>
              <a:rPr lang="ru-RU" sz="1000" dirty="0">
                <a:solidFill>
                  <a:prstClr val="black"/>
                </a:solidFill>
              </a:rPr>
              <a:t>Заключение кредитного соглашения</a:t>
            </a:r>
          </a:p>
        </p:txBody>
      </p:sp>
    </p:spTree>
    <p:extLst>
      <p:ext uri="{BB962C8B-B14F-4D97-AF65-F5344CB8AC3E}">
        <p14:creationId xmlns:p14="http://schemas.microsoft.com/office/powerpoint/2010/main" val="414255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Прямоугольник 154"/>
          <p:cNvSpPr/>
          <p:nvPr/>
        </p:nvSpPr>
        <p:spPr>
          <a:xfrm>
            <a:off x="431540" y="917933"/>
            <a:ext cx="8280920" cy="422793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12700" dir="7260000" sx="98000" sy="98000" algn="ctr" rotWithShape="0">
              <a:srgbClr val="0D1028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308735"/>
            <a:ext cx="5328592" cy="388007"/>
          </a:xfrm>
        </p:spPr>
        <p:txBody>
          <a:bodyPr>
            <a:normAutofit fontScale="90000"/>
          </a:bodyPr>
          <a:lstStyle/>
          <a:p>
            <a:pPr algn="l"/>
            <a:r>
              <a:rPr lang="ru-RU" sz="1600" b="1" dirty="0">
                <a:solidFill>
                  <a:srgbClr val="0C2D83"/>
                </a:solidFill>
              </a:rPr>
              <a:t>ГРУППА ПРОДУКТОВ</a:t>
            </a:r>
            <a:r>
              <a:rPr lang="ru-RU" sz="1600" b="1" dirty="0" smtClean="0">
                <a:solidFill>
                  <a:srgbClr val="0C2D83"/>
                </a:solidFill>
              </a:rPr>
              <a:t>:</a:t>
            </a:r>
            <a:br>
              <a:rPr lang="ru-RU" sz="1600" b="1" dirty="0" smtClean="0">
                <a:solidFill>
                  <a:srgbClr val="0C2D83"/>
                </a:solidFill>
              </a:rPr>
            </a:br>
            <a:r>
              <a:rPr lang="ru-RU" sz="1600" b="1" dirty="0" smtClean="0">
                <a:solidFill>
                  <a:srgbClr val="0C2D83"/>
                </a:solidFill>
              </a:rPr>
              <a:t>КРЕДИТ ИНОСТРАННОМУ ПОКУПАТЕЛЮ</a:t>
            </a:r>
            <a:endParaRPr lang="ru-RU" sz="1600" b="1" dirty="0">
              <a:solidFill>
                <a:srgbClr val="0C2D83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915566"/>
            <a:ext cx="9144000" cy="0"/>
          </a:xfrm>
          <a:prstGeom prst="line">
            <a:avLst/>
          </a:prstGeom>
          <a:ln w="53975">
            <a:solidFill>
              <a:srgbClr val="F898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11535"/>
            <a:ext cx="1639880" cy="388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0"/>
            <a:ext cx="1440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7200" spc="-150" dirty="0" smtClean="0">
                <a:solidFill>
                  <a:srgbClr val="F89828"/>
                </a:solidFill>
                <a:latin typeface="+mj-lt"/>
              </a:rPr>
              <a:t>11</a:t>
            </a:r>
            <a:endParaRPr lang="ru-RU" sz="7200" spc="-150" dirty="0">
              <a:solidFill>
                <a:srgbClr val="F89828"/>
              </a:solidFill>
              <a:latin typeface="+mj-lt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14918" y="917933"/>
            <a:ext cx="8192608" cy="3880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776538" indent="-2776538"/>
            <a:r>
              <a:rPr lang="ru-RU" sz="1600" b="1" dirty="0">
                <a:solidFill>
                  <a:srgbClr val="0C2D83"/>
                </a:solidFill>
              </a:rPr>
              <a:t>Финансирование через подтвержденный аккредитив</a:t>
            </a:r>
          </a:p>
        </p:txBody>
      </p:sp>
      <p:pic>
        <p:nvPicPr>
          <p:cNvPr id="71" name="Рисунок 70" descr="logoR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2830" y="2490324"/>
            <a:ext cx="2613319" cy="386336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6084169" y="4006878"/>
            <a:ext cx="2304256" cy="581096"/>
            <a:chOff x="6230853" y="4031035"/>
            <a:chExt cx="2157571" cy="581096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6230853" y="4031035"/>
              <a:ext cx="2157571" cy="5810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C2D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230853" y="4141563"/>
              <a:ext cx="21575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0C2D83"/>
                  </a:solidFill>
                  <a:latin typeface="+mj-lt"/>
                </a:rPr>
                <a:t>ЭКСПОРТЕР РФ</a:t>
              </a:r>
              <a:endParaRPr lang="ru-RU" b="1" dirty="0">
                <a:solidFill>
                  <a:srgbClr val="0C2D83"/>
                </a:solidFill>
                <a:latin typeface="+mj-lt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827584" y="4006878"/>
            <a:ext cx="1891742" cy="581096"/>
            <a:chOff x="719633" y="3723878"/>
            <a:chExt cx="1891742" cy="581096"/>
          </a:xfrm>
        </p:grpSpPr>
        <p:sp>
          <p:nvSpPr>
            <p:cNvPr id="113" name="Прямоугольник 112"/>
            <p:cNvSpPr/>
            <p:nvPr/>
          </p:nvSpPr>
          <p:spPr>
            <a:xfrm>
              <a:off x="719633" y="3723878"/>
              <a:ext cx="1891742" cy="581096"/>
            </a:xfrm>
            <a:prstGeom prst="rect">
              <a:avLst/>
            </a:prstGeom>
            <a:noFill/>
            <a:ln>
              <a:solidFill>
                <a:srgbClr val="0C2D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907125" y="3846548"/>
              <a:ext cx="15167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0C2D83"/>
                  </a:solidFill>
                  <a:latin typeface="+mj-lt"/>
                </a:rPr>
                <a:t>ИМПОРТЕР</a:t>
              </a:r>
              <a:endParaRPr lang="ru-RU" b="1" dirty="0">
                <a:solidFill>
                  <a:srgbClr val="0C2D83"/>
                </a:solidFill>
                <a:latin typeface="+mj-lt"/>
              </a:endParaRPr>
            </a:p>
          </p:txBody>
        </p:sp>
      </p:grpSp>
      <p:sp>
        <p:nvSpPr>
          <p:cNvPr id="115" name="Прямоугольник 114"/>
          <p:cNvSpPr/>
          <p:nvPr/>
        </p:nvSpPr>
        <p:spPr>
          <a:xfrm>
            <a:off x="5346032" y="2413912"/>
            <a:ext cx="3048752" cy="581096"/>
          </a:xfrm>
          <a:prstGeom prst="rect">
            <a:avLst/>
          </a:prstGeom>
          <a:noFill/>
          <a:ln>
            <a:solidFill>
              <a:srgbClr val="0C2D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 descr="D:\Eximbank\image0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055" y="1577254"/>
            <a:ext cx="1215822" cy="56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0" name="Shape 28"/>
          <p:cNvCxnSpPr>
            <a:stCxn id="2051" idx="3"/>
            <a:endCxn id="115" idx="0"/>
          </p:cNvCxnSpPr>
          <p:nvPr/>
        </p:nvCxnSpPr>
        <p:spPr>
          <a:xfrm>
            <a:off x="2086877" y="1858478"/>
            <a:ext cx="4783531" cy="555434"/>
          </a:xfrm>
          <a:prstGeom prst="bentConnector2">
            <a:avLst/>
          </a:prstGeom>
          <a:ln w="9525">
            <a:solidFill>
              <a:srgbClr val="F89828"/>
            </a:solidFill>
            <a:tailEnd type="arrow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2719326" y="1588953"/>
            <a:ext cx="34955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solidFill>
                  <a:prstClr val="black"/>
                </a:solidFill>
              </a:rPr>
              <a:t>4</a:t>
            </a:r>
            <a:r>
              <a:rPr lang="en-US" sz="1000" dirty="0" smtClean="0">
                <a:solidFill>
                  <a:prstClr val="black"/>
                </a:solidFill>
              </a:rPr>
              <a:t>.2.</a:t>
            </a:r>
            <a:r>
              <a:rPr lang="ru-RU" sz="1000" dirty="0" smtClean="0">
                <a:solidFill>
                  <a:prstClr val="black"/>
                </a:solidFill>
              </a:rPr>
              <a:t> Предоставление страхового покрытия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827584" y="2415053"/>
            <a:ext cx="2619876" cy="581096"/>
          </a:xfrm>
          <a:prstGeom prst="rect">
            <a:avLst/>
          </a:prstGeom>
          <a:solidFill>
            <a:schemeClr val="bg1"/>
          </a:solidFill>
          <a:ln>
            <a:solidFill>
              <a:srgbClr val="0C2D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932411" y="2525581"/>
            <a:ext cx="2400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C2D83"/>
                </a:solidFill>
                <a:latin typeface="+mj-lt"/>
              </a:rPr>
              <a:t>БАНК ИМПОРТЕРА</a:t>
            </a:r>
            <a:endParaRPr lang="ru-RU" b="1" dirty="0">
              <a:solidFill>
                <a:srgbClr val="0C2D83"/>
              </a:solidFill>
              <a:latin typeface="+mj-lt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718105" y="4227934"/>
            <a:ext cx="20762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prstClr val="black"/>
                </a:solidFill>
              </a:rPr>
              <a:t>5. </a:t>
            </a:r>
            <a:r>
              <a:rPr lang="ru-RU" sz="1000" dirty="0">
                <a:solidFill>
                  <a:prstClr val="black"/>
                </a:solidFill>
              </a:rPr>
              <a:t>Поставка товаров (работ, услуг</a:t>
            </a:r>
            <a:r>
              <a:rPr lang="ru-RU" sz="1000" dirty="0" smtClean="0">
                <a:solidFill>
                  <a:prstClr val="black"/>
                </a:solidFill>
              </a:rPr>
              <a:t>)</a:t>
            </a:r>
            <a:endParaRPr lang="ru-RU" sz="1000" dirty="0">
              <a:solidFill>
                <a:prstClr val="black"/>
              </a:solidFill>
            </a:endParaRPr>
          </a:p>
        </p:txBody>
      </p:sp>
      <p:cxnSp>
        <p:nvCxnSpPr>
          <p:cNvPr id="61" name="Прямая со стрелкой 60"/>
          <p:cNvCxnSpPr/>
          <p:nvPr/>
        </p:nvCxnSpPr>
        <p:spPr>
          <a:xfrm flipV="1">
            <a:off x="2719326" y="4150894"/>
            <a:ext cx="3364843" cy="5032"/>
          </a:xfrm>
          <a:prstGeom prst="straightConnector1">
            <a:avLst/>
          </a:prstGeom>
          <a:ln w="9525">
            <a:solidFill>
              <a:srgbClr val="F89828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3622726" y="3867894"/>
            <a:ext cx="22669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prstClr val="black"/>
                </a:solidFill>
              </a:rPr>
              <a:t>1. Заключение экспортного контракта</a:t>
            </a:r>
            <a:endParaRPr lang="ru-RU" sz="1000" dirty="0">
              <a:solidFill>
                <a:prstClr val="black"/>
              </a:solidFill>
            </a:endParaRPr>
          </a:p>
        </p:txBody>
      </p:sp>
      <p:cxnSp>
        <p:nvCxnSpPr>
          <p:cNvPr id="64" name="Прямая со стрелкой 63"/>
          <p:cNvCxnSpPr/>
          <p:nvPr/>
        </p:nvCxnSpPr>
        <p:spPr>
          <a:xfrm flipH="1">
            <a:off x="2719326" y="4474155"/>
            <a:ext cx="3364844" cy="0"/>
          </a:xfrm>
          <a:prstGeom prst="straightConnector1">
            <a:avLst/>
          </a:prstGeom>
          <a:ln w="9525">
            <a:solidFill>
              <a:srgbClr val="F8982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flipV="1">
            <a:off x="2195736" y="3007845"/>
            <a:ext cx="0" cy="1004065"/>
          </a:xfrm>
          <a:prstGeom prst="straightConnector1">
            <a:avLst/>
          </a:prstGeom>
          <a:ln w="9525">
            <a:solidFill>
              <a:srgbClr val="F8982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flipV="1">
            <a:off x="1187624" y="2982682"/>
            <a:ext cx="1" cy="1008322"/>
          </a:xfrm>
          <a:prstGeom prst="straightConnector1">
            <a:avLst/>
          </a:prstGeom>
          <a:ln w="9525">
            <a:solidFill>
              <a:srgbClr val="F8982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 rot="16200000">
            <a:off x="2116374" y="3296471"/>
            <a:ext cx="10007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spc="-30" dirty="0" smtClean="0">
                <a:solidFill>
                  <a:prstClr val="black"/>
                </a:solidFill>
              </a:rPr>
              <a:t>9. Погашение </a:t>
            </a:r>
            <a:r>
              <a:rPr lang="ru-RU" sz="1000" spc="-30" dirty="0">
                <a:solidFill>
                  <a:prstClr val="black"/>
                </a:solidFill>
              </a:rPr>
              <a:t>задолженности</a:t>
            </a:r>
            <a:endParaRPr lang="ru-RU" sz="1000" spc="-30" dirty="0" smtClean="0">
              <a:solidFill>
                <a:prstClr val="black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 rot="16200000">
            <a:off x="1105695" y="3150086"/>
            <a:ext cx="10157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solidFill>
                  <a:prstClr val="black"/>
                </a:solidFill>
              </a:rPr>
              <a:t>2. Заявление на</a:t>
            </a:r>
          </a:p>
          <a:p>
            <a:pPr algn="ctr"/>
            <a:r>
              <a:rPr lang="ru-RU" sz="1000" dirty="0" smtClean="0">
                <a:solidFill>
                  <a:prstClr val="black"/>
                </a:solidFill>
              </a:rPr>
              <a:t> открытие аккредитива</a:t>
            </a:r>
            <a:endParaRPr lang="ru-RU" sz="1000" dirty="0">
              <a:solidFill>
                <a:prstClr val="black"/>
              </a:solidFill>
            </a:endParaRPr>
          </a:p>
        </p:txBody>
      </p:sp>
      <p:cxnSp>
        <p:nvCxnSpPr>
          <p:cNvPr id="56" name="Прямая со стрелкой 55"/>
          <p:cNvCxnSpPr/>
          <p:nvPr/>
        </p:nvCxnSpPr>
        <p:spPr>
          <a:xfrm>
            <a:off x="3447460" y="2416541"/>
            <a:ext cx="1898572" cy="0"/>
          </a:xfrm>
          <a:prstGeom prst="straightConnector1">
            <a:avLst/>
          </a:prstGeom>
          <a:ln w="9525">
            <a:solidFill>
              <a:srgbClr val="F8982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3447461" y="2139702"/>
            <a:ext cx="18985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solidFill>
                  <a:prstClr val="black"/>
                </a:solidFill>
              </a:rPr>
              <a:t>3. Открытие аккредитива</a:t>
            </a:r>
            <a:endParaRPr lang="ru-RU" sz="1000" dirty="0">
              <a:solidFill>
                <a:prstClr val="black"/>
              </a:solidFill>
            </a:endParaRPr>
          </a:p>
        </p:txBody>
      </p:sp>
      <p:cxnSp>
        <p:nvCxnSpPr>
          <p:cNvPr id="73" name="Прямая со стрелкой 72"/>
          <p:cNvCxnSpPr/>
          <p:nvPr/>
        </p:nvCxnSpPr>
        <p:spPr>
          <a:xfrm flipH="1">
            <a:off x="3447461" y="2787774"/>
            <a:ext cx="1898571" cy="1"/>
          </a:xfrm>
          <a:prstGeom prst="straightConnector1">
            <a:avLst/>
          </a:prstGeom>
          <a:ln w="9525">
            <a:solidFill>
              <a:srgbClr val="F8982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3447460" y="2499742"/>
            <a:ext cx="18985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prstClr val="black"/>
                </a:solidFill>
              </a:rPr>
              <a:t>8. Документы по аккредитиву</a:t>
            </a:r>
            <a:endParaRPr lang="ru-RU" sz="1000" dirty="0">
              <a:solidFill>
                <a:prstClr val="black"/>
              </a:solidFill>
            </a:endParaRPr>
          </a:p>
        </p:txBody>
      </p:sp>
      <p:cxnSp>
        <p:nvCxnSpPr>
          <p:cNvPr id="78" name="Прямая со стрелкой 77"/>
          <p:cNvCxnSpPr/>
          <p:nvPr/>
        </p:nvCxnSpPr>
        <p:spPr>
          <a:xfrm flipV="1">
            <a:off x="3447461" y="2982682"/>
            <a:ext cx="1898571" cy="9923"/>
          </a:xfrm>
          <a:prstGeom prst="straightConnector1">
            <a:avLst/>
          </a:prstGeom>
          <a:ln w="9525">
            <a:solidFill>
              <a:srgbClr val="F8982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3447461" y="2995008"/>
            <a:ext cx="1898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solidFill>
                  <a:prstClr val="black"/>
                </a:solidFill>
              </a:rPr>
              <a:t>10. Погашение задолженности по аккредитиву</a:t>
            </a:r>
          </a:p>
        </p:txBody>
      </p:sp>
      <p:cxnSp>
        <p:nvCxnSpPr>
          <p:cNvPr id="85" name="Прямая со стрелкой 84"/>
          <p:cNvCxnSpPr/>
          <p:nvPr/>
        </p:nvCxnSpPr>
        <p:spPr>
          <a:xfrm>
            <a:off x="6660232" y="3007845"/>
            <a:ext cx="0" cy="1004065"/>
          </a:xfrm>
          <a:prstGeom prst="straightConnector1">
            <a:avLst/>
          </a:prstGeom>
          <a:ln w="9525">
            <a:solidFill>
              <a:srgbClr val="F8982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 rot="16200000">
            <a:off x="5764959" y="3145590"/>
            <a:ext cx="994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sz="1000" dirty="0" smtClean="0">
                <a:solidFill>
                  <a:prstClr val="black"/>
                </a:solidFill>
              </a:rPr>
              <a:t>4.1. </a:t>
            </a:r>
            <a:r>
              <a:rPr lang="ru-RU" sz="1000" dirty="0" err="1" smtClean="0">
                <a:solidFill>
                  <a:prstClr val="black"/>
                </a:solidFill>
              </a:rPr>
              <a:t>Авизование</a:t>
            </a:r>
            <a:r>
              <a:rPr lang="ru-RU" sz="1000" dirty="0" smtClean="0">
                <a:solidFill>
                  <a:prstClr val="black"/>
                </a:solidFill>
              </a:rPr>
              <a:t> и подтверждение аккредитива</a:t>
            </a:r>
            <a:endParaRPr lang="ru-RU" sz="1000" dirty="0">
              <a:solidFill>
                <a:prstClr val="black"/>
              </a:solidFill>
            </a:endParaRPr>
          </a:p>
        </p:txBody>
      </p:sp>
      <p:cxnSp>
        <p:nvCxnSpPr>
          <p:cNvPr id="87" name="Прямая со стрелкой 86"/>
          <p:cNvCxnSpPr/>
          <p:nvPr/>
        </p:nvCxnSpPr>
        <p:spPr>
          <a:xfrm flipV="1">
            <a:off x="7486121" y="2982682"/>
            <a:ext cx="0" cy="1008322"/>
          </a:xfrm>
          <a:prstGeom prst="straightConnector1">
            <a:avLst/>
          </a:prstGeom>
          <a:ln w="9525">
            <a:solidFill>
              <a:srgbClr val="F8982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 rot="16200000">
            <a:off x="6631741" y="3221349"/>
            <a:ext cx="10313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sz="1000" dirty="0" smtClean="0">
                <a:solidFill>
                  <a:prstClr val="black"/>
                </a:solidFill>
              </a:rPr>
              <a:t>6. Отгрузочные документы</a:t>
            </a:r>
          </a:p>
          <a:p>
            <a:pPr algn="ctr">
              <a:lnSpc>
                <a:spcPts val="1200"/>
              </a:lnSpc>
            </a:pPr>
            <a:r>
              <a:rPr lang="ru-RU" sz="1000" dirty="0" smtClean="0">
                <a:solidFill>
                  <a:prstClr val="black"/>
                </a:solidFill>
              </a:rPr>
              <a:t>по аккредитиву</a:t>
            </a:r>
            <a:endParaRPr lang="ru-RU" sz="1000" dirty="0">
              <a:solidFill>
                <a:prstClr val="black"/>
              </a:solidFill>
            </a:endParaRPr>
          </a:p>
        </p:txBody>
      </p:sp>
      <p:cxnSp>
        <p:nvCxnSpPr>
          <p:cNvPr id="89" name="Прямая со стрелкой 88"/>
          <p:cNvCxnSpPr/>
          <p:nvPr/>
        </p:nvCxnSpPr>
        <p:spPr>
          <a:xfrm>
            <a:off x="8269825" y="3007845"/>
            <a:ext cx="0" cy="1004065"/>
          </a:xfrm>
          <a:prstGeom prst="straightConnector1">
            <a:avLst/>
          </a:prstGeom>
          <a:ln w="9525">
            <a:solidFill>
              <a:srgbClr val="F8982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 rot="16200000">
            <a:off x="7445050" y="3302375"/>
            <a:ext cx="10088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sz="1000" dirty="0" smtClean="0">
                <a:solidFill>
                  <a:prstClr val="black"/>
                </a:solidFill>
              </a:rPr>
              <a:t>7. Платежи по аккредитиву</a:t>
            </a:r>
            <a:endParaRPr lang="ru-RU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95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621359"/>
            <a:ext cx="8208912" cy="1102519"/>
          </a:xfrm>
        </p:spPr>
        <p:txBody>
          <a:bodyPr>
            <a:normAutofit/>
          </a:bodyPr>
          <a:lstStyle/>
          <a:p>
            <a:r>
              <a:rPr lang="en-US" sz="3000" b="1" baseline="30000" dirty="0" smtClean="0">
                <a:solidFill>
                  <a:srgbClr val="0C2D83"/>
                </a:solidFill>
              </a:rPr>
              <a:t>WWW.EXIMBANK.RU</a:t>
            </a:r>
            <a:endParaRPr lang="ru-RU" sz="3000" baseline="30000" dirty="0">
              <a:solidFill>
                <a:srgbClr val="0C2D83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23628" y="3723878"/>
            <a:ext cx="6696744" cy="720080"/>
          </a:xfrm>
        </p:spPr>
        <p:txBody>
          <a:bodyPr>
            <a:noAutofit/>
          </a:bodyPr>
          <a:lstStyle/>
          <a:p>
            <a:pPr marL="0" lvl="2">
              <a:spcBef>
                <a:spcPts val="0"/>
              </a:spcBef>
              <a:buClr>
                <a:srgbClr val="0070C0"/>
              </a:buClr>
              <a:tabLst>
                <a:tab pos="0" algn="l"/>
              </a:tabLst>
              <a:defRPr/>
            </a:pPr>
            <a:r>
              <a:rPr lang="ru-RU" sz="1400" dirty="0">
                <a:solidFill>
                  <a:srgbClr val="0D1028"/>
                </a:solidFill>
                <a:latin typeface="+mj-lt"/>
              </a:rPr>
              <a:t>Центр Международной Торговли</a:t>
            </a:r>
          </a:p>
          <a:p>
            <a:pPr marL="0" lvl="2">
              <a:spcBef>
                <a:spcPts val="0"/>
              </a:spcBef>
              <a:buClr>
                <a:srgbClr val="0070C0"/>
              </a:buClr>
              <a:tabLst>
                <a:tab pos="0" algn="l"/>
              </a:tabLst>
              <a:defRPr/>
            </a:pPr>
            <a:r>
              <a:rPr lang="ru-RU" sz="1400" dirty="0" smtClean="0">
                <a:solidFill>
                  <a:srgbClr val="0D1028"/>
                </a:solidFill>
                <a:latin typeface="+mj-lt"/>
              </a:rPr>
              <a:t>123610</a:t>
            </a:r>
            <a:r>
              <a:rPr lang="ru-RU" sz="1400" dirty="0">
                <a:solidFill>
                  <a:srgbClr val="0D1028"/>
                </a:solidFill>
                <a:latin typeface="+mj-lt"/>
              </a:rPr>
              <a:t>, Москва, Краснопресненская наб., д. 12, подъезд 9</a:t>
            </a:r>
          </a:p>
          <a:p>
            <a:pPr marL="0" lvl="2">
              <a:spcBef>
                <a:spcPts val="0"/>
              </a:spcBef>
              <a:buClr>
                <a:srgbClr val="0070C0"/>
              </a:buClr>
              <a:tabLst>
                <a:tab pos="0" algn="l"/>
              </a:tabLst>
              <a:defRPr/>
            </a:pPr>
            <a:r>
              <a:rPr lang="ru-RU" sz="1400" dirty="0" smtClean="0">
                <a:solidFill>
                  <a:srgbClr val="0D1028"/>
                </a:solidFill>
                <a:latin typeface="+mj-lt"/>
              </a:rPr>
              <a:t>Телефон</a:t>
            </a:r>
            <a:r>
              <a:rPr lang="ru-RU" sz="1400" dirty="0">
                <a:solidFill>
                  <a:srgbClr val="0D1028"/>
                </a:solidFill>
                <a:latin typeface="+mj-lt"/>
              </a:rPr>
              <a:t>: + 7 495 967 07 </a:t>
            </a:r>
            <a:r>
              <a:rPr lang="ru-RU" sz="1400" dirty="0" smtClean="0">
                <a:solidFill>
                  <a:srgbClr val="0D1028"/>
                </a:solidFill>
                <a:latin typeface="+mj-lt"/>
              </a:rPr>
              <a:t>67</a:t>
            </a:r>
            <a:endParaRPr lang="ru-RU" sz="1400" dirty="0">
              <a:solidFill>
                <a:srgbClr val="0D1028"/>
              </a:solidFill>
              <a:latin typeface="+mj-lt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367644" y="3507854"/>
            <a:ext cx="6408712" cy="0"/>
          </a:xfrm>
          <a:prstGeom prst="line">
            <a:avLst/>
          </a:prstGeom>
          <a:ln w="22225">
            <a:solidFill>
              <a:srgbClr val="F898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594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131590"/>
            <a:ext cx="9144000" cy="9361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12700" dir="7260000" sx="98000" sy="98000" algn="ctr" rotWithShape="0">
              <a:srgbClr val="0D1028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308735"/>
            <a:ext cx="5328592" cy="388007"/>
          </a:xfrm>
        </p:spPr>
        <p:txBody>
          <a:bodyPr>
            <a:normAutofit/>
          </a:bodyPr>
          <a:lstStyle/>
          <a:p>
            <a:pPr algn="l"/>
            <a:r>
              <a:rPr lang="ru-RU" sz="1600" b="1" dirty="0" smtClean="0">
                <a:solidFill>
                  <a:srgbClr val="0C2D83"/>
                </a:solidFill>
              </a:rPr>
              <a:t>БАНК ДЛЯ ЭКСПОРТЕРОВ </a:t>
            </a:r>
            <a:endParaRPr lang="ru-RU" sz="1600" b="1" dirty="0">
              <a:solidFill>
                <a:srgbClr val="0C2D83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795535"/>
          </a:xfrm>
        </p:spPr>
        <p:txBody>
          <a:bodyPr>
            <a:normAutofit/>
          </a:bodyPr>
          <a:lstStyle/>
          <a:p>
            <a:pPr marL="0" lvl="2" indent="0">
              <a:buNone/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</a:rPr>
              <a:t>Основная цель деятельности АО РОСЭКСИМБАНК: предоставление финансовой и гарантийной поддержки российским экспортерам для обеспечения максимального охвата потребностей экспортеров в финансировании экспортных операций и поддержке их экспортной деятельности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</a:rPr>
              <a:t>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915566"/>
            <a:ext cx="9144000" cy="0"/>
          </a:xfrm>
          <a:prstGeom prst="line">
            <a:avLst/>
          </a:prstGeom>
          <a:ln w="53975">
            <a:solidFill>
              <a:srgbClr val="F898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11535"/>
            <a:ext cx="1639880" cy="388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0"/>
            <a:ext cx="1440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200" spc="-150" dirty="0" smtClean="0">
                <a:solidFill>
                  <a:srgbClr val="F89828"/>
                </a:solidFill>
                <a:latin typeface="+mj-lt"/>
              </a:rPr>
              <a:t>01</a:t>
            </a:r>
            <a:endParaRPr lang="ru-RU" sz="7200" spc="-150" dirty="0">
              <a:solidFill>
                <a:srgbClr val="F89828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2283718"/>
            <a:ext cx="819260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lvl="2" indent="-176213"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v"/>
              <a:tabLst>
                <a:tab pos="88900" algn="l"/>
              </a:tabLst>
              <a:defRPr/>
            </a:pPr>
            <a:r>
              <a:rPr lang="ru-RU" sz="1200" dirty="0">
                <a:solidFill>
                  <a:srgbClr val="0D1028"/>
                </a:solidFill>
              </a:rPr>
              <a:t>Государственный специализированный Российский </a:t>
            </a:r>
            <a:r>
              <a:rPr lang="ru-RU" sz="1200" dirty="0" err="1">
                <a:solidFill>
                  <a:srgbClr val="0D1028"/>
                </a:solidFill>
              </a:rPr>
              <a:t>экспортно</a:t>
            </a:r>
            <a:r>
              <a:rPr lang="ru-RU" sz="1200" dirty="0">
                <a:solidFill>
                  <a:srgbClr val="0D1028"/>
                </a:solidFill>
              </a:rPr>
              <a:t>–импортный банк (акционерное общество) (</a:t>
            </a:r>
            <a:r>
              <a:rPr lang="ru-RU" sz="1200" dirty="0" smtClean="0">
                <a:solidFill>
                  <a:srgbClr val="0D1028"/>
                </a:solidFill>
              </a:rPr>
              <a:t>АО РОСЭКСИМБАНК</a:t>
            </a:r>
            <a:r>
              <a:rPr lang="ru-RU" sz="1200" dirty="0">
                <a:solidFill>
                  <a:srgbClr val="0D1028"/>
                </a:solidFill>
              </a:rPr>
              <a:t>) создан в 1994 году в соответствии с Постановлениями Правительства Российской Федерации </a:t>
            </a:r>
            <a:r>
              <a:rPr lang="ru-RU" sz="1200" dirty="0" smtClean="0">
                <a:solidFill>
                  <a:srgbClr val="0D1028"/>
                </a:solidFill>
              </a:rPr>
              <a:t>№</a:t>
            </a:r>
            <a:r>
              <a:rPr lang="ru-RU" sz="1200" dirty="0">
                <a:solidFill>
                  <a:srgbClr val="0D1028"/>
                </a:solidFill>
              </a:rPr>
              <a:t> </a:t>
            </a:r>
            <a:r>
              <a:rPr lang="ru-RU" sz="1200" dirty="0" smtClean="0">
                <a:solidFill>
                  <a:srgbClr val="0D1028"/>
                </a:solidFill>
              </a:rPr>
              <a:t>633</a:t>
            </a:r>
            <a:r>
              <a:rPr lang="ru-RU" sz="1200" dirty="0">
                <a:solidFill>
                  <a:srgbClr val="0D1028"/>
                </a:solidFill>
              </a:rPr>
              <a:t> </a:t>
            </a:r>
            <a:r>
              <a:rPr lang="ru-RU" sz="1200" dirty="0" smtClean="0">
                <a:solidFill>
                  <a:srgbClr val="0D1028"/>
                </a:solidFill>
              </a:rPr>
              <a:t>от 07.07.1993 </a:t>
            </a:r>
            <a:r>
              <a:rPr lang="ru-RU" sz="1200" dirty="0">
                <a:solidFill>
                  <a:srgbClr val="0D1028"/>
                </a:solidFill>
              </a:rPr>
              <a:t>«Об образовании Российского экспортно-импортного банка» </a:t>
            </a:r>
            <a:r>
              <a:rPr lang="ru-RU" sz="1200" dirty="0" smtClean="0">
                <a:solidFill>
                  <a:srgbClr val="0D1028"/>
                </a:solidFill>
              </a:rPr>
              <a:t>и</a:t>
            </a:r>
            <a:r>
              <a:rPr lang="ru-RU" sz="1200" dirty="0">
                <a:solidFill>
                  <a:srgbClr val="0D1028"/>
                </a:solidFill>
              </a:rPr>
              <a:t> </a:t>
            </a:r>
            <a:r>
              <a:rPr lang="ru-RU" sz="1200" dirty="0" smtClean="0">
                <a:solidFill>
                  <a:srgbClr val="0D1028"/>
                </a:solidFill>
              </a:rPr>
              <a:t>№</a:t>
            </a:r>
            <a:r>
              <a:rPr lang="ru-RU" sz="1200" dirty="0">
                <a:solidFill>
                  <a:srgbClr val="0D1028"/>
                </a:solidFill>
              </a:rPr>
              <a:t> </a:t>
            </a:r>
            <a:r>
              <a:rPr lang="ru-RU" sz="1200" dirty="0" smtClean="0">
                <a:solidFill>
                  <a:srgbClr val="0D1028"/>
                </a:solidFill>
              </a:rPr>
              <a:t>16</a:t>
            </a:r>
            <a:r>
              <a:rPr lang="ru-RU" sz="1200" dirty="0">
                <a:solidFill>
                  <a:srgbClr val="0D1028"/>
                </a:solidFill>
              </a:rPr>
              <a:t> </a:t>
            </a:r>
            <a:r>
              <a:rPr lang="ru-RU" sz="1200" dirty="0" smtClean="0">
                <a:solidFill>
                  <a:srgbClr val="0D1028"/>
                </a:solidFill>
              </a:rPr>
              <a:t>от</a:t>
            </a:r>
            <a:r>
              <a:rPr lang="ru-RU" sz="1200" dirty="0">
                <a:solidFill>
                  <a:srgbClr val="0D1028"/>
                </a:solidFill>
              </a:rPr>
              <a:t> </a:t>
            </a:r>
            <a:r>
              <a:rPr lang="ru-RU" sz="1200" dirty="0" smtClean="0">
                <a:solidFill>
                  <a:srgbClr val="0D1028"/>
                </a:solidFill>
              </a:rPr>
              <a:t>11.01.1994 </a:t>
            </a:r>
            <a:r>
              <a:rPr lang="ru-RU" sz="1200" dirty="0">
                <a:solidFill>
                  <a:srgbClr val="0D1028"/>
                </a:solidFill>
              </a:rPr>
              <a:t>«</a:t>
            </a:r>
            <a:r>
              <a:rPr lang="ru-RU" sz="1200" dirty="0" smtClean="0">
                <a:solidFill>
                  <a:srgbClr val="0D1028"/>
                </a:solidFill>
              </a:rPr>
              <a:t>О</a:t>
            </a:r>
            <a:r>
              <a:rPr lang="ru-RU" sz="1200" dirty="0">
                <a:solidFill>
                  <a:srgbClr val="0D1028"/>
                </a:solidFill>
              </a:rPr>
              <a:t> </a:t>
            </a:r>
            <a:r>
              <a:rPr lang="ru-RU" sz="1200" dirty="0" smtClean="0">
                <a:solidFill>
                  <a:srgbClr val="0D1028"/>
                </a:solidFill>
              </a:rPr>
              <a:t>Российском </a:t>
            </a:r>
            <a:r>
              <a:rPr lang="ru-RU" sz="1200" dirty="0">
                <a:solidFill>
                  <a:srgbClr val="0D1028"/>
                </a:solidFill>
              </a:rPr>
              <a:t>экспортно-импортном банке</a:t>
            </a:r>
            <a:r>
              <a:rPr lang="ru-RU" sz="1200" dirty="0" smtClean="0">
                <a:solidFill>
                  <a:srgbClr val="0D1028"/>
                </a:solidFill>
              </a:rPr>
              <a:t>»</a:t>
            </a:r>
            <a:endParaRPr lang="ru-RU" sz="1200" dirty="0">
              <a:solidFill>
                <a:srgbClr val="0D1028"/>
              </a:solidFill>
            </a:endParaRPr>
          </a:p>
          <a:p>
            <a:pPr marL="176213" lvl="2" indent="-176213"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v"/>
              <a:tabLst>
                <a:tab pos="88900" algn="l"/>
              </a:tabLst>
              <a:defRPr/>
            </a:pPr>
            <a:r>
              <a:rPr lang="ru-RU" sz="1200" dirty="0">
                <a:solidFill>
                  <a:srgbClr val="0D1028"/>
                </a:solidFill>
              </a:rPr>
              <a:t>В соответствии с поручением Президента Российской Федерации от 24 июня 2014 г</a:t>
            </a:r>
            <a:r>
              <a:rPr lang="ru-RU" sz="1200" dirty="0" smtClean="0">
                <a:solidFill>
                  <a:srgbClr val="0D1028"/>
                </a:solidFill>
              </a:rPr>
              <a:t>. № </a:t>
            </a:r>
            <a:r>
              <a:rPr lang="ru-RU" sz="1200" dirty="0">
                <a:solidFill>
                  <a:srgbClr val="0D1028"/>
                </a:solidFill>
              </a:rPr>
              <a:t>Пр-1491 в 2014 г. </a:t>
            </a:r>
            <a:r>
              <a:rPr lang="ru-RU" sz="1200" dirty="0" smtClean="0">
                <a:solidFill>
                  <a:srgbClr val="0D1028"/>
                </a:solidFill>
              </a:rPr>
              <a:t>на</a:t>
            </a:r>
            <a:r>
              <a:rPr lang="ru-RU" sz="1200" dirty="0">
                <a:solidFill>
                  <a:srgbClr val="0D1028"/>
                </a:solidFill>
              </a:rPr>
              <a:t> </a:t>
            </a:r>
            <a:r>
              <a:rPr lang="ru-RU" sz="1200" dirty="0" smtClean="0">
                <a:solidFill>
                  <a:srgbClr val="0D1028"/>
                </a:solidFill>
              </a:rPr>
              <a:t>базе</a:t>
            </a:r>
            <a:r>
              <a:rPr lang="ru-RU" sz="1200" dirty="0">
                <a:solidFill>
                  <a:srgbClr val="0D1028"/>
                </a:solidFill>
              </a:rPr>
              <a:t> </a:t>
            </a:r>
            <a:r>
              <a:rPr lang="ru-RU" sz="1200" dirty="0" smtClean="0">
                <a:solidFill>
                  <a:srgbClr val="0D1028"/>
                </a:solidFill>
              </a:rPr>
              <a:t>АО</a:t>
            </a:r>
            <a:r>
              <a:rPr lang="ru-RU" sz="1200" dirty="0">
                <a:solidFill>
                  <a:srgbClr val="0D1028"/>
                </a:solidFill>
              </a:rPr>
              <a:t>  </a:t>
            </a:r>
            <a:r>
              <a:rPr lang="ru-RU" sz="1200" dirty="0" smtClean="0">
                <a:solidFill>
                  <a:srgbClr val="0D1028"/>
                </a:solidFill>
              </a:rPr>
              <a:t>«</a:t>
            </a:r>
            <a:r>
              <a:rPr lang="ru-RU" sz="1200" dirty="0">
                <a:solidFill>
                  <a:srgbClr val="0D1028"/>
                </a:solidFill>
              </a:rPr>
              <a:t>ЭКСАР» и </a:t>
            </a:r>
            <a:r>
              <a:rPr lang="ru-RU" sz="1200" dirty="0" smtClean="0">
                <a:solidFill>
                  <a:srgbClr val="0D1028"/>
                </a:solidFill>
              </a:rPr>
              <a:t>АО</a:t>
            </a:r>
            <a:r>
              <a:rPr lang="ru-RU" sz="1200" dirty="0">
                <a:solidFill>
                  <a:srgbClr val="0D1028"/>
                </a:solidFill>
              </a:rPr>
              <a:t> </a:t>
            </a:r>
            <a:r>
              <a:rPr lang="ru-RU" sz="1200" dirty="0" smtClean="0">
                <a:solidFill>
                  <a:srgbClr val="0D1028"/>
                </a:solidFill>
              </a:rPr>
              <a:t>РОСЭКСИМБАНК </a:t>
            </a:r>
            <a:r>
              <a:rPr lang="ru-RU" sz="1200" dirty="0">
                <a:solidFill>
                  <a:srgbClr val="0D1028"/>
                </a:solidFill>
              </a:rPr>
              <a:t>сформирован Центр кредитно-страховой поддержки экспорта</a:t>
            </a:r>
            <a:r>
              <a:rPr lang="ru-RU" sz="1200" dirty="0" smtClean="0">
                <a:solidFill>
                  <a:srgbClr val="0D1028"/>
                </a:solidFill>
              </a:rPr>
              <a:t>.</a:t>
            </a:r>
            <a:endParaRPr lang="ru-RU" sz="1200" dirty="0">
              <a:solidFill>
                <a:srgbClr val="0D1028"/>
              </a:solidFill>
            </a:endParaRPr>
          </a:p>
          <a:p>
            <a:pPr marL="176213" lvl="2" indent="-176213"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v"/>
              <a:tabLst>
                <a:tab pos="88900" algn="l"/>
              </a:tabLst>
              <a:defRPr/>
            </a:pPr>
            <a:r>
              <a:rPr lang="ru-RU" sz="1200" dirty="0">
                <a:solidFill>
                  <a:srgbClr val="0D1028"/>
                </a:solidFill>
              </a:rPr>
              <a:t>Лицензия Центрального Банка Российской Федерации от 18 апреля 1994 года № 2790–г </a:t>
            </a:r>
          </a:p>
          <a:p>
            <a:pPr marL="176213" lvl="2" indent="-176213"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v"/>
              <a:tabLst>
                <a:tab pos="88900" algn="l"/>
              </a:tabLst>
              <a:defRPr/>
            </a:pPr>
            <a:r>
              <a:rPr lang="ru-RU" sz="1200" dirty="0">
                <a:solidFill>
                  <a:srgbClr val="0D1028"/>
                </a:solidFill>
              </a:rPr>
              <a:t>Основной акционер Банка – АО «ЭКСАР»</a:t>
            </a:r>
          </a:p>
          <a:p>
            <a:pPr marL="176213" lvl="2" indent="-176213"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v"/>
              <a:tabLst>
                <a:tab pos="88900" algn="l"/>
              </a:tabLst>
            </a:pPr>
            <a:r>
              <a:rPr lang="ru-RU" sz="1200" dirty="0" smtClean="0">
                <a:solidFill>
                  <a:srgbClr val="0D1028"/>
                </a:solidFill>
              </a:rPr>
              <a:t>АО </a:t>
            </a:r>
            <a:r>
              <a:rPr lang="ru-RU" sz="1200" dirty="0">
                <a:solidFill>
                  <a:srgbClr val="0D1028"/>
                </a:solidFill>
              </a:rPr>
              <a:t>РОСЭКСИМБАНК является участником государственной системы поддержки экспорта в Российской Федерации, </a:t>
            </a:r>
            <a:r>
              <a:rPr lang="ru-RU" sz="1200" dirty="0" smtClean="0">
                <a:solidFill>
                  <a:srgbClr val="0D1028"/>
                </a:solidFill>
              </a:rPr>
              <a:t>в</a:t>
            </a:r>
            <a:r>
              <a:rPr lang="ru-RU" sz="1200" dirty="0">
                <a:solidFill>
                  <a:srgbClr val="0D1028"/>
                </a:solidFill>
              </a:rPr>
              <a:t> </a:t>
            </a:r>
            <a:r>
              <a:rPr lang="ru-RU" sz="1200" dirty="0" smtClean="0">
                <a:solidFill>
                  <a:srgbClr val="0D1028"/>
                </a:solidFill>
              </a:rPr>
              <a:t>том </a:t>
            </a:r>
            <a:r>
              <a:rPr lang="ru-RU" sz="1200" dirty="0">
                <a:solidFill>
                  <a:srgbClr val="0D1028"/>
                </a:solidFill>
              </a:rPr>
              <a:t>числе выполняет функции агента Правительства Российской Федерации по вопросам обеспечения государственной поддержки экспорта промышленной продукции</a:t>
            </a:r>
          </a:p>
        </p:txBody>
      </p:sp>
    </p:spTree>
    <p:extLst>
      <p:ext uri="{BB962C8B-B14F-4D97-AF65-F5344CB8AC3E}">
        <p14:creationId xmlns:p14="http://schemas.microsoft.com/office/powerpoint/2010/main" val="223009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572000" y="915566"/>
            <a:ext cx="4160160" cy="422793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12700" dir="7260000" sx="98000" sy="98000" algn="ctr" rotWithShape="0">
              <a:srgbClr val="0D1028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308735"/>
            <a:ext cx="5328592" cy="388007"/>
          </a:xfrm>
        </p:spPr>
        <p:txBody>
          <a:bodyPr>
            <a:normAutofit/>
          </a:bodyPr>
          <a:lstStyle/>
          <a:p>
            <a:pPr algn="l"/>
            <a:r>
              <a:rPr lang="ru-RU" sz="1600" b="1" dirty="0" smtClean="0">
                <a:solidFill>
                  <a:srgbClr val="0C2D83"/>
                </a:solidFill>
              </a:rPr>
              <a:t>НАШИ ПОДХОДЫ</a:t>
            </a:r>
            <a:endParaRPr lang="ru-RU" sz="1600" b="1" dirty="0">
              <a:solidFill>
                <a:srgbClr val="0C2D83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915566"/>
            <a:ext cx="9144000" cy="0"/>
          </a:xfrm>
          <a:prstGeom prst="line">
            <a:avLst/>
          </a:prstGeom>
          <a:ln w="53975">
            <a:solidFill>
              <a:srgbClr val="F898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11535"/>
            <a:ext cx="1639880" cy="388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0"/>
            <a:ext cx="1440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200" spc="-150" dirty="0" smtClean="0">
                <a:solidFill>
                  <a:srgbClr val="F89828"/>
                </a:solidFill>
                <a:latin typeface="+mj-lt"/>
              </a:rPr>
              <a:t>0</a:t>
            </a:r>
            <a:r>
              <a:rPr lang="ru-RU" sz="7200" spc="-150" dirty="0" smtClean="0">
                <a:solidFill>
                  <a:srgbClr val="F89828"/>
                </a:solidFill>
                <a:latin typeface="+mj-lt"/>
              </a:rPr>
              <a:t>2</a:t>
            </a:r>
            <a:endParaRPr lang="ru-RU" sz="7200" spc="-150" dirty="0">
              <a:solidFill>
                <a:srgbClr val="F89828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1347614"/>
            <a:ext cx="3672408" cy="31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000" lvl="2" indent="-288000" algn="just">
              <a:spcBef>
                <a:spcPts val="1800"/>
              </a:spcBef>
              <a:buClr>
                <a:srgbClr val="0070C0"/>
              </a:buClr>
              <a:buFont typeface="Wingdings" panose="05000000000000000000" pitchFamily="2" charset="2"/>
              <a:buChar char="v"/>
              <a:tabLst>
                <a:tab pos="0" algn="l"/>
              </a:tabLst>
              <a:defRPr/>
            </a:pPr>
            <a:r>
              <a:rPr lang="ru-RU" sz="1200" dirty="0">
                <a:solidFill>
                  <a:srgbClr val="002060"/>
                </a:solidFill>
                <a:cs typeface="Arial" panose="020B0604020202020204" pitchFamily="34" charset="0"/>
              </a:rPr>
              <a:t>Банк совместно с АО «ЭКСАР» предлагает линейку комбинированных финансовых продуктов, адаптируемых под нужды клиентов </a:t>
            </a:r>
            <a:r>
              <a:rPr lang="ru-RU" sz="1200" dirty="0" smtClean="0">
                <a:solidFill>
                  <a:srgbClr val="002060"/>
                </a:solidFill>
                <a:cs typeface="Arial" panose="020B0604020202020204" pitchFamily="34" charset="0"/>
              </a:rPr>
              <a:t>в</a:t>
            </a:r>
            <a:r>
              <a:rPr lang="ru-RU" sz="1200" dirty="0">
                <a:solidFill>
                  <a:srgbClr val="0D1028"/>
                </a:solidFill>
              </a:rPr>
              <a:t> </a:t>
            </a:r>
            <a:r>
              <a:rPr lang="ru-RU" sz="1200" dirty="0" smtClean="0">
                <a:solidFill>
                  <a:srgbClr val="002060"/>
                </a:solidFill>
                <a:cs typeface="Arial" panose="020B0604020202020204" pitchFamily="34" charset="0"/>
              </a:rPr>
              <a:t>условиях </a:t>
            </a:r>
            <a:r>
              <a:rPr lang="ru-RU" sz="1200" dirty="0">
                <a:solidFill>
                  <a:srgbClr val="002060"/>
                </a:solidFill>
                <a:cs typeface="Arial" panose="020B0604020202020204" pitchFamily="34" charset="0"/>
              </a:rPr>
              <a:t>сложной мировой конъюнктуры</a:t>
            </a:r>
          </a:p>
          <a:p>
            <a:pPr marL="288000" lvl="2" indent="-288000" algn="just">
              <a:spcBef>
                <a:spcPts val="1800"/>
              </a:spcBef>
              <a:buClr>
                <a:srgbClr val="0070C0"/>
              </a:buClr>
              <a:buFont typeface="Wingdings" panose="05000000000000000000" pitchFamily="2" charset="2"/>
              <a:buChar char="v"/>
              <a:tabLst>
                <a:tab pos="0" algn="l"/>
              </a:tabLst>
              <a:defRPr/>
            </a:pPr>
            <a:r>
              <a:rPr lang="ru-RU" sz="1200" dirty="0" smtClean="0">
                <a:solidFill>
                  <a:srgbClr val="002060"/>
                </a:solidFill>
                <a:cs typeface="Arial" panose="020B0604020202020204" pitchFamily="34" charset="0"/>
              </a:rPr>
              <a:t>Банк </a:t>
            </a:r>
            <a:r>
              <a:rPr lang="ru-RU" sz="1200" dirty="0">
                <a:solidFill>
                  <a:srgbClr val="002060"/>
                </a:solidFill>
                <a:cs typeface="Arial" panose="020B0604020202020204" pitchFamily="34" charset="0"/>
              </a:rPr>
              <a:t>ориентируется на создание и поддержание долгосрочных партнерских отношений</a:t>
            </a:r>
          </a:p>
          <a:p>
            <a:pPr marL="288000" lvl="2" indent="-288000" algn="just">
              <a:spcBef>
                <a:spcPts val="1800"/>
              </a:spcBef>
              <a:buClr>
                <a:srgbClr val="0070C0"/>
              </a:buClr>
              <a:buFont typeface="Wingdings" panose="05000000000000000000" pitchFamily="2" charset="2"/>
              <a:buChar char="v"/>
              <a:tabLst>
                <a:tab pos="0" algn="l"/>
              </a:tabLst>
              <a:defRPr/>
            </a:pPr>
            <a:r>
              <a:rPr lang="ru-RU" sz="1200" dirty="0" smtClean="0">
                <a:solidFill>
                  <a:srgbClr val="002060"/>
                </a:solidFill>
                <a:cs typeface="Arial" panose="020B0604020202020204" pitchFamily="34" charset="0"/>
              </a:rPr>
              <a:t>Банк </a:t>
            </a:r>
            <a:r>
              <a:rPr lang="ru-RU" sz="1200" dirty="0">
                <a:solidFill>
                  <a:srgbClr val="002060"/>
                </a:solidFill>
                <a:cs typeface="Arial" panose="020B0604020202020204" pitchFamily="34" charset="0"/>
              </a:rPr>
              <a:t>унифицирует подходы к рассмотрению заявок и внедряет лучшие практики </a:t>
            </a:r>
            <a:r>
              <a:rPr lang="ru-RU" sz="1200" dirty="0" smtClean="0">
                <a:solidFill>
                  <a:srgbClr val="002060"/>
                </a:solidFill>
                <a:cs typeface="Arial" panose="020B0604020202020204" pitchFamily="34" charset="0"/>
              </a:rPr>
              <a:t>по</a:t>
            </a:r>
            <a:r>
              <a:rPr lang="ru-RU" sz="1200" dirty="0">
                <a:solidFill>
                  <a:srgbClr val="0D1028"/>
                </a:solidFill>
              </a:rPr>
              <a:t> </a:t>
            </a:r>
            <a:r>
              <a:rPr lang="ru-RU" sz="1200" dirty="0" smtClean="0">
                <a:solidFill>
                  <a:srgbClr val="002060"/>
                </a:solidFill>
                <a:cs typeface="Arial" panose="020B0604020202020204" pitchFamily="34" charset="0"/>
              </a:rPr>
              <a:t>кредитной </a:t>
            </a:r>
            <a:r>
              <a:rPr lang="ru-RU" sz="1200" dirty="0">
                <a:solidFill>
                  <a:srgbClr val="002060"/>
                </a:solidFill>
                <a:cs typeface="Arial" panose="020B0604020202020204" pitchFamily="34" charset="0"/>
              </a:rPr>
              <a:t>работе </a:t>
            </a:r>
          </a:p>
          <a:p>
            <a:pPr marL="288000" lvl="2" indent="-288000" algn="just">
              <a:spcBef>
                <a:spcPts val="1800"/>
              </a:spcBef>
              <a:buClr>
                <a:srgbClr val="0070C0"/>
              </a:buClr>
              <a:buFont typeface="Wingdings" panose="05000000000000000000" pitchFamily="2" charset="2"/>
              <a:buChar char="v"/>
              <a:tabLst>
                <a:tab pos="0" algn="l"/>
              </a:tabLst>
              <a:defRPr/>
            </a:pPr>
            <a:r>
              <a:rPr lang="ru-RU" sz="1200" dirty="0" smtClean="0">
                <a:solidFill>
                  <a:srgbClr val="002060"/>
                </a:solidFill>
                <a:cs typeface="Arial" panose="020B0604020202020204" pitchFamily="34" charset="0"/>
              </a:rPr>
              <a:t>Банк </a:t>
            </a:r>
            <a:r>
              <a:rPr lang="ru-RU" sz="1200" dirty="0">
                <a:solidFill>
                  <a:srgbClr val="002060"/>
                </a:solidFill>
                <a:cs typeface="Arial" panose="020B0604020202020204" pitchFamily="34" charset="0"/>
              </a:rPr>
              <a:t>имеет широкую географию работы </a:t>
            </a:r>
            <a:r>
              <a:rPr lang="ru-RU" sz="1200" dirty="0" smtClean="0">
                <a:solidFill>
                  <a:srgbClr val="002060"/>
                </a:solidFill>
                <a:cs typeface="Arial" panose="020B0604020202020204" pitchFamily="34" charset="0"/>
              </a:rPr>
              <a:t>в</a:t>
            </a:r>
            <a:r>
              <a:rPr lang="ru-RU" sz="1200" dirty="0">
                <a:solidFill>
                  <a:srgbClr val="0D1028"/>
                </a:solidFill>
              </a:rPr>
              <a:t> </a:t>
            </a:r>
            <a:r>
              <a:rPr lang="ru-RU" sz="1200" dirty="0" smtClean="0">
                <a:solidFill>
                  <a:srgbClr val="002060"/>
                </a:solidFill>
                <a:cs typeface="Arial" panose="020B0604020202020204" pitchFamily="34" charset="0"/>
              </a:rPr>
              <a:t>рамках </a:t>
            </a:r>
            <a:r>
              <a:rPr lang="ru-RU" sz="1200" dirty="0">
                <a:solidFill>
                  <a:srgbClr val="002060"/>
                </a:solidFill>
                <a:cs typeface="Arial" panose="020B0604020202020204" pitchFamily="34" charset="0"/>
              </a:rPr>
              <a:t>реализации основных направлений своей деятельности: в том числе СНГ, АТР, БРИКС, страны Латинской Америки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880" y="1428188"/>
            <a:ext cx="4076280" cy="302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013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347614"/>
            <a:ext cx="9144000" cy="10081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12700" dir="7260000" sx="98000" sy="98000" algn="ctr" rotWithShape="0">
              <a:srgbClr val="0D1028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308735"/>
            <a:ext cx="5328592" cy="388007"/>
          </a:xfrm>
        </p:spPr>
        <p:txBody>
          <a:bodyPr>
            <a:normAutofit/>
          </a:bodyPr>
          <a:lstStyle/>
          <a:p>
            <a:pPr algn="l"/>
            <a:r>
              <a:rPr lang="ru-RU" sz="1600" b="1" dirty="0" smtClean="0">
                <a:solidFill>
                  <a:srgbClr val="0C2D83"/>
                </a:solidFill>
              </a:rPr>
              <a:t>НАШИ ПРОЕКТЫ</a:t>
            </a:r>
            <a:endParaRPr lang="ru-RU" sz="1600" b="1" dirty="0">
              <a:solidFill>
                <a:srgbClr val="0C2D83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6175"/>
            <a:ext cx="8274960" cy="795535"/>
          </a:xfrm>
        </p:spPr>
        <p:txBody>
          <a:bodyPr>
            <a:noAutofit/>
          </a:bodyPr>
          <a:lstStyle/>
          <a:p>
            <a:pPr marL="0" lvl="2" indent="0" algn="just">
              <a:spcBef>
                <a:spcPts val="0"/>
              </a:spcBef>
              <a:buClr>
                <a:srgbClr val="0070C0"/>
              </a:buClr>
              <a:buNone/>
              <a:tabLst>
                <a:tab pos="0" algn="l"/>
              </a:tabLst>
              <a:defRPr/>
            </a:pPr>
            <a:r>
              <a:rPr lang="ru-RU" sz="1800" dirty="0" smtClean="0">
                <a:solidFill>
                  <a:srgbClr val="002060"/>
                </a:solidFill>
                <a:latin typeface="+mj-lt"/>
              </a:rPr>
              <a:t>За 20 лет работы на рынке мы получили серьезный </a:t>
            </a:r>
            <a:r>
              <a:rPr lang="ru-RU" sz="1800" dirty="0">
                <a:solidFill>
                  <a:srgbClr val="002060"/>
                </a:solidFill>
                <a:latin typeface="+mj-lt"/>
              </a:rPr>
              <a:t>опыт в различных секторах. Мы по-настоящему </a:t>
            </a:r>
            <a:r>
              <a:rPr lang="ru-RU" sz="1800" dirty="0" smtClean="0">
                <a:solidFill>
                  <a:srgbClr val="002060"/>
                </a:solidFill>
                <a:latin typeface="+mj-lt"/>
              </a:rPr>
              <a:t>понимаем что нужно экспортерам.</a:t>
            </a:r>
            <a:endParaRPr lang="ru-RU" sz="1800" dirty="0">
              <a:solidFill>
                <a:srgbClr val="002060"/>
              </a:solidFill>
              <a:latin typeface="+mj-lt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915566"/>
            <a:ext cx="9144000" cy="0"/>
          </a:xfrm>
          <a:prstGeom prst="line">
            <a:avLst/>
          </a:prstGeom>
          <a:ln w="53975">
            <a:solidFill>
              <a:srgbClr val="F898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11535"/>
            <a:ext cx="1639880" cy="388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0"/>
            <a:ext cx="1440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200" spc="-150" dirty="0" smtClean="0">
                <a:solidFill>
                  <a:srgbClr val="F89828"/>
                </a:solidFill>
                <a:latin typeface="+mj-lt"/>
              </a:rPr>
              <a:t>0</a:t>
            </a:r>
            <a:r>
              <a:rPr lang="ru-RU" sz="7200" spc="-150" dirty="0" smtClean="0">
                <a:solidFill>
                  <a:srgbClr val="F89828"/>
                </a:solidFill>
                <a:latin typeface="+mj-lt"/>
              </a:rPr>
              <a:t>3</a:t>
            </a:r>
            <a:endParaRPr lang="ru-RU" sz="7200" spc="-150" dirty="0">
              <a:solidFill>
                <a:srgbClr val="F89828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2499742"/>
            <a:ext cx="8192608" cy="2232247"/>
          </a:xfrm>
          <a:prstGeom prst="rect">
            <a:avLst/>
          </a:prstGeom>
          <a:noFill/>
        </p:spPr>
        <p:txBody>
          <a:bodyPr wrap="square" numCol="3" spcCol="180000" rtlCol="0">
            <a:noAutofit/>
          </a:bodyPr>
          <a:lstStyle/>
          <a:p>
            <a:pPr marL="0" lvl="2" algn="just">
              <a:spcBef>
                <a:spcPts val="600"/>
              </a:spcBef>
              <a:buClr>
                <a:srgbClr val="0070C0"/>
              </a:buClr>
              <a:tabLst>
                <a:tab pos="0" algn="l"/>
              </a:tabLst>
              <a:defRPr/>
            </a:pPr>
            <a:endParaRPr lang="ru-RU" sz="1000" b="1" dirty="0">
              <a:solidFill>
                <a:srgbClr val="0C2D83"/>
              </a:solidFill>
              <a:latin typeface="+mj-lt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14918" y="917933"/>
            <a:ext cx="8192608" cy="3880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600" b="1" dirty="0">
              <a:solidFill>
                <a:srgbClr val="0C2D83"/>
              </a:solidFill>
            </a:endParaRPr>
          </a:p>
        </p:txBody>
      </p:sp>
      <p:pic>
        <p:nvPicPr>
          <p:cNvPr id="10" name="Содержимое 3" descr="ЭкспортноеКредитовани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37490" y="3219822"/>
            <a:ext cx="2096212" cy="1357322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" name="Рисунок 10" descr="Финансирование Импорт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23894" y="3219822"/>
            <a:ext cx="2096212" cy="1417071"/>
          </a:xfrm>
          <a:prstGeom prst="rect">
            <a:avLst/>
          </a:prstGeom>
          <a:ln w="57150">
            <a:noFill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2" name="Рисунок 11" descr="КредитованиеЭкспорт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00192" y="3232865"/>
            <a:ext cx="2099101" cy="139098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3" name="TextBox 12"/>
          <p:cNvSpPr txBox="1"/>
          <p:nvPr/>
        </p:nvSpPr>
        <p:spPr>
          <a:xfrm>
            <a:off x="539552" y="2259510"/>
            <a:ext cx="8192608" cy="2232247"/>
          </a:xfrm>
          <a:prstGeom prst="rect">
            <a:avLst/>
          </a:prstGeom>
          <a:noFill/>
        </p:spPr>
        <p:txBody>
          <a:bodyPr wrap="square" numCol="3" spcCol="180000" rtlCol="0">
            <a:noAutofit/>
          </a:bodyPr>
          <a:lstStyle/>
          <a:p>
            <a:pPr marL="176213" lvl="2" indent="-176213" algn="just">
              <a:spcBef>
                <a:spcPts val="1800"/>
              </a:spcBef>
              <a:buClr>
                <a:srgbClr val="0070C0"/>
              </a:buClr>
              <a:buFont typeface="Wingdings" panose="05000000000000000000" pitchFamily="2" charset="2"/>
              <a:buChar char="v"/>
              <a:tabLst>
                <a:tab pos="0" algn="l"/>
              </a:tabLst>
              <a:defRPr/>
            </a:pPr>
            <a:r>
              <a:rPr lang="ru-RU" sz="1200" dirty="0" smtClean="0">
                <a:solidFill>
                  <a:srgbClr val="0D1028"/>
                </a:solidFill>
              </a:rPr>
              <a:t>Поставка комплекса оборудования </a:t>
            </a:r>
            <a:r>
              <a:rPr lang="ru-RU" sz="1200" dirty="0">
                <a:solidFill>
                  <a:srgbClr val="0D1028"/>
                </a:solidFill>
              </a:rPr>
              <a:t>для ГЭС «</a:t>
            </a:r>
            <a:r>
              <a:rPr lang="ru-RU" sz="1200" dirty="0" err="1" smtClean="0">
                <a:solidFill>
                  <a:srgbClr val="0D1028"/>
                </a:solidFill>
              </a:rPr>
              <a:t>Тоачи-Пилатон</a:t>
            </a:r>
            <a:r>
              <a:rPr lang="ru-RU" sz="1200" dirty="0">
                <a:solidFill>
                  <a:srgbClr val="0D1028"/>
                </a:solidFill>
              </a:rPr>
              <a:t>» в Республике Эквадор . </a:t>
            </a:r>
            <a:r>
              <a:rPr lang="ru-RU" sz="1200" dirty="0" smtClean="0">
                <a:solidFill>
                  <a:srgbClr val="0D1028"/>
                </a:solidFill>
              </a:rPr>
              <a:t>Сумма </a:t>
            </a:r>
            <a:r>
              <a:rPr lang="ru-RU" sz="1200" dirty="0">
                <a:solidFill>
                  <a:srgbClr val="0D1028"/>
                </a:solidFill>
              </a:rPr>
              <a:t>проекта - $ </a:t>
            </a:r>
            <a:r>
              <a:rPr lang="ru-RU" sz="1200" dirty="0" smtClean="0">
                <a:solidFill>
                  <a:srgbClr val="0D1028"/>
                </a:solidFill>
              </a:rPr>
              <a:t>500 </a:t>
            </a:r>
            <a:r>
              <a:rPr lang="ru-RU" sz="1200" dirty="0">
                <a:solidFill>
                  <a:srgbClr val="0D1028"/>
                </a:solidFill>
              </a:rPr>
              <a:t>млн</a:t>
            </a:r>
          </a:p>
          <a:p>
            <a:pPr marL="176213" lvl="2" indent="-176213" algn="just">
              <a:spcBef>
                <a:spcPts val="1800"/>
              </a:spcBef>
              <a:buClr>
                <a:srgbClr val="0070C0"/>
              </a:buClr>
              <a:tabLst>
                <a:tab pos="0" algn="l"/>
              </a:tabLst>
              <a:defRPr/>
            </a:pPr>
            <a:endParaRPr lang="ru-RU" sz="1200" dirty="0" smtClean="0">
              <a:solidFill>
                <a:srgbClr val="0D1028"/>
              </a:solidFill>
            </a:endParaRPr>
          </a:p>
          <a:p>
            <a:pPr marL="176213" lvl="2" indent="-176213" algn="just">
              <a:spcBef>
                <a:spcPts val="1800"/>
              </a:spcBef>
              <a:buClr>
                <a:srgbClr val="0070C0"/>
              </a:buClr>
              <a:tabLst>
                <a:tab pos="0" algn="l"/>
              </a:tabLst>
              <a:defRPr/>
            </a:pPr>
            <a:endParaRPr lang="ru-RU" sz="1200" dirty="0" smtClean="0">
              <a:solidFill>
                <a:srgbClr val="0D1028"/>
              </a:solidFill>
            </a:endParaRPr>
          </a:p>
          <a:p>
            <a:pPr marL="176213" lvl="2" indent="-176213" algn="just">
              <a:spcBef>
                <a:spcPts val="1800"/>
              </a:spcBef>
              <a:buClr>
                <a:srgbClr val="0070C0"/>
              </a:buClr>
              <a:tabLst>
                <a:tab pos="0" algn="l"/>
              </a:tabLst>
              <a:defRPr/>
            </a:pPr>
            <a:endParaRPr lang="ru-RU" sz="1200" dirty="0">
              <a:solidFill>
                <a:srgbClr val="0D1028"/>
              </a:solidFill>
            </a:endParaRPr>
          </a:p>
          <a:p>
            <a:pPr marL="176213" lvl="2" indent="-176213" algn="just">
              <a:spcBef>
                <a:spcPts val="1800"/>
              </a:spcBef>
              <a:buClr>
                <a:srgbClr val="0070C0"/>
              </a:buClr>
              <a:buFont typeface="Wingdings" panose="05000000000000000000" pitchFamily="2" charset="2"/>
              <a:buChar char="v"/>
              <a:tabLst>
                <a:tab pos="0" algn="l"/>
              </a:tabLst>
              <a:defRPr/>
            </a:pPr>
            <a:r>
              <a:rPr lang="ru-RU" sz="1200" dirty="0">
                <a:solidFill>
                  <a:srgbClr val="0D1028"/>
                </a:solidFill>
              </a:rPr>
              <a:t>Поставка пассажирских самолетов «</a:t>
            </a:r>
            <a:r>
              <a:rPr lang="ru-RU" sz="1200" dirty="0" smtClean="0">
                <a:solidFill>
                  <a:srgbClr val="0D1028"/>
                </a:solidFill>
              </a:rPr>
              <a:t>Ан-158» на Кубу. Сумма проекта </a:t>
            </a:r>
            <a:r>
              <a:rPr lang="ru-RU" sz="1200" dirty="0">
                <a:solidFill>
                  <a:srgbClr val="0D1028"/>
                </a:solidFill>
              </a:rPr>
              <a:t>- $ </a:t>
            </a:r>
            <a:r>
              <a:rPr lang="ru-RU" sz="1200" dirty="0" smtClean="0">
                <a:solidFill>
                  <a:srgbClr val="0D1028"/>
                </a:solidFill>
              </a:rPr>
              <a:t>560 млн</a:t>
            </a:r>
          </a:p>
          <a:p>
            <a:pPr marL="176213" lvl="2" indent="-176213" algn="just">
              <a:spcBef>
                <a:spcPts val="1800"/>
              </a:spcBef>
              <a:buClr>
                <a:srgbClr val="0070C0"/>
              </a:buClr>
              <a:buFont typeface="Wingdings" panose="05000000000000000000" pitchFamily="2" charset="2"/>
              <a:buChar char="v"/>
              <a:tabLst>
                <a:tab pos="0" algn="l"/>
              </a:tabLst>
              <a:defRPr/>
            </a:pPr>
            <a:endParaRPr lang="ru-RU" sz="1200" dirty="0">
              <a:solidFill>
                <a:srgbClr val="0D1028"/>
              </a:solidFill>
            </a:endParaRPr>
          </a:p>
          <a:p>
            <a:pPr marL="176213" lvl="2" indent="-176213" algn="just">
              <a:spcBef>
                <a:spcPts val="1800"/>
              </a:spcBef>
              <a:buClr>
                <a:srgbClr val="0070C0"/>
              </a:buClr>
              <a:buFont typeface="Wingdings" panose="05000000000000000000" pitchFamily="2" charset="2"/>
              <a:buChar char="v"/>
              <a:tabLst>
                <a:tab pos="0" algn="l"/>
              </a:tabLst>
              <a:defRPr/>
            </a:pPr>
            <a:endParaRPr lang="ru-RU" sz="1200" dirty="0">
              <a:solidFill>
                <a:srgbClr val="0D1028"/>
              </a:solidFill>
            </a:endParaRPr>
          </a:p>
          <a:p>
            <a:pPr marL="176213" lvl="2" indent="-176213" algn="just">
              <a:spcBef>
                <a:spcPts val="1800"/>
              </a:spcBef>
              <a:buClr>
                <a:srgbClr val="0070C0"/>
              </a:buClr>
              <a:buFont typeface="Wingdings" panose="05000000000000000000" pitchFamily="2" charset="2"/>
              <a:buChar char="v"/>
              <a:tabLst>
                <a:tab pos="0" algn="l"/>
              </a:tabLst>
              <a:defRPr/>
            </a:pPr>
            <a:endParaRPr lang="ru-RU" sz="1200" dirty="0" smtClean="0">
              <a:solidFill>
                <a:srgbClr val="0D1028"/>
              </a:solidFill>
            </a:endParaRPr>
          </a:p>
          <a:p>
            <a:pPr marL="176213" lvl="2" indent="-176213" algn="just">
              <a:spcBef>
                <a:spcPts val="1800"/>
              </a:spcBef>
              <a:buClr>
                <a:srgbClr val="0070C0"/>
              </a:buClr>
              <a:buFont typeface="Wingdings" panose="05000000000000000000" pitchFamily="2" charset="2"/>
              <a:buChar char="v"/>
              <a:tabLst>
                <a:tab pos="0" algn="l"/>
              </a:tabLst>
              <a:defRPr/>
            </a:pPr>
            <a:r>
              <a:rPr lang="ru-RU" sz="1200" dirty="0" smtClean="0">
                <a:solidFill>
                  <a:srgbClr val="0D1028"/>
                </a:solidFill>
              </a:rPr>
              <a:t>Строительство национальной спутниковой связи и вещания системы (ANGOSAT) в Анголе. Сумма проекта - $ 430 млн</a:t>
            </a:r>
            <a:endParaRPr lang="ru-RU" sz="1200" dirty="0">
              <a:solidFill>
                <a:srgbClr val="0D10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51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131590"/>
            <a:ext cx="9144000" cy="9361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12700" dir="7260000" sx="98000" sy="98000" algn="ctr" rotWithShape="0">
              <a:srgbClr val="0D1028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308735"/>
            <a:ext cx="5328592" cy="388007"/>
          </a:xfrm>
        </p:spPr>
        <p:txBody>
          <a:bodyPr>
            <a:normAutofit/>
          </a:bodyPr>
          <a:lstStyle/>
          <a:p>
            <a:pPr algn="l"/>
            <a:r>
              <a:rPr lang="ru-RU" sz="1600" b="1" dirty="0" smtClean="0">
                <a:solidFill>
                  <a:srgbClr val="0C2D83"/>
                </a:solidFill>
              </a:rPr>
              <a:t>НАШИ ПРОДУКТЫ</a:t>
            </a:r>
            <a:endParaRPr lang="ru-RU" sz="1600" b="1" dirty="0">
              <a:solidFill>
                <a:srgbClr val="0C2D83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795535"/>
          </a:xfrm>
        </p:spPr>
        <p:txBody>
          <a:bodyPr>
            <a:normAutofit/>
          </a:bodyPr>
          <a:lstStyle/>
          <a:p>
            <a:pPr marL="0" lvl="2" indent="0" algn="just">
              <a:spcBef>
                <a:spcPts val="0"/>
              </a:spcBef>
              <a:buClr>
                <a:srgbClr val="0070C0"/>
              </a:buClr>
              <a:buNone/>
              <a:tabLst>
                <a:tab pos="0" algn="l"/>
              </a:tabLst>
              <a:defRPr/>
            </a:pPr>
            <a:r>
              <a:rPr lang="ru-RU" sz="1400" dirty="0">
                <a:solidFill>
                  <a:srgbClr val="002060"/>
                </a:solidFill>
                <a:latin typeface="+mj-lt"/>
              </a:rPr>
              <a:t>Базовая линейка кредитных продуктов предусматривает финансирование экспортных проектов на всех стадиях экспортного цикла и сформирована по трем основным направлениям: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915566"/>
            <a:ext cx="9144000" cy="0"/>
          </a:xfrm>
          <a:prstGeom prst="line">
            <a:avLst/>
          </a:prstGeom>
          <a:ln w="53975">
            <a:solidFill>
              <a:srgbClr val="F898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11535"/>
            <a:ext cx="1639880" cy="388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0"/>
            <a:ext cx="1440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200" spc="-150" dirty="0" smtClean="0">
                <a:solidFill>
                  <a:srgbClr val="F89828"/>
                </a:solidFill>
                <a:latin typeface="+mj-lt"/>
              </a:rPr>
              <a:t>0</a:t>
            </a:r>
            <a:r>
              <a:rPr lang="ru-RU" sz="7200" spc="-150" dirty="0">
                <a:solidFill>
                  <a:srgbClr val="F89828"/>
                </a:solidFill>
                <a:latin typeface="+mj-lt"/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9552" y="2283719"/>
            <a:ext cx="8192608" cy="2232247"/>
          </a:xfrm>
          <a:prstGeom prst="rect">
            <a:avLst/>
          </a:prstGeom>
          <a:noFill/>
        </p:spPr>
        <p:txBody>
          <a:bodyPr wrap="square" numCol="3" spcCol="180000" rtlCol="0">
            <a:noAutofit/>
          </a:bodyPr>
          <a:lstStyle/>
          <a:p>
            <a:pPr marL="176213" lvl="2" indent="-176213" algn="just">
              <a:spcBef>
                <a:spcPts val="1800"/>
              </a:spcBef>
              <a:buClr>
                <a:srgbClr val="0070C0"/>
              </a:buClr>
              <a:buFont typeface="Wingdings" panose="05000000000000000000" pitchFamily="2" charset="2"/>
              <a:buChar char="v"/>
              <a:tabLst>
                <a:tab pos="0" algn="l"/>
              </a:tabLst>
              <a:defRPr/>
            </a:pPr>
            <a:r>
              <a:rPr lang="ru-RU" sz="1200" dirty="0">
                <a:solidFill>
                  <a:srgbClr val="0D1028"/>
                </a:solidFill>
              </a:rPr>
              <a:t>Кредит экспортеру (</a:t>
            </a:r>
            <a:r>
              <a:rPr lang="ru-RU" sz="1200" dirty="0" err="1">
                <a:solidFill>
                  <a:srgbClr val="0D1028"/>
                </a:solidFill>
              </a:rPr>
              <a:t>предэкспортное</a:t>
            </a:r>
            <a:r>
              <a:rPr lang="ru-RU" sz="1200" dirty="0">
                <a:solidFill>
                  <a:srgbClr val="0D1028"/>
                </a:solidFill>
              </a:rPr>
              <a:t> финансирование): группа кредитных продуктов, которые предусматривают финансирование расходов экспортера по отдельным экспортным контрактам или </a:t>
            </a:r>
            <a:r>
              <a:rPr lang="ru-RU" sz="1200" dirty="0" smtClean="0">
                <a:solidFill>
                  <a:srgbClr val="0D1028"/>
                </a:solidFill>
              </a:rPr>
              <a:t>в</a:t>
            </a:r>
            <a:r>
              <a:rPr lang="ru-RU" sz="1200" dirty="0">
                <a:solidFill>
                  <a:srgbClr val="0D1028"/>
                </a:solidFill>
              </a:rPr>
              <a:t> </a:t>
            </a:r>
            <a:r>
              <a:rPr lang="ru-RU" sz="1200" dirty="0" smtClean="0">
                <a:solidFill>
                  <a:srgbClr val="0D1028"/>
                </a:solidFill>
              </a:rPr>
              <a:t>рамках </a:t>
            </a:r>
            <a:r>
              <a:rPr lang="ru-RU" sz="1200" dirty="0">
                <a:solidFill>
                  <a:srgbClr val="0D1028"/>
                </a:solidFill>
              </a:rPr>
              <a:t>осуществления регулярной экспортной </a:t>
            </a:r>
            <a:r>
              <a:rPr lang="ru-RU" sz="1200" dirty="0" smtClean="0">
                <a:solidFill>
                  <a:srgbClr val="0D1028"/>
                </a:solidFill>
              </a:rPr>
              <a:t>деятельности</a:t>
            </a:r>
          </a:p>
          <a:p>
            <a:pPr marL="176213" lvl="2" indent="-176213" algn="just">
              <a:spcBef>
                <a:spcPts val="1800"/>
              </a:spcBef>
              <a:buClr>
                <a:srgbClr val="0070C0"/>
              </a:buClr>
              <a:tabLst>
                <a:tab pos="0" algn="l"/>
              </a:tabLst>
              <a:defRPr/>
            </a:pPr>
            <a:endParaRPr lang="ru-RU" sz="1200" dirty="0" smtClean="0">
              <a:solidFill>
                <a:srgbClr val="0D1028"/>
              </a:solidFill>
            </a:endParaRPr>
          </a:p>
          <a:p>
            <a:pPr marL="176213" lvl="2" indent="-176213" algn="just">
              <a:spcBef>
                <a:spcPts val="1800"/>
              </a:spcBef>
              <a:buClr>
                <a:srgbClr val="0070C0"/>
              </a:buClr>
              <a:tabLst>
                <a:tab pos="0" algn="l"/>
              </a:tabLst>
              <a:defRPr/>
            </a:pPr>
            <a:endParaRPr lang="ru-RU" sz="1200" dirty="0">
              <a:solidFill>
                <a:srgbClr val="0D1028"/>
              </a:solidFill>
            </a:endParaRPr>
          </a:p>
          <a:p>
            <a:pPr marL="176213" lvl="2" indent="-176213" algn="just">
              <a:spcBef>
                <a:spcPts val="1800"/>
              </a:spcBef>
              <a:buClr>
                <a:srgbClr val="0070C0"/>
              </a:buClr>
              <a:buFont typeface="Wingdings" panose="05000000000000000000" pitchFamily="2" charset="2"/>
              <a:buChar char="v"/>
              <a:tabLst>
                <a:tab pos="0" algn="l"/>
              </a:tabLst>
              <a:defRPr/>
            </a:pPr>
            <a:r>
              <a:rPr lang="ru-RU" sz="1200" dirty="0">
                <a:solidFill>
                  <a:srgbClr val="0D1028"/>
                </a:solidFill>
              </a:rPr>
              <a:t>Кредит экспортеру (</a:t>
            </a:r>
            <a:r>
              <a:rPr lang="ru-RU" sz="1200" dirty="0" err="1">
                <a:solidFill>
                  <a:srgbClr val="0D1028"/>
                </a:solidFill>
              </a:rPr>
              <a:t>постэкспортное</a:t>
            </a:r>
            <a:r>
              <a:rPr lang="ru-RU" sz="1200" dirty="0">
                <a:solidFill>
                  <a:srgbClr val="0D1028"/>
                </a:solidFill>
              </a:rPr>
              <a:t> финансирование): группа кредитных продуктов, которые предусматривают финансирование дебиторской задолженности экспортера в рамках коммерческого кредита (отсрочки платежа) </a:t>
            </a:r>
            <a:r>
              <a:rPr lang="ru-RU" sz="1200" dirty="0" smtClean="0">
                <a:solidFill>
                  <a:srgbClr val="0D1028"/>
                </a:solidFill>
              </a:rPr>
              <a:t>по</a:t>
            </a:r>
            <a:r>
              <a:rPr lang="ru-RU" sz="1200" dirty="0">
                <a:solidFill>
                  <a:srgbClr val="0D1028"/>
                </a:solidFill>
              </a:rPr>
              <a:t> </a:t>
            </a:r>
            <a:r>
              <a:rPr lang="ru-RU" sz="1200" dirty="0" smtClean="0">
                <a:solidFill>
                  <a:srgbClr val="0D1028"/>
                </a:solidFill>
              </a:rPr>
              <a:t>экспортному </a:t>
            </a:r>
            <a:r>
              <a:rPr lang="ru-RU" sz="1200" dirty="0">
                <a:solidFill>
                  <a:srgbClr val="0D1028"/>
                </a:solidFill>
              </a:rPr>
              <a:t>контракту </a:t>
            </a:r>
            <a:r>
              <a:rPr lang="ru-RU" sz="1200" dirty="0" smtClean="0">
                <a:solidFill>
                  <a:srgbClr val="0D1028"/>
                </a:solidFill>
              </a:rPr>
              <a:t>или</a:t>
            </a:r>
            <a:r>
              <a:rPr lang="ru-RU" sz="1200" dirty="0">
                <a:solidFill>
                  <a:srgbClr val="0D1028"/>
                </a:solidFill>
              </a:rPr>
              <a:t> </a:t>
            </a:r>
            <a:r>
              <a:rPr lang="ru-RU" sz="1200" dirty="0" smtClean="0">
                <a:solidFill>
                  <a:srgbClr val="0D1028"/>
                </a:solidFill>
              </a:rPr>
              <a:t>по</a:t>
            </a:r>
            <a:r>
              <a:rPr lang="ru-RU" sz="1200" dirty="0">
                <a:solidFill>
                  <a:srgbClr val="0D1028"/>
                </a:solidFill>
              </a:rPr>
              <a:t> </a:t>
            </a:r>
            <a:r>
              <a:rPr lang="ru-RU" sz="1200" dirty="0" smtClean="0">
                <a:solidFill>
                  <a:srgbClr val="0D1028"/>
                </a:solidFill>
              </a:rPr>
              <a:t>регулярным </a:t>
            </a:r>
            <a:r>
              <a:rPr lang="ru-RU" sz="1200" dirty="0">
                <a:solidFill>
                  <a:srgbClr val="0D1028"/>
                </a:solidFill>
              </a:rPr>
              <a:t>экспортным </a:t>
            </a:r>
            <a:r>
              <a:rPr lang="ru-RU" sz="1200" dirty="0" smtClean="0">
                <a:solidFill>
                  <a:srgbClr val="0D1028"/>
                </a:solidFill>
              </a:rPr>
              <a:t>поставкам</a:t>
            </a:r>
          </a:p>
          <a:p>
            <a:pPr marL="176213" lvl="2" indent="-176213" algn="just">
              <a:spcBef>
                <a:spcPts val="1800"/>
              </a:spcBef>
              <a:buClr>
                <a:srgbClr val="0070C0"/>
              </a:buClr>
              <a:tabLst>
                <a:tab pos="0" algn="l"/>
              </a:tabLst>
              <a:defRPr/>
            </a:pPr>
            <a:endParaRPr lang="ru-RU" sz="1200" dirty="0">
              <a:solidFill>
                <a:srgbClr val="0D1028"/>
              </a:solidFill>
            </a:endParaRPr>
          </a:p>
          <a:p>
            <a:pPr marL="176213" lvl="2" indent="-176213" algn="just">
              <a:spcBef>
                <a:spcPts val="1800"/>
              </a:spcBef>
              <a:buClr>
                <a:srgbClr val="0070C0"/>
              </a:buClr>
              <a:buFont typeface="Wingdings" panose="05000000000000000000" pitchFamily="2" charset="2"/>
              <a:buChar char="v"/>
              <a:tabLst>
                <a:tab pos="0" algn="l"/>
              </a:tabLst>
              <a:defRPr/>
            </a:pPr>
            <a:r>
              <a:rPr lang="ru-RU" sz="1200" dirty="0">
                <a:solidFill>
                  <a:srgbClr val="0D1028"/>
                </a:solidFill>
              </a:rPr>
              <a:t>Кредит иностранному покупателю: группа кредитных продуктов, которые предусматривают финансирование иностранного покупателя или банка иностранного покупателя, в том числе, </a:t>
            </a:r>
            <a:r>
              <a:rPr lang="ru-RU" sz="1200" dirty="0" smtClean="0">
                <a:solidFill>
                  <a:srgbClr val="0D1028"/>
                </a:solidFill>
              </a:rPr>
              <a:t>с</a:t>
            </a:r>
            <a:r>
              <a:rPr lang="ru-RU" sz="1200" dirty="0">
                <a:solidFill>
                  <a:srgbClr val="0D1028"/>
                </a:solidFill>
              </a:rPr>
              <a:t> </a:t>
            </a:r>
            <a:r>
              <a:rPr lang="ru-RU" sz="1200" dirty="0" smtClean="0">
                <a:solidFill>
                  <a:srgbClr val="0D1028"/>
                </a:solidFill>
              </a:rPr>
              <a:t>использованием </a:t>
            </a:r>
            <a:r>
              <a:rPr lang="ru-RU" sz="1200" dirty="0">
                <a:solidFill>
                  <a:srgbClr val="0D1028"/>
                </a:solidFill>
              </a:rPr>
              <a:t>подтвержденного аккредитива, выпущенного банком иностранного покупателя, для целей осуществления оплаты </a:t>
            </a:r>
            <a:r>
              <a:rPr lang="ru-RU" sz="1200" dirty="0" smtClean="0">
                <a:solidFill>
                  <a:srgbClr val="0D1028"/>
                </a:solidFill>
              </a:rPr>
              <a:t>по</a:t>
            </a:r>
            <a:r>
              <a:rPr lang="ru-RU" sz="1200" dirty="0">
                <a:solidFill>
                  <a:srgbClr val="0D1028"/>
                </a:solidFill>
              </a:rPr>
              <a:t> </a:t>
            </a:r>
            <a:r>
              <a:rPr lang="ru-RU" sz="1200" dirty="0" smtClean="0">
                <a:solidFill>
                  <a:srgbClr val="0D1028"/>
                </a:solidFill>
              </a:rPr>
              <a:t>экспортному </a:t>
            </a:r>
            <a:r>
              <a:rPr lang="ru-RU" sz="1200" dirty="0">
                <a:solidFill>
                  <a:srgbClr val="0D1028"/>
                </a:solidFill>
              </a:rPr>
              <a:t>контракту</a:t>
            </a:r>
          </a:p>
        </p:txBody>
      </p:sp>
    </p:spTree>
    <p:extLst>
      <p:ext uri="{BB962C8B-B14F-4D97-AF65-F5344CB8AC3E}">
        <p14:creationId xmlns:p14="http://schemas.microsoft.com/office/powerpoint/2010/main" val="67811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Прямоугольник 154"/>
          <p:cNvSpPr/>
          <p:nvPr/>
        </p:nvSpPr>
        <p:spPr>
          <a:xfrm>
            <a:off x="467544" y="915566"/>
            <a:ext cx="8280920" cy="422793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12700" dir="7260000" sx="98000" sy="98000" algn="ctr" rotWithShape="0">
              <a:srgbClr val="0D1028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308735"/>
            <a:ext cx="5328592" cy="388007"/>
          </a:xfrm>
        </p:spPr>
        <p:txBody>
          <a:bodyPr>
            <a:normAutofit fontScale="90000"/>
          </a:bodyPr>
          <a:lstStyle/>
          <a:p>
            <a:pPr algn="l"/>
            <a:r>
              <a:rPr lang="ru-RU" sz="1600" b="1" dirty="0">
                <a:solidFill>
                  <a:srgbClr val="0C2D83"/>
                </a:solidFill>
              </a:rPr>
              <a:t>ГРУППА ПРОДУКТОВ: КРЕДИТ ЭКСПОРТЕРУ</a:t>
            </a:r>
            <a:r>
              <a:rPr lang="ru-RU" sz="1600" b="1" dirty="0" smtClean="0">
                <a:solidFill>
                  <a:srgbClr val="0C2D83"/>
                </a:solidFill>
              </a:rPr>
              <a:t/>
            </a:r>
            <a:br>
              <a:rPr lang="ru-RU" sz="1600" b="1" dirty="0" smtClean="0">
                <a:solidFill>
                  <a:srgbClr val="0C2D83"/>
                </a:solidFill>
              </a:rPr>
            </a:br>
            <a:r>
              <a:rPr lang="ru-RU" sz="1600" b="1" dirty="0">
                <a:solidFill>
                  <a:srgbClr val="0C2D83"/>
                </a:solidFill>
              </a:rPr>
              <a:t>(</a:t>
            </a:r>
            <a:r>
              <a:rPr lang="ru-RU" sz="1600" b="1" dirty="0" err="1">
                <a:solidFill>
                  <a:srgbClr val="0C2D83"/>
                </a:solidFill>
              </a:rPr>
              <a:t>предэкспортное</a:t>
            </a:r>
            <a:r>
              <a:rPr lang="ru-RU" sz="1600" b="1" dirty="0">
                <a:solidFill>
                  <a:srgbClr val="0C2D83"/>
                </a:solidFill>
              </a:rPr>
              <a:t> финансирование)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915566"/>
            <a:ext cx="9144000" cy="0"/>
          </a:xfrm>
          <a:prstGeom prst="line">
            <a:avLst/>
          </a:prstGeom>
          <a:ln w="53975">
            <a:solidFill>
              <a:srgbClr val="F898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11535"/>
            <a:ext cx="1639880" cy="388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0"/>
            <a:ext cx="1440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200" spc="-150" dirty="0" smtClean="0">
                <a:solidFill>
                  <a:srgbClr val="F89828"/>
                </a:solidFill>
                <a:latin typeface="+mj-lt"/>
              </a:rPr>
              <a:t>0</a:t>
            </a:r>
            <a:r>
              <a:rPr lang="ru-RU" sz="7200" spc="-150" dirty="0">
                <a:solidFill>
                  <a:srgbClr val="F89828"/>
                </a:solidFill>
                <a:latin typeface="+mj-lt"/>
              </a:rPr>
              <a:t>5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14918" y="917933"/>
            <a:ext cx="8192608" cy="3880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776538" indent="-2776538"/>
            <a:r>
              <a:rPr lang="ru-RU" sz="1600" b="1" dirty="0">
                <a:solidFill>
                  <a:srgbClr val="0C2D83"/>
                </a:solidFill>
              </a:rPr>
              <a:t>Финансирование расходов по экспортному контракту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965829" y="1981323"/>
            <a:ext cx="72728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71" name="Рисунок 70" descr="logoR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34182" y="2562332"/>
            <a:ext cx="2613319" cy="386336"/>
          </a:xfrm>
          <a:prstGeom prst="rect">
            <a:avLst/>
          </a:prstGeom>
        </p:spPr>
      </p:pic>
      <p:sp>
        <p:nvSpPr>
          <p:cNvPr id="68" name="TextBox 67"/>
          <p:cNvSpPr txBox="1"/>
          <p:nvPr/>
        </p:nvSpPr>
        <p:spPr>
          <a:xfrm>
            <a:off x="995393" y="4141563"/>
            <a:ext cx="1526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C2D83"/>
                </a:solidFill>
                <a:latin typeface="+mj-lt"/>
              </a:rPr>
              <a:t>ИМПОРТЕР</a:t>
            </a:r>
            <a:endParaRPr lang="ru-RU" b="1" dirty="0">
              <a:solidFill>
                <a:srgbClr val="0C2D83"/>
              </a:solidFill>
              <a:latin typeface="+mj-lt"/>
            </a:endParaRPr>
          </a:p>
        </p:txBody>
      </p:sp>
      <p:cxnSp>
        <p:nvCxnSpPr>
          <p:cNvPr id="57" name="Shape 28"/>
          <p:cNvCxnSpPr/>
          <p:nvPr/>
        </p:nvCxnSpPr>
        <p:spPr>
          <a:xfrm>
            <a:off x="2508312" y="1966959"/>
            <a:ext cx="2340260" cy="504056"/>
          </a:xfrm>
          <a:prstGeom prst="bentConnector2">
            <a:avLst/>
          </a:prstGeom>
          <a:ln w="9525">
            <a:solidFill>
              <a:srgbClr val="F8982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6372200" y="2509279"/>
            <a:ext cx="17684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2.1. Предоставление кредита</a:t>
            </a:r>
            <a:endParaRPr lang="ru-RU" sz="1000" dirty="0"/>
          </a:p>
        </p:txBody>
      </p:sp>
      <p:sp>
        <p:nvSpPr>
          <p:cNvPr id="59" name="TextBox 58"/>
          <p:cNvSpPr txBox="1"/>
          <p:nvPr/>
        </p:nvSpPr>
        <p:spPr>
          <a:xfrm>
            <a:off x="6557346" y="2795290"/>
            <a:ext cx="13981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5. Погашение кредита</a:t>
            </a:r>
            <a:endParaRPr lang="ru-RU" sz="1000" dirty="0"/>
          </a:p>
        </p:txBody>
      </p:sp>
      <p:cxnSp>
        <p:nvCxnSpPr>
          <p:cNvPr id="60" name="Прямая со стрелкой 59"/>
          <p:cNvCxnSpPr>
            <a:stCxn id="113" idx="1"/>
            <a:endCxn id="41" idx="3"/>
          </p:cNvCxnSpPr>
          <p:nvPr/>
        </p:nvCxnSpPr>
        <p:spPr>
          <a:xfrm flipH="1">
            <a:off x="2627784" y="4321583"/>
            <a:ext cx="2988901" cy="0"/>
          </a:xfrm>
          <a:prstGeom prst="straightConnector1">
            <a:avLst/>
          </a:prstGeom>
          <a:ln w="9525">
            <a:solidFill>
              <a:srgbClr val="F8982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3493582" y="4357587"/>
            <a:ext cx="14638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4. Оплата по контракту</a:t>
            </a:r>
            <a:endParaRPr lang="ru-RU" sz="1000" dirty="0"/>
          </a:p>
        </p:txBody>
      </p:sp>
      <p:sp>
        <p:nvSpPr>
          <p:cNvPr id="62" name="TextBox 61"/>
          <p:cNvSpPr txBox="1"/>
          <p:nvPr/>
        </p:nvSpPr>
        <p:spPr>
          <a:xfrm>
            <a:off x="2747384" y="4090995"/>
            <a:ext cx="29562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3. Производство и поставка товаров (работ, услуг)</a:t>
            </a:r>
            <a:endParaRPr lang="ru-RU" sz="1000" dirty="0"/>
          </a:p>
        </p:txBody>
      </p:sp>
      <p:cxnSp>
        <p:nvCxnSpPr>
          <p:cNvPr id="63" name="Прямая со стрелкой 62"/>
          <p:cNvCxnSpPr/>
          <p:nvPr/>
        </p:nvCxnSpPr>
        <p:spPr>
          <a:xfrm>
            <a:off x="2627784" y="4573611"/>
            <a:ext cx="2988901" cy="30197"/>
          </a:xfrm>
          <a:prstGeom prst="straightConnector1">
            <a:avLst/>
          </a:prstGeom>
          <a:ln w="9525">
            <a:solidFill>
              <a:srgbClr val="F8982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 flipV="1">
            <a:off x="2627784" y="4080275"/>
            <a:ext cx="3019717" cy="10720"/>
          </a:xfrm>
          <a:prstGeom prst="straightConnector1">
            <a:avLst/>
          </a:prstGeom>
          <a:ln w="9525">
            <a:solidFill>
              <a:srgbClr val="F89828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3092030" y="3853531"/>
            <a:ext cx="22669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1. Заключение экспортного контракта</a:t>
            </a:r>
            <a:endParaRPr lang="ru-RU" sz="1000" dirty="0"/>
          </a:p>
        </p:txBody>
      </p:sp>
      <p:sp>
        <p:nvSpPr>
          <p:cNvPr id="66" name="TextBox 65"/>
          <p:cNvSpPr txBox="1"/>
          <p:nvPr/>
        </p:nvSpPr>
        <p:spPr>
          <a:xfrm>
            <a:off x="2426336" y="1707654"/>
            <a:ext cx="25042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0D1028"/>
                </a:solidFill>
              </a:rPr>
              <a:t>2.3. Предоставление страхового покрытия</a:t>
            </a:r>
            <a:endParaRPr lang="ru-RU" sz="1000" dirty="0">
              <a:solidFill>
                <a:srgbClr val="0D1028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908385" y="2085810"/>
            <a:ext cx="2696064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sz="1000" dirty="0" smtClean="0"/>
              <a:t>2.2. Залог прав</a:t>
            </a:r>
            <a:br>
              <a:rPr lang="ru-RU" sz="1000" dirty="0" smtClean="0"/>
            </a:br>
            <a:r>
              <a:rPr lang="ru-RU" sz="1000" dirty="0" smtClean="0"/>
              <a:t>на получение экспортной выручки</a:t>
            </a:r>
            <a:endParaRPr lang="ru-RU" sz="1000" dirty="0"/>
          </a:p>
        </p:txBody>
      </p:sp>
      <p:cxnSp>
        <p:nvCxnSpPr>
          <p:cNvPr id="48" name="Соединительная линия уступом 47"/>
          <p:cNvCxnSpPr/>
          <p:nvPr/>
        </p:nvCxnSpPr>
        <p:spPr>
          <a:xfrm>
            <a:off x="5811852" y="2755500"/>
            <a:ext cx="2016410" cy="1512702"/>
          </a:xfrm>
          <a:prstGeom prst="bentConnector3">
            <a:avLst>
              <a:gd name="adj1" fmla="val 127530"/>
            </a:avLst>
          </a:prstGeom>
          <a:ln w="9525">
            <a:solidFill>
              <a:srgbClr val="F8982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hape 28"/>
          <p:cNvCxnSpPr/>
          <p:nvPr/>
        </p:nvCxnSpPr>
        <p:spPr>
          <a:xfrm rot="10800000">
            <a:off x="5796136" y="3053679"/>
            <a:ext cx="2032126" cy="1083238"/>
          </a:xfrm>
          <a:prstGeom prst="bentConnector3">
            <a:avLst>
              <a:gd name="adj1" fmla="val -16770"/>
            </a:avLst>
          </a:prstGeom>
          <a:ln w="9525">
            <a:solidFill>
              <a:srgbClr val="F8982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hape 28"/>
          <p:cNvCxnSpPr/>
          <p:nvPr/>
        </p:nvCxnSpPr>
        <p:spPr>
          <a:xfrm rot="10800000">
            <a:off x="5811852" y="2485921"/>
            <a:ext cx="2016410" cy="1873505"/>
          </a:xfrm>
          <a:prstGeom prst="bentConnector3">
            <a:avLst>
              <a:gd name="adj1" fmla="val -40111"/>
            </a:avLst>
          </a:prstGeom>
          <a:ln w="9525">
            <a:solidFill>
              <a:srgbClr val="F8982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899592" y="4031035"/>
            <a:ext cx="1728192" cy="581096"/>
          </a:xfrm>
          <a:prstGeom prst="rect">
            <a:avLst/>
          </a:prstGeom>
          <a:noFill/>
          <a:ln>
            <a:solidFill>
              <a:srgbClr val="0C2D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Прямоугольник 112"/>
          <p:cNvSpPr/>
          <p:nvPr/>
        </p:nvSpPr>
        <p:spPr>
          <a:xfrm>
            <a:off x="5616685" y="4031035"/>
            <a:ext cx="2211576" cy="581096"/>
          </a:xfrm>
          <a:prstGeom prst="rect">
            <a:avLst/>
          </a:prstGeom>
          <a:noFill/>
          <a:ln>
            <a:solidFill>
              <a:srgbClr val="0C2D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TextBox 113"/>
          <p:cNvSpPr txBox="1"/>
          <p:nvPr/>
        </p:nvSpPr>
        <p:spPr>
          <a:xfrm>
            <a:off x="5647501" y="4136917"/>
            <a:ext cx="2149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C2D83"/>
                </a:solidFill>
                <a:latin typeface="+mj-lt"/>
              </a:rPr>
              <a:t>ЭКСПОРТЕР (РФ)</a:t>
            </a:r>
            <a:endParaRPr lang="ru-RU" b="1" dirty="0">
              <a:solidFill>
                <a:srgbClr val="0C2D83"/>
              </a:solidFill>
              <a:latin typeface="+mj-lt"/>
            </a:endParaRPr>
          </a:p>
        </p:txBody>
      </p:sp>
      <p:sp>
        <p:nvSpPr>
          <p:cNvPr id="115" name="Прямоугольник 114"/>
          <p:cNvSpPr/>
          <p:nvPr/>
        </p:nvSpPr>
        <p:spPr>
          <a:xfrm>
            <a:off x="2747384" y="2485920"/>
            <a:ext cx="3048752" cy="581096"/>
          </a:xfrm>
          <a:prstGeom prst="rect">
            <a:avLst/>
          </a:prstGeom>
          <a:noFill/>
          <a:ln>
            <a:solidFill>
              <a:srgbClr val="0C2D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 descr="D:\Eximbank\image0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213" y="1735809"/>
            <a:ext cx="1620317" cy="74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5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Прямоугольник 154"/>
          <p:cNvSpPr/>
          <p:nvPr/>
        </p:nvSpPr>
        <p:spPr>
          <a:xfrm>
            <a:off x="467544" y="915566"/>
            <a:ext cx="8280920" cy="422793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12700" dir="7260000" sx="98000" sy="98000" algn="ctr" rotWithShape="0">
              <a:srgbClr val="0D1028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5" name="Группа 34"/>
          <p:cNvGrpSpPr/>
          <p:nvPr/>
        </p:nvGrpSpPr>
        <p:grpSpPr>
          <a:xfrm>
            <a:off x="894487" y="4294910"/>
            <a:ext cx="1728192" cy="581096"/>
            <a:chOff x="899592" y="4031035"/>
            <a:chExt cx="1728192" cy="581096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899592" y="4031035"/>
              <a:ext cx="1728192" cy="5810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C2D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995393" y="4141563"/>
              <a:ext cx="15263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0C2D83"/>
                  </a:solidFill>
                  <a:latin typeface="+mj-lt"/>
                </a:rPr>
                <a:t>ИМПОРТЕР</a:t>
              </a:r>
              <a:endParaRPr lang="ru-RU" b="1" dirty="0">
                <a:solidFill>
                  <a:srgbClr val="0C2D83"/>
                </a:solidFill>
                <a:latin typeface="+mj-lt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308735"/>
            <a:ext cx="5328592" cy="388007"/>
          </a:xfrm>
        </p:spPr>
        <p:txBody>
          <a:bodyPr>
            <a:normAutofit fontScale="90000"/>
          </a:bodyPr>
          <a:lstStyle/>
          <a:p>
            <a:pPr algn="l"/>
            <a:r>
              <a:rPr lang="ru-RU" sz="1600" b="1" dirty="0">
                <a:solidFill>
                  <a:srgbClr val="0C2D83"/>
                </a:solidFill>
              </a:rPr>
              <a:t>ГРУППА ПРОДУКТОВ: КРЕДИТ ЭКСПОРТЕРУ</a:t>
            </a:r>
            <a:r>
              <a:rPr lang="ru-RU" sz="1600" b="1" dirty="0" smtClean="0">
                <a:solidFill>
                  <a:srgbClr val="0C2D83"/>
                </a:solidFill>
              </a:rPr>
              <a:t/>
            </a:r>
            <a:br>
              <a:rPr lang="ru-RU" sz="1600" b="1" dirty="0" smtClean="0">
                <a:solidFill>
                  <a:srgbClr val="0C2D83"/>
                </a:solidFill>
              </a:rPr>
            </a:br>
            <a:r>
              <a:rPr lang="ru-RU" sz="1600" b="1" dirty="0">
                <a:solidFill>
                  <a:srgbClr val="0C2D83"/>
                </a:solidFill>
              </a:rPr>
              <a:t>(</a:t>
            </a:r>
            <a:r>
              <a:rPr lang="ru-RU" sz="1600" b="1" dirty="0" err="1">
                <a:solidFill>
                  <a:srgbClr val="0C2D83"/>
                </a:solidFill>
              </a:rPr>
              <a:t>предэкспортное</a:t>
            </a:r>
            <a:r>
              <a:rPr lang="ru-RU" sz="1600" b="1" dirty="0">
                <a:solidFill>
                  <a:srgbClr val="0C2D83"/>
                </a:solidFill>
              </a:rPr>
              <a:t> финансирование)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915566"/>
            <a:ext cx="9144000" cy="0"/>
          </a:xfrm>
          <a:prstGeom prst="line">
            <a:avLst/>
          </a:prstGeom>
          <a:ln w="53975">
            <a:solidFill>
              <a:srgbClr val="F898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11535"/>
            <a:ext cx="1639880" cy="388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0"/>
            <a:ext cx="1440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200" spc="-150" dirty="0" smtClean="0">
                <a:solidFill>
                  <a:srgbClr val="F89828"/>
                </a:solidFill>
                <a:latin typeface="+mj-lt"/>
              </a:rPr>
              <a:t>0</a:t>
            </a:r>
            <a:r>
              <a:rPr lang="ru-RU" sz="7200" spc="-150" dirty="0">
                <a:solidFill>
                  <a:srgbClr val="F89828"/>
                </a:solidFill>
                <a:latin typeface="+mj-lt"/>
              </a:rPr>
              <a:t>6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14918" y="917933"/>
            <a:ext cx="8192608" cy="3880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776538" indent="-2776538"/>
            <a:r>
              <a:rPr lang="ru-RU" sz="1600" b="1" dirty="0">
                <a:solidFill>
                  <a:srgbClr val="0C2D83"/>
                </a:solidFill>
              </a:rPr>
              <a:t>Финансирование </a:t>
            </a:r>
            <a:r>
              <a:rPr lang="ru-RU" sz="1600" b="1" dirty="0" smtClean="0">
                <a:solidFill>
                  <a:srgbClr val="0C2D83"/>
                </a:solidFill>
              </a:rPr>
              <a:t>текущих расходов </a:t>
            </a:r>
            <a:r>
              <a:rPr lang="ru-RU" sz="1600" b="1" dirty="0">
                <a:solidFill>
                  <a:srgbClr val="0C2D83"/>
                </a:solidFill>
              </a:rPr>
              <a:t>по </a:t>
            </a:r>
            <a:r>
              <a:rPr lang="ru-RU" sz="1600" b="1" dirty="0" smtClean="0">
                <a:solidFill>
                  <a:srgbClr val="0C2D83"/>
                </a:solidFill>
              </a:rPr>
              <a:t>экспортным поставкам</a:t>
            </a:r>
            <a:endParaRPr lang="ru-RU" sz="1600" b="1" dirty="0">
              <a:solidFill>
                <a:srgbClr val="0C2D83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65829" y="1981323"/>
            <a:ext cx="72728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71" name="Рисунок 70" descr="logoR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34182" y="2562332"/>
            <a:ext cx="2613319" cy="386336"/>
          </a:xfrm>
          <a:prstGeom prst="rect">
            <a:avLst/>
          </a:prstGeom>
        </p:spPr>
      </p:pic>
      <p:cxnSp>
        <p:nvCxnSpPr>
          <p:cNvPr id="57" name="Shape 28"/>
          <p:cNvCxnSpPr/>
          <p:nvPr/>
        </p:nvCxnSpPr>
        <p:spPr>
          <a:xfrm>
            <a:off x="2508312" y="1966959"/>
            <a:ext cx="2340260" cy="504056"/>
          </a:xfrm>
          <a:prstGeom prst="bentConnector2">
            <a:avLst/>
          </a:prstGeom>
          <a:ln w="9525">
            <a:solidFill>
              <a:srgbClr val="F8982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6372200" y="2509279"/>
            <a:ext cx="17684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2.1. Предоставление кредита</a:t>
            </a:r>
            <a:endParaRPr lang="ru-RU" sz="1000" dirty="0"/>
          </a:p>
        </p:txBody>
      </p:sp>
      <p:sp>
        <p:nvSpPr>
          <p:cNvPr id="59" name="TextBox 58"/>
          <p:cNvSpPr txBox="1"/>
          <p:nvPr/>
        </p:nvSpPr>
        <p:spPr>
          <a:xfrm>
            <a:off x="6557346" y="2795290"/>
            <a:ext cx="13981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5. Погашение кредита</a:t>
            </a:r>
            <a:endParaRPr lang="ru-RU" sz="1000" dirty="0"/>
          </a:p>
        </p:txBody>
      </p:sp>
      <p:cxnSp>
        <p:nvCxnSpPr>
          <p:cNvPr id="60" name="Прямая со стрелкой 59"/>
          <p:cNvCxnSpPr>
            <a:stCxn id="113" idx="1"/>
            <a:endCxn id="41" idx="3"/>
          </p:cNvCxnSpPr>
          <p:nvPr/>
        </p:nvCxnSpPr>
        <p:spPr>
          <a:xfrm flipH="1">
            <a:off x="2627784" y="4086434"/>
            <a:ext cx="2988901" cy="0"/>
          </a:xfrm>
          <a:prstGeom prst="straightConnector1">
            <a:avLst/>
          </a:prstGeom>
          <a:ln w="9525">
            <a:solidFill>
              <a:srgbClr val="F8982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3493582" y="4083918"/>
            <a:ext cx="14638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4. Оплата по контракту</a:t>
            </a:r>
            <a:endParaRPr lang="ru-RU" sz="1000" dirty="0"/>
          </a:p>
        </p:txBody>
      </p:sp>
      <p:sp>
        <p:nvSpPr>
          <p:cNvPr id="62" name="TextBox 61"/>
          <p:cNvSpPr txBox="1"/>
          <p:nvPr/>
        </p:nvSpPr>
        <p:spPr>
          <a:xfrm>
            <a:off x="2747384" y="3817326"/>
            <a:ext cx="29562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3. Производство и поставка товаров (работ, услуг)</a:t>
            </a:r>
            <a:endParaRPr lang="ru-RU" sz="1000" dirty="0"/>
          </a:p>
        </p:txBody>
      </p:sp>
      <p:cxnSp>
        <p:nvCxnSpPr>
          <p:cNvPr id="63" name="Прямая со стрелкой 62"/>
          <p:cNvCxnSpPr/>
          <p:nvPr/>
        </p:nvCxnSpPr>
        <p:spPr>
          <a:xfrm>
            <a:off x="2627784" y="4299942"/>
            <a:ext cx="2988901" cy="30197"/>
          </a:xfrm>
          <a:prstGeom prst="straightConnector1">
            <a:avLst/>
          </a:prstGeom>
          <a:ln w="9525">
            <a:solidFill>
              <a:srgbClr val="F8982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 flipV="1">
            <a:off x="2627784" y="3795886"/>
            <a:ext cx="3019717" cy="10720"/>
          </a:xfrm>
          <a:prstGeom prst="straightConnector1">
            <a:avLst/>
          </a:prstGeom>
          <a:ln w="9525">
            <a:solidFill>
              <a:srgbClr val="F89828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3092030" y="3579862"/>
            <a:ext cx="22669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1. Заключение экспортного контракта</a:t>
            </a:r>
            <a:endParaRPr lang="ru-RU" sz="1000" dirty="0"/>
          </a:p>
        </p:txBody>
      </p:sp>
      <p:sp>
        <p:nvSpPr>
          <p:cNvPr id="66" name="TextBox 65"/>
          <p:cNvSpPr txBox="1"/>
          <p:nvPr/>
        </p:nvSpPr>
        <p:spPr>
          <a:xfrm>
            <a:off x="2426336" y="1707654"/>
            <a:ext cx="25042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0D1028"/>
                </a:solidFill>
              </a:rPr>
              <a:t>2.3. Предоставление страхового покрытия</a:t>
            </a:r>
            <a:endParaRPr lang="ru-RU" sz="1000" dirty="0">
              <a:solidFill>
                <a:srgbClr val="0D1028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908385" y="2085810"/>
            <a:ext cx="2696064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sz="1000" dirty="0" smtClean="0"/>
              <a:t>2.2. Залог прав</a:t>
            </a:r>
            <a:br>
              <a:rPr lang="ru-RU" sz="1000" dirty="0" smtClean="0"/>
            </a:br>
            <a:r>
              <a:rPr lang="ru-RU" sz="1000" dirty="0" smtClean="0"/>
              <a:t>на получение экспортной выручки</a:t>
            </a:r>
            <a:endParaRPr lang="ru-RU" sz="1000" dirty="0"/>
          </a:p>
        </p:txBody>
      </p:sp>
      <p:cxnSp>
        <p:nvCxnSpPr>
          <p:cNvPr id="48" name="Соединительная линия уступом 47"/>
          <p:cNvCxnSpPr/>
          <p:nvPr/>
        </p:nvCxnSpPr>
        <p:spPr>
          <a:xfrm>
            <a:off x="5811852" y="2755500"/>
            <a:ext cx="2016410" cy="1335580"/>
          </a:xfrm>
          <a:prstGeom prst="bentConnector3">
            <a:avLst>
              <a:gd name="adj1" fmla="val 126653"/>
            </a:avLst>
          </a:prstGeom>
          <a:ln w="9525">
            <a:solidFill>
              <a:srgbClr val="F8982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hape 28"/>
          <p:cNvCxnSpPr/>
          <p:nvPr/>
        </p:nvCxnSpPr>
        <p:spPr>
          <a:xfrm rot="10800000">
            <a:off x="5796136" y="3053680"/>
            <a:ext cx="2032126" cy="886757"/>
          </a:xfrm>
          <a:prstGeom prst="bentConnector3">
            <a:avLst>
              <a:gd name="adj1" fmla="val -15899"/>
            </a:avLst>
          </a:prstGeom>
          <a:ln w="9525">
            <a:solidFill>
              <a:srgbClr val="F8982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hape 28"/>
          <p:cNvCxnSpPr/>
          <p:nvPr/>
        </p:nvCxnSpPr>
        <p:spPr>
          <a:xfrm rot="10800000">
            <a:off x="5811852" y="2485922"/>
            <a:ext cx="2016410" cy="1785178"/>
          </a:xfrm>
          <a:prstGeom prst="bentConnector3">
            <a:avLst>
              <a:gd name="adj1" fmla="val -35430"/>
            </a:avLst>
          </a:prstGeom>
          <a:ln w="9525">
            <a:solidFill>
              <a:srgbClr val="F8982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"/>
          <p:cNvGrpSpPr/>
          <p:nvPr/>
        </p:nvGrpSpPr>
        <p:grpSpPr>
          <a:xfrm>
            <a:off x="899592" y="3795886"/>
            <a:ext cx="1728192" cy="581096"/>
            <a:chOff x="899592" y="4031035"/>
            <a:chExt cx="1728192" cy="581096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899592" y="4031035"/>
              <a:ext cx="1728192" cy="5810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C2D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995393" y="4141563"/>
              <a:ext cx="15263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0C2D83"/>
                  </a:solidFill>
                  <a:latin typeface="+mj-lt"/>
                </a:rPr>
                <a:t>ИМПОРТЕР</a:t>
              </a:r>
              <a:endParaRPr lang="ru-RU" b="1" dirty="0">
                <a:solidFill>
                  <a:srgbClr val="0C2D83"/>
                </a:solidFill>
                <a:latin typeface="+mj-lt"/>
              </a:endParaRPr>
            </a:p>
          </p:txBody>
        </p:sp>
      </p:grpSp>
      <p:sp>
        <p:nvSpPr>
          <p:cNvPr id="113" name="Прямоугольник 112"/>
          <p:cNvSpPr/>
          <p:nvPr/>
        </p:nvSpPr>
        <p:spPr>
          <a:xfrm>
            <a:off x="5616685" y="3795886"/>
            <a:ext cx="2211576" cy="581096"/>
          </a:xfrm>
          <a:prstGeom prst="rect">
            <a:avLst/>
          </a:prstGeom>
          <a:noFill/>
          <a:ln>
            <a:solidFill>
              <a:srgbClr val="0C2D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TextBox 113"/>
          <p:cNvSpPr txBox="1"/>
          <p:nvPr/>
        </p:nvSpPr>
        <p:spPr>
          <a:xfrm>
            <a:off x="5647501" y="3901768"/>
            <a:ext cx="2149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C2D83"/>
                </a:solidFill>
                <a:latin typeface="+mj-lt"/>
              </a:rPr>
              <a:t>ЭКСПОРТЕР (РФ)</a:t>
            </a:r>
            <a:endParaRPr lang="ru-RU" b="1" dirty="0">
              <a:solidFill>
                <a:srgbClr val="0C2D83"/>
              </a:solidFill>
              <a:latin typeface="+mj-lt"/>
            </a:endParaRPr>
          </a:p>
        </p:txBody>
      </p:sp>
      <p:sp>
        <p:nvSpPr>
          <p:cNvPr id="115" name="Прямоугольник 114"/>
          <p:cNvSpPr/>
          <p:nvPr/>
        </p:nvSpPr>
        <p:spPr>
          <a:xfrm>
            <a:off x="2747384" y="2485920"/>
            <a:ext cx="3048752" cy="581096"/>
          </a:xfrm>
          <a:prstGeom prst="rect">
            <a:avLst/>
          </a:prstGeom>
          <a:noFill/>
          <a:ln>
            <a:solidFill>
              <a:srgbClr val="0C2D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 descr="D:\Eximbank\image0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213" y="1735809"/>
            <a:ext cx="1620317" cy="74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Группа 31"/>
          <p:cNvGrpSpPr/>
          <p:nvPr/>
        </p:nvGrpSpPr>
        <p:grpSpPr>
          <a:xfrm>
            <a:off x="894487" y="3219822"/>
            <a:ext cx="1728192" cy="581096"/>
            <a:chOff x="899592" y="4031035"/>
            <a:chExt cx="1728192" cy="581096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899592" y="4031035"/>
              <a:ext cx="1728192" cy="5810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C2D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995393" y="4141563"/>
              <a:ext cx="15263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0C2D83"/>
                  </a:solidFill>
                  <a:latin typeface="+mj-lt"/>
                </a:rPr>
                <a:t>ИМПОРТЕР</a:t>
              </a:r>
              <a:endParaRPr lang="ru-RU" b="1" dirty="0">
                <a:solidFill>
                  <a:srgbClr val="0C2D83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314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Прямоугольник 154"/>
          <p:cNvSpPr/>
          <p:nvPr/>
        </p:nvSpPr>
        <p:spPr>
          <a:xfrm>
            <a:off x="467544" y="915566"/>
            <a:ext cx="8280920" cy="422793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12700" dir="7260000" sx="98000" sy="98000" algn="ctr" rotWithShape="0">
              <a:srgbClr val="0D1028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3.1. Предоставление страхового покрытия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308735"/>
            <a:ext cx="5328592" cy="388007"/>
          </a:xfrm>
        </p:spPr>
        <p:txBody>
          <a:bodyPr>
            <a:normAutofit fontScale="90000"/>
          </a:bodyPr>
          <a:lstStyle/>
          <a:p>
            <a:pPr algn="l"/>
            <a:r>
              <a:rPr lang="ru-RU" sz="1600" b="1" dirty="0">
                <a:solidFill>
                  <a:srgbClr val="0C2D83"/>
                </a:solidFill>
              </a:rPr>
              <a:t>ГРУППА ПРОДУКТОВ: КРЕДИТ ЭКСПОРТЕРУ</a:t>
            </a:r>
            <a:r>
              <a:rPr lang="ru-RU" sz="1600" b="1" dirty="0" smtClean="0">
                <a:solidFill>
                  <a:srgbClr val="0C2D83"/>
                </a:solidFill>
              </a:rPr>
              <a:t/>
            </a:r>
            <a:br>
              <a:rPr lang="ru-RU" sz="1600" b="1" dirty="0" smtClean="0">
                <a:solidFill>
                  <a:srgbClr val="0C2D83"/>
                </a:solidFill>
              </a:rPr>
            </a:br>
            <a:r>
              <a:rPr lang="ru-RU" sz="1600" b="1" dirty="0" smtClean="0">
                <a:solidFill>
                  <a:srgbClr val="0C2D83"/>
                </a:solidFill>
              </a:rPr>
              <a:t>(</a:t>
            </a:r>
            <a:r>
              <a:rPr lang="ru-RU" sz="1600" b="1" dirty="0" err="1" smtClean="0">
                <a:solidFill>
                  <a:srgbClr val="0C2D83"/>
                </a:solidFill>
              </a:rPr>
              <a:t>постэкспортное</a:t>
            </a:r>
            <a:r>
              <a:rPr lang="ru-RU" sz="1600" b="1" dirty="0" smtClean="0">
                <a:solidFill>
                  <a:srgbClr val="0C2D83"/>
                </a:solidFill>
              </a:rPr>
              <a:t> </a:t>
            </a:r>
            <a:r>
              <a:rPr lang="ru-RU" sz="1600" b="1" dirty="0">
                <a:solidFill>
                  <a:srgbClr val="0C2D83"/>
                </a:solidFill>
              </a:rPr>
              <a:t>финансирование)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915566"/>
            <a:ext cx="9144000" cy="0"/>
          </a:xfrm>
          <a:prstGeom prst="line">
            <a:avLst/>
          </a:prstGeom>
          <a:ln w="53975">
            <a:solidFill>
              <a:srgbClr val="F898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11535"/>
            <a:ext cx="1639880" cy="388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0"/>
            <a:ext cx="1440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7200" spc="-150" dirty="0" smtClean="0">
                <a:solidFill>
                  <a:srgbClr val="F89828"/>
                </a:solidFill>
                <a:latin typeface="+mj-lt"/>
              </a:rPr>
              <a:t>07</a:t>
            </a:r>
            <a:endParaRPr lang="ru-RU" sz="7200" spc="-150" dirty="0">
              <a:solidFill>
                <a:srgbClr val="F89828"/>
              </a:solidFill>
              <a:latin typeface="+mj-lt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14918" y="917933"/>
            <a:ext cx="8192608" cy="3880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776538" indent="-2776538"/>
            <a:r>
              <a:rPr lang="ru-RU" sz="1600" b="1" dirty="0">
                <a:solidFill>
                  <a:srgbClr val="0C2D83"/>
                </a:solidFill>
              </a:rPr>
              <a:t>Финансирование коммерческого кредита экспортера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965829" y="1981323"/>
            <a:ext cx="72728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71" name="Рисунок 70" descr="logoR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34182" y="2562332"/>
            <a:ext cx="2613319" cy="386336"/>
          </a:xfrm>
          <a:prstGeom prst="rect">
            <a:avLst/>
          </a:prstGeom>
        </p:spPr>
      </p:pic>
      <p:sp>
        <p:nvSpPr>
          <p:cNvPr id="68" name="TextBox 67"/>
          <p:cNvSpPr txBox="1"/>
          <p:nvPr/>
        </p:nvSpPr>
        <p:spPr>
          <a:xfrm>
            <a:off x="995393" y="4141563"/>
            <a:ext cx="1526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C2D83"/>
                </a:solidFill>
                <a:latin typeface="+mj-lt"/>
              </a:rPr>
              <a:t>ИМПОРТЕР</a:t>
            </a:r>
            <a:endParaRPr lang="ru-RU" b="1" dirty="0">
              <a:solidFill>
                <a:srgbClr val="0C2D83"/>
              </a:solidFill>
              <a:latin typeface="+mj-lt"/>
            </a:endParaRPr>
          </a:p>
        </p:txBody>
      </p:sp>
      <p:cxnSp>
        <p:nvCxnSpPr>
          <p:cNvPr id="57" name="Shape 28"/>
          <p:cNvCxnSpPr/>
          <p:nvPr/>
        </p:nvCxnSpPr>
        <p:spPr>
          <a:xfrm>
            <a:off x="2508312" y="1966959"/>
            <a:ext cx="2340260" cy="504056"/>
          </a:xfrm>
          <a:prstGeom prst="bentConnector2">
            <a:avLst/>
          </a:prstGeom>
          <a:ln w="9525">
            <a:solidFill>
              <a:srgbClr val="F89828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6372200" y="2509279"/>
            <a:ext cx="17684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2.1. Предоставление кредита</a:t>
            </a:r>
            <a:endParaRPr lang="ru-RU" sz="1000" dirty="0"/>
          </a:p>
        </p:txBody>
      </p:sp>
      <p:sp>
        <p:nvSpPr>
          <p:cNvPr id="59" name="TextBox 58"/>
          <p:cNvSpPr txBox="1"/>
          <p:nvPr/>
        </p:nvSpPr>
        <p:spPr>
          <a:xfrm>
            <a:off x="6557346" y="2795290"/>
            <a:ext cx="13981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5. Погашение кредита</a:t>
            </a:r>
            <a:endParaRPr lang="ru-RU" sz="1000" dirty="0"/>
          </a:p>
        </p:txBody>
      </p:sp>
      <p:cxnSp>
        <p:nvCxnSpPr>
          <p:cNvPr id="60" name="Прямая со стрелкой 59"/>
          <p:cNvCxnSpPr>
            <a:stCxn id="113" idx="1"/>
            <a:endCxn id="41" idx="3"/>
          </p:cNvCxnSpPr>
          <p:nvPr/>
        </p:nvCxnSpPr>
        <p:spPr>
          <a:xfrm flipH="1">
            <a:off x="2627784" y="4321583"/>
            <a:ext cx="2988901" cy="0"/>
          </a:xfrm>
          <a:prstGeom prst="straightConnector1">
            <a:avLst/>
          </a:prstGeom>
          <a:ln w="9525">
            <a:solidFill>
              <a:srgbClr val="F8982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3493582" y="4357587"/>
            <a:ext cx="14638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4. Оплата по контракту</a:t>
            </a:r>
            <a:endParaRPr lang="ru-RU" sz="1000" dirty="0"/>
          </a:p>
        </p:txBody>
      </p:sp>
      <p:sp>
        <p:nvSpPr>
          <p:cNvPr id="62" name="TextBox 61"/>
          <p:cNvSpPr txBox="1"/>
          <p:nvPr/>
        </p:nvSpPr>
        <p:spPr>
          <a:xfrm>
            <a:off x="2747384" y="4090995"/>
            <a:ext cx="29562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3. Производство и поставка товаров (работ, услуг)</a:t>
            </a:r>
            <a:endParaRPr lang="ru-RU" sz="1000" dirty="0"/>
          </a:p>
        </p:txBody>
      </p:sp>
      <p:cxnSp>
        <p:nvCxnSpPr>
          <p:cNvPr id="63" name="Прямая со стрелкой 62"/>
          <p:cNvCxnSpPr/>
          <p:nvPr/>
        </p:nvCxnSpPr>
        <p:spPr>
          <a:xfrm>
            <a:off x="2627784" y="4573611"/>
            <a:ext cx="2988901" cy="30197"/>
          </a:xfrm>
          <a:prstGeom prst="straightConnector1">
            <a:avLst/>
          </a:prstGeom>
          <a:ln w="9525">
            <a:solidFill>
              <a:srgbClr val="F8982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 flipV="1">
            <a:off x="2627784" y="4080275"/>
            <a:ext cx="3019717" cy="10720"/>
          </a:xfrm>
          <a:prstGeom prst="straightConnector1">
            <a:avLst/>
          </a:prstGeom>
          <a:ln w="9525">
            <a:solidFill>
              <a:srgbClr val="F89828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3092030" y="3853531"/>
            <a:ext cx="22669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1. Заключение экспортного контракта</a:t>
            </a:r>
            <a:endParaRPr lang="ru-RU" sz="1000" dirty="0"/>
          </a:p>
        </p:txBody>
      </p:sp>
      <p:sp>
        <p:nvSpPr>
          <p:cNvPr id="66" name="TextBox 65"/>
          <p:cNvSpPr txBox="1"/>
          <p:nvPr/>
        </p:nvSpPr>
        <p:spPr>
          <a:xfrm>
            <a:off x="2992416" y="1491630"/>
            <a:ext cx="15840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altLang="ru-RU" sz="1000" dirty="0" smtClean="0"/>
              <a:t>Выгодоприобретатель </a:t>
            </a:r>
            <a:r>
              <a:rPr lang="en-US" altLang="ru-RU" sz="1000" dirty="0" smtClean="0"/>
              <a:t/>
            </a:r>
            <a:br>
              <a:rPr lang="en-US" altLang="ru-RU" sz="1000" dirty="0" smtClean="0"/>
            </a:br>
            <a:r>
              <a:rPr lang="ru-RU" altLang="ru-RU" sz="1000" dirty="0" smtClean="0"/>
              <a:t>по Договору страхования</a:t>
            </a:r>
            <a:endParaRPr lang="ru-RU" altLang="ru-RU" sz="1000" dirty="0"/>
          </a:p>
        </p:txBody>
      </p:sp>
      <p:sp>
        <p:nvSpPr>
          <p:cNvPr id="47" name="TextBox 46"/>
          <p:cNvSpPr txBox="1"/>
          <p:nvPr/>
        </p:nvSpPr>
        <p:spPr>
          <a:xfrm>
            <a:off x="5908385" y="2085810"/>
            <a:ext cx="2696064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sz="1000" dirty="0" smtClean="0"/>
              <a:t>2.2. Залог прав</a:t>
            </a:r>
            <a:br>
              <a:rPr lang="ru-RU" sz="1000" dirty="0" smtClean="0"/>
            </a:br>
            <a:r>
              <a:rPr lang="ru-RU" sz="1000" dirty="0" smtClean="0"/>
              <a:t>на получение экспортной выручки</a:t>
            </a:r>
            <a:endParaRPr lang="ru-RU" sz="1000" dirty="0"/>
          </a:p>
        </p:txBody>
      </p:sp>
      <p:cxnSp>
        <p:nvCxnSpPr>
          <p:cNvPr id="48" name="Соединительная линия уступом 47"/>
          <p:cNvCxnSpPr/>
          <p:nvPr/>
        </p:nvCxnSpPr>
        <p:spPr>
          <a:xfrm>
            <a:off x="5811852" y="2755500"/>
            <a:ext cx="2016410" cy="1512702"/>
          </a:xfrm>
          <a:prstGeom prst="bentConnector3">
            <a:avLst>
              <a:gd name="adj1" fmla="val 127530"/>
            </a:avLst>
          </a:prstGeom>
          <a:ln w="9525">
            <a:solidFill>
              <a:srgbClr val="F8982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hape 28"/>
          <p:cNvCxnSpPr/>
          <p:nvPr/>
        </p:nvCxnSpPr>
        <p:spPr>
          <a:xfrm rot="10800000">
            <a:off x="5796136" y="3053679"/>
            <a:ext cx="2032126" cy="1083238"/>
          </a:xfrm>
          <a:prstGeom prst="bentConnector3">
            <a:avLst>
              <a:gd name="adj1" fmla="val -16770"/>
            </a:avLst>
          </a:prstGeom>
          <a:ln w="9525">
            <a:solidFill>
              <a:srgbClr val="F8982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hape 28"/>
          <p:cNvCxnSpPr/>
          <p:nvPr/>
        </p:nvCxnSpPr>
        <p:spPr>
          <a:xfrm rot="10800000">
            <a:off x="5811852" y="2485921"/>
            <a:ext cx="2016410" cy="1873505"/>
          </a:xfrm>
          <a:prstGeom prst="bentConnector3">
            <a:avLst>
              <a:gd name="adj1" fmla="val -40111"/>
            </a:avLst>
          </a:prstGeom>
          <a:ln w="9525">
            <a:solidFill>
              <a:srgbClr val="F8982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899592" y="4031035"/>
            <a:ext cx="1728192" cy="581096"/>
          </a:xfrm>
          <a:prstGeom prst="rect">
            <a:avLst/>
          </a:prstGeom>
          <a:noFill/>
          <a:ln>
            <a:solidFill>
              <a:srgbClr val="0C2D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Прямоугольник 112"/>
          <p:cNvSpPr/>
          <p:nvPr/>
        </p:nvSpPr>
        <p:spPr>
          <a:xfrm>
            <a:off x="5616685" y="4031035"/>
            <a:ext cx="2211576" cy="581096"/>
          </a:xfrm>
          <a:prstGeom prst="rect">
            <a:avLst/>
          </a:prstGeom>
          <a:noFill/>
          <a:ln>
            <a:solidFill>
              <a:srgbClr val="0C2D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TextBox 113"/>
          <p:cNvSpPr txBox="1"/>
          <p:nvPr/>
        </p:nvSpPr>
        <p:spPr>
          <a:xfrm>
            <a:off x="5647501" y="4136917"/>
            <a:ext cx="2149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C2D83"/>
                </a:solidFill>
                <a:latin typeface="+mj-lt"/>
              </a:rPr>
              <a:t>ЭКСПОРТЕР (РФ)</a:t>
            </a:r>
            <a:endParaRPr lang="ru-RU" b="1" dirty="0">
              <a:solidFill>
                <a:srgbClr val="0C2D83"/>
              </a:solidFill>
              <a:latin typeface="+mj-lt"/>
            </a:endParaRPr>
          </a:p>
        </p:txBody>
      </p:sp>
      <p:sp>
        <p:nvSpPr>
          <p:cNvPr id="115" name="Прямоугольник 114"/>
          <p:cNvSpPr/>
          <p:nvPr/>
        </p:nvSpPr>
        <p:spPr>
          <a:xfrm>
            <a:off x="2747384" y="2485920"/>
            <a:ext cx="3048752" cy="581096"/>
          </a:xfrm>
          <a:prstGeom prst="rect">
            <a:avLst/>
          </a:prstGeom>
          <a:noFill/>
          <a:ln>
            <a:solidFill>
              <a:srgbClr val="0C2D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 descr="D:\Eximbank\image0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213" y="1735809"/>
            <a:ext cx="1620317" cy="74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0" name="Соединительная линия уступом 39"/>
          <p:cNvCxnSpPr>
            <a:stCxn id="2051" idx="2"/>
            <a:endCxn id="113" idx="0"/>
          </p:cNvCxnSpPr>
          <p:nvPr/>
        </p:nvCxnSpPr>
        <p:spPr>
          <a:xfrm rot="16200000" flipH="1">
            <a:off x="3403094" y="711656"/>
            <a:ext cx="1545656" cy="5093101"/>
          </a:xfrm>
          <a:prstGeom prst="bentConnector3">
            <a:avLst>
              <a:gd name="adj1" fmla="val 64885"/>
            </a:avLst>
          </a:prstGeom>
          <a:ln w="9525">
            <a:solidFill>
              <a:srgbClr val="F8982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3088735" y="3219822"/>
            <a:ext cx="250421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/>
              <a:t>3.1. Предоставление страхового покрытия</a:t>
            </a:r>
          </a:p>
        </p:txBody>
      </p:sp>
    </p:spTree>
    <p:extLst>
      <p:ext uri="{BB962C8B-B14F-4D97-AF65-F5344CB8AC3E}">
        <p14:creationId xmlns:p14="http://schemas.microsoft.com/office/powerpoint/2010/main" val="419034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Прямоугольник 154"/>
          <p:cNvSpPr/>
          <p:nvPr/>
        </p:nvSpPr>
        <p:spPr>
          <a:xfrm>
            <a:off x="467544" y="915566"/>
            <a:ext cx="8280920" cy="422793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12700" dir="7260000" sx="98000" sy="98000" algn="ctr" rotWithShape="0">
              <a:srgbClr val="0D1028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5" name="Группа 34"/>
          <p:cNvGrpSpPr/>
          <p:nvPr/>
        </p:nvGrpSpPr>
        <p:grpSpPr>
          <a:xfrm>
            <a:off x="894487" y="4222902"/>
            <a:ext cx="1728192" cy="581096"/>
            <a:chOff x="899592" y="4031035"/>
            <a:chExt cx="1728192" cy="581096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899592" y="4031035"/>
              <a:ext cx="1728192" cy="5810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C2D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995393" y="4141563"/>
              <a:ext cx="15263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0C2D83"/>
                  </a:solidFill>
                  <a:latin typeface="+mj-lt"/>
                </a:rPr>
                <a:t>ИМПОРТЕР</a:t>
              </a:r>
              <a:endParaRPr lang="ru-RU" b="1" dirty="0">
                <a:solidFill>
                  <a:srgbClr val="0C2D83"/>
                </a:solidFill>
                <a:latin typeface="+mj-lt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308735"/>
            <a:ext cx="5328592" cy="388007"/>
          </a:xfrm>
        </p:spPr>
        <p:txBody>
          <a:bodyPr>
            <a:normAutofit fontScale="90000"/>
          </a:bodyPr>
          <a:lstStyle/>
          <a:p>
            <a:pPr algn="l"/>
            <a:r>
              <a:rPr lang="ru-RU" sz="1600" b="1" dirty="0">
                <a:solidFill>
                  <a:srgbClr val="0C2D83"/>
                </a:solidFill>
              </a:rPr>
              <a:t>ГРУППА ПРОДУКТОВ: КРЕДИТ ЭКСПОРТЕРУ</a:t>
            </a:r>
            <a:r>
              <a:rPr lang="ru-RU" sz="1600" b="1" dirty="0" smtClean="0">
                <a:solidFill>
                  <a:srgbClr val="0C2D83"/>
                </a:solidFill>
              </a:rPr>
              <a:t/>
            </a:r>
            <a:br>
              <a:rPr lang="ru-RU" sz="1600" b="1" dirty="0" smtClean="0">
                <a:solidFill>
                  <a:srgbClr val="0C2D83"/>
                </a:solidFill>
              </a:rPr>
            </a:br>
            <a:r>
              <a:rPr lang="ru-RU" sz="1600" b="1" dirty="0" smtClean="0">
                <a:solidFill>
                  <a:srgbClr val="0C2D83"/>
                </a:solidFill>
              </a:rPr>
              <a:t>(</a:t>
            </a:r>
            <a:r>
              <a:rPr lang="ru-RU" sz="1600" b="1" dirty="0" err="1" smtClean="0">
                <a:solidFill>
                  <a:srgbClr val="0C2D83"/>
                </a:solidFill>
              </a:rPr>
              <a:t>постэкспортное</a:t>
            </a:r>
            <a:r>
              <a:rPr lang="ru-RU" sz="1600" b="1" dirty="0" smtClean="0">
                <a:solidFill>
                  <a:srgbClr val="0C2D83"/>
                </a:solidFill>
              </a:rPr>
              <a:t> </a:t>
            </a:r>
            <a:r>
              <a:rPr lang="ru-RU" sz="1600" b="1" dirty="0">
                <a:solidFill>
                  <a:srgbClr val="0C2D83"/>
                </a:solidFill>
              </a:rPr>
              <a:t>финансирование)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915566"/>
            <a:ext cx="9144000" cy="0"/>
          </a:xfrm>
          <a:prstGeom prst="line">
            <a:avLst/>
          </a:prstGeom>
          <a:ln w="53975">
            <a:solidFill>
              <a:srgbClr val="F898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11535"/>
            <a:ext cx="1639880" cy="388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0"/>
            <a:ext cx="1440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7200" spc="-150" dirty="0" smtClean="0">
                <a:solidFill>
                  <a:srgbClr val="F89828"/>
                </a:solidFill>
                <a:latin typeface="+mj-lt"/>
              </a:rPr>
              <a:t>08</a:t>
            </a:r>
            <a:endParaRPr lang="ru-RU" sz="7200" spc="-150" dirty="0">
              <a:solidFill>
                <a:srgbClr val="F89828"/>
              </a:solidFill>
              <a:latin typeface="+mj-lt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14918" y="917933"/>
            <a:ext cx="8192608" cy="3880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776538" indent="-2776538"/>
            <a:r>
              <a:rPr lang="ru-RU" sz="1600" b="1" dirty="0">
                <a:solidFill>
                  <a:srgbClr val="0C2D83"/>
                </a:solidFill>
              </a:rPr>
              <a:t>Финансирование торгового оборота с иностранными покупателями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965829" y="1909315"/>
            <a:ext cx="72728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71" name="Рисунок 70" descr="logoR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34182" y="2490324"/>
            <a:ext cx="2613319" cy="386336"/>
          </a:xfrm>
          <a:prstGeom prst="rect">
            <a:avLst/>
          </a:prstGeom>
        </p:spPr>
      </p:pic>
      <p:cxnSp>
        <p:nvCxnSpPr>
          <p:cNvPr id="57" name="Shape 28"/>
          <p:cNvCxnSpPr/>
          <p:nvPr/>
        </p:nvCxnSpPr>
        <p:spPr>
          <a:xfrm>
            <a:off x="2508312" y="1894951"/>
            <a:ext cx="2340260" cy="504056"/>
          </a:xfrm>
          <a:prstGeom prst="bentConnector2">
            <a:avLst/>
          </a:prstGeom>
          <a:ln w="9525">
            <a:solidFill>
              <a:srgbClr val="F89828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6372200" y="2437271"/>
            <a:ext cx="17684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2.1. Предоставление кредита</a:t>
            </a:r>
            <a:endParaRPr lang="ru-RU" sz="1000" dirty="0"/>
          </a:p>
        </p:txBody>
      </p:sp>
      <p:sp>
        <p:nvSpPr>
          <p:cNvPr id="59" name="TextBox 58"/>
          <p:cNvSpPr txBox="1"/>
          <p:nvPr/>
        </p:nvSpPr>
        <p:spPr>
          <a:xfrm>
            <a:off x="6557346" y="2723282"/>
            <a:ext cx="13981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5. Погашение кредита</a:t>
            </a:r>
            <a:endParaRPr lang="ru-RU" sz="1000" dirty="0"/>
          </a:p>
        </p:txBody>
      </p:sp>
      <p:cxnSp>
        <p:nvCxnSpPr>
          <p:cNvPr id="60" name="Прямая со стрелкой 59"/>
          <p:cNvCxnSpPr>
            <a:stCxn id="113" idx="1"/>
            <a:endCxn id="41" idx="3"/>
          </p:cNvCxnSpPr>
          <p:nvPr/>
        </p:nvCxnSpPr>
        <p:spPr>
          <a:xfrm flipH="1">
            <a:off x="2627784" y="4014426"/>
            <a:ext cx="2988901" cy="0"/>
          </a:xfrm>
          <a:prstGeom prst="straightConnector1">
            <a:avLst/>
          </a:prstGeom>
          <a:ln w="9525">
            <a:solidFill>
              <a:srgbClr val="F8982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3493582" y="4011910"/>
            <a:ext cx="14638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4. Оплата по контракту</a:t>
            </a:r>
            <a:endParaRPr lang="ru-RU" sz="1000" dirty="0"/>
          </a:p>
        </p:txBody>
      </p:sp>
      <p:sp>
        <p:nvSpPr>
          <p:cNvPr id="62" name="TextBox 61"/>
          <p:cNvSpPr txBox="1"/>
          <p:nvPr/>
        </p:nvSpPr>
        <p:spPr>
          <a:xfrm>
            <a:off x="2747384" y="3745318"/>
            <a:ext cx="29562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3. Производство и поставка товаров (работ, услуг)</a:t>
            </a:r>
            <a:endParaRPr lang="ru-RU" sz="1000" dirty="0"/>
          </a:p>
        </p:txBody>
      </p:sp>
      <p:cxnSp>
        <p:nvCxnSpPr>
          <p:cNvPr id="63" name="Прямая со стрелкой 62"/>
          <p:cNvCxnSpPr/>
          <p:nvPr/>
        </p:nvCxnSpPr>
        <p:spPr>
          <a:xfrm>
            <a:off x="2627784" y="4227934"/>
            <a:ext cx="2988901" cy="30197"/>
          </a:xfrm>
          <a:prstGeom prst="straightConnector1">
            <a:avLst/>
          </a:prstGeom>
          <a:ln w="9525">
            <a:solidFill>
              <a:srgbClr val="F8982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 flipV="1">
            <a:off x="2627784" y="3723878"/>
            <a:ext cx="3019717" cy="10720"/>
          </a:xfrm>
          <a:prstGeom prst="straightConnector1">
            <a:avLst/>
          </a:prstGeom>
          <a:ln w="9525">
            <a:solidFill>
              <a:srgbClr val="F89828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3092030" y="3507854"/>
            <a:ext cx="22669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1. Заключение экспортного контракта</a:t>
            </a:r>
            <a:endParaRPr lang="ru-RU" sz="1000" dirty="0"/>
          </a:p>
        </p:txBody>
      </p:sp>
      <p:sp>
        <p:nvSpPr>
          <p:cNvPr id="66" name="TextBox 65"/>
          <p:cNvSpPr txBox="1"/>
          <p:nvPr/>
        </p:nvSpPr>
        <p:spPr>
          <a:xfrm>
            <a:off x="2426336" y="1635646"/>
            <a:ext cx="25042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0D1028"/>
                </a:solidFill>
              </a:rPr>
              <a:t>2.3. Предоставление страхового покрытия</a:t>
            </a:r>
            <a:endParaRPr lang="ru-RU" sz="1000" dirty="0">
              <a:solidFill>
                <a:srgbClr val="0D1028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908385" y="2085810"/>
            <a:ext cx="2696064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sz="1000" dirty="0" smtClean="0"/>
              <a:t>2.2. Залог прав</a:t>
            </a:r>
            <a:br>
              <a:rPr lang="ru-RU" sz="1000" dirty="0" smtClean="0"/>
            </a:br>
            <a:r>
              <a:rPr lang="ru-RU" sz="1000" dirty="0" smtClean="0"/>
              <a:t>на получение экспортной выручки</a:t>
            </a:r>
            <a:endParaRPr lang="ru-RU" sz="1000" dirty="0"/>
          </a:p>
        </p:txBody>
      </p:sp>
      <p:cxnSp>
        <p:nvCxnSpPr>
          <p:cNvPr id="48" name="Соединительная линия уступом 47"/>
          <p:cNvCxnSpPr/>
          <p:nvPr/>
        </p:nvCxnSpPr>
        <p:spPr>
          <a:xfrm>
            <a:off x="5811852" y="2683492"/>
            <a:ext cx="2016410" cy="1335580"/>
          </a:xfrm>
          <a:prstGeom prst="bentConnector3">
            <a:avLst>
              <a:gd name="adj1" fmla="val 126653"/>
            </a:avLst>
          </a:prstGeom>
          <a:ln w="9525">
            <a:solidFill>
              <a:srgbClr val="F8982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hape 28"/>
          <p:cNvCxnSpPr/>
          <p:nvPr/>
        </p:nvCxnSpPr>
        <p:spPr>
          <a:xfrm rot="10800000">
            <a:off x="5796136" y="2981672"/>
            <a:ext cx="2032126" cy="886757"/>
          </a:xfrm>
          <a:prstGeom prst="bentConnector3">
            <a:avLst>
              <a:gd name="adj1" fmla="val -15899"/>
            </a:avLst>
          </a:prstGeom>
          <a:ln w="9525">
            <a:solidFill>
              <a:srgbClr val="F8982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hape 28"/>
          <p:cNvCxnSpPr/>
          <p:nvPr/>
        </p:nvCxnSpPr>
        <p:spPr>
          <a:xfrm rot="10800000">
            <a:off x="5811852" y="2413914"/>
            <a:ext cx="2016410" cy="1785178"/>
          </a:xfrm>
          <a:prstGeom prst="bentConnector3">
            <a:avLst>
              <a:gd name="adj1" fmla="val -35430"/>
            </a:avLst>
          </a:prstGeom>
          <a:ln w="9525">
            <a:solidFill>
              <a:srgbClr val="F8982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"/>
          <p:cNvGrpSpPr/>
          <p:nvPr/>
        </p:nvGrpSpPr>
        <p:grpSpPr>
          <a:xfrm>
            <a:off x="899592" y="3723878"/>
            <a:ext cx="1728192" cy="581096"/>
            <a:chOff x="899592" y="4031035"/>
            <a:chExt cx="1728192" cy="581096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899592" y="4031035"/>
              <a:ext cx="1728192" cy="5810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C2D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995393" y="4141563"/>
              <a:ext cx="15263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0C2D83"/>
                  </a:solidFill>
                  <a:latin typeface="+mj-lt"/>
                </a:rPr>
                <a:t>ИМПОРТЕР</a:t>
              </a:r>
              <a:endParaRPr lang="ru-RU" b="1" dirty="0">
                <a:solidFill>
                  <a:srgbClr val="0C2D83"/>
                </a:solidFill>
                <a:latin typeface="+mj-lt"/>
              </a:endParaRPr>
            </a:p>
          </p:txBody>
        </p:sp>
      </p:grpSp>
      <p:sp>
        <p:nvSpPr>
          <p:cNvPr id="113" name="Прямоугольник 112"/>
          <p:cNvSpPr/>
          <p:nvPr/>
        </p:nvSpPr>
        <p:spPr>
          <a:xfrm>
            <a:off x="5616685" y="3723878"/>
            <a:ext cx="2211576" cy="581096"/>
          </a:xfrm>
          <a:prstGeom prst="rect">
            <a:avLst/>
          </a:prstGeom>
          <a:noFill/>
          <a:ln>
            <a:solidFill>
              <a:srgbClr val="0C2D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TextBox 113"/>
          <p:cNvSpPr txBox="1"/>
          <p:nvPr/>
        </p:nvSpPr>
        <p:spPr>
          <a:xfrm>
            <a:off x="5647501" y="3829760"/>
            <a:ext cx="2149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C2D83"/>
                </a:solidFill>
                <a:latin typeface="+mj-lt"/>
              </a:rPr>
              <a:t>ЭКСПОРТЕР (РФ)</a:t>
            </a:r>
            <a:endParaRPr lang="ru-RU" b="1" dirty="0">
              <a:solidFill>
                <a:srgbClr val="0C2D83"/>
              </a:solidFill>
              <a:latin typeface="+mj-lt"/>
            </a:endParaRPr>
          </a:p>
        </p:txBody>
      </p:sp>
      <p:sp>
        <p:nvSpPr>
          <p:cNvPr id="115" name="Прямоугольник 114"/>
          <p:cNvSpPr/>
          <p:nvPr/>
        </p:nvSpPr>
        <p:spPr>
          <a:xfrm>
            <a:off x="2747384" y="2413912"/>
            <a:ext cx="3048752" cy="581096"/>
          </a:xfrm>
          <a:prstGeom prst="rect">
            <a:avLst/>
          </a:prstGeom>
          <a:noFill/>
          <a:ln>
            <a:solidFill>
              <a:srgbClr val="0C2D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 descr="D:\Eximbank\image0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213" y="1663801"/>
            <a:ext cx="1620317" cy="74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Группа 31"/>
          <p:cNvGrpSpPr/>
          <p:nvPr/>
        </p:nvGrpSpPr>
        <p:grpSpPr>
          <a:xfrm>
            <a:off x="894487" y="3147814"/>
            <a:ext cx="1728192" cy="581096"/>
            <a:chOff x="899592" y="4031035"/>
            <a:chExt cx="1728192" cy="581096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899592" y="4031035"/>
              <a:ext cx="1728192" cy="5810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C2D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995393" y="4141563"/>
              <a:ext cx="15263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0C2D83"/>
                  </a:solidFill>
                  <a:latin typeface="+mj-lt"/>
                </a:rPr>
                <a:t>ИМПОРТЕР</a:t>
              </a:r>
              <a:endParaRPr lang="ru-RU" b="1" dirty="0">
                <a:solidFill>
                  <a:srgbClr val="0C2D83"/>
                </a:solidFill>
                <a:latin typeface="+mj-lt"/>
              </a:endParaRPr>
            </a:p>
          </p:txBody>
        </p:sp>
      </p:grpSp>
      <p:cxnSp>
        <p:nvCxnSpPr>
          <p:cNvPr id="38" name="Соединительная линия уступом 37"/>
          <p:cNvCxnSpPr>
            <a:stCxn id="2051" idx="2"/>
            <a:endCxn id="113" idx="0"/>
          </p:cNvCxnSpPr>
          <p:nvPr/>
        </p:nvCxnSpPr>
        <p:spPr>
          <a:xfrm rot="16200000" flipH="1">
            <a:off x="3520669" y="522073"/>
            <a:ext cx="1310507" cy="5093101"/>
          </a:xfrm>
          <a:prstGeom prst="bentConnector3">
            <a:avLst>
              <a:gd name="adj1" fmla="val 50000"/>
            </a:avLst>
          </a:prstGeom>
          <a:ln w="9525">
            <a:solidFill>
              <a:srgbClr val="F8982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3088736" y="3060282"/>
            <a:ext cx="250421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/>
              <a:t>3.1. Предоставление страхового покрытия</a:t>
            </a:r>
          </a:p>
        </p:txBody>
      </p:sp>
    </p:spTree>
    <p:extLst>
      <p:ext uri="{BB962C8B-B14F-4D97-AF65-F5344CB8AC3E}">
        <p14:creationId xmlns:p14="http://schemas.microsoft.com/office/powerpoint/2010/main" val="206612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xim">
      <a:majorFont>
        <a:latin typeface="OpiumNewC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</TotalTime>
  <Words>644</Words>
  <Application>Microsoft Office PowerPoint</Application>
  <PresentationFormat>Экран (16:9)</PresentationFormat>
  <Paragraphs>146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OpiumNewC</vt:lpstr>
      <vt:lpstr>Wingdings</vt:lpstr>
      <vt:lpstr>Times New Roman</vt:lpstr>
      <vt:lpstr>Тема Office</vt:lpstr>
      <vt:lpstr>ГОСУДАРСТВЕННЫЙ СПЕЦИАЛИЗИРОВАННЫЙ РОССИЙСКИЙ ЭКСПОРТНО-ИМПОРТНЫЙ БАНК (АО «РОСЭКСИМБАНК»)</vt:lpstr>
      <vt:lpstr>БАНК ДЛЯ ЭКСПОРТЕРОВ </vt:lpstr>
      <vt:lpstr>НАШИ ПОДХОДЫ</vt:lpstr>
      <vt:lpstr>НАШИ ПРОЕКТЫ</vt:lpstr>
      <vt:lpstr>НАШИ ПРОДУКТЫ</vt:lpstr>
      <vt:lpstr>ГРУППА ПРОДУКТОВ: КРЕДИТ ЭКСПОРТЕРУ (предэкспортное финансирование)</vt:lpstr>
      <vt:lpstr>ГРУППА ПРОДУКТОВ: КРЕДИТ ЭКСПОРТЕРУ (предэкспортное финансирование)</vt:lpstr>
      <vt:lpstr>ГРУППА ПРОДУКТОВ: КРЕДИТ ЭКСПОРТЕРУ (постэкспортное финансирование)</vt:lpstr>
      <vt:lpstr>ГРУППА ПРОДУКТОВ: КРЕДИТ ЭКСПОРТЕРУ (постэкспортное финансирование)</vt:lpstr>
      <vt:lpstr>ГРУППА ПРОДУКТОВ: КРЕДИТ ИНОСТРАННОМУ ПОКУПАТЕЛЮ</vt:lpstr>
      <vt:lpstr>ГРУППА ПРОДУКТОВ: КРЕДИТ ИНОСТРАННОМУ ПОКУПАТЕЛЮ</vt:lpstr>
      <vt:lpstr>ГРУППА ПРОДУКТОВ: КРЕДИТ ИНОСТРАННОМУ ПОКУПАТЕЛЮ</vt:lpstr>
      <vt:lpstr>WWW.EXIMBANK.RU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Вандышева Наталья</dc:creator>
  <cp:lastModifiedBy>Супрунович Екатерина Борисовна</cp:lastModifiedBy>
  <cp:revision>46</cp:revision>
  <dcterms:created xsi:type="dcterms:W3CDTF">2015-05-22T09:56:56Z</dcterms:created>
  <dcterms:modified xsi:type="dcterms:W3CDTF">2015-05-25T15:01:39Z</dcterms:modified>
</cp:coreProperties>
</file>