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98" r:id="rId2"/>
    <p:sldId id="353" r:id="rId3"/>
    <p:sldId id="357" r:id="rId4"/>
    <p:sldId id="365" r:id="rId5"/>
    <p:sldId id="363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739E0"/>
    <a:srgbClr val="660066"/>
    <a:srgbClr val="006600"/>
    <a:srgbClr val="CC0000"/>
    <a:srgbClr val="B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5" autoAdjust="0"/>
    <p:restoredTop sz="94651" autoAdjust="0"/>
  </p:normalViewPr>
  <p:slideViewPr>
    <p:cSldViewPr snapToGrid="0">
      <p:cViewPr>
        <p:scale>
          <a:sx n="100" d="100"/>
          <a:sy n="100" d="100"/>
        </p:scale>
        <p:origin x="-5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6878-216E-410A-805A-432D98D0DEF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2095E-6451-40BE-BA3E-31E18739C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2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5590F-AECF-4F31-8B49-8A3CDC07A4D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EDAB1-F8BA-4634-961A-B9E756D4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image4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61950" y="376238"/>
            <a:ext cx="1528763" cy="252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jpe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529" y="1587"/>
            <a:ext cx="9139767" cy="6854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587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8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5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D:\ГАЛАКТИКА\Презентации\pict\ГИСП_макет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ГАЛАКТИКА\Презентации\pict\ГИСП_макет_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2664"/>
            <a:ext cx="148871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ГАЛАКТИКА\Презентации\pict\ГИСП_макет_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6" y="152664"/>
            <a:ext cx="213823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Проекты\DH\Минпромторг\Брендбук МПТ\MPT_guide_2.06\Изображения\1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0000"/>
            </a:srgbClr>
          </a:solidFill>
        </p:spPr>
      </p:pic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0196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ru-RU" kern="0" dirty="0">
              <a:solidFill>
                <a:srgbClr val="021A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logo_rus.pdf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370512"/>
            <a:ext cx="2210182" cy="372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2.png" descr="frp dark.png"/>
          <p:cNvPicPr>
            <a:picLocks noChangeAspect="1"/>
          </p:cNvPicPr>
          <p:nvPr userDrawn="1"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45684"/>
            <a:ext cx="1371666" cy="4130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261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image1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1867" y="147113"/>
            <a:ext cx="15414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468"/>
          <p:cNvSpPr/>
          <p:nvPr userDrawn="1"/>
        </p:nvSpPr>
        <p:spPr>
          <a:xfrm flipV="1">
            <a:off x="5692667" y="486726"/>
            <a:ext cx="320400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" name="Shape 469"/>
          <p:cNvSpPr/>
          <p:nvPr userDrawn="1"/>
        </p:nvSpPr>
        <p:spPr>
          <a:xfrm>
            <a:off x="5675086" y="136315"/>
            <a:ext cx="3125531" cy="283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defTabSz="410765">
              <a:lnSpc>
                <a:spcPct val="110000"/>
              </a:lnSpc>
              <a:defRPr sz="700">
                <a:solidFill>
                  <a:srgbClr val="000000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>
              <a:lnSpc>
                <a:spcPts val="800"/>
              </a:lnSpc>
            </a:pPr>
            <a:r>
              <a:rPr lang="ru-RU" sz="1000" dirty="0" smtClean="0"/>
              <a:t>Государственная информационная система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26109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6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2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1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4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ED25-A7D9-46E3-8B27-CC6C834EC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D3B9-04B6-4B98-B21D-191F59AD7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1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471" y="4797670"/>
            <a:ext cx="8781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Ученов</a:t>
            </a:r>
            <a:r>
              <a:rPr lang="ru-RU" sz="2000" dirty="0" smtClean="0">
                <a:solidFill>
                  <a:schemeClr val="bg1"/>
                </a:solidFill>
              </a:rPr>
              <a:t> Алексей Александрович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Директор департамента стратегического развития и корпоративного управления </a:t>
            </a:r>
            <a:r>
              <a:rPr lang="ru-RU" sz="2000" dirty="0" err="1" smtClean="0">
                <a:solidFill>
                  <a:schemeClr val="bg1"/>
                </a:solidFill>
              </a:rPr>
              <a:t>Минпромторга</a:t>
            </a:r>
            <a:r>
              <a:rPr lang="ru-RU" sz="2000" dirty="0" smtClean="0">
                <a:solidFill>
                  <a:schemeClr val="bg1"/>
                </a:solidFill>
              </a:rPr>
              <a:t> РФ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u="sng" dirty="0" smtClean="0">
                <a:solidFill>
                  <a:schemeClr val="bg1"/>
                </a:solidFill>
              </a:rPr>
              <a:t>gisp.gov.ru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696" y="2654545"/>
            <a:ext cx="878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spc="165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ГИС Промышленности в цифрах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86426"/>
            <a:ext cx="2057400" cy="365125"/>
          </a:xfrm>
        </p:spPr>
        <p:txBody>
          <a:bodyPr/>
          <a:lstStyle/>
          <a:p>
            <a:fld id="{D0F0ED25-A7D9-46E3-8B27-CC6C834EC1FC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209811" y="2243276"/>
            <a:ext cx="8484137" cy="4312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3"/>
          <p:cNvSpPr/>
          <p:nvPr/>
        </p:nvSpPr>
        <p:spPr>
          <a:xfrm>
            <a:off x="611915" y="3220613"/>
            <a:ext cx="193305" cy="268238"/>
          </a:xfrm>
          <a:custGeom>
            <a:avLst/>
            <a:gdLst/>
            <a:ahLst/>
            <a:cxnLst/>
            <a:rect l="l" t="t" r="r" b="b"/>
            <a:pathLst>
              <a:path w="226059" h="313689">
                <a:moveTo>
                  <a:pt x="0" y="21856"/>
                </a:moveTo>
                <a:lnTo>
                  <a:pt x="134696" y="313080"/>
                </a:lnTo>
                <a:lnTo>
                  <a:pt x="218452" y="269417"/>
                </a:lnTo>
                <a:lnTo>
                  <a:pt x="225221" y="120142"/>
                </a:lnTo>
                <a:lnTo>
                  <a:pt x="167474" y="120142"/>
                </a:lnTo>
                <a:lnTo>
                  <a:pt x="127419" y="94653"/>
                </a:lnTo>
                <a:lnTo>
                  <a:pt x="103518" y="25501"/>
                </a:lnTo>
                <a:lnTo>
                  <a:pt x="54622" y="25501"/>
                </a:lnTo>
                <a:lnTo>
                  <a:pt x="0" y="21856"/>
                </a:lnTo>
                <a:close/>
              </a:path>
              <a:path w="226059" h="313689">
                <a:moveTo>
                  <a:pt x="185686" y="47345"/>
                </a:moveTo>
                <a:lnTo>
                  <a:pt x="167474" y="120142"/>
                </a:lnTo>
                <a:lnTo>
                  <a:pt x="225221" y="120142"/>
                </a:lnTo>
                <a:lnTo>
                  <a:pt x="225717" y="109220"/>
                </a:lnTo>
                <a:lnTo>
                  <a:pt x="185686" y="47345"/>
                </a:lnTo>
                <a:close/>
              </a:path>
              <a:path w="226059" h="313689">
                <a:moveTo>
                  <a:pt x="94703" y="0"/>
                </a:moveTo>
                <a:lnTo>
                  <a:pt x="54622" y="25501"/>
                </a:lnTo>
                <a:lnTo>
                  <a:pt x="103518" y="25501"/>
                </a:lnTo>
                <a:lnTo>
                  <a:pt x="94703" y="0"/>
                </a:lnTo>
                <a:close/>
              </a:path>
            </a:pathLst>
          </a:custGeom>
          <a:solidFill>
            <a:srgbClr val="B0B0A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32"/>
          <p:cNvSpPr txBox="1"/>
          <p:nvPr/>
        </p:nvSpPr>
        <p:spPr>
          <a:xfrm>
            <a:off x="6762906" y="3875080"/>
            <a:ext cx="1473140" cy="35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3463" spc="160" baseline="-8230" dirty="0">
                <a:solidFill>
                  <a:srgbClr val="F739E0"/>
                </a:solidFill>
                <a:latin typeface="Calibri"/>
                <a:cs typeface="Calibri"/>
              </a:rPr>
              <a:t>227</a:t>
            </a:r>
            <a:r>
              <a:rPr sz="3463" spc="89" baseline="-8230" dirty="0">
                <a:solidFill>
                  <a:srgbClr val="F89938"/>
                </a:solidFill>
                <a:latin typeface="Calibri"/>
                <a:cs typeface="Calibri"/>
              </a:rPr>
              <a:t> </a:t>
            </a:r>
            <a:r>
              <a:rPr sz="1112" spc="30" dirty="0">
                <a:solidFill>
                  <a:srgbClr val="333333"/>
                </a:solidFill>
                <a:latin typeface="Calibri"/>
                <a:cs typeface="Calibri"/>
              </a:rPr>
              <a:t>Моногородов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7" name="object 33"/>
          <p:cNvSpPr txBox="1"/>
          <p:nvPr/>
        </p:nvSpPr>
        <p:spPr>
          <a:xfrm>
            <a:off x="1367831" y="4868395"/>
            <a:ext cx="456114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309" spc="-34" dirty="0">
                <a:solidFill>
                  <a:srgbClr val="7F3E97"/>
                </a:solidFill>
                <a:latin typeface="Calibri"/>
                <a:cs typeface="Calibri"/>
              </a:rPr>
              <a:t>184</a:t>
            </a:r>
            <a:endParaRPr sz="2309">
              <a:latin typeface="Calibri"/>
              <a:cs typeface="Calibri"/>
            </a:endParaRPr>
          </a:p>
        </p:txBody>
      </p:sp>
      <p:sp>
        <p:nvSpPr>
          <p:cNvPr id="8" name="object 34"/>
          <p:cNvSpPr txBox="1"/>
          <p:nvPr/>
        </p:nvSpPr>
        <p:spPr>
          <a:xfrm>
            <a:off x="1859124" y="4907191"/>
            <a:ext cx="115005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sz="1112" spc="60" dirty="0">
                <a:solidFill>
                  <a:srgbClr val="333333"/>
                </a:solidFill>
                <a:latin typeface="Calibri"/>
                <a:cs typeface="Calibri"/>
              </a:rPr>
              <a:t>Индустриальных  </a:t>
            </a:r>
            <a:r>
              <a:rPr sz="1112" spc="51" dirty="0">
                <a:solidFill>
                  <a:srgbClr val="333333"/>
                </a:solidFill>
                <a:latin typeface="Calibri"/>
                <a:cs typeface="Calibri"/>
              </a:rPr>
              <a:t>парков</a:t>
            </a:r>
            <a:endParaRPr sz="1112">
              <a:latin typeface="Calibri"/>
              <a:cs typeface="Calibri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1306263" y="2952458"/>
            <a:ext cx="863902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309" spc="-128" dirty="0">
                <a:solidFill>
                  <a:srgbClr val="079088"/>
                </a:solidFill>
                <a:latin typeface="Calibri"/>
                <a:cs typeface="Calibri"/>
              </a:rPr>
              <a:t>16</a:t>
            </a:r>
            <a:r>
              <a:rPr sz="2309" spc="-51" dirty="0">
                <a:solidFill>
                  <a:srgbClr val="079088"/>
                </a:solidFill>
                <a:latin typeface="Calibri"/>
                <a:cs typeface="Calibri"/>
              </a:rPr>
              <a:t> </a:t>
            </a:r>
            <a:r>
              <a:rPr sz="2309" spc="158" dirty="0">
                <a:solidFill>
                  <a:srgbClr val="079088"/>
                </a:solidFill>
                <a:latin typeface="Calibri"/>
                <a:cs typeface="Calibri"/>
              </a:rPr>
              <a:t>575</a:t>
            </a:r>
            <a:endParaRPr sz="2309">
              <a:latin typeface="Calibri"/>
              <a:cs typeface="Calibri"/>
            </a:endParaRPr>
          </a:p>
        </p:txBody>
      </p:sp>
      <p:sp>
        <p:nvSpPr>
          <p:cNvPr id="10" name="object 36"/>
          <p:cNvSpPr txBox="1"/>
          <p:nvPr/>
        </p:nvSpPr>
        <p:spPr>
          <a:xfrm>
            <a:off x="2247894" y="2991253"/>
            <a:ext cx="160508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sz="1112" spc="30" dirty="0">
                <a:solidFill>
                  <a:srgbClr val="333333"/>
                </a:solidFill>
                <a:latin typeface="Calibri"/>
                <a:cs typeface="Calibri"/>
              </a:rPr>
              <a:t>Объектов транспортной  инфраструктуры*</a:t>
            </a:r>
          </a:p>
        </p:txBody>
      </p:sp>
      <p:sp>
        <p:nvSpPr>
          <p:cNvPr id="11" name="object 37"/>
          <p:cNvSpPr txBox="1"/>
          <p:nvPr/>
        </p:nvSpPr>
        <p:spPr>
          <a:xfrm>
            <a:off x="3537195" y="5641885"/>
            <a:ext cx="1271146" cy="35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3463" spc="186" baseline="-8230" dirty="0">
                <a:solidFill>
                  <a:srgbClr val="BA1F35"/>
                </a:solidFill>
                <a:latin typeface="Calibri"/>
                <a:cs typeface="Calibri"/>
              </a:rPr>
              <a:t>37</a:t>
            </a:r>
            <a:r>
              <a:rPr sz="3463" spc="-19" baseline="-8230" dirty="0">
                <a:solidFill>
                  <a:srgbClr val="BA1F35"/>
                </a:solidFill>
                <a:latin typeface="Calibri"/>
                <a:cs typeface="Calibri"/>
              </a:rPr>
              <a:t> </a:t>
            </a:r>
            <a:r>
              <a:rPr sz="1112" spc="51" dirty="0">
                <a:solidFill>
                  <a:srgbClr val="333333"/>
                </a:solidFill>
                <a:latin typeface="Calibri"/>
                <a:cs typeface="Calibri"/>
              </a:rPr>
              <a:t>Технопарков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12" name="object 38"/>
          <p:cNvSpPr txBox="1"/>
          <p:nvPr/>
        </p:nvSpPr>
        <p:spPr>
          <a:xfrm>
            <a:off x="5446302" y="4886594"/>
            <a:ext cx="368149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309" spc="188" dirty="0">
                <a:solidFill>
                  <a:srgbClr val="2D6949"/>
                </a:solidFill>
                <a:latin typeface="Calibri"/>
                <a:cs typeface="Calibri"/>
              </a:rPr>
              <a:t>35</a:t>
            </a:r>
            <a:endParaRPr sz="2309" dirty="0">
              <a:latin typeface="Calibri"/>
              <a:cs typeface="Calibri"/>
            </a:endParaRPr>
          </a:p>
        </p:txBody>
      </p:sp>
      <p:sp>
        <p:nvSpPr>
          <p:cNvPr id="13" name="object 39"/>
          <p:cNvSpPr txBox="1"/>
          <p:nvPr/>
        </p:nvSpPr>
        <p:spPr>
          <a:xfrm>
            <a:off x="5874917" y="4925379"/>
            <a:ext cx="1210331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sz="1112" spc="51" dirty="0">
                <a:solidFill>
                  <a:srgbClr val="333333"/>
                </a:solidFill>
                <a:latin typeface="Calibri"/>
                <a:cs typeface="Calibri"/>
              </a:rPr>
              <a:t>Территориальных  </a:t>
            </a:r>
            <a:r>
              <a:rPr sz="1112" spc="64" dirty="0">
                <a:solidFill>
                  <a:srgbClr val="333333"/>
                </a:solidFill>
                <a:latin typeface="Calibri"/>
                <a:cs typeface="Calibri"/>
              </a:rPr>
              <a:t>кластеров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14" name="object 40"/>
          <p:cNvSpPr txBox="1"/>
          <p:nvPr/>
        </p:nvSpPr>
        <p:spPr>
          <a:xfrm>
            <a:off x="5446302" y="2960401"/>
            <a:ext cx="515843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309" spc="124" dirty="0">
                <a:solidFill>
                  <a:srgbClr val="3E6EAA"/>
                </a:solidFill>
                <a:latin typeface="Calibri"/>
                <a:cs typeface="Calibri"/>
              </a:rPr>
              <a:t>237</a:t>
            </a:r>
            <a:endParaRPr sz="2309" dirty="0">
              <a:latin typeface="Calibri"/>
              <a:cs typeface="Calibri"/>
            </a:endParaRPr>
          </a:p>
        </p:txBody>
      </p:sp>
      <p:sp>
        <p:nvSpPr>
          <p:cNvPr id="15" name="object 41"/>
          <p:cNvSpPr txBox="1"/>
          <p:nvPr/>
        </p:nvSpPr>
        <p:spPr>
          <a:xfrm>
            <a:off x="6021620" y="2999207"/>
            <a:ext cx="129829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sz="1112" spc="60" dirty="0">
                <a:solidFill>
                  <a:srgbClr val="333333"/>
                </a:solidFill>
                <a:latin typeface="Calibri"/>
                <a:cs typeface="Calibri"/>
              </a:rPr>
              <a:t>Значимые </a:t>
            </a:r>
            <a:r>
              <a:rPr sz="1112" spc="56" dirty="0">
                <a:solidFill>
                  <a:srgbClr val="333333"/>
                </a:solidFill>
                <a:latin typeface="Calibri"/>
                <a:cs typeface="Calibri"/>
              </a:rPr>
              <a:t>события  </a:t>
            </a:r>
            <a:r>
              <a:rPr sz="1112" spc="73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1112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47" dirty="0">
                <a:solidFill>
                  <a:srgbClr val="333333"/>
                </a:solidFill>
                <a:latin typeface="Calibri"/>
                <a:cs typeface="Calibri"/>
              </a:rPr>
              <a:t>промышленности</a:t>
            </a:r>
            <a:endParaRPr sz="1112">
              <a:latin typeface="Calibri"/>
              <a:cs typeface="Calibri"/>
            </a:endParaRPr>
          </a:p>
        </p:txBody>
      </p:sp>
      <p:sp>
        <p:nvSpPr>
          <p:cNvPr id="16" name="object 42"/>
          <p:cNvSpPr txBox="1"/>
          <p:nvPr/>
        </p:nvSpPr>
        <p:spPr>
          <a:xfrm>
            <a:off x="2654681" y="3878219"/>
            <a:ext cx="2526919" cy="35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3463" spc="153" baseline="-8230" dirty="0" smtClean="0">
                <a:solidFill>
                  <a:srgbClr val="DD2631"/>
                </a:solidFill>
                <a:latin typeface="Calibri"/>
                <a:cs typeface="Calibri"/>
              </a:rPr>
              <a:t>103 913</a:t>
            </a: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Пользователей ГИСП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5606" y="611948"/>
            <a:ext cx="9144000" cy="1606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12" b="1" spc="30" dirty="0">
                <a:solidFill>
                  <a:srgbClr val="333333"/>
                </a:solidFill>
                <a:latin typeface="Calibri"/>
                <a:cs typeface="Calibri"/>
              </a:rPr>
              <a:t>Федеральный закон от 31.12.2014 № 488 </a:t>
            </a:r>
            <a:r>
              <a:rPr lang="ru-RU" sz="1112" spc="30" dirty="0">
                <a:solidFill>
                  <a:srgbClr val="333333"/>
                </a:solidFill>
                <a:latin typeface="Calibri"/>
                <a:cs typeface="Calibri"/>
              </a:rPr>
              <a:t>«О промышленной политике в Российской Федерации»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12" b="1" spc="30" dirty="0">
                <a:solidFill>
                  <a:srgbClr val="333333"/>
                </a:solidFill>
                <a:latin typeface="Calibri"/>
                <a:cs typeface="Calibri"/>
              </a:rPr>
              <a:t>Постановление Правительства РФ от 23 сентября 2017 г. № 1147 </a:t>
            </a:r>
            <a:r>
              <a:rPr lang="ru-RU" sz="1112" spc="30" dirty="0">
                <a:solidFill>
                  <a:srgbClr val="333333"/>
                </a:solidFill>
                <a:latin typeface="Calibri"/>
                <a:cs typeface="Calibri"/>
              </a:rPr>
              <a:t>«Правила доступа к информации, содержащейся в ГИСП, и Правила взаимодействия ГИСП с иными ГИС»;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12" b="1" spc="30" dirty="0">
                <a:solidFill>
                  <a:srgbClr val="333333"/>
                </a:solidFill>
                <a:latin typeface="Calibri"/>
                <a:cs typeface="Calibri"/>
              </a:rPr>
              <a:t>Постановление Правительства РФ от 21 декабря 2017 г. № 1604 </a:t>
            </a:r>
            <a:r>
              <a:rPr lang="ru-RU" sz="1112" spc="30" dirty="0">
                <a:solidFill>
                  <a:srgbClr val="333333"/>
                </a:solidFill>
                <a:latin typeface="Calibri"/>
                <a:cs typeface="Calibri"/>
              </a:rPr>
              <a:t>«Правила предоставления информации в ГИСП, перечень и состав форм предоставления информации в ГИСП, а также перечень информации ГИСП, подлежащей открытому размещению в сети интернет».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9928" y="20745"/>
            <a:ext cx="426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spc="165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Нормативно-правовое </a:t>
            </a:r>
          </a:p>
          <a:p>
            <a:r>
              <a:rPr lang="ru-RU" dirty="0"/>
              <a:t>регулирование</a:t>
            </a:r>
          </a:p>
        </p:txBody>
      </p:sp>
      <p:sp>
        <p:nvSpPr>
          <p:cNvPr id="23" name="object 37"/>
          <p:cNvSpPr txBox="1"/>
          <p:nvPr/>
        </p:nvSpPr>
        <p:spPr>
          <a:xfrm>
            <a:off x="3537195" y="4431760"/>
            <a:ext cx="1337452" cy="35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3463" u="sng" spc="186" baseline="-8230" dirty="0" smtClean="0">
                <a:solidFill>
                  <a:srgbClr val="000066"/>
                </a:solidFill>
                <a:latin typeface="Calibri"/>
                <a:cs typeface="Calibri"/>
              </a:rPr>
              <a:t>85</a:t>
            </a:r>
            <a:r>
              <a:rPr sz="3463" spc="-19" baseline="-8230" dirty="0" smtClean="0">
                <a:solidFill>
                  <a:srgbClr val="BA1F35"/>
                </a:solidFill>
                <a:latin typeface="Calibri"/>
                <a:cs typeface="Calibri"/>
              </a:rPr>
              <a:t> </a:t>
            </a:r>
            <a:r>
              <a:rPr lang="ru-RU" sz="1112" spc="51" dirty="0" smtClean="0">
                <a:solidFill>
                  <a:srgbClr val="333333"/>
                </a:solidFill>
                <a:latin typeface="Calibri"/>
                <a:cs typeface="Calibri"/>
              </a:rPr>
              <a:t>Субъектов РФ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24" name="object 32"/>
          <p:cNvSpPr txBox="1"/>
          <p:nvPr/>
        </p:nvSpPr>
        <p:spPr>
          <a:xfrm>
            <a:off x="5289766" y="5421466"/>
            <a:ext cx="2730284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3463" u="sng" spc="89" baseline="-8230" dirty="0" smtClean="0">
                <a:solidFill>
                  <a:srgbClr val="660066"/>
                </a:solidFill>
                <a:latin typeface="Calibri"/>
                <a:cs typeface="Calibri"/>
              </a:rPr>
              <a:t>9 821</a:t>
            </a:r>
            <a:r>
              <a:rPr sz="3463" u="sng" spc="89" baseline="-8230" dirty="0" smtClean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ru-RU" sz="1112" spc="30" dirty="0" smtClean="0">
                <a:solidFill>
                  <a:srgbClr val="333333"/>
                </a:solidFill>
                <a:latin typeface="Calibri"/>
                <a:cs typeface="Calibri"/>
              </a:rPr>
              <a:t>Объектов инжиниринговой деятельности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25" name="object 40"/>
          <p:cNvSpPr txBox="1"/>
          <p:nvPr/>
        </p:nvSpPr>
        <p:spPr>
          <a:xfrm>
            <a:off x="2109139" y="2058564"/>
            <a:ext cx="26182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3200" spc="124" dirty="0" smtClean="0">
                <a:solidFill>
                  <a:srgbClr val="000066"/>
                </a:solidFill>
                <a:latin typeface="Calibri"/>
                <a:cs typeface="Calibri"/>
              </a:rPr>
              <a:t>1 июля 2018</a:t>
            </a:r>
            <a:endParaRPr sz="3200" dirty="0">
              <a:solidFill>
                <a:srgbClr val="000066"/>
              </a:solidFill>
              <a:latin typeface="Calibri"/>
              <a:cs typeface="Calibri"/>
            </a:endParaRPr>
          </a:p>
        </p:txBody>
      </p:sp>
      <p:sp>
        <p:nvSpPr>
          <p:cNvPr id="26" name="object 41"/>
          <p:cNvSpPr txBox="1"/>
          <p:nvPr/>
        </p:nvSpPr>
        <p:spPr>
          <a:xfrm>
            <a:off x="4553382" y="2025615"/>
            <a:ext cx="264306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lang="ru-RU" sz="1600" dirty="0" smtClean="0">
                <a:solidFill>
                  <a:srgbClr val="333333"/>
                </a:solidFill>
                <a:latin typeface="Calibri"/>
                <a:cs typeface="Calibri"/>
              </a:rPr>
              <a:t>Начало сбора информации с субъектов промышленности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29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D0F0ED25-A7D9-46E3-8B27-CC6C834EC1FC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object 28"/>
          <p:cNvSpPr/>
          <p:nvPr/>
        </p:nvSpPr>
        <p:spPr>
          <a:xfrm>
            <a:off x="142856" y="927410"/>
            <a:ext cx="0" cy="173215"/>
          </a:xfrm>
          <a:custGeom>
            <a:avLst/>
            <a:gdLst/>
            <a:ahLst/>
            <a:cxnLst/>
            <a:rect l="l" t="t" r="r" b="b"/>
            <a:pathLst>
              <a:path h="202565">
                <a:moveTo>
                  <a:pt x="0" y="0"/>
                </a:moveTo>
                <a:lnTo>
                  <a:pt x="0" y="202018"/>
                </a:lnTo>
              </a:path>
            </a:pathLst>
          </a:custGeom>
          <a:ln w="39446">
            <a:solidFill>
              <a:srgbClr val="22629E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29"/>
          <p:cNvSpPr/>
          <p:nvPr/>
        </p:nvSpPr>
        <p:spPr>
          <a:xfrm>
            <a:off x="142856" y="4631794"/>
            <a:ext cx="0" cy="17321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031"/>
                </a:lnTo>
              </a:path>
            </a:pathLst>
          </a:custGeom>
          <a:ln w="39446">
            <a:solidFill>
              <a:srgbClr val="22629E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30"/>
          <p:cNvSpPr/>
          <p:nvPr/>
        </p:nvSpPr>
        <p:spPr>
          <a:xfrm>
            <a:off x="1053572" y="1609052"/>
            <a:ext cx="56471" cy="56471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0"/>
                </a:moveTo>
                <a:lnTo>
                  <a:pt x="20166" y="2594"/>
                </a:lnTo>
                <a:lnTo>
                  <a:pt x="9671" y="9671"/>
                </a:lnTo>
                <a:lnTo>
                  <a:pt x="2594" y="20166"/>
                </a:lnTo>
                <a:lnTo>
                  <a:pt x="0" y="33020"/>
                </a:lnTo>
                <a:lnTo>
                  <a:pt x="2594" y="45873"/>
                </a:lnTo>
                <a:lnTo>
                  <a:pt x="9671" y="56368"/>
                </a:lnTo>
                <a:lnTo>
                  <a:pt x="20166" y="63445"/>
                </a:lnTo>
                <a:lnTo>
                  <a:pt x="33019" y="66040"/>
                </a:lnTo>
                <a:lnTo>
                  <a:pt x="45873" y="63445"/>
                </a:lnTo>
                <a:lnTo>
                  <a:pt x="56368" y="56368"/>
                </a:lnTo>
                <a:lnTo>
                  <a:pt x="63445" y="45873"/>
                </a:lnTo>
                <a:lnTo>
                  <a:pt x="66039" y="33020"/>
                </a:lnTo>
                <a:lnTo>
                  <a:pt x="63445" y="20166"/>
                </a:lnTo>
                <a:lnTo>
                  <a:pt x="56368" y="9671"/>
                </a:lnTo>
                <a:lnTo>
                  <a:pt x="45873" y="2594"/>
                </a:lnTo>
                <a:lnTo>
                  <a:pt x="33019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31"/>
          <p:cNvSpPr/>
          <p:nvPr/>
        </p:nvSpPr>
        <p:spPr>
          <a:xfrm>
            <a:off x="1053572" y="3098083"/>
            <a:ext cx="56471" cy="56471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0"/>
                </a:moveTo>
                <a:lnTo>
                  <a:pt x="20166" y="2594"/>
                </a:lnTo>
                <a:lnTo>
                  <a:pt x="9671" y="9671"/>
                </a:lnTo>
                <a:lnTo>
                  <a:pt x="2594" y="20166"/>
                </a:lnTo>
                <a:lnTo>
                  <a:pt x="0" y="33020"/>
                </a:lnTo>
                <a:lnTo>
                  <a:pt x="2594" y="45873"/>
                </a:lnTo>
                <a:lnTo>
                  <a:pt x="9671" y="56368"/>
                </a:lnTo>
                <a:lnTo>
                  <a:pt x="20166" y="63445"/>
                </a:lnTo>
                <a:lnTo>
                  <a:pt x="33019" y="66040"/>
                </a:lnTo>
                <a:lnTo>
                  <a:pt x="45873" y="63445"/>
                </a:lnTo>
                <a:lnTo>
                  <a:pt x="56368" y="56368"/>
                </a:lnTo>
                <a:lnTo>
                  <a:pt x="63445" y="45873"/>
                </a:lnTo>
                <a:lnTo>
                  <a:pt x="66039" y="33020"/>
                </a:lnTo>
                <a:lnTo>
                  <a:pt x="63445" y="20166"/>
                </a:lnTo>
                <a:lnTo>
                  <a:pt x="56368" y="9671"/>
                </a:lnTo>
                <a:lnTo>
                  <a:pt x="45873" y="2594"/>
                </a:lnTo>
                <a:lnTo>
                  <a:pt x="33019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32"/>
          <p:cNvSpPr/>
          <p:nvPr/>
        </p:nvSpPr>
        <p:spPr>
          <a:xfrm>
            <a:off x="1053572" y="4060034"/>
            <a:ext cx="56471" cy="56471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0"/>
                </a:moveTo>
                <a:lnTo>
                  <a:pt x="20166" y="2594"/>
                </a:lnTo>
                <a:lnTo>
                  <a:pt x="9671" y="9672"/>
                </a:lnTo>
                <a:lnTo>
                  <a:pt x="2594" y="20172"/>
                </a:lnTo>
                <a:lnTo>
                  <a:pt x="0" y="33032"/>
                </a:lnTo>
                <a:lnTo>
                  <a:pt x="2594" y="45885"/>
                </a:lnTo>
                <a:lnTo>
                  <a:pt x="9671" y="56381"/>
                </a:lnTo>
                <a:lnTo>
                  <a:pt x="20166" y="63457"/>
                </a:lnTo>
                <a:lnTo>
                  <a:pt x="33019" y="66052"/>
                </a:lnTo>
                <a:lnTo>
                  <a:pt x="45873" y="63457"/>
                </a:lnTo>
                <a:lnTo>
                  <a:pt x="56368" y="56381"/>
                </a:lnTo>
                <a:lnTo>
                  <a:pt x="63445" y="45885"/>
                </a:lnTo>
                <a:lnTo>
                  <a:pt x="66039" y="33032"/>
                </a:lnTo>
                <a:lnTo>
                  <a:pt x="63445" y="20172"/>
                </a:lnTo>
                <a:lnTo>
                  <a:pt x="56368" y="9672"/>
                </a:lnTo>
                <a:lnTo>
                  <a:pt x="45873" y="2594"/>
                </a:lnTo>
                <a:lnTo>
                  <a:pt x="33019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33"/>
          <p:cNvSpPr txBox="1"/>
          <p:nvPr/>
        </p:nvSpPr>
        <p:spPr>
          <a:xfrm>
            <a:off x="214057" y="3673036"/>
            <a:ext cx="5853368" cy="24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344"/>
            <a:r>
              <a:rPr sz="1240" spc="128" dirty="0">
                <a:solidFill>
                  <a:srgbClr val="333333"/>
                </a:solidFill>
                <a:latin typeface="Calibri"/>
                <a:cs typeface="Calibri"/>
              </a:rPr>
              <a:t>ДИВЕРСИФИКАЦИЯ </a:t>
            </a:r>
            <a:r>
              <a:rPr sz="1240" spc="103" dirty="0">
                <a:solidFill>
                  <a:srgbClr val="333333"/>
                </a:solidFill>
                <a:latin typeface="Calibri"/>
                <a:cs typeface="Calibri"/>
              </a:rPr>
              <a:t>ПРОДУКЦИИ</a:t>
            </a:r>
            <a:r>
              <a:rPr sz="1240" spc="-107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40" spc="90" dirty="0">
                <a:solidFill>
                  <a:srgbClr val="333333"/>
                </a:solidFill>
                <a:latin typeface="Calibri"/>
                <a:cs typeface="Calibri"/>
              </a:rPr>
              <a:t>ОПК</a:t>
            </a:r>
            <a:endParaRPr sz="1240" dirty="0">
              <a:latin typeface="Calibri"/>
              <a:cs typeface="Calibri"/>
            </a:endParaRPr>
          </a:p>
          <a:p>
            <a:pPr marL="986067">
              <a:spcBef>
                <a:spcPts val="996"/>
              </a:spcBef>
            </a:pPr>
            <a:r>
              <a:rPr sz="1112" spc="73" dirty="0">
                <a:solidFill>
                  <a:srgbClr val="333333"/>
                </a:solidFill>
                <a:latin typeface="Calibri"/>
                <a:cs typeface="Calibri"/>
              </a:rPr>
              <a:t>Система </a:t>
            </a:r>
            <a:r>
              <a:rPr sz="1112" spc="68" dirty="0">
                <a:solidFill>
                  <a:srgbClr val="333333"/>
                </a:solidFill>
                <a:latin typeface="Calibri"/>
                <a:cs typeface="Calibri"/>
              </a:rPr>
              <a:t>анализа</a:t>
            </a:r>
            <a:r>
              <a:rPr sz="1112" spc="-5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60" dirty="0">
                <a:solidFill>
                  <a:srgbClr val="333333"/>
                </a:solidFill>
                <a:latin typeface="Calibri"/>
                <a:cs typeface="Calibri"/>
              </a:rPr>
              <a:t>закупок</a:t>
            </a:r>
            <a:endParaRPr sz="1112" dirty="0">
              <a:latin typeface="Calibri"/>
              <a:cs typeface="Calibri"/>
            </a:endParaRPr>
          </a:p>
          <a:p>
            <a:pPr marL="986067">
              <a:spcBef>
                <a:spcPts val="1035"/>
              </a:spcBef>
            </a:pPr>
            <a:r>
              <a:rPr lang="ru-RU" sz="1112" spc="43" dirty="0" smtClean="0">
                <a:solidFill>
                  <a:srgbClr val="333333"/>
                </a:solidFill>
                <a:latin typeface="Calibri"/>
                <a:cs typeface="Calibri"/>
              </a:rPr>
              <a:t>Витрина</a:t>
            </a:r>
            <a:r>
              <a:rPr sz="1112" spc="43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60" dirty="0">
                <a:solidFill>
                  <a:srgbClr val="333333"/>
                </a:solidFill>
                <a:latin typeface="Calibri"/>
                <a:cs typeface="Calibri"/>
              </a:rPr>
              <a:t>инвестиционных</a:t>
            </a:r>
            <a:r>
              <a:rPr sz="1112" spc="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51" dirty="0">
                <a:solidFill>
                  <a:srgbClr val="333333"/>
                </a:solidFill>
                <a:latin typeface="Calibri"/>
                <a:cs typeface="Calibri"/>
              </a:rPr>
              <a:t>проектов</a:t>
            </a:r>
            <a:endParaRPr sz="1112" dirty="0">
              <a:latin typeface="Calibri"/>
              <a:cs typeface="Calibri"/>
            </a:endParaRPr>
          </a:p>
          <a:p>
            <a:pPr marL="10860">
              <a:spcBef>
                <a:spcPts val="906"/>
              </a:spcBef>
            </a:pPr>
            <a:r>
              <a:rPr sz="1582" spc="184" dirty="0">
                <a:solidFill>
                  <a:srgbClr val="22629E"/>
                </a:solidFill>
                <a:latin typeface="Calibri"/>
                <a:cs typeface="Calibri"/>
              </a:rPr>
              <a:t>СЕРВИСЫ </a:t>
            </a:r>
            <a:r>
              <a:rPr sz="1582" spc="124" dirty="0">
                <a:solidFill>
                  <a:srgbClr val="22629E"/>
                </a:solidFill>
                <a:latin typeface="Calibri"/>
                <a:cs typeface="Calibri"/>
              </a:rPr>
              <a:t>КООПЕРАЦИИ</a:t>
            </a:r>
            <a:r>
              <a:rPr sz="1582" spc="-180" dirty="0">
                <a:solidFill>
                  <a:srgbClr val="22629E"/>
                </a:solidFill>
                <a:latin typeface="Calibri"/>
                <a:cs typeface="Calibri"/>
              </a:rPr>
              <a:t> </a:t>
            </a:r>
            <a:r>
              <a:rPr sz="1582" spc="141" dirty="0">
                <a:solidFill>
                  <a:srgbClr val="22629E"/>
                </a:solidFill>
                <a:latin typeface="Calibri"/>
                <a:cs typeface="Calibri"/>
              </a:rPr>
              <a:t>ПРЕДПРИЯТИЙ</a:t>
            </a:r>
            <a:endParaRPr sz="1582" dirty="0">
              <a:latin typeface="Calibri"/>
              <a:cs typeface="Calibri"/>
            </a:endParaRPr>
          </a:p>
          <a:p>
            <a:pPr marL="364344">
              <a:spcBef>
                <a:spcPts val="1090"/>
              </a:spcBef>
            </a:pPr>
            <a:r>
              <a:rPr sz="1240" spc="128" dirty="0">
                <a:solidFill>
                  <a:srgbClr val="333333"/>
                </a:solidFill>
                <a:latin typeface="Calibri"/>
                <a:cs typeface="Calibri"/>
              </a:rPr>
              <a:t>ФИНАНСОВЫЙ СУПЕРМАРКЕТ</a:t>
            </a:r>
          </a:p>
          <a:p>
            <a:pPr marL="364344">
              <a:spcBef>
                <a:spcPts val="919"/>
              </a:spcBef>
            </a:pPr>
            <a:r>
              <a:rPr sz="1240" spc="128" dirty="0">
                <a:solidFill>
                  <a:srgbClr val="333333"/>
                </a:solidFill>
                <a:latin typeface="Calibri"/>
                <a:cs typeface="Calibri"/>
              </a:rPr>
              <a:t>БЕНЧМАРКИНГ (сервис конкурентного анализа промышленных предприятий)</a:t>
            </a:r>
          </a:p>
          <a:p>
            <a:pPr marL="364344" marR="71674">
              <a:lnSpc>
                <a:spcPct val="102699"/>
              </a:lnSpc>
              <a:spcBef>
                <a:spcPts val="928"/>
              </a:spcBef>
            </a:pPr>
            <a:r>
              <a:rPr sz="1240" spc="128" dirty="0">
                <a:solidFill>
                  <a:srgbClr val="333333"/>
                </a:solidFill>
                <a:latin typeface="Calibri"/>
                <a:cs typeface="Calibri"/>
              </a:rPr>
              <a:t>МАРКЕТПЛЭЙС И ТОРГОВАЯ ПЛОЩАДКА КОНСОЛИДИРОВАННОГО ЗАКАЗА И  СУБКОНТРАКТАЦИИ</a:t>
            </a:r>
          </a:p>
        </p:txBody>
      </p:sp>
      <p:sp>
        <p:nvSpPr>
          <p:cNvPr id="9" name="object 34"/>
          <p:cNvSpPr/>
          <p:nvPr/>
        </p:nvSpPr>
        <p:spPr>
          <a:xfrm>
            <a:off x="1053572" y="4361289"/>
            <a:ext cx="56471" cy="56471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0"/>
                </a:moveTo>
                <a:lnTo>
                  <a:pt x="20166" y="2594"/>
                </a:lnTo>
                <a:lnTo>
                  <a:pt x="9671" y="9671"/>
                </a:lnTo>
                <a:lnTo>
                  <a:pt x="2594" y="20166"/>
                </a:lnTo>
                <a:lnTo>
                  <a:pt x="0" y="33019"/>
                </a:lnTo>
                <a:lnTo>
                  <a:pt x="2594" y="45880"/>
                </a:lnTo>
                <a:lnTo>
                  <a:pt x="9671" y="56380"/>
                </a:lnTo>
                <a:lnTo>
                  <a:pt x="20166" y="63457"/>
                </a:lnTo>
                <a:lnTo>
                  <a:pt x="33019" y="66052"/>
                </a:lnTo>
                <a:lnTo>
                  <a:pt x="45873" y="63457"/>
                </a:lnTo>
                <a:lnTo>
                  <a:pt x="56368" y="56380"/>
                </a:lnTo>
                <a:lnTo>
                  <a:pt x="63445" y="45880"/>
                </a:lnTo>
                <a:lnTo>
                  <a:pt x="66039" y="33019"/>
                </a:lnTo>
                <a:lnTo>
                  <a:pt x="63445" y="20166"/>
                </a:lnTo>
                <a:lnTo>
                  <a:pt x="56368" y="9671"/>
                </a:lnTo>
                <a:lnTo>
                  <a:pt x="45873" y="2594"/>
                </a:lnTo>
                <a:lnTo>
                  <a:pt x="33019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35"/>
          <p:cNvSpPr txBox="1"/>
          <p:nvPr/>
        </p:nvSpPr>
        <p:spPr>
          <a:xfrm>
            <a:off x="567644" y="2711034"/>
            <a:ext cx="4994956" cy="801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240" spc="120" dirty="0">
                <a:solidFill>
                  <a:srgbClr val="333333"/>
                </a:solidFill>
                <a:latin typeface="Calibri"/>
                <a:cs typeface="Calibri"/>
              </a:rPr>
              <a:t>ОПРОСЫ</a:t>
            </a:r>
            <a:r>
              <a:rPr sz="1240" spc="-17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40" spc="107" dirty="0" smtClean="0">
                <a:solidFill>
                  <a:srgbClr val="333333"/>
                </a:solidFill>
                <a:latin typeface="Calibri"/>
                <a:cs typeface="Calibri"/>
              </a:rPr>
              <a:t>ПРОМЫШЛЕННОСТИ</a:t>
            </a:r>
            <a:r>
              <a:rPr lang="ru-RU" sz="1240" spc="107" dirty="0" smtClean="0">
                <a:solidFill>
                  <a:srgbClr val="333333"/>
                </a:solidFill>
                <a:latin typeface="Calibri"/>
                <a:cs typeface="Calibri"/>
              </a:rPr>
              <a:t> «АКТИВНЫЙ ПРОМЫШЛЕННИК»</a:t>
            </a:r>
            <a:endParaRPr sz="1240" dirty="0">
              <a:latin typeface="Calibri"/>
              <a:cs typeface="Calibri"/>
            </a:endParaRPr>
          </a:p>
          <a:p>
            <a:pPr marL="632582" marR="4344">
              <a:lnSpc>
                <a:spcPct val="171000"/>
              </a:lnSpc>
              <a:spcBef>
                <a:spcPts val="51"/>
              </a:spcBef>
            </a:pPr>
            <a:r>
              <a:rPr sz="1112" spc="56" dirty="0">
                <a:solidFill>
                  <a:srgbClr val="333333"/>
                </a:solidFill>
                <a:latin typeface="Calibri"/>
                <a:cs typeface="Calibri"/>
              </a:rPr>
              <a:t>Конструктор </a:t>
            </a:r>
            <a:r>
              <a:rPr sz="1112" spc="47" dirty="0">
                <a:solidFill>
                  <a:srgbClr val="333333"/>
                </a:solidFill>
                <a:latin typeface="Calibri"/>
                <a:cs typeface="Calibri"/>
              </a:rPr>
              <a:t>опросов </a:t>
            </a:r>
            <a:r>
              <a:rPr sz="1112" spc="56" dirty="0">
                <a:solidFill>
                  <a:srgbClr val="333333"/>
                </a:solidFill>
                <a:latin typeface="Calibri"/>
                <a:cs typeface="Calibri"/>
              </a:rPr>
              <a:t>и анкетирования</a:t>
            </a:r>
            <a:r>
              <a:rPr sz="1112" spc="-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60" dirty="0" err="1">
                <a:solidFill>
                  <a:srgbClr val="333333"/>
                </a:solidFill>
                <a:latin typeface="Calibri"/>
                <a:cs typeface="Calibri"/>
              </a:rPr>
              <a:t>предприятий</a:t>
            </a:r>
            <a:r>
              <a:rPr sz="1112" spc="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lang="ru-RU" sz="1112" spc="60" dirty="0" smtClean="0">
              <a:solidFill>
                <a:srgbClr val="333333"/>
              </a:solidFill>
              <a:latin typeface="Calibri"/>
              <a:cs typeface="Calibri"/>
            </a:endParaRPr>
          </a:p>
          <a:p>
            <a:pPr marL="632582" marR="4344">
              <a:lnSpc>
                <a:spcPct val="171000"/>
              </a:lnSpc>
              <a:spcBef>
                <a:spcPts val="51"/>
              </a:spcBef>
            </a:pPr>
            <a:r>
              <a:rPr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26" dirty="0">
                <a:solidFill>
                  <a:srgbClr val="333333"/>
                </a:solidFill>
                <a:latin typeface="Calibri"/>
                <a:cs typeface="Calibri"/>
              </a:rPr>
              <a:t>Мобильное</a:t>
            </a:r>
            <a:r>
              <a:rPr sz="1112" spc="-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51" dirty="0">
                <a:solidFill>
                  <a:srgbClr val="333333"/>
                </a:solidFill>
                <a:latin typeface="Calibri"/>
                <a:cs typeface="Calibri"/>
              </a:rPr>
              <a:t>приложение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11" name="object 36"/>
          <p:cNvSpPr/>
          <p:nvPr/>
        </p:nvSpPr>
        <p:spPr>
          <a:xfrm>
            <a:off x="1053572" y="3387757"/>
            <a:ext cx="56471" cy="56471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0"/>
                </a:moveTo>
                <a:lnTo>
                  <a:pt x="20166" y="2594"/>
                </a:lnTo>
                <a:lnTo>
                  <a:pt x="9671" y="9671"/>
                </a:lnTo>
                <a:lnTo>
                  <a:pt x="2594" y="20166"/>
                </a:lnTo>
                <a:lnTo>
                  <a:pt x="0" y="33020"/>
                </a:lnTo>
                <a:lnTo>
                  <a:pt x="2594" y="45873"/>
                </a:lnTo>
                <a:lnTo>
                  <a:pt x="9671" y="56368"/>
                </a:lnTo>
                <a:lnTo>
                  <a:pt x="20166" y="63445"/>
                </a:lnTo>
                <a:lnTo>
                  <a:pt x="33019" y="66040"/>
                </a:lnTo>
                <a:lnTo>
                  <a:pt x="45873" y="63445"/>
                </a:lnTo>
                <a:lnTo>
                  <a:pt x="56368" y="56368"/>
                </a:lnTo>
                <a:lnTo>
                  <a:pt x="63445" y="45873"/>
                </a:lnTo>
                <a:lnTo>
                  <a:pt x="66039" y="33020"/>
                </a:lnTo>
                <a:lnTo>
                  <a:pt x="63445" y="20166"/>
                </a:lnTo>
                <a:lnTo>
                  <a:pt x="56368" y="9671"/>
                </a:lnTo>
                <a:lnTo>
                  <a:pt x="45873" y="2594"/>
                </a:lnTo>
                <a:lnTo>
                  <a:pt x="33019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37"/>
          <p:cNvSpPr/>
          <p:nvPr/>
        </p:nvSpPr>
        <p:spPr>
          <a:xfrm>
            <a:off x="1053572" y="2431097"/>
            <a:ext cx="56471" cy="56471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0"/>
                </a:moveTo>
                <a:lnTo>
                  <a:pt x="20166" y="2594"/>
                </a:lnTo>
                <a:lnTo>
                  <a:pt x="9671" y="9671"/>
                </a:lnTo>
                <a:lnTo>
                  <a:pt x="2594" y="20166"/>
                </a:lnTo>
                <a:lnTo>
                  <a:pt x="0" y="33020"/>
                </a:lnTo>
                <a:lnTo>
                  <a:pt x="2594" y="45873"/>
                </a:lnTo>
                <a:lnTo>
                  <a:pt x="9671" y="56368"/>
                </a:lnTo>
                <a:lnTo>
                  <a:pt x="20166" y="63445"/>
                </a:lnTo>
                <a:lnTo>
                  <a:pt x="33019" y="66040"/>
                </a:lnTo>
                <a:lnTo>
                  <a:pt x="45873" y="63445"/>
                </a:lnTo>
                <a:lnTo>
                  <a:pt x="56368" y="56368"/>
                </a:lnTo>
                <a:lnTo>
                  <a:pt x="63445" y="45873"/>
                </a:lnTo>
                <a:lnTo>
                  <a:pt x="66039" y="33020"/>
                </a:lnTo>
                <a:lnTo>
                  <a:pt x="63445" y="20166"/>
                </a:lnTo>
                <a:lnTo>
                  <a:pt x="56368" y="9671"/>
                </a:lnTo>
                <a:lnTo>
                  <a:pt x="45873" y="2594"/>
                </a:lnTo>
                <a:lnTo>
                  <a:pt x="33019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38"/>
          <p:cNvSpPr txBox="1"/>
          <p:nvPr/>
        </p:nvSpPr>
        <p:spPr>
          <a:xfrm>
            <a:off x="142856" y="430738"/>
            <a:ext cx="6273955" cy="2310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endParaRPr lang="ru-RU" sz="1539" spc="141" dirty="0" smtClean="0">
              <a:solidFill>
                <a:srgbClr val="333333"/>
              </a:solidFill>
              <a:latin typeface="Calibri"/>
              <a:cs typeface="Calibri"/>
            </a:endParaRPr>
          </a:p>
          <a:p>
            <a:pPr marL="464798">
              <a:spcBef>
                <a:spcPts val="1615"/>
              </a:spcBef>
            </a:pPr>
            <a:r>
              <a:rPr sz="1582" spc="154" dirty="0" smtClean="0">
                <a:solidFill>
                  <a:srgbClr val="22629E"/>
                </a:solidFill>
                <a:latin typeface="Calibri"/>
                <a:cs typeface="Calibri"/>
              </a:rPr>
              <a:t>ГОСУДАРСТВЕННЫЕ</a:t>
            </a:r>
            <a:r>
              <a:rPr sz="1582" spc="-9" dirty="0" smtClean="0">
                <a:solidFill>
                  <a:srgbClr val="22629E"/>
                </a:solidFill>
                <a:latin typeface="Calibri"/>
                <a:cs typeface="Calibri"/>
              </a:rPr>
              <a:t> </a:t>
            </a:r>
            <a:r>
              <a:rPr sz="1582" spc="184" dirty="0" smtClean="0">
                <a:solidFill>
                  <a:srgbClr val="22629E"/>
                </a:solidFill>
                <a:latin typeface="Calibri"/>
                <a:cs typeface="Calibri"/>
              </a:rPr>
              <a:t>СЕРВИСЫ</a:t>
            </a:r>
            <a:endParaRPr sz="1582" dirty="0" smtClean="0">
              <a:latin typeface="Calibri"/>
              <a:cs typeface="Calibri"/>
            </a:endParaRPr>
          </a:p>
          <a:p>
            <a:pPr marL="818283">
              <a:spcBef>
                <a:spcPts val="1065"/>
              </a:spcBef>
            </a:pPr>
            <a:r>
              <a:rPr sz="1240" spc="103" dirty="0" smtClean="0">
                <a:solidFill>
                  <a:srgbClr val="333333"/>
                </a:solidFill>
                <a:latin typeface="Calibri"/>
                <a:cs typeface="Calibri"/>
              </a:rPr>
              <a:t>МЕРЫ</a:t>
            </a:r>
            <a:r>
              <a:rPr sz="1240" spc="13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40" spc="115" dirty="0">
                <a:solidFill>
                  <a:srgbClr val="333333"/>
                </a:solidFill>
                <a:latin typeface="Calibri"/>
                <a:cs typeface="Calibri"/>
              </a:rPr>
              <a:t>ГОСПОДДЕРЖКИ</a:t>
            </a:r>
            <a:endParaRPr sz="1240" dirty="0">
              <a:latin typeface="Calibri"/>
              <a:cs typeface="Calibri"/>
            </a:endParaRPr>
          </a:p>
          <a:p>
            <a:pPr marL="1440548">
              <a:spcBef>
                <a:spcPts val="795"/>
              </a:spcBef>
            </a:pPr>
            <a:r>
              <a:rPr sz="1112" spc="68" dirty="0">
                <a:solidFill>
                  <a:srgbClr val="333333"/>
                </a:solidFill>
                <a:latin typeface="Calibri"/>
                <a:cs typeface="Calibri"/>
              </a:rPr>
              <a:t>Навигатор </a:t>
            </a:r>
            <a:r>
              <a:rPr sz="1112" spc="34" dirty="0">
                <a:solidFill>
                  <a:srgbClr val="333333"/>
                </a:solidFill>
                <a:latin typeface="Calibri"/>
                <a:cs typeface="Calibri"/>
              </a:rPr>
              <a:t>по </a:t>
            </a:r>
            <a:r>
              <a:rPr sz="1112" spc="30" dirty="0">
                <a:solidFill>
                  <a:srgbClr val="333333"/>
                </a:solidFill>
                <a:latin typeface="Calibri"/>
                <a:cs typeface="Calibri"/>
              </a:rPr>
              <a:t>мерам </a:t>
            </a:r>
            <a:r>
              <a:rPr sz="1112" spc="64" dirty="0">
                <a:solidFill>
                  <a:srgbClr val="333333"/>
                </a:solidFill>
                <a:latin typeface="Calibri"/>
                <a:cs typeface="Calibri"/>
              </a:rPr>
              <a:t>государственной</a:t>
            </a:r>
            <a:r>
              <a:rPr sz="1112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56" dirty="0">
                <a:solidFill>
                  <a:srgbClr val="333333"/>
                </a:solidFill>
                <a:latin typeface="Calibri"/>
                <a:cs typeface="Calibri"/>
              </a:rPr>
              <a:t>поддержки</a:t>
            </a:r>
            <a:endParaRPr sz="1112" dirty="0">
              <a:latin typeface="Calibri"/>
              <a:cs typeface="Calibri"/>
            </a:endParaRPr>
          </a:p>
          <a:p>
            <a:pPr marL="1440548" marR="4344">
              <a:lnSpc>
                <a:spcPct val="107400"/>
              </a:lnSpc>
              <a:spcBef>
                <a:spcPts val="1086"/>
              </a:spcBef>
            </a:pPr>
            <a:r>
              <a:rPr sz="1112" spc="43" dirty="0">
                <a:solidFill>
                  <a:srgbClr val="333333"/>
                </a:solidFill>
                <a:latin typeface="Calibri"/>
                <a:cs typeface="Calibri"/>
              </a:rPr>
              <a:t>Мониторинг </a:t>
            </a:r>
            <a:r>
              <a:rPr sz="1112" spc="81" dirty="0">
                <a:solidFill>
                  <a:srgbClr val="333333"/>
                </a:solidFill>
                <a:latin typeface="Calibri"/>
                <a:cs typeface="Calibri"/>
              </a:rPr>
              <a:t>эффективности </a:t>
            </a:r>
            <a:r>
              <a:rPr sz="1112" spc="30" dirty="0">
                <a:solidFill>
                  <a:srgbClr val="333333"/>
                </a:solidFill>
                <a:latin typeface="Calibri"/>
                <a:cs typeface="Calibri"/>
              </a:rPr>
              <a:t>мер </a:t>
            </a:r>
            <a:r>
              <a:rPr sz="1112" spc="56" dirty="0">
                <a:solidFill>
                  <a:srgbClr val="333333"/>
                </a:solidFill>
                <a:latin typeface="Calibri"/>
                <a:cs typeface="Calibri"/>
              </a:rPr>
              <a:t>господдержки, оказываемых </a:t>
            </a:r>
            <a:r>
              <a:rPr sz="1112" spc="34" dirty="0">
                <a:solidFill>
                  <a:srgbClr val="333333"/>
                </a:solidFill>
                <a:latin typeface="Calibri"/>
                <a:cs typeface="Calibri"/>
              </a:rPr>
              <a:t>Минпромторгом</a:t>
            </a:r>
            <a:r>
              <a:rPr sz="1112" spc="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77" dirty="0">
                <a:solidFill>
                  <a:srgbClr val="333333"/>
                </a:solidFill>
                <a:latin typeface="Calibri"/>
                <a:cs typeface="Calibri"/>
              </a:rPr>
              <a:t>России  </a:t>
            </a:r>
            <a:r>
              <a:rPr sz="1112" spc="47" dirty="0">
                <a:solidFill>
                  <a:srgbClr val="333333"/>
                </a:solidFill>
                <a:latin typeface="Calibri"/>
                <a:cs typeface="Calibri"/>
              </a:rPr>
              <a:t>(СПИК, </a:t>
            </a:r>
            <a:r>
              <a:rPr sz="1112" spc="73" dirty="0">
                <a:solidFill>
                  <a:srgbClr val="333333"/>
                </a:solidFill>
                <a:latin typeface="Calibri"/>
                <a:cs typeface="Calibri"/>
              </a:rPr>
              <a:t>ПП </a:t>
            </a:r>
            <a:r>
              <a:rPr sz="1112" spc="141" dirty="0">
                <a:solidFill>
                  <a:srgbClr val="333333"/>
                </a:solidFill>
                <a:latin typeface="Calibri"/>
                <a:cs typeface="Calibri"/>
              </a:rPr>
              <a:t>N3, </a:t>
            </a:r>
            <a:r>
              <a:rPr sz="1112" spc="73" dirty="0">
                <a:solidFill>
                  <a:srgbClr val="333333"/>
                </a:solidFill>
                <a:latin typeface="Calibri"/>
                <a:cs typeface="Calibri"/>
              </a:rPr>
              <a:t>ПП </a:t>
            </a:r>
            <a:r>
              <a:rPr sz="1112" spc="-13" dirty="0">
                <a:solidFill>
                  <a:srgbClr val="333333"/>
                </a:solidFill>
                <a:latin typeface="Calibri"/>
                <a:cs typeface="Calibri"/>
              </a:rPr>
              <a:t>N1312), </a:t>
            </a:r>
            <a:r>
              <a:rPr sz="1112" spc="51" dirty="0">
                <a:solidFill>
                  <a:srgbClr val="333333"/>
                </a:solidFill>
                <a:latin typeface="Calibri"/>
                <a:cs typeface="Calibri"/>
              </a:rPr>
              <a:t>проектов </a:t>
            </a:r>
            <a:r>
              <a:rPr sz="1112" spc="56" dirty="0">
                <a:solidFill>
                  <a:srgbClr val="333333"/>
                </a:solidFill>
                <a:latin typeface="Calibri"/>
                <a:cs typeface="Calibri"/>
              </a:rPr>
              <a:t>и планов</a:t>
            </a:r>
            <a:r>
              <a:rPr sz="1112" spc="-1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47" dirty="0">
                <a:solidFill>
                  <a:srgbClr val="333333"/>
                </a:solidFill>
                <a:latin typeface="Calibri"/>
                <a:cs typeface="Calibri"/>
              </a:rPr>
              <a:t>импортозамещения</a:t>
            </a:r>
            <a:endParaRPr sz="1112" dirty="0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1026" dirty="0">
              <a:latin typeface="Times New Roman"/>
              <a:cs typeface="Times New Roman"/>
            </a:endParaRPr>
          </a:p>
          <a:p>
            <a:pPr marL="1440548"/>
            <a:r>
              <a:rPr sz="1112" spc="86" dirty="0">
                <a:solidFill>
                  <a:srgbClr val="333333"/>
                </a:solidFill>
                <a:latin typeface="Calibri"/>
                <a:cs typeface="Calibri"/>
              </a:rPr>
              <a:t>Атлас </a:t>
            </a:r>
            <a:r>
              <a:rPr sz="1112" spc="51" dirty="0">
                <a:solidFill>
                  <a:srgbClr val="333333"/>
                </a:solidFill>
                <a:latin typeface="Calibri"/>
                <a:cs typeface="Calibri"/>
              </a:rPr>
              <a:t>промышленности </a:t>
            </a:r>
            <a:r>
              <a:rPr sz="1112" spc="56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1112" spc="60" dirty="0">
                <a:solidFill>
                  <a:srgbClr val="333333"/>
                </a:solidFill>
                <a:latin typeface="Calibri"/>
                <a:cs typeface="Calibri"/>
              </a:rPr>
              <a:t>юридическо-значимый</a:t>
            </a:r>
            <a:r>
              <a:rPr sz="1112" spc="-4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12" spc="38" dirty="0">
                <a:solidFill>
                  <a:srgbClr val="333333"/>
                </a:solidFill>
                <a:latin typeface="Calibri"/>
                <a:cs typeface="Calibri"/>
              </a:rPr>
              <a:t>документооборот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14" name="object 39"/>
          <p:cNvSpPr/>
          <p:nvPr/>
        </p:nvSpPr>
        <p:spPr>
          <a:xfrm>
            <a:off x="1053572" y="1929121"/>
            <a:ext cx="56471" cy="56471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0"/>
                </a:moveTo>
                <a:lnTo>
                  <a:pt x="20166" y="2594"/>
                </a:lnTo>
                <a:lnTo>
                  <a:pt x="9671" y="9671"/>
                </a:lnTo>
                <a:lnTo>
                  <a:pt x="2594" y="20166"/>
                </a:lnTo>
                <a:lnTo>
                  <a:pt x="0" y="33020"/>
                </a:lnTo>
                <a:lnTo>
                  <a:pt x="2594" y="45873"/>
                </a:lnTo>
                <a:lnTo>
                  <a:pt x="9671" y="56368"/>
                </a:lnTo>
                <a:lnTo>
                  <a:pt x="20166" y="63445"/>
                </a:lnTo>
                <a:lnTo>
                  <a:pt x="33019" y="66040"/>
                </a:lnTo>
                <a:lnTo>
                  <a:pt x="45873" y="63445"/>
                </a:lnTo>
                <a:lnTo>
                  <a:pt x="56368" y="56368"/>
                </a:lnTo>
                <a:lnTo>
                  <a:pt x="63445" y="45873"/>
                </a:lnTo>
                <a:lnTo>
                  <a:pt x="66039" y="33020"/>
                </a:lnTo>
                <a:lnTo>
                  <a:pt x="63445" y="20166"/>
                </a:lnTo>
                <a:lnTo>
                  <a:pt x="56368" y="9671"/>
                </a:lnTo>
                <a:lnTo>
                  <a:pt x="45873" y="2594"/>
                </a:lnTo>
                <a:lnTo>
                  <a:pt x="33019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40"/>
          <p:cNvSpPr/>
          <p:nvPr/>
        </p:nvSpPr>
        <p:spPr>
          <a:xfrm>
            <a:off x="425769" y="1277044"/>
            <a:ext cx="86336" cy="99368"/>
          </a:xfrm>
          <a:custGeom>
            <a:avLst/>
            <a:gdLst/>
            <a:ahLst/>
            <a:cxnLst/>
            <a:rect l="l" t="t" r="r" b="b"/>
            <a:pathLst>
              <a:path w="100965" h="116205">
                <a:moveTo>
                  <a:pt x="100634" y="58102"/>
                </a:moveTo>
                <a:lnTo>
                  <a:pt x="0" y="0"/>
                </a:lnTo>
                <a:lnTo>
                  <a:pt x="0" y="116204"/>
                </a:lnTo>
                <a:lnTo>
                  <a:pt x="100634" y="58102"/>
                </a:lnTo>
                <a:close/>
              </a:path>
            </a:pathLst>
          </a:custGeom>
          <a:ln w="12306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41"/>
          <p:cNvSpPr/>
          <p:nvPr/>
        </p:nvSpPr>
        <p:spPr>
          <a:xfrm>
            <a:off x="425769" y="2750115"/>
            <a:ext cx="86336" cy="99368"/>
          </a:xfrm>
          <a:custGeom>
            <a:avLst/>
            <a:gdLst/>
            <a:ahLst/>
            <a:cxnLst/>
            <a:rect l="l" t="t" r="r" b="b"/>
            <a:pathLst>
              <a:path w="100965" h="116205">
                <a:moveTo>
                  <a:pt x="100634" y="58102"/>
                </a:moveTo>
                <a:lnTo>
                  <a:pt x="0" y="0"/>
                </a:lnTo>
                <a:lnTo>
                  <a:pt x="0" y="116204"/>
                </a:lnTo>
                <a:lnTo>
                  <a:pt x="100634" y="58102"/>
                </a:lnTo>
                <a:close/>
              </a:path>
            </a:pathLst>
          </a:custGeom>
          <a:ln w="12306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42"/>
          <p:cNvSpPr/>
          <p:nvPr/>
        </p:nvSpPr>
        <p:spPr>
          <a:xfrm>
            <a:off x="425769" y="3731138"/>
            <a:ext cx="86336" cy="99368"/>
          </a:xfrm>
          <a:custGeom>
            <a:avLst/>
            <a:gdLst/>
            <a:ahLst/>
            <a:cxnLst/>
            <a:rect l="l" t="t" r="r" b="b"/>
            <a:pathLst>
              <a:path w="100965" h="116204">
                <a:moveTo>
                  <a:pt x="100634" y="58089"/>
                </a:moveTo>
                <a:lnTo>
                  <a:pt x="0" y="0"/>
                </a:lnTo>
                <a:lnTo>
                  <a:pt x="0" y="116192"/>
                </a:lnTo>
                <a:lnTo>
                  <a:pt x="100634" y="58089"/>
                </a:lnTo>
                <a:close/>
              </a:path>
            </a:pathLst>
          </a:custGeom>
          <a:ln w="12306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object 43"/>
          <p:cNvSpPr/>
          <p:nvPr/>
        </p:nvSpPr>
        <p:spPr>
          <a:xfrm>
            <a:off x="425769" y="5013184"/>
            <a:ext cx="86336" cy="99368"/>
          </a:xfrm>
          <a:custGeom>
            <a:avLst/>
            <a:gdLst/>
            <a:ahLst/>
            <a:cxnLst/>
            <a:rect l="l" t="t" r="r" b="b"/>
            <a:pathLst>
              <a:path w="100965" h="116204">
                <a:moveTo>
                  <a:pt x="100634" y="58102"/>
                </a:moveTo>
                <a:lnTo>
                  <a:pt x="0" y="0"/>
                </a:lnTo>
                <a:lnTo>
                  <a:pt x="0" y="116205"/>
                </a:lnTo>
                <a:lnTo>
                  <a:pt x="100634" y="58102"/>
                </a:lnTo>
                <a:close/>
              </a:path>
            </a:pathLst>
          </a:custGeom>
          <a:ln w="12306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object 44"/>
          <p:cNvSpPr/>
          <p:nvPr/>
        </p:nvSpPr>
        <p:spPr>
          <a:xfrm>
            <a:off x="425769" y="5377306"/>
            <a:ext cx="86336" cy="99368"/>
          </a:xfrm>
          <a:custGeom>
            <a:avLst/>
            <a:gdLst/>
            <a:ahLst/>
            <a:cxnLst/>
            <a:rect l="l" t="t" r="r" b="b"/>
            <a:pathLst>
              <a:path w="100965" h="116204">
                <a:moveTo>
                  <a:pt x="100634" y="58102"/>
                </a:moveTo>
                <a:lnTo>
                  <a:pt x="0" y="0"/>
                </a:lnTo>
                <a:lnTo>
                  <a:pt x="0" y="116192"/>
                </a:lnTo>
                <a:lnTo>
                  <a:pt x="100634" y="58102"/>
                </a:lnTo>
                <a:close/>
              </a:path>
            </a:pathLst>
          </a:custGeom>
          <a:ln w="12306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object 45"/>
          <p:cNvSpPr/>
          <p:nvPr/>
        </p:nvSpPr>
        <p:spPr>
          <a:xfrm>
            <a:off x="425769" y="5830335"/>
            <a:ext cx="86336" cy="99368"/>
          </a:xfrm>
          <a:custGeom>
            <a:avLst/>
            <a:gdLst/>
            <a:ahLst/>
            <a:cxnLst/>
            <a:rect l="l" t="t" r="r" b="b"/>
            <a:pathLst>
              <a:path w="100965" h="116204">
                <a:moveTo>
                  <a:pt x="100634" y="58102"/>
                </a:moveTo>
                <a:lnTo>
                  <a:pt x="0" y="0"/>
                </a:lnTo>
                <a:lnTo>
                  <a:pt x="0" y="116205"/>
                </a:lnTo>
                <a:lnTo>
                  <a:pt x="100634" y="58102"/>
                </a:lnTo>
                <a:close/>
              </a:path>
            </a:pathLst>
          </a:custGeom>
          <a:ln w="12306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0" name="object 40"/>
          <p:cNvSpPr txBox="1"/>
          <p:nvPr/>
        </p:nvSpPr>
        <p:spPr>
          <a:xfrm>
            <a:off x="6774593" y="1237491"/>
            <a:ext cx="515843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2309" spc="124" dirty="0" smtClean="0">
                <a:solidFill>
                  <a:srgbClr val="3E6EAA"/>
                </a:solidFill>
                <a:latin typeface="Calibri"/>
                <a:cs typeface="Calibri"/>
              </a:rPr>
              <a:t>610</a:t>
            </a:r>
            <a:endParaRPr sz="2309" dirty="0">
              <a:latin typeface="Calibri"/>
              <a:cs typeface="Calibri"/>
            </a:endParaRPr>
          </a:p>
        </p:txBody>
      </p:sp>
      <p:sp>
        <p:nvSpPr>
          <p:cNvPr id="31" name="object 41"/>
          <p:cNvSpPr txBox="1"/>
          <p:nvPr/>
        </p:nvSpPr>
        <p:spPr>
          <a:xfrm>
            <a:off x="7448311" y="1251046"/>
            <a:ext cx="153497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Мер господдержки промышленности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32" name="object 40"/>
          <p:cNvSpPr txBox="1"/>
          <p:nvPr/>
        </p:nvSpPr>
        <p:spPr>
          <a:xfrm>
            <a:off x="6426991" y="2459332"/>
            <a:ext cx="972028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2309" spc="124" dirty="0" smtClean="0">
                <a:solidFill>
                  <a:srgbClr val="FF0000"/>
                </a:solidFill>
                <a:latin typeface="Calibri"/>
                <a:cs typeface="Calibri"/>
              </a:rPr>
              <a:t>21 824</a:t>
            </a:r>
            <a:endParaRPr sz="2309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3" name="object 41"/>
          <p:cNvSpPr txBox="1"/>
          <p:nvPr/>
        </p:nvSpPr>
        <p:spPr>
          <a:xfrm>
            <a:off x="7448312" y="2487568"/>
            <a:ext cx="153497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Объектов в Атласе промышленности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34" name="object 40"/>
          <p:cNvSpPr txBox="1"/>
          <p:nvPr/>
        </p:nvSpPr>
        <p:spPr>
          <a:xfrm>
            <a:off x="6318408" y="1875247"/>
            <a:ext cx="972028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ru-RU" sz="2309" spc="124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2 566</a:t>
            </a:r>
            <a:endParaRPr sz="2309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5" name="object 41"/>
          <p:cNvSpPr txBox="1"/>
          <p:nvPr/>
        </p:nvSpPr>
        <p:spPr>
          <a:xfrm>
            <a:off x="7448312" y="1869307"/>
            <a:ext cx="153497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Проектов </a:t>
            </a:r>
            <a:r>
              <a:rPr lang="ru-RU" sz="1112" spc="60" dirty="0" err="1" smtClean="0">
                <a:solidFill>
                  <a:srgbClr val="333333"/>
                </a:solidFill>
                <a:latin typeface="Calibri"/>
                <a:cs typeface="Calibri"/>
              </a:rPr>
              <a:t>импортозамещения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36" name="object 40"/>
          <p:cNvSpPr txBox="1"/>
          <p:nvPr/>
        </p:nvSpPr>
        <p:spPr>
          <a:xfrm>
            <a:off x="6318408" y="6188571"/>
            <a:ext cx="972028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ru-RU" sz="2309" spc="124" dirty="0" smtClean="0">
                <a:solidFill>
                  <a:srgbClr val="FF0000"/>
                </a:solidFill>
                <a:latin typeface="Calibri"/>
                <a:cs typeface="Calibri"/>
              </a:rPr>
              <a:t>1 126</a:t>
            </a:r>
            <a:endParaRPr sz="2309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7" name="object 41"/>
          <p:cNvSpPr txBox="1"/>
          <p:nvPr/>
        </p:nvSpPr>
        <p:spPr>
          <a:xfrm>
            <a:off x="7446763" y="6188571"/>
            <a:ext cx="1534973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Миллиардов рублей сумма заключенных контрактов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38" name="object 40"/>
          <p:cNvSpPr txBox="1"/>
          <p:nvPr/>
        </p:nvSpPr>
        <p:spPr>
          <a:xfrm>
            <a:off x="6318408" y="5750039"/>
            <a:ext cx="972028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ru-RU" sz="2309" spc="124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4 000</a:t>
            </a:r>
            <a:endParaRPr sz="2309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9" name="object 41"/>
          <p:cNvSpPr txBox="1"/>
          <p:nvPr/>
        </p:nvSpPr>
        <p:spPr>
          <a:xfrm>
            <a:off x="7399019" y="5842876"/>
            <a:ext cx="153497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Торгов ежедневно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36621" y="4180817"/>
            <a:ext cx="953815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ru-RU" sz="2309" spc="124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130</a:t>
            </a:r>
            <a:endParaRPr sz="2309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46764" y="4199569"/>
            <a:ext cx="153497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Проектов диверсификации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42" name="object 40"/>
          <p:cNvSpPr txBox="1"/>
          <p:nvPr/>
        </p:nvSpPr>
        <p:spPr>
          <a:xfrm>
            <a:off x="5133975" y="3714310"/>
            <a:ext cx="2156461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ru-RU" sz="2309" spc="124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600" spc="124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более</a:t>
            </a:r>
            <a:r>
              <a:rPr lang="ru-RU" sz="2309" spc="124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113 843</a:t>
            </a:r>
            <a:endParaRPr sz="2309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3" name="object 41"/>
          <p:cNvSpPr txBox="1"/>
          <p:nvPr/>
        </p:nvSpPr>
        <p:spPr>
          <a:xfrm>
            <a:off x="7446763" y="3629210"/>
            <a:ext cx="1582719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Тысяч торговых процедур в системе анализа закупок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95475" y="44902"/>
            <a:ext cx="481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spc="165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Ключевые активные </a:t>
            </a:r>
            <a:r>
              <a:rPr lang="ru-RU" dirty="0"/>
              <a:t>сервисы</a:t>
            </a:r>
          </a:p>
        </p:txBody>
      </p:sp>
      <p:sp>
        <p:nvSpPr>
          <p:cNvPr id="45" name="object 40"/>
          <p:cNvSpPr txBox="1"/>
          <p:nvPr/>
        </p:nvSpPr>
        <p:spPr>
          <a:xfrm>
            <a:off x="5791200" y="4795622"/>
            <a:ext cx="1517449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ru-RU" sz="1600" spc="124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</a:t>
            </a:r>
            <a:r>
              <a:rPr lang="ru-RU" sz="1600" spc="124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олее</a:t>
            </a:r>
            <a:r>
              <a:rPr lang="ru-RU" sz="2309" spc="124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120</a:t>
            </a:r>
            <a:endParaRPr sz="2309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6" name="object 41"/>
          <p:cNvSpPr txBox="1"/>
          <p:nvPr/>
        </p:nvSpPr>
        <p:spPr>
          <a:xfrm>
            <a:off x="7446763" y="4772390"/>
            <a:ext cx="1697237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Предприятий ежедневно приобретают финансовые услуги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47" name="object 40"/>
          <p:cNvSpPr txBox="1"/>
          <p:nvPr/>
        </p:nvSpPr>
        <p:spPr>
          <a:xfrm>
            <a:off x="5562600" y="5367122"/>
            <a:ext cx="1726999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ru-RU" sz="1600" spc="1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б</a:t>
            </a:r>
            <a:r>
              <a:rPr lang="ru-RU" sz="1600" spc="124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олее</a:t>
            </a:r>
            <a:r>
              <a:rPr lang="ru-RU" sz="2309" spc="124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20 000</a:t>
            </a:r>
            <a:endParaRPr sz="2309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8" name="object 41"/>
          <p:cNvSpPr txBox="1"/>
          <p:nvPr/>
        </p:nvSpPr>
        <p:spPr>
          <a:xfrm>
            <a:off x="7446763" y="5390989"/>
            <a:ext cx="169723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Предприятий доступны для </a:t>
            </a:r>
            <a:r>
              <a:rPr lang="ru-RU" sz="1112" spc="60" dirty="0" err="1" smtClean="0">
                <a:solidFill>
                  <a:srgbClr val="333333"/>
                </a:solidFill>
                <a:latin typeface="Calibri"/>
                <a:cs typeface="Calibri"/>
              </a:rPr>
              <a:t>бенчмаркинга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49" name="object 40"/>
          <p:cNvSpPr txBox="1"/>
          <p:nvPr/>
        </p:nvSpPr>
        <p:spPr>
          <a:xfrm>
            <a:off x="6318408" y="3018602"/>
            <a:ext cx="953815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r"/>
            <a:r>
              <a:rPr lang="ru-RU" sz="2309" spc="124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991</a:t>
            </a:r>
            <a:endParaRPr sz="2309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0" name="object 41"/>
          <p:cNvSpPr txBox="1"/>
          <p:nvPr/>
        </p:nvSpPr>
        <p:spPr>
          <a:xfrm>
            <a:off x="7446763" y="2978704"/>
            <a:ext cx="1534973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91"/>
              </a:lnSpc>
            </a:pPr>
            <a:r>
              <a:rPr lang="ru-RU" sz="1112" spc="60" dirty="0" smtClean="0">
                <a:solidFill>
                  <a:srgbClr val="333333"/>
                </a:solidFill>
                <a:latin typeface="Calibri"/>
                <a:cs typeface="Calibri"/>
              </a:rPr>
              <a:t>Предприятий принимает участие в опросах</a:t>
            </a:r>
            <a:endParaRPr sz="1112" dirty="0">
              <a:latin typeface="Calibri"/>
              <a:cs typeface="Calibri"/>
            </a:endParaRPr>
          </a:p>
        </p:txBody>
      </p:sp>
      <p:sp>
        <p:nvSpPr>
          <p:cNvPr id="51" name="object 40"/>
          <p:cNvSpPr txBox="1"/>
          <p:nvPr/>
        </p:nvSpPr>
        <p:spPr>
          <a:xfrm>
            <a:off x="3991435" y="772063"/>
            <a:ext cx="9720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3200" spc="124" dirty="0" smtClean="0">
                <a:solidFill>
                  <a:srgbClr val="FF0000"/>
                </a:solidFill>
                <a:latin typeface="Calibri"/>
                <a:cs typeface="Calibri"/>
              </a:rPr>
              <a:t>147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2" name="object 41"/>
          <p:cNvSpPr txBox="1"/>
          <p:nvPr/>
        </p:nvSpPr>
        <p:spPr>
          <a:xfrm>
            <a:off x="4729755" y="916316"/>
            <a:ext cx="26357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lang="ru-RU" sz="1600" spc="300" dirty="0" smtClean="0">
                <a:solidFill>
                  <a:srgbClr val="333333"/>
                </a:solidFill>
                <a:latin typeface="Calibri"/>
                <a:cs typeface="Calibri"/>
              </a:rPr>
              <a:t>Доступных сервисов</a:t>
            </a:r>
            <a:endParaRPr sz="1600" spc="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2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D0F0ED25-A7D9-46E3-8B27-CC6C834EC1FC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object 2"/>
          <p:cNvSpPr txBox="1"/>
          <p:nvPr/>
        </p:nvSpPr>
        <p:spPr>
          <a:xfrm>
            <a:off x="5903996" y="1003915"/>
            <a:ext cx="1778000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5" dirty="0">
                <a:solidFill>
                  <a:srgbClr val="3E6EAA"/>
                </a:solidFill>
                <a:latin typeface="Calibri"/>
                <a:cs typeface="Calibri"/>
              </a:rPr>
              <a:t>197</a:t>
            </a: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ct val="116199"/>
              </a:lnSpc>
              <a:spcBef>
                <a:spcPts val="850"/>
              </a:spcBef>
            </a:pPr>
            <a:r>
              <a:rPr sz="1400" spc="65" dirty="0">
                <a:solidFill>
                  <a:srgbClr val="333333"/>
                </a:solidFill>
                <a:latin typeface="Calibri"/>
                <a:cs typeface="Calibri"/>
              </a:rPr>
              <a:t>Системообразующих  </a:t>
            </a:r>
            <a:r>
              <a:rPr sz="1400" spc="70" dirty="0">
                <a:solidFill>
                  <a:srgbClr val="333333"/>
                </a:solidFill>
                <a:latin typeface="Calibri"/>
                <a:cs typeface="Calibri"/>
              </a:rPr>
              <a:t>предприятий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5238715" y="1046965"/>
            <a:ext cx="387985" cy="394970"/>
          </a:xfrm>
          <a:custGeom>
            <a:avLst/>
            <a:gdLst/>
            <a:ahLst/>
            <a:cxnLst/>
            <a:rect l="l" t="t" r="r" b="b"/>
            <a:pathLst>
              <a:path w="387985" h="394969">
                <a:moveTo>
                  <a:pt x="387375" y="71996"/>
                </a:moveTo>
                <a:lnTo>
                  <a:pt x="259918" y="185800"/>
                </a:lnTo>
                <a:lnTo>
                  <a:pt x="0" y="185800"/>
                </a:lnTo>
                <a:lnTo>
                  <a:pt x="0" y="394830"/>
                </a:lnTo>
                <a:lnTo>
                  <a:pt x="387375" y="394830"/>
                </a:lnTo>
                <a:lnTo>
                  <a:pt x="387375" y="322046"/>
                </a:lnTo>
                <a:lnTo>
                  <a:pt x="178816" y="322046"/>
                </a:lnTo>
                <a:lnTo>
                  <a:pt x="178816" y="262305"/>
                </a:lnTo>
                <a:lnTo>
                  <a:pt x="387375" y="262305"/>
                </a:lnTo>
                <a:lnTo>
                  <a:pt x="387375" y="71996"/>
                </a:lnTo>
                <a:close/>
              </a:path>
              <a:path w="387985" h="394969">
                <a:moveTo>
                  <a:pt x="268173" y="262305"/>
                </a:moveTo>
                <a:lnTo>
                  <a:pt x="238366" y="262305"/>
                </a:lnTo>
                <a:lnTo>
                  <a:pt x="238366" y="322046"/>
                </a:lnTo>
                <a:lnTo>
                  <a:pt x="268173" y="322046"/>
                </a:lnTo>
                <a:lnTo>
                  <a:pt x="268173" y="262305"/>
                </a:lnTo>
                <a:close/>
              </a:path>
              <a:path w="387985" h="394969">
                <a:moveTo>
                  <a:pt x="387375" y="262305"/>
                </a:moveTo>
                <a:lnTo>
                  <a:pt x="327774" y="262305"/>
                </a:lnTo>
                <a:lnTo>
                  <a:pt x="327774" y="322046"/>
                </a:lnTo>
                <a:lnTo>
                  <a:pt x="387375" y="322046"/>
                </a:lnTo>
                <a:lnTo>
                  <a:pt x="387375" y="262305"/>
                </a:lnTo>
                <a:close/>
              </a:path>
              <a:path w="387985" h="394969">
                <a:moveTo>
                  <a:pt x="104292" y="0"/>
                </a:moveTo>
                <a:lnTo>
                  <a:pt x="44742" y="0"/>
                </a:lnTo>
                <a:lnTo>
                  <a:pt x="30467" y="185800"/>
                </a:lnTo>
                <a:lnTo>
                  <a:pt x="118567" y="185800"/>
                </a:lnTo>
                <a:lnTo>
                  <a:pt x="104292" y="0"/>
                </a:lnTo>
                <a:close/>
              </a:path>
              <a:path w="387985" h="394969">
                <a:moveTo>
                  <a:pt x="259918" y="71996"/>
                </a:moveTo>
                <a:lnTo>
                  <a:pt x="132461" y="185800"/>
                </a:lnTo>
                <a:lnTo>
                  <a:pt x="259918" y="185800"/>
                </a:lnTo>
                <a:lnTo>
                  <a:pt x="259918" y="71996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1571079" y="435981"/>
            <a:ext cx="39319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5" dirty="0">
                <a:solidFill>
                  <a:srgbClr val="333333"/>
                </a:solidFill>
                <a:latin typeface="Calibri"/>
                <a:cs typeface="Calibri"/>
              </a:rPr>
              <a:t>СТРУКТУРА </a:t>
            </a:r>
            <a:r>
              <a:rPr sz="1800" spc="145" dirty="0">
                <a:solidFill>
                  <a:srgbClr val="333333"/>
                </a:solidFill>
                <a:latin typeface="Calibri"/>
                <a:cs typeface="Calibri"/>
              </a:rPr>
              <a:t>ПОЛЬЗОВАТЕЛЕЙ</a:t>
            </a:r>
            <a:r>
              <a:rPr sz="1800" spc="-1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85" dirty="0">
                <a:solidFill>
                  <a:srgbClr val="333333"/>
                </a:solidFill>
                <a:latin typeface="Calibri"/>
                <a:cs typeface="Calibri"/>
              </a:rPr>
              <a:t>ГИСП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42"/>
          <p:cNvSpPr txBox="1"/>
          <p:nvPr/>
        </p:nvSpPr>
        <p:spPr>
          <a:xfrm>
            <a:off x="3655012" y="865248"/>
            <a:ext cx="774700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333333"/>
                </a:solidFill>
                <a:latin typeface="Calibri"/>
                <a:cs typeface="Calibri"/>
              </a:rPr>
              <a:t>103</a:t>
            </a:r>
            <a:r>
              <a:rPr sz="1800" b="1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913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44"/>
          <p:cNvSpPr txBox="1"/>
          <p:nvPr/>
        </p:nvSpPr>
        <p:spPr>
          <a:xfrm>
            <a:off x="3767645" y="6256880"/>
            <a:ext cx="600710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333333"/>
                </a:solidFill>
                <a:latin typeface="Calibri"/>
                <a:cs typeface="Calibri"/>
              </a:rPr>
              <a:t>01.01.2018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45"/>
          <p:cNvSpPr txBox="1"/>
          <p:nvPr/>
        </p:nvSpPr>
        <p:spPr>
          <a:xfrm>
            <a:off x="1134683" y="2683098"/>
            <a:ext cx="75374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333333"/>
                </a:solidFill>
                <a:latin typeface="Calibri"/>
                <a:cs typeface="Calibri"/>
              </a:rPr>
              <a:t>Предприятия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46"/>
          <p:cNvSpPr/>
          <p:nvPr/>
        </p:nvSpPr>
        <p:spPr>
          <a:xfrm>
            <a:off x="847135" y="2674057"/>
            <a:ext cx="176530" cy="176530"/>
          </a:xfrm>
          <a:custGeom>
            <a:avLst/>
            <a:gdLst/>
            <a:ahLst/>
            <a:cxnLst/>
            <a:rect l="l" t="t" r="r" b="b"/>
            <a:pathLst>
              <a:path w="176530" h="176530">
                <a:moveTo>
                  <a:pt x="88239" y="0"/>
                </a:moveTo>
                <a:lnTo>
                  <a:pt x="53888" y="6934"/>
                </a:lnTo>
                <a:lnTo>
                  <a:pt x="25841" y="25846"/>
                </a:lnTo>
                <a:lnTo>
                  <a:pt x="6933" y="53894"/>
                </a:lnTo>
                <a:lnTo>
                  <a:pt x="0" y="88239"/>
                </a:lnTo>
                <a:lnTo>
                  <a:pt x="6933" y="122590"/>
                </a:lnTo>
                <a:lnTo>
                  <a:pt x="25841" y="150637"/>
                </a:lnTo>
                <a:lnTo>
                  <a:pt x="53888" y="169546"/>
                </a:lnTo>
                <a:lnTo>
                  <a:pt x="88239" y="176479"/>
                </a:lnTo>
                <a:lnTo>
                  <a:pt x="122584" y="169546"/>
                </a:lnTo>
                <a:lnTo>
                  <a:pt x="150633" y="150637"/>
                </a:lnTo>
                <a:lnTo>
                  <a:pt x="169544" y="122590"/>
                </a:lnTo>
                <a:lnTo>
                  <a:pt x="176479" y="88239"/>
                </a:lnTo>
                <a:lnTo>
                  <a:pt x="169544" y="53894"/>
                </a:lnTo>
                <a:lnTo>
                  <a:pt x="150633" y="25846"/>
                </a:lnTo>
                <a:lnTo>
                  <a:pt x="122584" y="6934"/>
                </a:lnTo>
                <a:lnTo>
                  <a:pt x="88239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7"/>
          <p:cNvSpPr txBox="1"/>
          <p:nvPr/>
        </p:nvSpPr>
        <p:spPr>
          <a:xfrm>
            <a:off x="1134683" y="2999903"/>
            <a:ext cx="194119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333333"/>
                </a:solidFill>
                <a:latin typeface="Calibri"/>
                <a:cs typeface="Calibri"/>
              </a:rPr>
              <a:t>Инжиниринговые/научные</a:t>
            </a:r>
            <a:r>
              <a:rPr sz="9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333333"/>
                </a:solidFill>
                <a:latin typeface="Calibri"/>
                <a:cs typeface="Calibri"/>
              </a:rPr>
              <a:t>центры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48"/>
          <p:cNvSpPr/>
          <p:nvPr/>
        </p:nvSpPr>
        <p:spPr>
          <a:xfrm>
            <a:off x="847135" y="2990863"/>
            <a:ext cx="176530" cy="176530"/>
          </a:xfrm>
          <a:custGeom>
            <a:avLst/>
            <a:gdLst/>
            <a:ahLst/>
            <a:cxnLst/>
            <a:rect l="l" t="t" r="r" b="b"/>
            <a:pathLst>
              <a:path w="176530" h="176530">
                <a:moveTo>
                  <a:pt x="88239" y="0"/>
                </a:moveTo>
                <a:lnTo>
                  <a:pt x="53888" y="6933"/>
                </a:lnTo>
                <a:lnTo>
                  <a:pt x="25841" y="25841"/>
                </a:lnTo>
                <a:lnTo>
                  <a:pt x="6933" y="53888"/>
                </a:lnTo>
                <a:lnTo>
                  <a:pt x="0" y="88239"/>
                </a:lnTo>
                <a:lnTo>
                  <a:pt x="6933" y="122584"/>
                </a:lnTo>
                <a:lnTo>
                  <a:pt x="25841" y="150633"/>
                </a:lnTo>
                <a:lnTo>
                  <a:pt x="53888" y="169544"/>
                </a:lnTo>
                <a:lnTo>
                  <a:pt x="88239" y="176479"/>
                </a:lnTo>
                <a:lnTo>
                  <a:pt x="122584" y="169544"/>
                </a:lnTo>
                <a:lnTo>
                  <a:pt x="150633" y="150633"/>
                </a:lnTo>
                <a:lnTo>
                  <a:pt x="169544" y="122584"/>
                </a:lnTo>
                <a:lnTo>
                  <a:pt x="176479" y="88239"/>
                </a:lnTo>
                <a:lnTo>
                  <a:pt x="169544" y="53888"/>
                </a:lnTo>
                <a:lnTo>
                  <a:pt x="150633" y="25841"/>
                </a:lnTo>
                <a:lnTo>
                  <a:pt x="122584" y="6933"/>
                </a:lnTo>
                <a:lnTo>
                  <a:pt x="88239" y="0"/>
                </a:lnTo>
                <a:close/>
              </a:path>
            </a:pathLst>
          </a:custGeom>
          <a:solidFill>
            <a:srgbClr val="DD26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9"/>
          <p:cNvSpPr txBox="1"/>
          <p:nvPr/>
        </p:nvSpPr>
        <p:spPr>
          <a:xfrm>
            <a:off x="1134683" y="3316709"/>
            <a:ext cx="120269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60" dirty="0">
                <a:solidFill>
                  <a:srgbClr val="333333"/>
                </a:solidFill>
                <a:latin typeface="Calibri"/>
                <a:cs typeface="Calibri"/>
              </a:rPr>
              <a:t>Представители</a:t>
            </a:r>
            <a:r>
              <a:rPr sz="9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900" spc="70" dirty="0">
                <a:solidFill>
                  <a:srgbClr val="333333"/>
                </a:solidFill>
                <a:latin typeface="Calibri"/>
                <a:cs typeface="Calibri"/>
              </a:rPr>
              <a:t>РОИВ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50"/>
          <p:cNvSpPr/>
          <p:nvPr/>
        </p:nvSpPr>
        <p:spPr>
          <a:xfrm>
            <a:off x="847135" y="3307656"/>
            <a:ext cx="176530" cy="176530"/>
          </a:xfrm>
          <a:custGeom>
            <a:avLst/>
            <a:gdLst/>
            <a:ahLst/>
            <a:cxnLst/>
            <a:rect l="l" t="t" r="r" b="b"/>
            <a:pathLst>
              <a:path w="176530" h="176530">
                <a:moveTo>
                  <a:pt x="88239" y="0"/>
                </a:moveTo>
                <a:lnTo>
                  <a:pt x="53888" y="6934"/>
                </a:lnTo>
                <a:lnTo>
                  <a:pt x="25841" y="25846"/>
                </a:lnTo>
                <a:lnTo>
                  <a:pt x="6933" y="53894"/>
                </a:lnTo>
                <a:lnTo>
                  <a:pt x="0" y="88239"/>
                </a:lnTo>
                <a:lnTo>
                  <a:pt x="6933" y="122590"/>
                </a:lnTo>
                <a:lnTo>
                  <a:pt x="25841" y="150637"/>
                </a:lnTo>
                <a:lnTo>
                  <a:pt x="53888" y="169546"/>
                </a:lnTo>
                <a:lnTo>
                  <a:pt x="88239" y="176479"/>
                </a:lnTo>
                <a:lnTo>
                  <a:pt x="122584" y="169546"/>
                </a:lnTo>
                <a:lnTo>
                  <a:pt x="150633" y="150637"/>
                </a:lnTo>
                <a:lnTo>
                  <a:pt x="169544" y="122590"/>
                </a:lnTo>
                <a:lnTo>
                  <a:pt x="176479" y="88239"/>
                </a:lnTo>
                <a:lnTo>
                  <a:pt x="169544" y="53894"/>
                </a:lnTo>
                <a:lnTo>
                  <a:pt x="150633" y="25846"/>
                </a:lnTo>
                <a:lnTo>
                  <a:pt x="122584" y="6934"/>
                </a:lnTo>
                <a:lnTo>
                  <a:pt x="88239" y="0"/>
                </a:lnTo>
                <a:close/>
              </a:path>
            </a:pathLst>
          </a:custGeom>
          <a:solidFill>
            <a:srgbClr val="0790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1"/>
          <p:cNvSpPr txBox="1"/>
          <p:nvPr/>
        </p:nvSpPr>
        <p:spPr>
          <a:xfrm>
            <a:off x="1134683" y="3633514"/>
            <a:ext cx="122555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60" dirty="0">
                <a:solidFill>
                  <a:srgbClr val="333333"/>
                </a:solidFill>
                <a:latin typeface="Calibri"/>
                <a:cs typeface="Calibri"/>
              </a:rPr>
              <a:t>Представители</a:t>
            </a:r>
            <a:r>
              <a:rPr sz="9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900" spc="75" dirty="0">
                <a:solidFill>
                  <a:srgbClr val="333333"/>
                </a:solidFill>
                <a:latin typeface="Calibri"/>
                <a:cs typeface="Calibri"/>
              </a:rPr>
              <a:t>ФОИВ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7" name="object 52"/>
          <p:cNvSpPr/>
          <p:nvPr/>
        </p:nvSpPr>
        <p:spPr>
          <a:xfrm>
            <a:off x="847135" y="3624461"/>
            <a:ext cx="176530" cy="176530"/>
          </a:xfrm>
          <a:custGeom>
            <a:avLst/>
            <a:gdLst/>
            <a:ahLst/>
            <a:cxnLst/>
            <a:rect l="l" t="t" r="r" b="b"/>
            <a:pathLst>
              <a:path w="176530" h="176530">
                <a:moveTo>
                  <a:pt x="88239" y="0"/>
                </a:moveTo>
                <a:lnTo>
                  <a:pt x="53888" y="6933"/>
                </a:lnTo>
                <a:lnTo>
                  <a:pt x="25841" y="25841"/>
                </a:lnTo>
                <a:lnTo>
                  <a:pt x="6933" y="53888"/>
                </a:lnTo>
                <a:lnTo>
                  <a:pt x="0" y="88239"/>
                </a:lnTo>
                <a:lnTo>
                  <a:pt x="6933" y="122584"/>
                </a:lnTo>
                <a:lnTo>
                  <a:pt x="25841" y="150633"/>
                </a:lnTo>
                <a:lnTo>
                  <a:pt x="53888" y="169544"/>
                </a:lnTo>
                <a:lnTo>
                  <a:pt x="88239" y="176479"/>
                </a:lnTo>
                <a:lnTo>
                  <a:pt x="122584" y="169544"/>
                </a:lnTo>
                <a:lnTo>
                  <a:pt x="150633" y="150633"/>
                </a:lnTo>
                <a:lnTo>
                  <a:pt x="169544" y="122584"/>
                </a:lnTo>
                <a:lnTo>
                  <a:pt x="176479" y="88239"/>
                </a:lnTo>
                <a:lnTo>
                  <a:pt x="169544" y="53888"/>
                </a:lnTo>
                <a:lnTo>
                  <a:pt x="150633" y="25841"/>
                </a:lnTo>
                <a:lnTo>
                  <a:pt x="122584" y="6933"/>
                </a:lnTo>
                <a:lnTo>
                  <a:pt x="88239" y="0"/>
                </a:lnTo>
                <a:close/>
              </a:path>
            </a:pathLst>
          </a:custGeom>
          <a:solidFill>
            <a:srgbClr val="F89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3"/>
          <p:cNvSpPr txBox="1"/>
          <p:nvPr/>
        </p:nvSpPr>
        <p:spPr>
          <a:xfrm>
            <a:off x="1134683" y="3950326"/>
            <a:ext cx="114300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65" dirty="0">
                <a:solidFill>
                  <a:srgbClr val="333333"/>
                </a:solidFill>
                <a:latin typeface="Calibri"/>
                <a:cs typeface="Calibri"/>
              </a:rPr>
              <a:t>Институты</a:t>
            </a:r>
            <a:r>
              <a:rPr sz="9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333333"/>
                </a:solidFill>
                <a:latin typeface="Calibri"/>
                <a:cs typeface="Calibri"/>
              </a:rPr>
              <a:t>развития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54"/>
          <p:cNvSpPr/>
          <p:nvPr/>
        </p:nvSpPr>
        <p:spPr>
          <a:xfrm>
            <a:off x="847135" y="3941254"/>
            <a:ext cx="176530" cy="176530"/>
          </a:xfrm>
          <a:custGeom>
            <a:avLst/>
            <a:gdLst/>
            <a:ahLst/>
            <a:cxnLst/>
            <a:rect l="l" t="t" r="r" b="b"/>
            <a:pathLst>
              <a:path w="176530" h="176530">
                <a:moveTo>
                  <a:pt x="88239" y="0"/>
                </a:moveTo>
                <a:lnTo>
                  <a:pt x="53888" y="6934"/>
                </a:lnTo>
                <a:lnTo>
                  <a:pt x="25841" y="25847"/>
                </a:lnTo>
                <a:lnTo>
                  <a:pt x="6933" y="53899"/>
                </a:lnTo>
                <a:lnTo>
                  <a:pt x="0" y="88252"/>
                </a:lnTo>
                <a:lnTo>
                  <a:pt x="6933" y="122597"/>
                </a:lnTo>
                <a:lnTo>
                  <a:pt x="25841" y="150645"/>
                </a:lnTo>
                <a:lnTo>
                  <a:pt x="53888" y="169557"/>
                </a:lnTo>
                <a:lnTo>
                  <a:pt x="88239" y="176491"/>
                </a:lnTo>
                <a:lnTo>
                  <a:pt x="122584" y="169557"/>
                </a:lnTo>
                <a:lnTo>
                  <a:pt x="150633" y="150645"/>
                </a:lnTo>
                <a:lnTo>
                  <a:pt x="169544" y="122597"/>
                </a:lnTo>
                <a:lnTo>
                  <a:pt x="176479" y="88252"/>
                </a:lnTo>
                <a:lnTo>
                  <a:pt x="169544" y="53899"/>
                </a:lnTo>
                <a:lnTo>
                  <a:pt x="150633" y="25847"/>
                </a:lnTo>
                <a:lnTo>
                  <a:pt x="122584" y="6934"/>
                </a:lnTo>
                <a:lnTo>
                  <a:pt x="88239" y="0"/>
                </a:lnTo>
                <a:close/>
              </a:path>
            </a:pathLst>
          </a:custGeom>
          <a:solidFill>
            <a:srgbClr val="7F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5"/>
          <p:cNvSpPr txBox="1"/>
          <p:nvPr/>
        </p:nvSpPr>
        <p:spPr>
          <a:xfrm>
            <a:off x="1134683" y="4267137"/>
            <a:ext cx="137096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333333"/>
                </a:solidFill>
                <a:latin typeface="Calibri"/>
                <a:cs typeface="Calibri"/>
              </a:rPr>
              <a:t>Отраслевые</a:t>
            </a:r>
            <a:r>
              <a:rPr sz="9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333333"/>
                </a:solidFill>
                <a:latin typeface="Calibri"/>
                <a:cs typeface="Calibri"/>
              </a:rPr>
              <a:t>ассоциации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56"/>
          <p:cNvSpPr/>
          <p:nvPr/>
        </p:nvSpPr>
        <p:spPr>
          <a:xfrm>
            <a:off x="847135" y="4258061"/>
            <a:ext cx="176530" cy="176530"/>
          </a:xfrm>
          <a:custGeom>
            <a:avLst/>
            <a:gdLst/>
            <a:ahLst/>
            <a:cxnLst/>
            <a:rect l="l" t="t" r="r" b="b"/>
            <a:pathLst>
              <a:path w="176530" h="176530">
                <a:moveTo>
                  <a:pt x="88239" y="0"/>
                </a:moveTo>
                <a:lnTo>
                  <a:pt x="53888" y="6934"/>
                </a:lnTo>
                <a:lnTo>
                  <a:pt x="25841" y="25846"/>
                </a:lnTo>
                <a:lnTo>
                  <a:pt x="6933" y="53894"/>
                </a:lnTo>
                <a:lnTo>
                  <a:pt x="0" y="88239"/>
                </a:lnTo>
                <a:lnTo>
                  <a:pt x="6933" y="122590"/>
                </a:lnTo>
                <a:lnTo>
                  <a:pt x="25841" y="150637"/>
                </a:lnTo>
                <a:lnTo>
                  <a:pt x="53888" y="169546"/>
                </a:lnTo>
                <a:lnTo>
                  <a:pt x="88239" y="176479"/>
                </a:lnTo>
                <a:lnTo>
                  <a:pt x="122584" y="169546"/>
                </a:lnTo>
                <a:lnTo>
                  <a:pt x="150633" y="150637"/>
                </a:lnTo>
                <a:lnTo>
                  <a:pt x="169544" y="122590"/>
                </a:lnTo>
                <a:lnTo>
                  <a:pt x="176479" y="88239"/>
                </a:lnTo>
                <a:lnTo>
                  <a:pt x="169544" y="53894"/>
                </a:lnTo>
                <a:lnTo>
                  <a:pt x="150633" y="25846"/>
                </a:lnTo>
                <a:lnTo>
                  <a:pt x="122584" y="6934"/>
                </a:lnTo>
                <a:lnTo>
                  <a:pt x="88239" y="0"/>
                </a:lnTo>
                <a:close/>
              </a:path>
            </a:pathLst>
          </a:custGeom>
          <a:solidFill>
            <a:srgbClr val="B0B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2"/>
          <p:cNvSpPr txBox="1"/>
          <p:nvPr/>
        </p:nvSpPr>
        <p:spPr>
          <a:xfrm>
            <a:off x="5903996" y="2420139"/>
            <a:ext cx="2925445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95" dirty="0">
                <a:solidFill>
                  <a:srgbClr val="079088"/>
                </a:solidFill>
                <a:latin typeface="Calibri"/>
                <a:cs typeface="Calibri"/>
              </a:rPr>
              <a:t>783</a:t>
            </a: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ct val="116199"/>
              </a:lnSpc>
              <a:spcBef>
                <a:spcPts val="850"/>
              </a:spcBef>
            </a:pPr>
            <a:r>
              <a:rPr sz="1400" spc="65" dirty="0">
                <a:solidFill>
                  <a:srgbClr val="333333"/>
                </a:solidFill>
                <a:latin typeface="Calibri"/>
                <a:cs typeface="Calibri"/>
              </a:rPr>
              <a:t>Предприятий, </a:t>
            </a:r>
            <a:r>
              <a:rPr sz="1400" spc="75" dirty="0">
                <a:solidFill>
                  <a:srgbClr val="333333"/>
                </a:solidFill>
                <a:latin typeface="Calibri"/>
                <a:cs typeface="Calibri"/>
              </a:rPr>
              <a:t>оказывающих  существенное </a:t>
            </a:r>
            <a:r>
              <a:rPr sz="1400" spc="70" dirty="0">
                <a:solidFill>
                  <a:srgbClr val="333333"/>
                </a:solidFill>
                <a:latin typeface="Calibri"/>
                <a:cs typeface="Calibri"/>
              </a:rPr>
              <a:t>влияние на</a:t>
            </a:r>
            <a:r>
              <a:rPr sz="14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33333"/>
                </a:solidFill>
                <a:latin typeface="Calibri"/>
                <a:cs typeface="Calibri"/>
              </a:rPr>
              <a:t>отрасли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8" name="object 63"/>
          <p:cNvSpPr/>
          <p:nvPr/>
        </p:nvSpPr>
        <p:spPr>
          <a:xfrm>
            <a:off x="5204201" y="2418977"/>
            <a:ext cx="456565" cy="439420"/>
          </a:xfrm>
          <a:custGeom>
            <a:avLst/>
            <a:gdLst/>
            <a:ahLst/>
            <a:cxnLst/>
            <a:rect l="l" t="t" r="r" b="b"/>
            <a:pathLst>
              <a:path w="456564" h="439419">
                <a:moveTo>
                  <a:pt x="126199" y="204584"/>
                </a:moveTo>
                <a:lnTo>
                  <a:pt x="63626" y="204584"/>
                </a:lnTo>
                <a:lnTo>
                  <a:pt x="55356" y="205860"/>
                </a:lnTo>
                <a:lnTo>
                  <a:pt x="48282" y="209345"/>
                </a:lnTo>
                <a:lnTo>
                  <a:pt x="43345" y="214523"/>
                </a:lnTo>
                <a:lnTo>
                  <a:pt x="41490" y="220878"/>
                </a:lnTo>
                <a:lnTo>
                  <a:pt x="41490" y="383628"/>
                </a:lnTo>
                <a:lnTo>
                  <a:pt x="5829" y="383628"/>
                </a:lnTo>
                <a:lnTo>
                  <a:pt x="0" y="386372"/>
                </a:lnTo>
                <a:lnTo>
                  <a:pt x="0" y="435533"/>
                </a:lnTo>
                <a:lnTo>
                  <a:pt x="5829" y="439038"/>
                </a:lnTo>
                <a:lnTo>
                  <a:pt x="449033" y="439038"/>
                </a:lnTo>
                <a:lnTo>
                  <a:pt x="456399" y="435533"/>
                </a:lnTo>
                <a:lnTo>
                  <a:pt x="456399" y="386372"/>
                </a:lnTo>
                <a:lnTo>
                  <a:pt x="449238" y="383705"/>
                </a:lnTo>
                <a:lnTo>
                  <a:pt x="176872" y="383705"/>
                </a:lnTo>
                <a:lnTo>
                  <a:pt x="147104" y="383628"/>
                </a:lnTo>
                <a:lnTo>
                  <a:pt x="147104" y="220878"/>
                </a:lnTo>
                <a:lnTo>
                  <a:pt x="145439" y="214523"/>
                </a:lnTo>
                <a:lnTo>
                  <a:pt x="140923" y="209345"/>
                </a:lnTo>
                <a:lnTo>
                  <a:pt x="134272" y="205860"/>
                </a:lnTo>
                <a:lnTo>
                  <a:pt x="126199" y="204584"/>
                </a:lnTo>
                <a:close/>
              </a:path>
              <a:path w="456564" h="439419">
                <a:moveTo>
                  <a:pt x="262293" y="0"/>
                </a:moveTo>
                <a:lnTo>
                  <a:pt x="199732" y="0"/>
                </a:lnTo>
                <a:lnTo>
                  <a:pt x="191413" y="2312"/>
                </a:lnTo>
                <a:lnTo>
                  <a:pt x="184229" y="8774"/>
                </a:lnTo>
                <a:lnTo>
                  <a:pt x="179183" y="18671"/>
                </a:lnTo>
                <a:lnTo>
                  <a:pt x="177279" y="31292"/>
                </a:lnTo>
                <a:lnTo>
                  <a:pt x="176872" y="383705"/>
                </a:lnTo>
                <a:lnTo>
                  <a:pt x="449238" y="383705"/>
                </a:lnTo>
                <a:lnTo>
                  <a:pt x="449033" y="383628"/>
                </a:lnTo>
                <a:lnTo>
                  <a:pt x="320611" y="383628"/>
                </a:lnTo>
                <a:lnTo>
                  <a:pt x="282790" y="383527"/>
                </a:lnTo>
                <a:lnTo>
                  <a:pt x="282625" y="378815"/>
                </a:lnTo>
                <a:lnTo>
                  <a:pt x="282879" y="376808"/>
                </a:lnTo>
                <a:lnTo>
                  <a:pt x="282879" y="31292"/>
                </a:lnTo>
                <a:lnTo>
                  <a:pt x="281268" y="18671"/>
                </a:lnTo>
                <a:lnTo>
                  <a:pt x="276867" y="8774"/>
                </a:lnTo>
                <a:lnTo>
                  <a:pt x="270326" y="2312"/>
                </a:lnTo>
                <a:lnTo>
                  <a:pt x="262293" y="0"/>
                </a:lnTo>
                <a:close/>
              </a:path>
              <a:path w="456564" h="439419">
                <a:moveTo>
                  <a:pt x="401980" y="110820"/>
                </a:moveTo>
                <a:lnTo>
                  <a:pt x="339407" y="110820"/>
                </a:lnTo>
                <a:lnTo>
                  <a:pt x="331659" y="112788"/>
                </a:lnTo>
                <a:lnTo>
                  <a:pt x="325732" y="118105"/>
                </a:lnTo>
                <a:lnTo>
                  <a:pt x="321944" y="125891"/>
                </a:lnTo>
                <a:lnTo>
                  <a:pt x="320611" y="135267"/>
                </a:lnTo>
                <a:lnTo>
                  <a:pt x="320611" y="383628"/>
                </a:lnTo>
                <a:lnTo>
                  <a:pt x="422452" y="383628"/>
                </a:lnTo>
                <a:lnTo>
                  <a:pt x="422452" y="135267"/>
                </a:lnTo>
                <a:lnTo>
                  <a:pt x="420857" y="125891"/>
                </a:lnTo>
                <a:lnTo>
                  <a:pt x="416493" y="118105"/>
                </a:lnTo>
                <a:lnTo>
                  <a:pt x="409990" y="112788"/>
                </a:lnTo>
                <a:lnTo>
                  <a:pt x="401980" y="11082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4"/>
          <p:cNvSpPr txBox="1"/>
          <p:nvPr/>
        </p:nvSpPr>
        <p:spPr>
          <a:xfrm>
            <a:off x="5903996" y="3794008"/>
            <a:ext cx="2479675" cy="10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05" dirty="0">
                <a:solidFill>
                  <a:srgbClr val="7F3E97"/>
                </a:solidFill>
                <a:latin typeface="Calibri"/>
                <a:cs typeface="Calibri"/>
              </a:rPr>
              <a:t>47</a:t>
            </a:r>
            <a:r>
              <a:rPr sz="2700" spc="-50" dirty="0">
                <a:solidFill>
                  <a:srgbClr val="7F3E97"/>
                </a:solidFill>
                <a:latin typeface="Calibri"/>
                <a:cs typeface="Calibri"/>
              </a:rPr>
              <a:t> </a:t>
            </a:r>
            <a:r>
              <a:rPr sz="2700" spc="220" dirty="0">
                <a:solidFill>
                  <a:srgbClr val="7F3E97"/>
                </a:solidFill>
                <a:latin typeface="Calibri"/>
                <a:cs typeface="Calibri"/>
              </a:rPr>
              <a:t>635</a:t>
            </a: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ct val="116199"/>
              </a:lnSpc>
              <a:spcBef>
                <a:spcPts val="1030"/>
              </a:spcBef>
            </a:pPr>
            <a:r>
              <a:rPr sz="1400" spc="80" dirty="0">
                <a:solidFill>
                  <a:srgbClr val="333333"/>
                </a:solidFill>
                <a:latin typeface="Calibri"/>
                <a:cs typeface="Calibri"/>
              </a:rPr>
              <a:t>Поставщиков</a:t>
            </a:r>
            <a:r>
              <a:rPr sz="1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333333"/>
                </a:solidFill>
                <a:latin typeface="Calibri"/>
                <a:cs typeface="Calibri"/>
              </a:rPr>
              <a:t>промышленной  </a:t>
            </a:r>
            <a:r>
              <a:rPr sz="1400" spc="65" dirty="0">
                <a:solidFill>
                  <a:srgbClr val="333333"/>
                </a:solidFill>
                <a:latin typeface="Calibri"/>
                <a:cs typeface="Calibri"/>
              </a:rPr>
              <a:t>продукции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0" name="object 65"/>
          <p:cNvSpPr/>
          <p:nvPr/>
        </p:nvSpPr>
        <p:spPr>
          <a:xfrm>
            <a:off x="5136995" y="3810769"/>
            <a:ext cx="592455" cy="317500"/>
          </a:xfrm>
          <a:custGeom>
            <a:avLst/>
            <a:gdLst/>
            <a:ahLst/>
            <a:cxnLst/>
            <a:rect l="l" t="t" r="r" b="b"/>
            <a:pathLst>
              <a:path w="592454" h="317500">
                <a:moveTo>
                  <a:pt x="15297" y="0"/>
                </a:moveTo>
                <a:lnTo>
                  <a:pt x="8914" y="478"/>
                </a:lnTo>
                <a:lnTo>
                  <a:pt x="3627" y="4284"/>
                </a:lnTo>
                <a:lnTo>
                  <a:pt x="485" y="10556"/>
                </a:lnTo>
                <a:lnTo>
                  <a:pt x="0" y="17349"/>
                </a:lnTo>
                <a:lnTo>
                  <a:pt x="2064" y="23833"/>
                </a:lnTo>
                <a:lnTo>
                  <a:pt x="6573" y="29176"/>
                </a:lnTo>
                <a:lnTo>
                  <a:pt x="96362" y="100461"/>
                </a:lnTo>
                <a:lnTo>
                  <a:pt x="162618" y="310735"/>
                </a:lnTo>
                <a:lnTo>
                  <a:pt x="169375" y="316971"/>
                </a:lnTo>
                <a:lnTo>
                  <a:pt x="487256" y="316971"/>
                </a:lnTo>
                <a:lnTo>
                  <a:pt x="493529" y="312793"/>
                </a:lnTo>
                <a:lnTo>
                  <a:pt x="496362" y="306430"/>
                </a:lnTo>
                <a:lnTo>
                  <a:pt x="509311" y="277017"/>
                </a:lnTo>
                <a:lnTo>
                  <a:pt x="189822" y="277017"/>
                </a:lnTo>
                <a:lnTo>
                  <a:pt x="134170" y="97274"/>
                </a:lnTo>
                <a:lnTo>
                  <a:pt x="588442" y="97274"/>
                </a:lnTo>
                <a:lnTo>
                  <a:pt x="591853" y="89527"/>
                </a:lnTo>
                <a:lnTo>
                  <a:pt x="591319" y="85602"/>
                </a:lnTo>
                <a:lnTo>
                  <a:pt x="588106" y="80573"/>
                </a:lnTo>
                <a:lnTo>
                  <a:pt x="585953" y="77284"/>
                </a:lnTo>
                <a:lnTo>
                  <a:pt x="112618" y="77284"/>
                </a:lnTo>
                <a:lnTo>
                  <a:pt x="28214" y="5973"/>
                </a:lnTo>
                <a:lnTo>
                  <a:pt x="21992" y="2086"/>
                </a:lnTo>
                <a:lnTo>
                  <a:pt x="15297" y="0"/>
                </a:lnTo>
                <a:close/>
              </a:path>
              <a:path w="592454" h="317500">
                <a:moveTo>
                  <a:pt x="588442" y="97274"/>
                </a:moveTo>
                <a:lnTo>
                  <a:pt x="546501" y="97274"/>
                </a:lnTo>
                <a:lnTo>
                  <a:pt x="468930" y="277017"/>
                </a:lnTo>
                <a:lnTo>
                  <a:pt x="509311" y="277017"/>
                </a:lnTo>
                <a:lnTo>
                  <a:pt x="588442" y="97274"/>
                </a:lnTo>
                <a:close/>
              </a:path>
              <a:path w="592454" h="317500">
                <a:moveTo>
                  <a:pt x="584855" y="75607"/>
                </a:moveTo>
                <a:lnTo>
                  <a:pt x="579318" y="77284"/>
                </a:lnTo>
                <a:lnTo>
                  <a:pt x="585953" y="77284"/>
                </a:lnTo>
                <a:lnTo>
                  <a:pt x="584855" y="75607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6"/>
          <p:cNvSpPr/>
          <p:nvPr/>
        </p:nvSpPr>
        <p:spPr>
          <a:xfrm>
            <a:off x="5327541" y="3886744"/>
            <a:ext cx="55244" cy="229870"/>
          </a:xfrm>
          <a:custGeom>
            <a:avLst/>
            <a:gdLst/>
            <a:ahLst/>
            <a:cxnLst/>
            <a:rect l="l" t="t" r="r" b="b"/>
            <a:pathLst>
              <a:path w="55245" h="229870">
                <a:moveTo>
                  <a:pt x="12801" y="0"/>
                </a:moveTo>
                <a:lnTo>
                  <a:pt x="3200" y="1625"/>
                </a:lnTo>
                <a:lnTo>
                  <a:pt x="0" y="6197"/>
                </a:lnTo>
                <a:lnTo>
                  <a:pt x="37693" y="226644"/>
                </a:lnTo>
                <a:lnTo>
                  <a:pt x="41402" y="229679"/>
                </a:lnTo>
                <a:lnTo>
                  <a:pt x="46075" y="229679"/>
                </a:lnTo>
                <a:lnTo>
                  <a:pt x="47091" y="229552"/>
                </a:lnTo>
                <a:lnTo>
                  <a:pt x="51828" y="228752"/>
                </a:lnTo>
                <a:lnTo>
                  <a:pt x="55041" y="224167"/>
                </a:lnTo>
                <a:lnTo>
                  <a:pt x="18097" y="8013"/>
                </a:lnTo>
                <a:lnTo>
                  <a:pt x="17259" y="3225"/>
                </a:lnTo>
                <a:lnTo>
                  <a:pt x="12801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7"/>
          <p:cNvSpPr/>
          <p:nvPr/>
        </p:nvSpPr>
        <p:spPr>
          <a:xfrm>
            <a:off x="5415332" y="3886769"/>
            <a:ext cx="43815" cy="229870"/>
          </a:xfrm>
          <a:custGeom>
            <a:avLst/>
            <a:gdLst/>
            <a:ahLst/>
            <a:cxnLst/>
            <a:rect l="l" t="t" r="r" b="b"/>
            <a:pathLst>
              <a:path w="43814" h="229870">
                <a:moveTo>
                  <a:pt x="12941" y="0"/>
                </a:moveTo>
                <a:lnTo>
                  <a:pt x="8216" y="749"/>
                </a:lnTo>
                <a:lnTo>
                  <a:pt x="3416" y="1320"/>
                </a:lnTo>
                <a:lnTo>
                  <a:pt x="0" y="5689"/>
                </a:lnTo>
                <a:lnTo>
                  <a:pt x="25768" y="221919"/>
                </a:lnTo>
                <a:lnTo>
                  <a:pt x="26276" y="226364"/>
                </a:lnTo>
                <a:lnTo>
                  <a:pt x="30060" y="229654"/>
                </a:lnTo>
                <a:lnTo>
                  <a:pt x="34416" y="229654"/>
                </a:lnTo>
                <a:lnTo>
                  <a:pt x="35496" y="229590"/>
                </a:lnTo>
                <a:lnTo>
                  <a:pt x="40297" y="229031"/>
                </a:lnTo>
                <a:lnTo>
                  <a:pt x="43726" y="224637"/>
                </a:lnTo>
                <a:lnTo>
                  <a:pt x="17386" y="3594"/>
                </a:lnTo>
                <a:lnTo>
                  <a:pt x="12941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8"/>
          <p:cNvSpPr/>
          <p:nvPr/>
        </p:nvSpPr>
        <p:spPr>
          <a:xfrm>
            <a:off x="5502999" y="3889171"/>
            <a:ext cx="39370" cy="225425"/>
          </a:xfrm>
          <a:custGeom>
            <a:avLst/>
            <a:gdLst/>
            <a:ahLst/>
            <a:cxnLst/>
            <a:rect l="l" t="t" r="r" b="b"/>
            <a:pathLst>
              <a:path w="39370" h="225425">
                <a:moveTo>
                  <a:pt x="26276" y="0"/>
                </a:moveTo>
                <a:lnTo>
                  <a:pt x="21780" y="3555"/>
                </a:lnTo>
                <a:lnTo>
                  <a:pt x="0" y="220205"/>
                </a:lnTo>
                <a:lnTo>
                  <a:pt x="3517" y="224523"/>
                </a:lnTo>
                <a:lnTo>
                  <a:pt x="8318" y="225005"/>
                </a:lnTo>
                <a:lnTo>
                  <a:pt x="9220" y="225069"/>
                </a:lnTo>
                <a:lnTo>
                  <a:pt x="13665" y="225069"/>
                </a:lnTo>
                <a:lnTo>
                  <a:pt x="17462" y="221653"/>
                </a:lnTo>
                <a:lnTo>
                  <a:pt x="39204" y="5321"/>
                </a:lnTo>
                <a:lnTo>
                  <a:pt x="35725" y="1003"/>
                </a:lnTo>
                <a:lnTo>
                  <a:pt x="30886" y="533"/>
                </a:lnTo>
                <a:lnTo>
                  <a:pt x="26276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9"/>
          <p:cNvSpPr/>
          <p:nvPr/>
        </p:nvSpPr>
        <p:spPr>
          <a:xfrm>
            <a:off x="5557064" y="3892919"/>
            <a:ext cx="96520" cy="220345"/>
          </a:xfrm>
          <a:custGeom>
            <a:avLst/>
            <a:gdLst/>
            <a:ahLst/>
            <a:cxnLst/>
            <a:rect l="l" t="t" r="r" b="b"/>
            <a:pathLst>
              <a:path w="96520" h="220345">
                <a:moveTo>
                  <a:pt x="85166" y="0"/>
                </a:moveTo>
                <a:lnTo>
                  <a:pt x="80086" y="2222"/>
                </a:lnTo>
                <a:lnTo>
                  <a:pt x="78371" y="6794"/>
                </a:lnTo>
                <a:lnTo>
                  <a:pt x="1701" y="208254"/>
                </a:lnTo>
                <a:lnTo>
                  <a:pt x="0" y="212788"/>
                </a:lnTo>
                <a:lnTo>
                  <a:pt x="2247" y="217881"/>
                </a:lnTo>
                <a:lnTo>
                  <a:pt x="6756" y="219608"/>
                </a:lnTo>
                <a:lnTo>
                  <a:pt x="7772" y="220027"/>
                </a:lnTo>
                <a:lnTo>
                  <a:pt x="8851" y="220205"/>
                </a:lnTo>
                <a:lnTo>
                  <a:pt x="13398" y="220205"/>
                </a:lnTo>
                <a:lnTo>
                  <a:pt x="16725" y="218071"/>
                </a:lnTo>
                <a:lnTo>
                  <a:pt x="94716" y="13081"/>
                </a:lnTo>
                <a:lnTo>
                  <a:pt x="96469" y="8547"/>
                </a:lnTo>
                <a:lnTo>
                  <a:pt x="94195" y="3467"/>
                </a:lnTo>
                <a:lnTo>
                  <a:pt x="85166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0"/>
          <p:cNvSpPr/>
          <p:nvPr/>
        </p:nvSpPr>
        <p:spPr>
          <a:xfrm>
            <a:off x="5258155" y="3957973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8023" y="0"/>
                </a:lnTo>
              </a:path>
            </a:pathLst>
          </a:custGeom>
          <a:ln w="19964">
            <a:solidFill>
              <a:srgbClr val="77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71"/>
          <p:cNvSpPr/>
          <p:nvPr/>
        </p:nvSpPr>
        <p:spPr>
          <a:xfrm>
            <a:off x="5275672" y="4017894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5">
                <a:moveTo>
                  <a:pt x="0" y="0"/>
                </a:moveTo>
                <a:lnTo>
                  <a:pt x="385457" y="0"/>
                </a:lnTo>
              </a:path>
            </a:pathLst>
          </a:custGeom>
          <a:ln w="19977">
            <a:solidFill>
              <a:srgbClr val="77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72"/>
          <p:cNvSpPr/>
          <p:nvPr/>
        </p:nvSpPr>
        <p:spPr>
          <a:xfrm>
            <a:off x="5293193" y="4057836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418" y="0"/>
                </a:lnTo>
              </a:path>
            </a:pathLst>
          </a:custGeom>
          <a:ln w="19989">
            <a:solidFill>
              <a:srgbClr val="77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3"/>
          <p:cNvSpPr/>
          <p:nvPr/>
        </p:nvSpPr>
        <p:spPr>
          <a:xfrm>
            <a:off x="5298055" y="4101529"/>
            <a:ext cx="334645" cy="146050"/>
          </a:xfrm>
          <a:custGeom>
            <a:avLst/>
            <a:gdLst/>
            <a:ahLst/>
            <a:cxnLst/>
            <a:rect l="l" t="t" r="r" b="b"/>
            <a:pathLst>
              <a:path w="334645" h="146050">
                <a:moveTo>
                  <a:pt x="15392" y="0"/>
                </a:moveTo>
                <a:lnTo>
                  <a:pt x="10045" y="177"/>
                </a:lnTo>
                <a:lnTo>
                  <a:pt x="5270" y="4076"/>
                </a:lnTo>
                <a:lnTo>
                  <a:pt x="5067" y="9575"/>
                </a:lnTo>
                <a:lnTo>
                  <a:pt x="88" y="135674"/>
                </a:lnTo>
                <a:lnTo>
                  <a:pt x="0" y="138379"/>
                </a:lnTo>
                <a:lnTo>
                  <a:pt x="990" y="141020"/>
                </a:lnTo>
                <a:lnTo>
                  <a:pt x="4737" y="144932"/>
                </a:lnTo>
                <a:lnTo>
                  <a:pt x="7327" y="146050"/>
                </a:lnTo>
                <a:lnTo>
                  <a:pt x="329653" y="146050"/>
                </a:lnTo>
                <a:lnTo>
                  <a:pt x="334098" y="141579"/>
                </a:lnTo>
                <a:lnTo>
                  <a:pt x="334098" y="130543"/>
                </a:lnTo>
                <a:lnTo>
                  <a:pt x="329653" y="126060"/>
                </a:lnTo>
                <a:lnTo>
                  <a:pt x="20383" y="126060"/>
                </a:lnTo>
                <a:lnTo>
                  <a:pt x="25146" y="4876"/>
                </a:lnTo>
                <a:lnTo>
                  <a:pt x="20878" y="228"/>
                </a:lnTo>
                <a:lnTo>
                  <a:pt x="1539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74"/>
          <p:cNvSpPr/>
          <p:nvPr/>
        </p:nvSpPr>
        <p:spPr>
          <a:xfrm>
            <a:off x="5270409" y="4193477"/>
            <a:ext cx="73025" cy="73660"/>
          </a:xfrm>
          <a:custGeom>
            <a:avLst/>
            <a:gdLst/>
            <a:ahLst/>
            <a:cxnLst/>
            <a:rect l="l" t="t" r="r" b="b"/>
            <a:pathLst>
              <a:path w="73025" h="73660">
                <a:moveTo>
                  <a:pt x="36423" y="0"/>
                </a:moveTo>
                <a:lnTo>
                  <a:pt x="22250" y="2881"/>
                </a:lnTo>
                <a:lnTo>
                  <a:pt x="10672" y="10737"/>
                </a:lnTo>
                <a:lnTo>
                  <a:pt x="2864" y="22384"/>
                </a:lnTo>
                <a:lnTo>
                  <a:pt x="0" y="36639"/>
                </a:lnTo>
                <a:lnTo>
                  <a:pt x="2864" y="50897"/>
                </a:lnTo>
                <a:lnTo>
                  <a:pt x="10672" y="62539"/>
                </a:lnTo>
                <a:lnTo>
                  <a:pt x="22250" y="70388"/>
                </a:lnTo>
                <a:lnTo>
                  <a:pt x="36423" y="73266"/>
                </a:lnTo>
                <a:lnTo>
                  <a:pt x="50608" y="70388"/>
                </a:lnTo>
                <a:lnTo>
                  <a:pt x="62190" y="62539"/>
                </a:lnTo>
                <a:lnTo>
                  <a:pt x="69997" y="50897"/>
                </a:lnTo>
                <a:lnTo>
                  <a:pt x="72859" y="36639"/>
                </a:lnTo>
                <a:lnTo>
                  <a:pt x="69997" y="22384"/>
                </a:lnTo>
                <a:lnTo>
                  <a:pt x="62190" y="10737"/>
                </a:lnTo>
                <a:lnTo>
                  <a:pt x="50608" y="2881"/>
                </a:lnTo>
                <a:lnTo>
                  <a:pt x="36423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75"/>
          <p:cNvSpPr/>
          <p:nvPr/>
        </p:nvSpPr>
        <p:spPr>
          <a:xfrm>
            <a:off x="5568393" y="4193477"/>
            <a:ext cx="73025" cy="73660"/>
          </a:xfrm>
          <a:custGeom>
            <a:avLst/>
            <a:gdLst/>
            <a:ahLst/>
            <a:cxnLst/>
            <a:rect l="l" t="t" r="r" b="b"/>
            <a:pathLst>
              <a:path w="73025" h="73660">
                <a:moveTo>
                  <a:pt x="36436" y="0"/>
                </a:moveTo>
                <a:lnTo>
                  <a:pt x="22256" y="2881"/>
                </a:lnTo>
                <a:lnTo>
                  <a:pt x="10674" y="10737"/>
                </a:lnTo>
                <a:lnTo>
                  <a:pt x="2864" y="22384"/>
                </a:lnTo>
                <a:lnTo>
                  <a:pt x="0" y="36639"/>
                </a:lnTo>
                <a:lnTo>
                  <a:pt x="2864" y="50897"/>
                </a:lnTo>
                <a:lnTo>
                  <a:pt x="10674" y="62539"/>
                </a:lnTo>
                <a:lnTo>
                  <a:pt x="22256" y="70388"/>
                </a:lnTo>
                <a:lnTo>
                  <a:pt x="36436" y="73266"/>
                </a:lnTo>
                <a:lnTo>
                  <a:pt x="50616" y="70388"/>
                </a:lnTo>
                <a:lnTo>
                  <a:pt x="62198" y="62539"/>
                </a:lnTo>
                <a:lnTo>
                  <a:pt x="70008" y="50897"/>
                </a:lnTo>
                <a:lnTo>
                  <a:pt x="72872" y="36639"/>
                </a:lnTo>
                <a:lnTo>
                  <a:pt x="70008" y="22384"/>
                </a:lnTo>
                <a:lnTo>
                  <a:pt x="62198" y="10737"/>
                </a:lnTo>
                <a:lnTo>
                  <a:pt x="50616" y="2881"/>
                </a:lnTo>
                <a:lnTo>
                  <a:pt x="36436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/>
          <a:srcRect l="37651" t="18505" r="56113" b="21029"/>
          <a:stretch/>
        </p:blipFill>
        <p:spPr>
          <a:xfrm>
            <a:off x="3616382" y="1166238"/>
            <a:ext cx="923925" cy="50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0690" y="6486014"/>
            <a:ext cx="2057400" cy="365125"/>
          </a:xfrm>
        </p:spPr>
        <p:txBody>
          <a:bodyPr/>
          <a:lstStyle/>
          <a:p>
            <a:fld id="{D0F0ED25-A7D9-46E3-8B27-CC6C834EC1FC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object 28"/>
          <p:cNvSpPr/>
          <p:nvPr/>
        </p:nvSpPr>
        <p:spPr>
          <a:xfrm>
            <a:off x="153314" y="922858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05"/>
                </a:lnTo>
              </a:path>
            </a:pathLst>
          </a:custGeom>
          <a:ln w="33070">
            <a:solidFill>
              <a:srgbClr val="2262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9"/>
          <p:cNvSpPr/>
          <p:nvPr/>
        </p:nvSpPr>
        <p:spPr>
          <a:xfrm>
            <a:off x="153314" y="5379174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9417"/>
                </a:lnTo>
              </a:path>
            </a:pathLst>
          </a:custGeom>
          <a:ln w="33070">
            <a:solidFill>
              <a:srgbClr val="2262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0"/>
          <p:cNvSpPr/>
          <p:nvPr/>
        </p:nvSpPr>
        <p:spPr>
          <a:xfrm>
            <a:off x="1040023" y="159130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686" y="0"/>
                </a:moveTo>
                <a:lnTo>
                  <a:pt x="16909" y="2175"/>
                </a:lnTo>
                <a:lnTo>
                  <a:pt x="8108" y="8108"/>
                </a:lnTo>
                <a:lnTo>
                  <a:pt x="2175" y="16909"/>
                </a:lnTo>
                <a:lnTo>
                  <a:pt x="0" y="27686"/>
                </a:lnTo>
                <a:lnTo>
                  <a:pt x="2175" y="38464"/>
                </a:lnTo>
                <a:lnTo>
                  <a:pt x="8108" y="47269"/>
                </a:lnTo>
                <a:lnTo>
                  <a:pt x="16909" y="53207"/>
                </a:lnTo>
                <a:lnTo>
                  <a:pt x="27686" y="55384"/>
                </a:lnTo>
                <a:lnTo>
                  <a:pt x="38462" y="53207"/>
                </a:lnTo>
                <a:lnTo>
                  <a:pt x="47263" y="47269"/>
                </a:lnTo>
                <a:lnTo>
                  <a:pt x="53196" y="38464"/>
                </a:lnTo>
                <a:lnTo>
                  <a:pt x="55372" y="27686"/>
                </a:lnTo>
                <a:lnTo>
                  <a:pt x="53196" y="16909"/>
                </a:lnTo>
                <a:lnTo>
                  <a:pt x="47263" y="8108"/>
                </a:lnTo>
                <a:lnTo>
                  <a:pt x="38462" y="2175"/>
                </a:lnTo>
                <a:lnTo>
                  <a:pt x="27686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1"/>
          <p:cNvSpPr txBox="1"/>
          <p:nvPr/>
        </p:nvSpPr>
        <p:spPr>
          <a:xfrm>
            <a:off x="221077" y="5323841"/>
            <a:ext cx="5031105" cy="139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180" dirty="0">
                <a:solidFill>
                  <a:srgbClr val="22629E"/>
                </a:solidFill>
                <a:latin typeface="Calibri"/>
                <a:cs typeface="Calibri"/>
              </a:rPr>
              <a:t>СЕРВИСЫ </a:t>
            </a:r>
            <a:r>
              <a:rPr sz="1550" spc="120" dirty="0">
                <a:solidFill>
                  <a:srgbClr val="22629E"/>
                </a:solidFill>
                <a:latin typeface="Calibri"/>
                <a:cs typeface="Calibri"/>
              </a:rPr>
              <a:t>КООПЕРАЦИИ</a:t>
            </a:r>
            <a:r>
              <a:rPr sz="1550" spc="-170" dirty="0">
                <a:solidFill>
                  <a:srgbClr val="22629E"/>
                </a:solidFill>
                <a:latin typeface="Calibri"/>
                <a:cs typeface="Calibri"/>
              </a:rPr>
              <a:t> </a:t>
            </a:r>
            <a:r>
              <a:rPr sz="1550" spc="140" dirty="0">
                <a:solidFill>
                  <a:srgbClr val="22629E"/>
                </a:solidFill>
                <a:latin typeface="Calibri"/>
                <a:cs typeface="Calibri"/>
              </a:rPr>
              <a:t>ПРЕДПРИЯТИЙ</a:t>
            </a:r>
            <a:endParaRPr sz="1550">
              <a:latin typeface="Calibri"/>
              <a:cs typeface="Calibri"/>
            </a:endParaRPr>
          </a:p>
          <a:p>
            <a:pPr marL="359410" marR="2197100">
              <a:lnSpc>
                <a:spcPct val="148800"/>
              </a:lnSpc>
              <a:spcBef>
                <a:spcPts val="45"/>
              </a:spcBef>
            </a:pPr>
            <a:r>
              <a:rPr sz="1250" spc="85" dirty="0">
                <a:solidFill>
                  <a:srgbClr val="333333"/>
                </a:solidFill>
                <a:latin typeface="Calibri"/>
                <a:cs typeface="Calibri"/>
              </a:rPr>
              <a:t>ПРОЕКТНОЕ</a:t>
            </a:r>
            <a:r>
              <a:rPr sz="125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100" dirty="0">
                <a:solidFill>
                  <a:srgbClr val="333333"/>
                </a:solidFill>
                <a:latin typeface="Calibri"/>
                <a:cs typeface="Calibri"/>
              </a:rPr>
              <a:t>ФИНАНСИРОВАНИЕ  </a:t>
            </a:r>
            <a:r>
              <a:rPr sz="1250" spc="90" dirty="0">
                <a:solidFill>
                  <a:srgbClr val="333333"/>
                </a:solidFill>
                <a:latin typeface="Calibri"/>
                <a:cs typeface="Calibri"/>
              </a:rPr>
              <a:t>ВИРТУАЛЬНОЕ</a:t>
            </a:r>
            <a:r>
              <a:rPr sz="12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Calibri"/>
                <a:cs typeface="Calibri"/>
              </a:rPr>
              <a:t>ОБУЧЕНИЕ</a:t>
            </a:r>
            <a:endParaRPr sz="1250">
              <a:latin typeface="Calibri"/>
              <a:cs typeface="Calibri"/>
            </a:endParaRPr>
          </a:p>
          <a:p>
            <a:pPr marL="359410" marR="5080">
              <a:lnSpc>
                <a:spcPct val="148900"/>
              </a:lnSpc>
            </a:pPr>
            <a:r>
              <a:rPr sz="1250" spc="70" dirty="0">
                <a:solidFill>
                  <a:srgbClr val="333333"/>
                </a:solidFill>
                <a:latin typeface="Calibri"/>
                <a:cs typeface="Calibri"/>
              </a:rPr>
              <a:t>МОНИТОРИНГ </a:t>
            </a:r>
            <a:r>
              <a:rPr sz="1250" spc="80" dirty="0">
                <a:solidFill>
                  <a:srgbClr val="333333"/>
                </a:solidFill>
                <a:latin typeface="Calibri"/>
                <a:cs typeface="Calibri"/>
              </a:rPr>
              <a:t>ТОВАРООБОРОТА </a:t>
            </a:r>
            <a:r>
              <a:rPr sz="1250" spc="75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1250" spc="105" dirty="0">
                <a:solidFill>
                  <a:srgbClr val="333333"/>
                </a:solidFill>
                <a:latin typeface="Calibri"/>
                <a:cs typeface="Calibri"/>
              </a:rPr>
              <a:t>ТРАНСПОРТНЫХ</a:t>
            </a:r>
            <a:r>
              <a:rPr sz="1250" spc="-1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65" dirty="0">
                <a:solidFill>
                  <a:srgbClr val="333333"/>
                </a:solidFill>
                <a:latin typeface="Calibri"/>
                <a:cs typeface="Calibri"/>
              </a:rPr>
              <a:t>ПОТОКОВ  </a:t>
            </a:r>
            <a:r>
              <a:rPr sz="1250" spc="105" dirty="0">
                <a:solidFill>
                  <a:srgbClr val="333333"/>
                </a:solidFill>
                <a:latin typeface="Calibri"/>
                <a:cs typeface="Calibri"/>
              </a:rPr>
              <a:t>ИНТЕГРАЦИЯ </a:t>
            </a:r>
            <a:r>
              <a:rPr sz="1250" spc="155" dirty="0">
                <a:solidFill>
                  <a:srgbClr val="333333"/>
                </a:solidFill>
                <a:latin typeface="Calibri"/>
                <a:cs typeface="Calibri"/>
              </a:rPr>
              <a:t>С</a:t>
            </a:r>
            <a:r>
              <a:rPr sz="1250" spc="-1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Calibri"/>
                <a:cs typeface="Calibri"/>
              </a:rPr>
              <a:t>ЦИФРОВЫМ </a:t>
            </a:r>
            <a:r>
              <a:rPr sz="1250" spc="85" dirty="0">
                <a:solidFill>
                  <a:srgbClr val="333333"/>
                </a:solidFill>
                <a:latin typeface="Calibri"/>
                <a:cs typeface="Calibri"/>
              </a:rPr>
              <a:t>ПРЕДПРИЯТИЕМ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32"/>
          <p:cNvSpPr/>
          <p:nvPr/>
        </p:nvSpPr>
        <p:spPr>
          <a:xfrm>
            <a:off x="1033858" y="369811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686" y="0"/>
                </a:moveTo>
                <a:lnTo>
                  <a:pt x="16909" y="2177"/>
                </a:lnTo>
                <a:lnTo>
                  <a:pt x="8108" y="8115"/>
                </a:lnTo>
                <a:lnTo>
                  <a:pt x="2175" y="16919"/>
                </a:lnTo>
                <a:lnTo>
                  <a:pt x="0" y="27698"/>
                </a:lnTo>
                <a:lnTo>
                  <a:pt x="2175" y="38475"/>
                </a:lnTo>
                <a:lnTo>
                  <a:pt x="8108" y="47275"/>
                </a:lnTo>
                <a:lnTo>
                  <a:pt x="16909" y="53209"/>
                </a:lnTo>
                <a:lnTo>
                  <a:pt x="27686" y="55384"/>
                </a:lnTo>
                <a:lnTo>
                  <a:pt x="38462" y="53209"/>
                </a:lnTo>
                <a:lnTo>
                  <a:pt x="47263" y="47275"/>
                </a:lnTo>
                <a:lnTo>
                  <a:pt x="53196" y="38475"/>
                </a:lnTo>
                <a:lnTo>
                  <a:pt x="55372" y="27698"/>
                </a:lnTo>
                <a:lnTo>
                  <a:pt x="53196" y="16919"/>
                </a:lnTo>
                <a:lnTo>
                  <a:pt x="47263" y="8115"/>
                </a:lnTo>
                <a:lnTo>
                  <a:pt x="38462" y="2177"/>
                </a:lnTo>
                <a:lnTo>
                  <a:pt x="27686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3"/>
          <p:cNvSpPr/>
          <p:nvPr/>
        </p:nvSpPr>
        <p:spPr>
          <a:xfrm>
            <a:off x="1033858" y="399764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686" y="0"/>
                </a:moveTo>
                <a:lnTo>
                  <a:pt x="16909" y="2175"/>
                </a:lnTo>
                <a:lnTo>
                  <a:pt x="8108" y="8108"/>
                </a:lnTo>
                <a:lnTo>
                  <a:pt x="2175" y="16909"/>
                </a:lnTo>
                <a:lnTo>
                  <a:pt x="0" y="27686"/>
                </a:lnTo>
                <a:lnTo>
                  <a:pt x="2175" y="38464"/>
                </a:lnTo>
                <a:lnTo>
                  <a:pt x="8108" y="47269"/>
                </a:lnTo>
                <a:lnTo>
                  <a:pt x="16909" y="53207"/>
                </a:lnTo>
                <a:lnTo>
                  <a:pt x="27686" y="55384"/>
                </a:lnTo>
                <a:lnTo>
                  <a:pt x="38462" y="53207"/>
                </a:lnTo>
                <a:lnTo>
                  <a:pt x="47263" y="47269"/>
                </a:lnTo>
                <a:lnTo>
                  <a:pt x="53196" y="38464"/>
                </a:lnTo>
                <a:lnTo>
                  <a:pt x="55372" y="27686"/>
                </a:lnTo>
                <a:lnTo>
                  <a:pt x="53196" y="16909"/>
                </a:lnTo>
                <a:lnTo>
                  <a:pt x="47263" y="8108"/>
                </a:lnTo>
                <a:lnTo>
                  <a:pt x="38462" y="2175"/>
                </a:lnTo>
                <a:lnTo>
                  <a:pt x="27686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4"/>
          <p:cNvSpPr/>
          <p:nvPr/>
        </p:nvSpPr>
        <p:spPr>
          <a:xfrm>
            <a:off x="1033858" y="42971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686" y="0"/>
                </a:moveTo>
                <a:lnTo>
                  <a:pt x="16909" y="2177"/>
                </a:lnTo>
                <a:lnTo>
                  <a:pt x="8108" y="8115"/>
                </a:lnTo>
                <a:lnTo>
                  <a:pt x="2175" y="16919"/>
                </a:lnTo>
                <a:lnTo>
                  <a:pt x="0" y="27698"/>
                </a:lnTo>
                <a:lnTo>
                  <a:pt x="2175" y="38475"/>
                </a:lnTo>
                <a:lnTo>
                  <a:pt x="8108" y="47275"/>
                </a:lnTo>
                <a:lnTo>
                  <a:pt x="16909" y="53209"/>
                </a:lnTo>
                <a:lnTo>
                  <a:pt x="27686" y="55384"/>
                </a:lnTo>
                <a:lnTo>
                  <a:pt x="38462" y="53209"/>
                </a:lnTo>
                <a:lnTo>
                  <a:pt x="47263" y="47275"/>
                </a:lnTo>
                <a:lnTo>
                  <a:pt x="53196" y="38475"/>
                </a:lnTo>
                <a:lnTo>
                  <a:pt x="55372" y="27698"/>
                </a:lnTo>
                <a:lnTo>
                  <a:pt x="53196" y="16919"/>
                </a:lnTo>
                <a:lnTo>
                  <a:pt x="47263" y="8115"/>
                </a:lnTo>
                <a:lnTo>
                  <a:pt x="38462" y="2177"/>
                </a:lnTo>
                <a:lnTo>
                  <a:pt x="27686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5"/>
          <p:cNvSpPr/>
          <p:nvPr/>
        </p:nvSpPr>
        <p:spPr>
          <a:xfrm>
            <a:off x="1033858" y="459667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686" y="0"/>
                </a:moveTo>
                <a:lnTo>
                  <a:pt x="16909" y="2175"/>
                </a:lnTo>
                <a:lnTo>
                  <a:pt x="8108" y="8108"/>
                </a:lnTo>
                <a:lnTo>
                  <a:pt x="2175" y="16909"/>
                </a:lnTo>
                <a:lnTo>
                  <a:pt x="0" y="27686"/>
                </a:lnTo>
                <a:lnTo>
                  <a:pt x="2175" y="38464"/>
                </a:lnTo>
                <a:lnTo>
                  <a:pt x="8108" y="47269"/>
                </a:lnTo>
                <a:lnTo>
                  <a:pt x="16909" y="53207"/>
                </a:lnTo>
                <a:lnTo>
                  <a:pt x="27686" y="55384"/>
                </a:lnTo>
                <a:lnTo>
                  <a:pt x="38462" y="53207"/>
                </a:lnTo>
                <a:lnTo>
                  <a:pt x="47263" y="47269"/>
                </a:lnTo>
                <a:lnTo>
                  <a:pt x="53196" y="38464"/>
                </a:lnTo>
                <a:lnTo>
                  <a:pt x="55372" y="27686"/>
                </a:lnTo>
                <a:lnTo>
                  <a:pt x="53196" y="16909"/>
                </a:lnTo>
                <a:lnTo>
                  <a:pt x="47263" y="8108"/>
                </a:lnTo>
                <a:lnTo>
                  <a:pt x="38462" y="2175"/>
                </a:lnTo>
                <a:lnTo>
                  <a:pt x="27686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6"/>
          <p:cNvSpPr txBox="1"/>
          <p:nvPr/>
        </p:nvSpPr>
        <p:spPr>
          <a:xfrm>
            <a:off x="567810" y="2886947"/>
            <a:ext cx="3959225" cy="212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76020">
              <a:lnSpc>
                <a:spcPct val="153500"/>
              </a:lnSpc>
            </a:pPr>
            <a:r>
              <a:rPr sz="1250" spc="105" dirty="0">
                <a:solidFill>
                  <a:srgbClr val="333333"/>
                </a:solidFill>
                <a:latin typeface="Calibri"/>
                <a:cs typeface="Calibri"/>
              </a:rPr>
              <a:t>ОРГАНИЗАЦИЯ </a:t>
            </a:r>
            <a:r>
              <a:rPr sz="1250" spc="110" dirty="0">
                <a:solidFill>
                  <a:srgbClr val="333333"/>
                </a:solidFill>
                <a:latin typeface="Calibri"/>
                <a:cs typeface="Calibri"/>
              </a:rPr>
              <a:t>СБОРА</a:t>
            </a:r>
            <a:r>
              <a:rPr sz="1250" spc="-1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333333"/>
                </a:solidFill>
                <a:latin typeface="Calibri"/>
                <a:cs typeface="Calibri"/>
              </a:rPr>
              <a:t>СТАТИСТИКИ  </a:t>
            </a:r>
            <a:r>
              <a:rPr sz="1250" spc="105" dirty="0">
                <a:solidFill>
                  <a:srgbClr val="333333"/>
                </a:solidFill>
                <a:latin typeface="Calibri"/>
                <a:cs typeface="Calibri"/>
              </a:rPr>
              <a:t>ОТРАСЛЕВЫЕ</a:t>
            </a:r>
            <a:r>
              <a:rPr sz="125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Calibri"/>
                <a:cs typeface="Calibri"/>
              </a:rPr>
              <a:t>ПОРТАЛЫ</a:t>
            </a:r>
            <a:endParaRPr sz="1250">
              <a:latin typeface="Calibri"/>
              <a:cs typeface="Calibri"/>
            </a:endParaRPr>
          </a:p>
          <a:p>
            <a:pPr marL="609600">
              <a:lnSpc>
                <a:spcPct val="100000"/>
              </a:lnSpc>
              <a:spcBef>
                <a:spcPts val="1220"/>
              </a:spcBef>
            </a:pPr>
            <a:r>
              <a:rPr sz="1100" spc="55" dirty="0">
                <a:solidFill>
                  <a:srgbClr val="333333"/>
                </a:solidFill>
                <a:latin typeface="Calibri"/>
                <a:cs typeface="Calibri"/>
              </a:rPr>
              <a:t>Строительные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Calibri"/>
                <a:cs typeface="Calibri"/>
              </a:rPr>
              <a:t>материалы</a:t>
            </a:r>
            <a:endParaRPr sz="1100">
              <a:latin typeface="Calibri"/>
              <a:cs typeface="Calibri"/>
            </a:endParaRPr>
          </a:p>
          <a:p>
            <a:pPr marL="609600" marR="5080">
              <a:lnSpc>
                <a:spcPct val="178700"/>
              </a:lnSpc>
            </a:pPr>
            <a:r>
              <a:rPr sz="1100" spc="45" dirty="0">
                <a:solidFill>
                  <a:srgbClr val="333333"/>
                </a:solidFill>
                <a:latin typeface="Calibri"/>
                <a:cs typeface="Calibri"/>
              </a:rPr>
              <a:t>Переработка отходов </a:t>
            </a:r>
            <a:r>
              <a:rPr sz="1100" spc="60" dirty="0">
                <a:solidFill>
                  <a:srgbClr val="333333"/>
                </a:solidFill>
                <a:latin typeface="Calibri"/>
                <a:cs typeface="Calibri"/>
              </a:rPr>
              <a:t>производства </a:t>
            </a:r>
            <a:r>
              <a:rPr sz="1100" spc="5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333333"/>
                </a:solidFill>
                <a:latin typeface="Calibri"/>
                <a:cs typeface="Calibri"/>
              </a:rPr>
              <a:t>потребления  </a:t>
            </a:r>
            <a:r>
              <a:rPr sz="1100" spc="50" dirty="0">
                <a:solidFill>
                  <a:srgbClr val="333333"/>
                </a:solidFill>
                <a:latin typeface="Calibri"/>
                <a:cs typeface="Calibri"/>
              </a:rPr>
              <a:t>Сварочное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333333"/>
                </a:solidFill>
                <a:latin typeface="Calibri"/>
                <a:cs typeface="Calibri"/>
              </a:rPr>
              <a:t>оборудование</a:t>
            </a:r>
            <a:endParaRPr sz="1100">
              <a:latin typeface="Calibri"/>
              <a:cs typeface="Calibri"/>
            </a:endParaRPr>
          </a:p>
          <a:p>
            <a:pPr marL="609600" marR="822960">
              <a:lnSpc>
                <a:spcPct val="178700"/>
              </a:lnSpc>
            </a:pPr>
            <a:r>
              <a:rPr sz="1100" spc="45" dirty="0">
                <a:solidFill>
                  <a:srgbClr val="333333"/>
                </a:solidFill>
                <a:latin typeface="Calibri"/>
                <a:cs typeface="Calibri"/>
              </a:rPr>
              <a:t>Народные </a:t>
            </a:r>
            <a:r>
              <a:rPr sz="1100" spc="55" dirty="0">
                <a:solidFill>
                  <a:srgbClr val="333333"/>
                </a:solidFill>
                <a:latin typeface="Calibri"/>
                <a:cs typeface="Calibri"/>
              </a:rPr>
              <a:t>художественные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333333"/>
                </a:solidFill>
                <a:latin typeface="Calibri"/>
                <a:cs typeface="Calibri"/>
              </a:rPr>
              <a:t>промыслы  </a:t>
            </a:r>
            <a:r>
              <a:rPr sz="1100" spc="50" dirty="0">
                <a:solidFill>
                  <a:srgbClr val="333333"/>
                </a:solidFill>
                <a:latin typeface="Calibri"/>
                <a:cs typeface="Calibri"/>
              </a:rPr>
              <a:t>Торговля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37"/>
          <p:cNvSpPr/>
          <p:nvPr/>
        </p:nvSpPr>
        <p:spPr>
          <a:xfrm>
            <a:off x="1033858" y="489619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686" y="0"/>
                </a:moveTo>
                <a:lnTo>
                  <a:pt x="16909" y="2177"/>
                </a:lnTo>
                <a:lnTo>
                  <a:pt x="8108" y="8115"/>
                </a:lnTo>
                <a:lnTo>
                  <a:pt x="2175" y="16919"/>
                </a:lnTo>
                <a:lnTo>
                  <a:pt x="0" y="27698"/>
                </a:lnTo>
                <a:lnTo>
                  <a:pt x="2175" y="38475"/>
                </a:lnTo>
                <a:lnTo>
                  <a:pt x="8108" y="47275"/>
                </a:lnTo>
                <a:lnTo>
                  <a:pt x="16909" y="53209"/>
                </a:lnTo>
                <a:lnTo>
                  <a:pt x="27686" y="55384"/>
                </a:lnTo>
                <a:lnTo>
                  <a:pt x="38462" y="53209"/>
                </a:lnTo>
                <a:lnTo>
                  <a:pt x="47263" y="47275"/>
                </a:lnTo>
                <a:lnTo>
                  <a:pt x="53196" y="38475"/>
                </a:lnTo>
                <a:lnTo>
                  <a:pt x="55372" y="27698"/>
                </a:lnTo>
                <a:lnTo>
                  <a:pt x="53196" y="16919"/>
                </a:lnTo>
                <a:lnTo>
                  <a:pt x="47263" y="8115"/>
                </a:lnTo>
                <a:lnTo>
                  <a:pt x="38462" y="2177"/>
                </a:lnTo>
                <a:lnTo>
                  <a:pt x="27686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8"/>
          <p:cNvSpPr txBox="1"/>
          <p:nvPr/>
        </p:nvSpPr>
        <p:spPr>
          <a:xfrm>
            <a:off x="-465445" y="380228"/>
            <a:ext cx="8316595" cy="257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721995">
              <a:lnSpc>
                <a:spcPct val="100000"/>
              </a:lnSpc>
            </a:pPr>
            <a:endParaRPr lang="ru-RU" sz="1550" spc="150" dirty="0" smtClean="0">
              <a:solidFill>
                <a:srgbClr val="22629E"/>
              </a:solidFill>
              <a:latin typeface="Calibri"/>
              <a:cs typeface="Calibri"/>
            </a:endParaRPr>
          </a:p>
          <a:p>
            <a:pPr marL="721995">
              <a:lnSpc>
                <a:spcPct val="100000"/>
              </a:lnSpc>
            </a:pPr>
            <a:r>
              <a:rPr sz="1550" spc="150" dirty="0" smtClean="0">
                <a:solidFill>
                  <a:srgbClr val="22629E"/>
                </a:solidFill>
                <a:latin typeface="Calibri"/>
                <a:cs typeface="Calibri"/>
              </a:rPr>
              <a:t>ГОСУДАРСТВЕННЫЕ</a:t>
            </a:r>
            <a:r>
              <a:rPr sz="1550" spc="5" dirty="0" smtClean="0">
                <a:solidFill>
                  <a:srgbClr val="22629E"/>
                </a:solidFill>
                <a:latin typeface="Calibri"/>
                <a:cs typeface="Calibri"/>
              </a:rPr>
              <a:t> </a:t>
            </a:r>
            <a:r>
              <a:rPr sz="1550" spc="180" dirty="0">
                <a:solidFill>
                  <a:srgbClr val="22629E"/>
                </a:solidFill>
                <a:latin typeface="Calibri"/>
                <a:cs typeface="Calibri"/>
              </a:rPr>
              <a:t>СЕРВИСЫ</a:t>
            </a:r>
            <a:endParaRPr sz="1550" dirty="0">
              <a:latin typeface="Calibri"/>
              <a:cs typeface="Calibri"/>
            </a:endParaRPr>
          </a:p>
          <a:p>
            <a:pPr marL="1068705">
              <a:lnSpc>
                <a:spcPct val="100000"/>
              </a:lnSpc>
              <a:spcBef>
                <a:spcPts val="1010"/>
              </a:spcBef>
            </a:pPr>
            <a:r>
              <a:rPr sz="1250" spc="80" dirty="0">
                <a:solidFill>
                  <a:srgbClr val="333333"/>
                </a:solidFill>
                <a:latin typeface="Calibri"/>
                <a:cs typeface="Calibri"/>
              </a:rPr>
              <a:t>МЕРЫ</a:t>
            </a:r>
            <a:r>
              <a:rPr sz="125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333333"/>
                </a:solidFill>
                <a:latin typeface="Calibri"/>
                <a:cs typeface="Calibri"/>
              </a:rPr>
              <a:t>ГОСПОДДЕРЖКИ</a:t>
            </a:r>
            <a:endParaRPr sz="1250" dirty="0">
              <a:latin typeface="Calibri"/>
              <a:cs typeface="Calibri"/>
            </a:endParaRPr>
          </a:p>
          <a:p>
            <a:pPr marL="1671955" marR="669290">
              <a:lnSpc>
                <a:spcPct val="106400"/>
              </a:lnSpc>
              <a:spcBef>
                <a:spcPts val="675"/>
              </a:spcBef>
            </a:pPr>
            <a:r>
              <a:rPr sz="1100" spc="60" dirty="0">
                <a:solidFill>
                  <a:srgbClr val="333333"/>
                </a:solidFill>
                <a:latin typeface="Calibri"/>
                <a:cs typeface="Calibri"/>
              </a:rPr>
              <a:t>Автоматизация </a:t>
            </a:r>
            <a:r>
              <a:rPr sz="1100" spc="40" dirty="0">
                <a:solidFill>
                  <a:srgbClr val="333333"/>
                </a:solidFill>
                <a:latin typeface="Calibri"/>
                <a:cs typeface="Calibri"/>
              </a:rPr>
              <a:t>работы ППN719, </a:t>
            </a:r>
            <a:r>
              <a:rPr sz="1100" spc="10" dirty="0">
                <a:solidFill>
                  <a:srgbClr val="333333"/>
                </a:solidFill>
                <a:latin typeface="Calibri"/>
                <a:cs typeface="Calibri"/>
              </a:rPr>
              <a:t>ППN1135 «О </a:t>
            </a:r>
            <a:r>
              <a:rPr sz="1100" spc="50" dirty="0">
                <a:solidFill>
                  <a:srgbClr val="333333"/>
                </a:solidFill>
                <a:latin typeface="Calibri"/>
                <a:cs typeface="Calibri"/>
              </a:rPr>
              <a:t>подтверждении </a:t>
            </a:r>
            <a:r>
              <a:rPr sz="1100" spc="60" dirty="0">
                <a:solidFill>
                  <a:srgbClr val="333333"/>
                </a:solidFill>
                <a:latin typeface="Calibri"/>
                <a:cs typeface="Calibri"/>
              </a:rPr>
              <a:t>производства </a:t>
            </a:r>
            <a:r>
              <a:rPr sz="1100" spc="35" dirty="0">
                <a:solidFill>
                  <a:srgbClr val="333333"/>
                </a:solidFill>
                <a:latin typeface="Calibri"/>
                <a:cs typeface="Calibri"/>
              </a:rPr>
              <a:t>промышленной  </a:t>
            </a:r>
            <a:r>
              <a:rPr sz="1100" spc="45" dirty="0">
                <a:solidFill>
                  <a:srgbClr val="333333"/>
                </a:solidFill>
                <a:latin typeface="Calibri"/>
                <a:cs typeface="Calibri"/>
              </a:rPr>
              <a:t>продукции </a:t>
            </a:r>
            <a:r>
              <a:rPr sz="1100" spc="50" dirty="0">
                <a:solidFill>
                  <a:srgbClr val="333333"/>
                </a:solidFill>
                <a:latin typeface="Calibri"/>
                <a:cs typeface="Calibri"/>
              </a:rPr>
              <a:t>на </a:t>
            </a:r>
            <a:r>
              <a:rPr sz="1100" spc="45" dirty="0">
                <a:solidFill>
                  <a:srgbClr val="333333"/>
                </a:solidFill>
                <a:latin typeface="Calibri"/>
                <a:cs typeface="Calibri"/>
              </a:rPr>
              <a:t>территории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333333"/>
                </a:solidFill>
                <a:latin typeface="Calibri"/>
                <a:cs typeface="Calibri"/>
              </a:rPr>
              <a:t>РФ»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671955">
              <a:lnSpc>
                <a:spcPct val="100000"/>
              </a:lnSpc>
            </a:pPr>
            <a:r>
              <a:rPr sz="1100" spc="45" dirty="0">
                <a:solidFill>
                  <a:srgbClr val="333333"/>
                </a:solidFill>
                <a:latin typeface="Calibri"/>
                <a:cs typeface="Calibri"/>
              </a:rPr>
              <a:t>Перевод </a:t>
            </a:r>
            <a:r>
              <a:rPr sz="1100" spc="20" dirty="0">
                <a:solidFill>
                  <a:srgbClr val="333333"/>
                </a:solidFill>
                <a:latin typeface="Calibri"/>
                <a:cs typeface="Calibri"/>
              </a:rPr>
              <a:t>мер </a:t>
            </a:r>
            <a:r>
              <a:rPr sz="1100" spc="50" dirty="0">
                <a:solidFill>
                  <a:srgbClr val="333333"/>
                </a:solidFill>
                <a:latin typeface="Calibri"/>
                <a:cs typeface="Calibri"/>
              </a:rPr>
              <a:t>поддержки </a:t>
            </a:r>
            <a:r>
              <a:rPr sz="1100" spc="35" dirty="0">
                <a:solidFill>
                  <a:srgbClr val="333333"/>
                </a:solidFill>
                <a:latin typeface="Calibri"/>
                <a:cs typeface="Calibri"/>
              </a:rPr>
              <a:t>Минпромторга </a:t>
            </a:r>
            <a:r>
              <a:rPr sz="1100" spc="70" dirty="0">
                <a:solidFill>
                  <a:srgbClr val="333333"/>
                </a:solidFill>
                <a:latin typeface="Calibri"/>
                <a:cs typeface="Calibri"/>
              </a:rPr>
              <a:t>России в </a:t>
            </a:r>
            <a:r>
              <a:rPr sz="1100" spc="50" dirty="0">
                <a:solidFill>
                  <a:srgbClr val="333333"/>
                </a:solidFill>
                <a:latin typeface="Calibri"/>
                <a:cs typeface="Calibri"/>
              </a:rPr>
              <a:t>электронный </a:t>
            </a:r>
            <a:r>
              <a:rPr sz="1100" spc="60" dirty="0">
                <a:solidFill>
                  <a:srgbClr val="333333"/>
                </a:solidFill>
                <a:latin typeface="Calibri"/>
                <a:cs typeface="Calibri"/>
              </a:rPr>
              <a:t>вид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(ППN1312, </a:t>
            </a:r>
            <a:r>
              <a:rPr sz="1100" spc="105" dirty="0">
                <a:solidFill>
                  <a:srgbClr val="333333"/>
                </a:solidFill>
                <a:latin typeface="Calibri"/>
                <a:cs typeface="Calibri"/>
              </a:rPr>
              <a:t>ППN3,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333333"/>
                </a:solidFill>
                <a:latin typeface="Calibri"/>
                <a:cs typeface="Calibri"/>
              </a:rPr>
              <a:t>СПИК)</a:t>
            </a:r>
            <a:endParaRPr sz="1100" dirty="0">
              <a:latin typeface="Calibri"/>
              <a:cs typeface="Calibri"/>
            </a:endParaRPr>
          </a:p>
          <a:p>
            <a:pPr marL="1068705" marR="3095625">
              <a:lnSpc>
                <a:spcPct val="155100"/>
              </a:lnSpc>
              <a:spcBef>
                <a:spcPts val="770"/>
              </a:spcBef>
            </a:pPr>
            <a:r>
              <a:rPr sz="1250" spc="130" dirty="0">
                <a:solidFill>
                  <a:srgbClr val="333333"/>
                </a:solidFill>
                <a:latin typeface="Calibri"/>
                <a:cs typeface="Calibri"/>
              </a:rPr>
              <a:t>СЕРВИСЫ </a:t>
            </a:r>
            <a:r>
              <a:rPr sz="1250" spc="90" dirty="0">
                <a:solidFill>
                  <a:srgbClr val="333333"/>
                </a:solidFill>
                <a:latin typeface="Calibri"/>
                <a:cs typeface="Calibri"/>
              </a:rPr>
              <a:t>ПОСТРОЕНИЯ </a:t>
            </a:r>
            <a:r>
              <a:rPr sz="1250" spc="85" dirty="0">
                <a:solidFill>
                  <a:srgbClr val="333333"/>
                </a:solidFill>
                <a:latin typeface="Calibri"/>
                <a:cs typeface="Calibri"/>
              </a:rPr>
              <a:t>КООПЕРАЦИОННЫХ</a:t>
            </a:r>
            <a:r>
              <a:rPr sz="125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333333"/>
                </a:solidFill>
                <a:latin typeface="Calibri"/>
                <a:cs typeface="Calibri"/>
              </a:rPr>
              <a:t>ЦЕПОЧЕК  </a:t>
            </a:r>
            <a:r>
              <a:rPr sz="1250" spc="105" dirty="0">
                <a:solidFill>
                  <a:srgbClr val="333333"/>
                </a:solidFill>
                <a:latin typeface="Calibri"/>
                <a:cs typeface="Calibri"/>
              </a:rPr>
              <a:t>ВНЕДРЕНИЕ </a:t>
            </a:r>
            <a:r>
              <a:rPr sz="1250" spc="95" dirty="0">
                <a:solidFill>
                  <a:srgbClr val="333333"/>
                </a:solidFill>
                <a:latin typeface="Calibri"/>
                <a:cs typeface="Calibri"/>
              </a:rPr>
              <a:t>НАИЛУЧШИХ ДОСТУПНЫХ</a:t>
            </a:r>
            <a:r>
              <a:rPr sz="1250" spc="-1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333333"/>
                </a:solidFill>
                <a:latin typeface="Calibri"/>
                <a:cs typeface="Calibri"/>
              </a:rPr>
              <a:t>ТЕХНОЛОГИЙ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14" name="object 39"/>
          <p:cNvSpPr/>
          <p:nvPr/>
        </p:nvSpPr>
        <p:spPr>
          <a:xfrm>
            <a:off x="1040023" y="210477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686" y="0"/>
                </a:moveTo>
                <a:lnTo>
                  <a:pt x="16909" y="2177"/>
                </a:lnTo>
                <a:lnTo>
                  <a:pt x="8108" y="8115"/>
                </a:lnTo>
                <a:lnTo>
                  <a:pt x="2175" y="16919"/>
                </a:lnTo>
                <a:lnTo>
                  <a:pt x="0" y="27698"/>
                </a:lnTo>
                <a:lnTo>
                  <a:pt x="2175" y="38475"/>
                </a:lnTo>
                <a:lnTo>
                  <a:pt x="8108" y="47275"/>
                </a:lnTo>
                <a:lnTo>
                  <a:pt x="16909" y="53209"/>
                </a:lnTo>
                <a:lnTo>
                  <a:pt x="27686" y="55384"/>
                </a:lnTo>
                <a:lnTo>
                  <a:pt x="38462" y="53209"/>
                </a:lnTo>
                <a:lnTo>
                  <a:pt x="47263" y="47275"/>
                </a:lnTo>
                <a:lnTo>
                  <a:pt x="53196" y="38475"/>
                </a:lnTo>
                <a:lnTo>
                  <a:pt x="55372" y="27698"/>
                </a:lnTo>
                <a:lnTo>
                  <a:pt x="53196" y="16919"/>
                </a:lnTo>
                <a:lnTo>
                  <a:pt x="47263" y="8115"/>
                </a:lnTo>
                <a:lnTo>
                  <a:pt x="38462" y="2177"/>
                </a:lnTo>
                <a:lnTo>
                  <a:pt x="27686" y="0"/>
                </a:lnTo>
                <a:close/>
              </a:path>
            </a:pathLst>
          </a:custGeom>
          <a:solidFill>
            <a:srgbClr val="3E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0"/>
          <p:cNvSpPr/>
          <p:nvPr/>
        </p:nvSpPr>
        <p:spPr>
          <a:xfrm>
            <a:off x="410213" y="1286015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5">
                <a:moveTo>
                  <a:pt x="95059" y="54876"/>
                </a:moveTo>
                <a:lnTo>
                  <a:pt x="0" y="0"/>
                </a:lnTo>
                <a:lnTo>
                  <a:pt x="0" y="109753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1"/>
          <p:cNvSpPr/>
          <p:nvPr/>
        </p:nvSpPr>
        <p:spPr>
          <a:xfrm>
            <a:off x="410213" y="2453274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5">
                <a:moveTo>
                  <a:pt x="95059" y="54876"/>
                </a:moveTo>
                <a:lnTo>
                  <a:pt x="0" y="0"/>
                </a:lnTo>
                <a:lnTo>
                  <a:pt x="0" y="109766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2"/>
          <p:cNvSpPr/>
          <p:nvPr/>
        </p:nvSpPr>
        <p:spPr>
          <a:xfrm>
            <a:off x="410213" y="2737250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5">
                <a:moveTo>
                  <a:pt x="95059" y="54876"/>
                </a:moveTo>
                <a:lnTo>
                  <a:pt x="0" y="0"/>
                </a:lnTo>
                <a:lnTo>
                  <a:pt x="0" y="109766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3"/>
          <p:cNvSpPr/>
          <p:nvPr/>
        </p:nvSpPr>
        <p:spPr>
          <a:xfrm>
            <a:off x="410213" y="3028048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5">
                <a:moveTo>
                  <a:pt x="95059" y="54876"/>
                </a:moveTo>
                <a:lnTo>
                  <a:pt x="0" y="0"/>
                </a:lnTo>
                <a:lnTo>
                  <a:pt x="0" y="109753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4"/>
          <p:cNvSpPr/>
          <p:nvPr/>
        </p:nvSpPr>
        <p:spPr>
          <a:xfrm>
            <a:off x="410213" y="3330318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4">
                <a:moveTo>
                  <a:pt x="95059" y="54876"/>
                </a:moveTo>
                <a:lnTo>
                  <a:pt x="0" y="0"/>
                </a:lnTo>
                <a:lnTo>
                  <a:pt x="0" y="109753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5"/>
          <p:cNvSpPr/>
          <p:nvPr/>
        </p:nvSpPr>
        <p:spPr>
          <a:xfrm>
            <a:off x="410213" y="5707921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4">
                <a:moveTo>
                  <a:pt x="95059" y="54876"/>
                </a:moveTo>
                <a:lnTo>
                  <a:pt x="0" y="0"/>
                </a:lnTo>
                <a:lnTo>
                  <a:pt x="0" y="109753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6"/>
          <p:cNvSpPr/>
          <p:nvPr/>
        </p:nvSpPr>
        <p:spPr>
          <a:xfrm>
            <a:off x="410213" y="5991526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4">
                <a:moveTo>
                  <a:pt x="95059" y="54876"/>
                </a:moveTo>
                <a:lnTo>
                  <a:pt x="0" y="0"/>
                </a:lnTo>
                <a:lnTo>
                  <a:pt x="0" y="109753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7"/>
          <p:cNvSpPr/>
          <p:nvPr/>
        </p:nvSpPr>
        <p:spPr>
          <a:xfrm>
            <a:off x="410213" y="6275118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4">
                <a:moveTo>
                  <a:pt x="95059" y="54876"/>
                </a:moveTo>
                <a:lnTo>
                  <a:pt x="0" y="0"/>
                </a:lnTo>
                <a:lnTo>
                  <a:pt x="0" y="109766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8"/>
          <p:cNvSpPr/>
          <p:nvPr/>
        </p:nvSpPr>
        <p:spPr>
          <a:xfrm>
            <a:off x="410213" y="6558722"/>
            <a:ext cx="95250" cy="109855"/>
          </a:xfrm>
          <a:custGeom>
            <a:avLst/>
            <a:gdLst/>
            <a:ahLst/>
            <a:cxnLst/>
            <a:rect l="l" t="t" r="r" b="b"/>
            <a:pathLst>
              <a:path w="95250" h="109854">
                <a:moveTo>
                  <a:pt x="95059" y="54876"/>
                </a:moveTo>
                <a:lnTo>
                  <a:pt x="0" y="0"/>
                </a:lnTo>
                <a:lnTo>
                  <a:pt x="0" y="109753"/>
                </a:lnTo>
                <a:lnTo>
                  <a:pt x="95059" y="54876"/>
                </a:lnTo>
                <a:close/>
              </a:path>
            </a:pathLst>
          </a:custGeom>
          <a:ln w="11633">
            <a:solidFill>
              <a:srgbClr val="3E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9"/>
          <p:cNvSpPr/>
          <p:nvPr/>
        </p:nvSpPr>
        <p:spPr>
          <a:xfrm>
            <a:off x="6404805" y="3795936"/>
            <a:ext cx="1369695" cy="1986280"/>
          </a:xfrm>
          <a:custGeom>
            <a:avLst/>
            <a:gdLst/>
            <a:ahLst/>
            <a:cxnLst/>
            <a:rect l="l" t="t" r="r" b="b"/>
            <a:pathLst>
              <a:path w="1369695" h="1986279">
                <a:moveTo>
                  <a:pt x="75374" y="1728139"/>
                </a:moveTo>
                <a:lnTo>
                  <a:pt x="0" y="1911883"/>
                </a:lnTo>
                <a:lnTo>
                  <a:pt x="45225" y="1929179"/>
                </a:lnTo>
                <a:lnTo>
                  <a:pt x="91158" y="1944222"/>
                </a:lnTo>
                <a:lnTo>
                  <a:pt x="137714" y="1956996"/>
                </a:lnTo>
                <a:lnTo>
                  <a:pt x="184808" y="1967485"/>
                </a:lnTo>
                <a:lnTo>
                  <a:pt x="232357" y="1975672"/>
                </a:lnTo>
                <a:lnTo>
                  <a:pt x="280276" y="1981540"/>
                </a:lnTo>
                <a:lnTo>
                  <a:pt x="328480" y="1985073"/>
                </a:lnTo>
                <a:lnTo>
                  <a:pt x="376885" y="1986254"/>
                </a:lnTo>
                <a:lnTo>
                  <a:pt x="424979" y="1985109"/>
                </a:lnTo>
                <a:lnTo>
                  <a:pt x="472483" y="1981708"/>
                </a:lnTo>
                <a:lnTo>
                  <a:pt x="519344" y="1976103"/>
                </a:lnTo>
                <a:lnTo>
                  <a:pt x="565510" y="1968347"/>
                </a:lnTo>
                <a:lnTo>
                  <a:pt x="610929" y="1958491"/>
                </a:lnTo>
                <a:lnTo>
                  <a:pt x="655550" y="1946587"/>
                </a:lnTo>
                <a:lnTo>
                  <a:pt x="699320" y="1932688"/>
                </a:lnTo>
                <a:lnTo>
                  <a:pt x="742187" y="1916845"/>
                </a:lnTo>
                <a:lnTo>
                  <a:pt x="784100" y="1899110"/>
                </a:lnTo>
                <a:lnTo>
                  <a:pt x="825006" y="1879536"/>
                </a:lnTo>
                <a:lnTo>
                  <a:pt x="864853" y="1858174"/>
                </a:lnTo>
                <a:lnTo>
                  <a:pt x="903589" y="1835077"/>
                </a:lnTo>
                <a:lnTo>
                  <a:pt x="941163" y="1810296"/>
                </a:lnTo>
                <a:lnTo>
                  <a:pt x="972419" y="1787590"/>
                </a:lnTo>
                <a:lnTo>
                  <a:pt x="396480" y="1787590"/>
                </a:lnTo>
                <a:lnTo>
                  <a:pt x="350581" y="1787412"/>
                </a:lnTo>
                <a:lnTo>
                  <a:pt x="304510" y="1784538"/>
                </a:lnTo>
                <a:lnTo>
                  <a:pt x="258376" y="1778922"/>
                </a:lnTo>
                <a:lnTo>
                  <a:pt x="212287" y="1770520"/>
                </a:lnTo>
                <a:lnTo>
                  <a:pt x="166351" y="1759286"/>
                </a:lnTo>
                <a:lnTo>
                  <a:pt x="120677" y="1745174"/>
                </a:lnTo>
                <a:lnTo>
                  <a:pt x="75374" y="1728139"/>
                </a:lnTo>
                <a:close/>
              </a:path>
              <a:path w="1369695" h="1986279">
                <a:moveTo>
                  <a:pt x="376885" y="0"/>
                </a:moveTo>
                <a:lnTo>
                  <a:pt x="376885" y="198628"/>
                </a:lnTo>
                <a:lnTo>
                  <a:pt x="428484" y="200306"/>
                </a:lnTo>
                <a:lnTo>
                  <a:pt x="479757" y="205321"/>
                </a:lnTo>
                <a:lnTo>
                  <a:pt x="530545" y="213642"/>
                </a:lnTo>
                <a:lnTo>
                  <a:pt x="580688" y="225237"/>
                </a:lnTo>
                <a:lnTo>
                  <a:pt x="630025" y="240076"/>
                </a:lnTo>
                <a:lnTo>
                  <a:pt x="678395" y="258127"/>
                </a:lnTo>
                <a:lnTo>
                  <a:pt x="722597" y="277844"/>
                </a:lnTo>
                <a:lnTo>
                  <a:pt x="765010" y="299902"/>
                </a:lnTo>
                <a:lnTo>
                  <a:pt x="805589" y="324191"/>
                </a:lnTo>
                <a:lnTo>
                  <a:pt x="844290" y="350604"/>
                </a:lnTo>
                <a:lnTo>
                  <a:pt x="881065" y="379032"/>
                </a:lnTo>
                <a:lnTo>
                  <a:pt x="915871" y="409367"/>
                </a:lnTo>
                <a:lnTo>
                  <a:pt x="948662" y="441499"/>
                </a:lnTo>
                <a:lnTo>
                  <a:pt x="979393" y="475322"/>
                </a:lnTo>
                <a:lnTo>
                  <a:pt x="1008017" y="510726"/>
                </a:lnTo>
                <a:lnTo>
                  <a:pt x="1034491" y="547602"/>
                </a:lnTo>
                <a:lnTo>
                  <a:pt x="1058768" y="585844"/>
                </a:lnTo>
                <a:lnTo>
                  <a:pt x="1080804" y="625341"/>
                </a:lnTo>
                <a:lnTo>
                  <a:pt x="1100553" y="665986"/>
                </a:lnTo>
                <a:lnTo>
                  <a:pt x="1117970" y="707669"/>
                </a:lnTo>
                <a:lnTo>
                  <a:pt x="1133008" y="750284"/>
                </a:lnTo>
                <a:lnTo>
                  <a:pt x="1145624" y="793721"/>
                </a:lnTo>
                <a:lnTo>
                  <a:pt x="1155772" y="837872"/>
                </a:lnTo>
                <a:lnTo>
                  <a:pt x="1163407" y="882628"/>
                </a:lnTo>
                <a:lnTo>
                  <a:pt x="1168482" y="927882"/>
                </a:lnTo>
                <a:lnTo>
                  <a:pt x="1170953" y="973524"/>
                </a:lnTo>
                <a:lnTo>
                  <a:pt x="1170775" y="1019446"/>
                </a:lnTo>
                <a:lnTo>
                  <a:pt x="1167902" y="1065540"/>
                </a:lnTo>
                <a:lnTo>
                  <a:pt x="1162289" y="1111697"/>
                </a:lnTo>
                <a:lnTo>
                  <a:pt x="1153890" y="1157809"/>
                </a:lnTo>
                <a:lnTo>
                  <a:pt x="1142661" y="1203767"/>
                </a:lnTo>
                <a:lnTo>
                  <a:pt x="1128556" y="1249464"/>
                </a:lnTo>
                <a:lnTo>
                  <a:pt x="1111529" y="1294790"/>
                </a:lnTo>
                <a:lnTo>
                  <a:pt x="1091821" y="1339014"/>
                </a:lnTo>
                <a:lnTo>
                  <a:pt x="1069773" y="1381448"/>
                </a:lnTo>
                <a:lnTo>
                  <a:pt x="1045495" y="1422047"/>
                </a:lnTo>
                <a:lnTo>
                  <a:pt x="1019095" y="1460767"/>
                </a:lnTo>
                <a:lnTo>
                  <a:pt x="990681" y="1497561"/>
                </a:lnTo>
                <a:lnTo>
                  <a:pt x="960361" y="1532384"/>
                </a:lnTo>
                <a:lnTo>
                  <a:pt x="928243" y="1565191"/>
                </a:lnTo>
                <a:lnTo>
                  <a:pt x="894437" y="1595936"/>
                </a:lnTo>
                <a:lnTo>
                  <a:pt x="859051" y="1624575"/>
                </a:lnTo>
                <a:lnTo>
                  <a:pt x="822192" y="1651062"/>
                </a:lnTo>
                <a:lnTo>
                  <a:pt x="783969" y="1675351"/>
                </a:lnTo>
                <a:lnTo>
                  <a:pt x="744491" y="1697397"/>
                </a:lnTo>
                <a:lnTo>
                  <a:pt x="703867" y="1717156"/>
                </a:lnTo>
                <a:lnTo>
                  <a:pt x="662203" y="1734581"/>
                </a:lnTo>
                <a:lnTo>
                  <a:pt x="619609" y="1749627"/>
                </a:lnTo>
                <a:lnTo>
                  <a:pt x="576194" y="1762249"/>
                </a:lnTo>
                <a:lnTo>
                  <a:pt x="532065" y="1772402"/>
                </a:lnTo>
                <a:lnTo>
                  <a:pt x="487330" y="1780040"/>
                </a:lnTo>
                <a:lnTo>
                  <a:pt x="442100" y="1785118"/>
                </a:lnTo>
                <a:lnTo>
                  <a:pt x="396480" y="1787590"/>
                </a:lnTo>
                <a:lnTo>
                  <a:pt x="972419" y="1787590"/>
                </a:lnTo>
                <a:lnTo>
                  <a:pt x="1012614" y="1755892"/>
                </a:lnTo>
                <a:lnTo>
                  <a:pt x="1046387" y="1726373"/>
                </a:lnTo>
                <a:lnTo>
                  <a:pt x="1078790" y="1695378"/>
                </a:lnTo>
                <a:lnTo>
                  <a:pt x="1109770" y="1662960"/>
                </a:lnTo>
                <a:lnTo>
                  <a:pt x="1139275" y="1629170"/>
                </a:lnTo>
                <a:lnTo>
                  <a:pt x="1167254" y="1594061"/>
                </a:lnTo>
                <a:lnTo>
                  <a:pt x="1193654" y="1557685"/>
                </a:lnTo>
                <a:lnTo>
                  <a:pt x="1218423" y="1520093"/>
                </a:lnTo>
                <a:lnTo>
                  <a:pt x="1241509" y="1481338"/>
                </a:lnTo>
                <a:lnTo>
                  <a:pt x="1262861" y="1441471"/>
                </a:lnTo>
                <a:lnTo>
                  <a:pt x="1282426" y="1400545"/>
                </a:lnTo>
                <a:lnTo>
                  <a:pt x="1300152" y="1358612"/>
                </a:lnTo>
                <a:lnTo>
                  <a:pt x="1315988" y="1315724"/>
                </a:lnTo>
                <a:lnTo>
                  <a:pt x="1329881" y="1271932"/>
                </a:lnTo>
                <a:lnTo>
                  <a:pt x="1341779" y="1227289"/>
                </a:lnTo>
                <a:lnTo>
                  <a:pt x="1351630" y="1181847"/>
                </a:lnTo>
                <a:lnTo>
                  <a:pt x="1359383" y="1135658"/>
                </a:lnTo>
                <a:lnTo>
                  <a:pt x="1364985" y="1088773"/>
                </a:lnTo>
                <a:lnTo>
                  <a:pt x="1368385" y="1041246"/>
                </a:lnTo>
                <a:lnTo>
                  <a:pt x="1369529" y="993127"/>
                </a:lnTo>
                <a:lnTo>
                  <a:pt x="1368385" y="945009"/>
                </a:lnTo>
                <a:lnTo>
                  <a:pt x="1364985" y="897482"/>
                </a:lnTo>
                <a:lnTo>
                  <a:pt x="1359383" y="850599"/>
                </a:lnTo>
                <a:lnTo>
                  <a:pt x="1351630" y="804410"/>
                </a:lnTo>
                <a:lnTo>
                  <a:pt x="1341779" y="758968"/>
                </a:lnTo>
                <a:lnTo>
                  <a:pt x="1329881" y="714326"/>
                </a:lnTo>
                <a:lnTo>
                  <a:pt x="1315988" y="670535"/>
                </a:lnTo>
                <a:lnTo>
                  <a:pt x="1300152" y="627647"/>
                </a:lnTo>
                <a:lnTo>
                  <a:pt x="1282426" y="585714"/>
                </a:lnTo>
                <a:lnTo>
                  <a:pt x="1262861" y="544788"/>
                </a:lnTo>
                <a:lnTo>
                  <a:pt x="1241509" y="504922"/>
                </a:lnTo>
                <a:lnTo>
                  <a:pt x="1218423" y="466166"/>
                </a:lnTo>
                <a:lnTo>
                  <a:pt x="1193654" y="428574"/>
                </a:lnTo>
                <a:lnTo>
                  <a:pt x="1167254" y="392198"/>
                </a:lnTo>
                <a:lnTo>
                  <a:pt x="1139275" y="357089"/>
                </a:lnTo>
                <a:lnTo>
                  <a:pt x="1109770" y="323299"/>
                </a:lnTo>
                <a:lnTo>
                  <a:pt x="1078790" y="290880"/>
                </a:lnTo>
                <a:lnTo>
                  <a:pt x="1046387" y="259885"/>
                </a:lnTo>
                <a:lnTo>
                  <a:pt x="1012614" y="230366"/>
                </a:lnTo>
                <a:lnTo>
                  <a:pt x="977522" y="202373"/>
                </a:lnTo>
                <a:lnTo>
                  <a:pt x="941163" y="175961"/>
                </a:lnTo>
                <a:lnTo>
                  <a:pt x="903589" y="151180"/>
                </a:lnTo>
                <a:lnTo>
                  <a:pt x="864853" y="128082"/>
                </a:lnTo>
                <a:lnTo>
                  <a:pt x="825006" y="106720"/>
                </a:lnTo>
                <a:lnTo>
                  <a:pt x="784100" y="87145"/>
                </a:lnTo>
                <a:lnTo>
                  <a:pt x="742187" y="69410"/>
                </a:lnTo>
                <a:lnTo>
                  <a:pt x="699320" y="53567"/>
                </a:lnTo>
                <a:lnTo>
                  <a:pt x="655550" y="39667"/>
                </a:lnTo>
                <a:lnTo>
                  <a:pt x="610929" y="27763"/>
                </a:lnTo>
                <a:lnTo>
                  <a:pt x="565510" y="17907"/>
                </a:lnTo>
                <a:lnTo>
                  <a:pt x="519344" y="10151"/>
                </a:lnTo>
                <a:lnTo>
                  <a:pt x="472483" y="4546"/>
                </a:lnTo>
                <a:lnTo>
                  <a:pt x="424979" y="1145"/>
                </a:lnTo>
                <a:lnTo>
                  <a:pt x="376885" y="0"/>
                </a:lnTo>
                <a:close/>
              </a:path>
            </a:pathLst>
          </a:custGeom>
          <a:solidFill>
            <a:srgbClr val="226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0"/>
          <p:cNvSpPr/>
          <p:nvPr/>
        </p:nvSpPr>
        <p:spPr>
          <a:xfrm>
            <a:off x="5788867" y="3795936"/>
            <a:ext cx="993140" cy="1911985"/>
          </a:xfrm>
          <a:custGeom>
            <a:avLst/>
            <a:gdLst/>
            <a:ahLst/>
            <a:cxnLst/>
            <a:rect l="l" t="t" r="r" b="b"/>
            <a:pathLst>
              <a:path w="993140" h="1911985">
                <a:moveTo>
                  <a:pt x="992819" y="0"/>
                </a:moveTo>
                <a:lnTo>
                  <a:pt x="942707" y="1259"/>
                </a:lnTo>
                <a:lnTo>
                  <a:pt x="893085" y="5004"/>
                </a:lnTo>
                <a:lnTo>
                  <a:pt x="844026" y="11185"/>
                </a:lnTo>
                <a:lnTo>
                  <a:pt x="795603" y="19752"/>
                </a:lnTo>
                <a:lnTo>
                  <a:pt x="747892" y="30657"/>
                </a:lnTo>
                <a:lnTo>
                  <a:pt x="700964" y="43849"/>
                </a:lnTo>
                <a:lnTo>
                  <a:pt x="654895" y="59280"/>
                </a:lnTo>
                <a:lnTo>
                  <a:pt x="609758" y="76899"/>
                </a:lnTo>
                <a:lnTo>
                  <a:pt x="565627" y="96657"/>
                </a:lnTo>
                <a:lnTo>
                  <a:pt x="522575" y="118505"/>
                </a:lnTo>
                <a:lnTo>
                  <a:pt x="480677" y="142393"/>
                </a:lnTo>
                <a:lnTo>
                  <a:pt x="440005" y="168271"/>
                </a:lnTo>
                <a:lnTo>
                  <a:pt x="400635" y="196091"/>
                </a:lnTo>
                <a:lnTo>
                  <a:pt x="362639" y="225802"/>
                </a:lnTo>
                <a:lnTo>
                  <a:pt x="326092" y="257356"/>
                </a:lnTo>
                <a:lnTo>
                  <a:pt x="291067" y="290702"/>
                </a:lnTo>
                <a:lnTo>
                  <a:pt x="257638" y="325791"/>
                </a:lnTo>
                <a:lnTo>
                  <a:pt x="225878" y="362573"/>
                </a:lnTo>
                <a:lnTo>
                  <a:pt x="195863" y="401000"/>
                </a:lnTo>
                <a:lnTo>
                  <a:pt x="167664" y="441022"/>
                </a:lnTo>
                <a:lnTo>
                  <a:pt x="141357" y="482588"/>
                </a:lnTo>
                <a:lnTo>
                  <a:pt x="117015" y="525651"/>
                </a:lnTo>
                <a:lnTo>
                  <a:pt x="94711" y="570159"/>
                </a:lnTo>
                <a:lnTo>
                  <a:pt x="74520" y="616064"/>
                </a:lnTo>
                <a:lnTo>
                  <a:pt x="57318" y="661013"/>
                </a:lnTo>
                <a:lnTo>
                  <a:pt x="42426" y="706272"/>
                </a:lnTo>
                <a:lnTo>
                  <a:pt x="29816" y="751773"/>
                </a:lnTo>
                <a:lnTo>
                  <a:pt x="19459" y="797448"/>
                </a:lnTo>
                <a:lnTo>
                  <a:pt x="11328" y="843229"/>
                </a:lnTo>
                <a:lnTo>
                  <a:pt x="5393" y="889048"/>
                </a:lnTo>
                <a:lnTo>
                  <a:pt x="1626" y="934838"/>
                </a:lnTo>
                <a:lnTo>
                  <a:pt x="0" y="980529"/>
                </a:lnTo>
                <a:lnTo>
                  <a:pt x="484" y="1026056"/>
                </a:lnTo>
                <a:lnTo>
                  <a:pt x="3053" y="1071349"/>
                </a:lnTo>
                <a:lnTo>
                  <a:pt x="7676" y="1116340"/>
                </a:lnTo>
                <a:lnTo>
                  <a:pt x="14325" y="1160963"/>
                </a:lnTo>
                <a:lnTo>
                  <a:pt x="22973" y="1205149"/>
                </a:lnTo>
                <a:lnTo>
                  <a:pt x="33591" y="1248829"/>
                </a:lnTo>
                <a:lnTo>
                  <a:pt x="46150" y="1291937"/>
                </a:lnTo>
                <a:lnTo>
                  <a:pt x="60622" y="1334405"/>
                </a:lnTo>
                <a:lnTo>
                  <a:pt x="76979" y="1376164"/>
                </a:lnTo>
                <a:lnTo>
                  <a:pt x="95192" y="1417146"/>
                </a:lnTo>
                <a:lnTo>
                  <a:pt x="115234" y="1457284"/>
                </a:lnTo>
                <a:lnTo>
                  <a:pt x="137075" y="1496510"/>
                </a:lnTo>
                <a:lnTo>
                  <a:pt x="160687" y="1534756"/>
                </a:lnTo>
                <a:lnTo>
                  <a:pt x="186042" y="1571954"/>
                </a:lnTo>
                <a:lnTo>
                  <a:pt x="213112" y="1608036"/>
                </a:lnTo>
                <a:lnTo>
                  <a:pt x="241868" y="1642935"/>
                </a:lnTo>
                <a:lnTo>
                  <a:pt x="272282" y="1676582"/>
                </a:lnTo>
                <a:lnTo>
                  <a:pt x="304326" y="1708909"/>
                </a:lnTo>
                <a:lnTo>
                  <a:pt x="337970" y="1739849"/>
                </a:lnTo>
                <a:lnTo>
                  <a:pt x="373188" y="1769334"/>
                </a:lnTo>
                <a:lnTo>
                  <a:pt x="409950" y="1797296"/>
                </a:lnTo>
                <a:lnTo>
                  <a:pt x="448228" y="1823667"/>
                </a:lnTo>
                <a:lnTo>
                  <a:pt x="487993" y="1848379"/>
                </a:lnTo>
                <a:lnTo>
                  <a:pt x="529219" y="1871364"/>
                </a:lnTo>
                <a:lnTo>
                  <a:pt x="571875" y="1892555"/>
                </a:lnTo>
                <a:lnTo>
                  <a:pt x="615934" y="1911883"/>
                </a:lnTo>
                <a:lnTo>
                  <a:pt x="691308" y="1728139"/>
                </a:lnTo>
                <a:lnTo>
                  <a:pt x="647394" y="1708540"/>
                </a:lnTo>
                <a:lnTo>
                  <a:pt x="605100" y="1686523"/>
                </a:lnTo>
                <a:lnTo>
                  <a:pt x="564494" y="1662191"/>
                </a:lnTo>
                <a:lnTo>
                  <a:pt x="525644" y="1635645"/>
                </a:lnTo>
                <a:lnTo>
                  <a:pt x="488619" y="1606987"/>
                </a:lnTo>
                <a:lnTo>
                  <a:pt x="453487" y="1576321"/>
                </a:lnTo>
                <a:lnTo>
                  <a:pt x="420317" y="1543746"/>
                </a:lnTo>
                <a:lnTo>
                  <a:pt x="389176" y="1509367"/>
                </a:lnTo>
                <a:lnTo>
                  <a:pt x="360134" y="1473284"/>
                </a:lnTo>
                <a:lnTo>
                  <a:pt x="333259" y="1435600"/>
                </a:lnTo>
                <a:lnTo>
                  <a:pt x="308618" y="1396416"/>
                </a:lnTo>
                <a:lnTo>
                  <a:pt x="286281" y="1355835"/>
                </a:lnTo>
                <a:lnTo>
                  <a:pt x="266316" y="1313959"/>
                </a:lnTo>
                <a:lnTo>
                  <a:pt x="248791" y="1270889"/>
                </a:lnTo>
                <a:lnTo>
                  <a:pt x="233774" y="1226728"/>
                </a:lnTo>
                <a:lnTo>
                  <a:pt x="221335" y="1181578"/>
                </a:lnTo>
                <a:lnTo>
                  <a:pt x="211540" y="1135541"/>
                </a:lnTo>
                <a:lnTo>
                  <a:pt x="204460" y="1088719"/>
                </a:lnTo>
                <a:lnTo>
                  <a:pt x="200161" y="1041213"/>
                </a:lnTo>
                <a:lnTo>
                  <a:pt x="198713" y="993127"/>
                </a:lnTo>
                <a:lnTo>
                  <a:pt x="200162" y="944727"/>
                </a:lnTo>
                <a:lnTo>
                  <a:pt x="204455" y="897095"/>
                </a:lnTo>
                <a:lnTo>
                  <a:pt x="211507" y="850312"/>
                </a:lnTo>
                <a:lnTo>
                  <a:pt x="221237" y="804463"/>
                </a:lnTo>
                <a:lnTo>
                  <a:pt x="233560" y="759631"/>
                </a:lnTo>
                <a:lnTo>
                  <a:pt x="248395" y="715897"/>
                </a:lnTo>
                <a:lnTo>
                  <a:pt x="265657" y="673346"/>
                </a:lnTo>
                <a:lnTo>
                  <a:pt x="285264" y="632061"/>
                </a:lnTo>
                <a:lnTo>
                  <a:pt x="307133" y="592124"/>
                </a:lnTo>
                <a:lnTo>
                  <a:pt x="331180" y="553620"/>
                </a:lnTo>
                <a:lnTo>
                  <a:pt x="357323" y="516630"/>
                </a:lnTo>
                <a:lnTo>
                  <a:pt x="385478" y="481238"/>
                </a:lnTo>
                <a:lnTo>
                  <a:pt x="415563" y="447527"/>
                </a:lnTo>
                <a:lnTo>
                  <a:pt x="447494" y="415580"/>
                </a:lnTo>
                <a:lnTo>
                  <a:pt x="481188" y="385481"/>
                </a:lnTo>
                <a:lnTo>
                  <a:pt x="516563" y="357312"/>
                </a:lnTo>
                <a:lnTo>
                  <a:pt x="553534" y="331157"/>
                </a:lnTo>
                <a:lnTo>
                  <a:pt x="592020" y="307098"/>
                </a:lnTo>
                <a:lnTo>
                  <a:pt x="631937" y="285219"/>
                </a:lnTo>
                <a:lnTo>
                  <a:pt x="673201" y="265603"/>
                </a:lnTo>
                <a:lnTo>
                  <a:pt x="715731" y="248332"/>
                </a:lnTo>
                <a:lnTo>
                  <a:pt x="759442" y="233491"/>
                </a:lnTo>
                <a:lnTo>
                  <a:pt x="804252" y="221162"/>
                </a:lnTo>
                <a:lnTo>
                  <a:pt x="850078" y="211428"/>
                </a:lnTo>
                <a:lnTo>
                  <a:pt x="896837" y="204372"/>
                </a:lnTo>
                <a:lnTo>
                  <a:pt x="944444" y="200077"/>
                </a:lnTo>
                <a:lnTo>
                  <a:pt x="992819" y="198628"/>
                </a:lnTo>
                <a:lnTo>
                  <a:pt x="992819" y="0"/>
                </a:lnTo>
                <a:close/>
              </a:path>
            </a:pathLst>
          </a:custGeom>
          <a:solidFill>
            <a:srgbClr val="DD26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1"/>
          <p:cNvSpPr txBox="1"/>
          <p:nvPr/>
        </p:nvSpPr>
        <p:spPr>
          <a:xfrm>
            <a:off x="7566459" y="4872817"/>
            <a:ext cx="18605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50" spc="1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52"/>
          <p:cNvSpPr txBox="1"/>
          <p:nvPr/>
        </p:nvSpPr>
        <p:spPr>
          <a:xfrm>
            <a:off x="5813494" y="4526816"/>
            <a:ext cx="18288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53"/>
          <p:cNvSpPr txBox="1"/>
          <p:nvPr/>
        </p:nvSpPr>
        <p:spPr>
          <a:xfrm>
            <a:off x="6153590" y="3155118"/>
            <a:ext cx="255226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45" dirty="0" err="1" smtClean="0">
                <a:solidFill>
                  <a:srgbClr val="333333"/>
                </a:solidFill>
                <a:latin typeface="Calibri"/>
                <a:cs typeface="Calibri"/>
              </a:rPr>
              <a:t>Планируе</a:t>
            </a:r>
            <a:r>
              <a:rPr lang="ru-RU" sz="800" spc="45" dirty="0" err="1" smtClean="0">
                <a:solidFill>
                  <a:srgbClr val="333333"/>
                </a:solidFill>
                <a:latin typeface="Calibri"/>
                <a:cs typeface="Calibri"/>
              </a:rPr>
              <a:t>мые</a:t>
            </a:r>
            <a:r>
              <a:rPr lang="ru-RU" sz="800" spc="4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800" spc="55" dirty="0" smtClean="0">
                <a:solidFill>
                  <a:srgbClr val="333333"/>
                </a:solidFill>
                <a:latin typeface="Calibri"/>
                <a:cs typeface="Calibri"/>
              </a:rPr>
              <a:t>государственные сервисы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9" name="object 54"/>
          <p:cNvSpPr/>
          <p:nvPr/>
        </p:nvSpPr>
        <p:spPr>
          <a:xfrm>
            <a:off x="5894974" y="3145263"/>
            <a:ext cx="160020" cy="160020"/>
          </a:xfrm>
          <a:custGeom>
            <a:avLst/>
            <a:gdLst/>
            <a:ahLst/>
            <a:cxnLst/>
            <a:rect l="l" t="t" r="r" b="b"/>
            <a:pathLst>
              <a:path w="160020" h="160019">
                <a:moveTo>
                  <a:pt x="79743" y="0"/>
                </a:moveTo>
                <a:lnTo>
                  <a:pt x="48702" y="6264"/>
                </a:lnTo>
                <a:lnTo>
                  <a:pt x="23355" y="23348"/>
                </a:lnTo>
                <a:lnTo>
                  <a:pt x="6266" y="48691"/>
                </a:lnTo>
                <a:lnTo>
                  <a:pt x="0" y="79730"/>
                </a:lnTo>
                <a:lnTo>
                  <a:pt x="6266" y="110776"/>
                </a:lnTo>
                <a:lnTo>
                  <a:pt x="23355" y="136123"/>
                </a:lnTo>
                <a:lnTo>
                  <a:pt x="48702" y="153209"/>
                </a:lnTo>
                <a:lnTo>
                  <a:pt x="79743" y="159473"/>
                </a:lnTo>
                <a:lnTo>
                  <a:pt x="110784" y="153209"/>
                </a:lnTo>
                <a:lnTo>
                  <a:pt x="136131" y="136123"/>
                </a:lnTo>
                <a:lnTo>
                  <a:pt x="153220" y="110776"/>
                </a:lnTo>
                <a:lnTo>
                  <a:pt x="159486" y="79730"/>
                </a:lnTo>
                <a:lnTo>
                  <a:pt x="153220" y="48691"/>
                </a:lnTo>
                <a:lnTo>
                  <a:pt x="136131" y="23348"/>
                </a:lnTo>
                <a:lnTo>
                  <a:pt x="110784" y="6264"/>
                </a:lnTo>
                <a:lnTo>
                  <a:pt x="79743" y="0"/>
                </a:lnTo>
                <a:close/>
              </a:path>
            </a:pathLst>
          </a:custGeom>
          <a:solidFill>
            <a:srgbClr val="226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5"/>
          <p:cNvSpPr txBox="1"/>
          <p:nvPr/>
        </p:nvSpPr>
        <p:spPr>
          <a:xfrm>
            <a:off x="6153590" y="3405707"/>
            <a:ext cx="24570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45" dirty="0" err="1" smtClean="0">
                <a:solidFill>
                  <a:srgbClr val="333333"/>
                </a:solidFill>
                <a:latin typeface="Calibri"/>
                <a:cs typeface="Calibri"/>
              </a:rPr>
              <a:t>Планируе</a:t>
            </a:r>
            <a:r>
              <a:rPr lang="ru-RU" sz="800" spc="45" dirty="0" err="1" smtClean="0">
                <a:solidFill>
                  <a:srgbClr val="333333"/>
                </a:solidFill>
                <a:latin typeface="Calibri"/>
                <a:cs typeface="Calibri"/>
              </a:rPr>
              <a:t>мые</a:t>
            </a:r>
            <a:r>
              <a:rPr sz="800" spc="50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800" spc="55" dirty="0" smtClean="0">
                <a:solidFill>
                  <a:srgbClr val="333333"/>
                </a:solidFill>
                <a:latin typeface="Calibri"/>
                <a:cs typeface="Calibri"/>
              </a:rPr>
              <a:t>сервисы кооперации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" name="object 56"/>
          <p:cNvSpPr/>
          <p:nvPr/>
        </p:nvSpPr>
        <p:spPr>
          <a:xfrm>
            <a:off x="5894974" y="3395840"/>
            <a:ext cx="160020" cy="160020"/>
          </a:xfrm>
          <a:custGeom>
            <a:avLst/>
            <a:gdLst/>
            <a:ahLst/>
            <a:cxnLst/>
            <a:rect l="l" t="t" r="r" b="b"/>
            <a:pathLst>
              <a:path w="160020" h="160020">
                <a:moveTo>
                  <a:pt x="79743" y="0"/>
                </a:moveTo>
                <a:lnTo>
                  <a:pt x="48702" y="6266"/>
                </a:lnTo>
                <a:lnTo>
                  <a:pt x="23355" y="23355"/>
                </a:lnTo>
                <a:lnTo>
                  <a:pt x="6266" y="48702"/>
                </a:lnTo>
                <a:lnTo>
                  <a:pt x="0" y="79743"/>
                </a:lnTo>
                <a:lnTo>
                  <a:pt x="6266" y="110784"/>
                </a:lnTo>
                <a:lnTo>
                  <a:pt x="23355" y="136131"/>
                </a:lnTo>
                <a:lnTo>
                  <a:pt x="48702" y="153220"/>
                </a:lnTo>
                <a:lnTo>
                  <a:pt x="79743" y="159486"/>
                </a:lnTo>
                <a:lnTo>
                  <a:pt x="110784" y="153220"/>
                </a:lnTo>
                <a:lnTo>
                  <a:pt x="136131" y="136131"/>
                </a:lnTo>
                <a:lnTo>
                  <a:pt x="153220" y="110784"/>
                </a:lnTo>
                <a:lnTo>
                  <a:pt x="159486" y="79743"/>
                </a:lnTo>
                <a:lnTo>
                  <a:pt x="153220" y="48702"/>
                </a:lnTo>
                <a:lnTo>
                  <a:pt x="136131" y="23355"/>
                </a:lnTo>
                <a:lnTo>
                  <a:pt x="110784" y="6266"/>
                </a:lnTo>
                <a:lnTo>
                  <a:pt x="79743" y="0"/>
                </a:lnTo>
                <a:close/>
              </a:path>
            </a:pathLst>
          </a:custGeom>
          <a:solidFill>
            <a:srgbClr val="DD26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Прямоугольник 31"/>
          <p:cNvSpPr/>
          <p:nvPr/>
        </p:nvSpPr>
        <p:spPr>
          <a:xfrm>
            <a:off x="76200" y="468178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165" dirty="0">
                <a:solidFill>
                  <a:srgbClr val="333333"/>
                </a:solidFill>
                <a:cs typeface="Calibri"/>
              </a:rPr>
              <a:t>КЛЮЧЕВЫЕ</a:t>
            </a:r>
            <a:r>
              <a:rPr lang="ru-RU" spc="25" dirty="0">
                <a:solidFill>
                  <a:srgbClr val="333333"/>
                </a:solidFill>
                <a:cs typeface="Calibri"/>
              </a:rPr>
              <a:t> </a:t>
            </a:r>
            <a:r>
              <a:rPr lang="ru-RU" spc="65" dirty="0">
                <a:solidFill>
                  <a:srgbClr val="333333"/>
                </a:solidFill>
                <a:cs typeface="Calibri"/>
              </a:rPr>
              <a:t>МОДУЛИ</a:t>
            </a:r>
            <a:r>
              <a:rPr lang="ru-RU" spc="25" dirty="0">
                <a:solidFill>
                  <a:srgbClr val="333333"/>
                </a:solidFill>
                <a:cs typeface="Calibri"/>
              </a:rPr>
              <a:t> </a:t>
            </a:r>
            <a:r>
              <a:rPr lang="ru-RU" spc="185" dirty="0">
                <a:solidFill>
                  <a:srgbClr val="333333"/>
                </a:solidFill>
                <a:cs typeface="Calibri"/>
              </a:rPr>
              <a:t>ГИСП</a:t>
            </a:r>
            <a:r>
              <a:rPr lang="ru-RU" spc="25" dirty="0">
                <a:solidFill>
                  <a:srgbClr val="333333"/>
                </a:solidFill>
                <a:cs typeface="Calibri"/>
              </a:rPr>
              <a:t> </a:t>
            </a:r>
            <a:r>
              <a:rPr lang="ru-RU" spc="160" dirty="0">
                <a:solidFill>
                  <a:srgbClr val="333333"/>
                </a:solidFill>
                <a:cs typeface="Calibri"/>
              </a:rPr>
              <a:t>ЗАПЛАНИРОВАННЫЕ</a:t>
            </a:r>
            <a:r>
              <a:rPr lang="ru-RU" spc="25" dirty="0">
                <a:solidFill>
                  <a:srgbClr val="333333"/>
                </a:solidFill>
                <a:cs typeface="Calibri"/>
              </a:rPr>
              <a:t> </a:t>
            </a:r>
            <a:r>
              <a:rPr lang="ru-RU" spc="150" dirty="0">
                <a:solidFill>
                  <a:srgbClr val="333333"/>
                </a:solidFill>
                <a:cs typeface="Calibri"/>
              </a:rPr>
              <a:t>К</a:t>
            </a:r>
            <a:r>
              <a:rPr lang="ru-RU" spc="25" dirty="0">
                <a:solidFill>
                  <a:srgbClr val="333333"/>
                </a:solidFill>
                <a:cs typeface="Calibri"/>
              </a:rPr>
              <a:t> </a:t>
            </a:r>
            <a:r>
              <a:rPr lang="ru-RU" spc="150" dirty="0">
                <a:solidFill>
                  <a:srgbClr val="333333"/>
                </a:solidFill>
                <a:cs typeface="Calibri"/>
              </a:rPr>
              <a:t>СОЗДАНИЮ</a:t>
            </a:r>
            <a:r>
              <a:rPr lang="ru-RU" spc="25" dirty="0">
                <a:solidFill>
                  <a:srgbClr val="333333"/>
                </a:solidFill>
                <a:cs typeface="Calibri"/>
              </a:rPr>
              <a:t> </a:t>
            </a:r>
            <a:r>
              <a:rPr lang="ru-RU" spc="210" dirty="0">
                <a:solidFill>
                  <a:srgbClr val="333333"/>
                </a:solidFill>
                <a:cs typeface="Calibri"/>
              </a:rPr>
              <a:t>В</a:t>
            </a:r>
            <a:r>
              <a:rPr lang="ru-RU" spc="25" dirty="0">
                <a:solidFill>
                  <a:srgbClr val="333333"/>
                </a:solidFill>
                <a:cs typeface="Calibri"/>
              </a:rPr>
              <a:t> </a:t>
            </a:r>
            <a:r>
              <a:rPr lang="ru-RU" spc="30" dirty="0">
                <a:solidFill>
                  <a:srgbClr val="333333"/>
                </a:solidFill>
                <a:cs typeface="Calibri"/>
              </a:rPr>
              <a:t>2018</a:t>
            </a:r>
            <a:r>
              <a:rPr lang="ru-RU" spc="25" dirty="0">
                <a:solidFill>
                  <a:srgbClr val="333333"/>
                </a:solidFill>
                <a:cs typeface="Calibri"/>
              </a:rPr>
              <a:t> </a:t>
            </a:r>
            <a:r>
              <a:rPr lang="ru-RU" spc="125" dirty="0">
                <a:solidFill>
                  <a:srgbClr val="333333"/>
                </a:solidFill>
                <a:cs typeface="Calibri"/>
              </a:rPr>
              <a:t>ГОДУ</a:t>
            </a:r>
            <a:endParaRPr lang="ru-RU" dirty="0"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5475" y="44902"/>
            <a:ext cx="481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spc="165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Планируемые </a:t>
            </a:r>
            <a:r>
              <a:rPr lang="ru-RU" dirty="0"/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151253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421</Words>
  <Application>Microsoft Office PowerPoint</Application>
  <PresentationFormat>Экран (4:3)</PresentationFormat>
  <Paragraphs>106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Щиголев Александр Николаевич</dc:creator>
  <cp:lastModifiedBy>Красноруженко Михаил Сергеевич</cp:lastModifiedBy>
  <cp:revision>193</cp:revision>
  <cp:lastPrinted>2018-01-15T18:34:48Z</cp:lastPrinted>
  <dcterms:created xsi:type="dcterms:W3CDTF">2017-11-29T15:26:54Z</dcterms:created>
  <dcterms:modified xsi:type="dcterms:W3CDTF">2018-01-30T06:35:00Z</dcterms:modified>
</cp:coreProperties>
</file>