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7"/>
  </p:notesMasterIdLst>
  <p:handoutMasterIdLst>
    <p:handoutMasterId r:id="rId8"/>
  </p:handoutMasterIdLst>
  <p:sldIdLst>
    <p:sldId id="291" r:id="rId2"/>
    <p:sldId id="271" r:id="rId3"/>
    <p:sldId id="292" r:id="rId4"/>
    <p:sldId id="293" r:id="rId5"/>
    <p:sldId id="290" r:id="rId6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646464"/>
    <a:srgbClr val="E30611"/>
    <a:srgbClr val="FF9966"/>
    <a:srgbClr val="F0F0F0"/>
    <a:srgbClr val="DBDBDB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24" autoAdjust="0"/>
    <p:restoredTop sz="94629" autoAdjust="0"/>
  </p:normalViewPr>
  <p:slideViewPr>
    <p:cSldViewPr snapToGrid="0" showGuides="1">
      <p:cViewPr varScale="1">
        <p:scale>
          <a:sx n="84" d="100"/>
          <a:sy n="84" d="100"/>
        </p:scale>
        <p:origin x="201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A2D8-DFAA-4DDE-9E74-8D5FEE1C75DF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3551F-17A7-48C6-909F-2BC82DCB6B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68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28FD7-6E98-421C-A96D-75533B2B1833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60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68B53-A61D-4A59-BF13-9295A13BEB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4468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GTS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-1" y="5084862"/>
            <a:ext cx="5795963" cy="360362"/>
          </a:xfrm>
          <a:prstGeom prst="rect">
            <a:avLst/>
          </a:prstGeom>
          <a:solidFill>
            <a:srgbClr val="652D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4185716"/>
            <a:ext cx="5795963" cy="899468"/>
          </a:xfrm>
          <a:prstGeom prst="rect">
            <a:avLst/>
          </a:prstGeom>
          <a:solidFill>
            <a:srgbClr val="4878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" y="2565400"/>
            <a:ext cx="5795963" cy="1619250"/>
          </a:xfrm>
          <a:prstGeom prst="rect">
            <a:avLst/>
          </a:prstGeom>
          <a:solidFill>
            <a:srgbClr val="00A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60000" y="2565400"/>
            <a:ext cx="5184775" cy="1511299"/>
          </a:xfrm>
        </p:spPr>
        <p:txBody>
          <a:bodyPr anchor="t">
            <a:noAutofit/>
          </a:bodyPr>
          <a:lstStyle>
            <a:lvl1pPr algn="l">
              <a:defRPr sz="30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Заголовок презентации </a:t>
            </a:r>
            <a:br>
              <a:rPr lang="ru-RU" dirty="0" smtClean="0"/>
            </a:br>
            <a:r>
              <a:rPr lang="ru-RU" dirty="0" smtClean="0"/>
              <a:t>не более 3 строк,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шрифт</a:t>
            </a:r>
            <a:r>
              <a:rPr lang="en-US" dirty="0" smtClean="0"/>
              <a:t> </a:t>
            </a:r>
            <a:r>
              <a:rPr lang="ru-RU" dirty="0" smtClean="0"/>
              <a:t>24-30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ru-RU" dirty="0" smtClean="0"/>
              <a:t> </a:t>
            </a:r>
            <a:r>
              <a:rPr lang="en-US" dirty="0" smtClean="0"/>
              <a:t>bold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360000" y="4221088"/>
            <a:ext cx="4356016" cy="864096"/>
          </a:xfrm>
        </p:spPr>
        <p:txBody>
          <a:bodyPr lIns="0" rIns="0">
            <a:noAutofit/>
          </a:bodyPr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Название материала правления длиной в 1 или 2 строки, </a:t>
            </a:r>
            <a:br>
              <a:rPr lang="ru-RU" dirty="0" smtClean="0"/>
            </a:br>
            <a:r>
              <a:rPr lang="ru-RU" dirty="0" smtClean="0"/>
              <a:t>12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br>
              <a:rPr lang="en-US" dirty="0" smtClean="0"/>
            </a:br>
            <a:r>
              <a:rPr lang="ru-RU" dirty="0" smtClean="0"/>
              <a:t>ФИО и должность, 12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Наименование департамента, 12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42889"/>
            <a:ext cx="1798171" cy="719269"/>
          </a:xfrm>
          <a:prstGeom prst="rect">
            <a:avLst/>
          </a:prstGeom>
        </p:spPr>
      </p:pic>
      <p:sp>
        <p:nvSpPr>
          <p:cNvPr id="11" name="TextBox 12"/>
          <p:cNvSpPr txBox="1">
            <a:spLocks noChangeArrowheads="1"/>
          </p:cNvSpPr>
          <p:nvPr userDrawn="1"/>
        </p:nvSpPr>
        <p:spPr bwMode="auto">
          <a:xfrm>
            <a:off x="1143003" y="5081130"/>
            <a:ext cx="2537981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>
            <a:noAutofit/>
          </a:bodyPr>
          <a:lstStyle/>
          <a:p>
            <a:r>
              <a:rPr lang="en-US" sz="1400" b="1" dirty="0" smtClean="0">
                <a:solidFill>
                  <a:prstClr val="white"/>
                </a:solidFill>
              </a:rPr>
              <a:t> </a:t>
            </a:r>
            <a:endParaRPr lang="ru-RU" sz="14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6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GTS_Text_Titl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-1" y="2565400"/>
            <a:ext cx="5795963" cy="1619250"/>
          </a:xfrm>
          <a:prstGeom prst="rect">
            <a:avLst/>
          </a:prstGeom>
          <a:solidFill>
            <a:srgbClr val="00B0F0"/>
          </a:solidFill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60000" y="2565400"/>
            <a:ext cx="5350989" cy="1511299"/>
          </a:xfrm>
        </p:spPr>
        <p:txBody>
          <a:bodyPr anchor="t">
            <a:noAutofit/>
          </a:bodyPr>
          <a:lstStyle>
            <a:lvl1pPr algn="l">
              <a:defRPr sz="30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Заголовок раздела презентации не более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3 строк, шрифт</a:t>
            </a:r>
            <a:r>
              <a:rPr lang="en-US" dirty="0" smtClean="0"/>
              <a:t> </a:t>
            </a:r>
            <a:r>
              <a:rPr lang="ru-RU" dirty="0" smtClean="0"/>
              <a:t>24-30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ru-RU" dirty="0" smtClean="0"/>
              <a:t> </a:t>
            </a:r>
            <a:r>
              <a:rPr lang="en-US" dirty="0" smtClean="0"/>
              <a:t>bold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184650"/>
            <a:ext cx="1798171" cy="71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730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Text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581025" y="1268413"/>
            <a:ext cx="8312149" cy="5113337"/>
          </a:xfrm>
        </p:spPr>
        <p:txBody>
          <a:bodyPr/>
          <a:lstStyle>
            <a:lvl1pPr>
              <a:buNone/>
              <a:defRPr sz="2000" b="1">
                <a:solidFill>
                  <a:schemeClr val="accent4"/>
                </a:solidFill>
              </a:defRPr>
            </a:lvl1pPr>
            <a:lvl2pPr marL="0" indent="0">
              <a:buNone/>
              <a:defRPr sz="160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379885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0179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2_Text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582576" y="1268413"/>
            <a:ext cx="4006800" cy="5113337"/>
          </a:xfrm>
        </p:spPr>
        <p:txBody>
          <a:bodyPr/>
          <a:lstStyle>
            <a:lvl1pPr marL="0" indent="0">
              <a:buNone/>
              <a:defRPr sz="2000" b="1" baseline="0">
                <a:solidFill>
                  <a:schemeClr val="accent4"/>
                </a:solidFill>
              </a:defRPr>
            </a:lvl1pPr>
            <a:lvl2pPr marL="0" indent="0">
              <a:buNone/>
              <a:defRPr sz="1600" baseline="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14" hasCustomPrompt="1"/>
          </p:nvPr>
        </p:nvSpPr>
        <p:spPr>
          <a:xfrm>
            <a:off x="4870885" y="1266575"/>
            <a:ext cx="4006924" cy="5113337"/>
          </a:xfrm>
        </p:spPr>
        <p:txBody>
          <a:bodyPr/>
          <a:lstStyle>
            <a:lvl1pPr marL="0" indent="0">
              <a:buNone/>
              <a:defRPr sz="2000" b="1" baseline="0">
                <a:solidFill>
                  <a:schemeClr val="accent4"/>
                </a:solidFill>
              </a:defRPr>
            </a:lvl1pPr>
            <a:lvl2pPr marL="0" indent="0">
              <a:buNone/>
              <a:defRPr sz="1600" baseline="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215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Table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Таблица 11"/>
          <p:cNvSpPr>
            <a:spLocks noGrp="1"/>
          </p:cNvSpPr>
          <p:nvPr>
            <p:ph type="tbl" sz="quarter" idx="13"/>
          </p:nvPr>
        </p:nvSpPr>
        <p:spPr>
          <a:xfrm>
            <a:off x="581025" y="1268413"/>
            <a:ext cx="8312150" cy="5113337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225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Text_Table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582576" y="1268413"/>
            <a:ext cx="4006800" cy="5113337"/>
          </a:xfrm>
        </p:spPr>
        <p:txBody>
          <a:bodyPr/>
          <a:lstStyle>
            <a:lvl1pPr marL="0" indent="0">
              <a:buNone/>
              <a:defRPr sz="2000" b="1" baseline="0">
                <a:solidFill>
                  <a:schemeClr val="accent4"/>
                </a:solidFill>
              </a:defRPr>
            </a:lvl1pPr>
            <a:lvl2pPr marL="0" indent="0">
              <a:buNone/>
              <a:defRPr sz="1600" baseline="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Таблица 11"/>
          <p:cNvSpPr>
            <a:spLocks noGrp="1"/>
          </p:cNvSpPr>
          <p:nvPr>
            <p:ph type="tbl" sz="quarter" idx="15"/>
          </p:nvPr>
        </p:nvSpPr>
        <p:spPr>
          <a:xfrm>
            <a:off x="4876800" y="1268413"/>
            <a:ext cx="4016375" cy="5113337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422218" y="330152"/>
            <a:ext cx="503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/>
              <a:t>‹#›</a:t>
            </a:fld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66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Diagram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Диаграмма 9"/>
          <p:cNvSpPr>
            <a:spLocks noGrp="1"/>
          </p:cNvSpPr>
          <p:nvPr>
            <p:ph type="chart" sz="quarter" idx="13"/>
          </p:nvPr>
        </p:nvSpPr>
        <p:spPr>
          <a:xfrm>
            <a:off x="579600" y="1267200"/>
            <a:ext cx="8312400" cy="5112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диаграммы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pt bold</a:t>
            </a:r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75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Text_Diagram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582576" y="1268413"/>
            <a:ext cx="4006800" cy="5113337"/>
          </a:xfrm>
        </p:spPr>
        <p:txBody>
          <a:bodyPr/>
          <a:lstStyle>
            <a:lvl1pPr marL="0" indent="0">
              <a:buNone/>
              <a:defRPr sz="2000" b="1" baseline="0">
                <a:solidFill>
                  <a:schemeClr val="accent4"/>
                </a:solidFill>
              </a:defRPr>
            </a:lvl1pPr>
            <a:lvl2pPr marL="0" indent="0">
              <a:buNone/>
              <a:defRPr sz="1600" baseline="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1" name="Диаграмма 9"/>
          <p:cNvSpPr>
            <a:spLocks noGrp="1"/>
          </p:cNvSpPr>
          <p:nvPr>
            <p:ph type="chart" sz="quarter" idx="14"/>
          </p:nvPr>
        </p:nvSpPr>
        <p:spPr>
          <a:xfrm>
            <a:off x="4876800" y="1267200"/>
            <a:ext cx="4015200" cy="5112000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диаграммы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4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Picture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Рисунок 16"/>
          <p:cNvSpPr>
            <a:spLocks noGrp="1"/>
          </p:cNvSpPr>
          <p:nvPr>
            <p:ph type="pic" sz="quarter" idx="14"/>
          </p:nvPr>
        </p:nvSpPr>
        <p:spPr>
          <a:xfrm>
            <a:off x="579600" y="1267200"/>
            <a:ext cx="8312400" cy="511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653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GTS_Text_Picture_Titl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95287" y="6381750"/>
            <a:ext cx="5184775" cy="288000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Текст 10"/>
          <p:cNvSpPr>
            <a:spLocks noGrp="1"/>
          </p:cNvSpPr>
          <p:nvPr>
            <p:ph type="body" sz="quarter" idx="13" hasCustomPrompt="1"/>
          </p:nvPr>
        </p:nvSpPr>
        <p:spPr>
          <a:xfrm>
            <a:off x="582576" y="1268413"/>
            <a:ext cx="4006800" cy="5113337"/>
          </a:xfrm>
        </p:spPr>
        <p:txBody>
          <a:bodyPr/>
          <a:lstStyle>
            <a:lvl1pPr marL="0" indent="0">
              <a:buNone/>
              <a:defRPr sz="2000" b="1" baseline="0">
                <a:solidFill>
                  <a:schemeClr val="accent4"/>
                </a:solidFill>
              </a:defRPr>
            </a:lvl1pPr>
            <a:lvl2pPr marL="0" indent="0">
              <a:buNone/>
              <a:defRPr sz="1600" baseline="0"/>
            </a:lvl2pPr>
            <a:lvl3pPr marL="363538" indent="-188913">
              <a:buClr>
                <a:schemeClr val="accent5"/>
              </a:buClr>
              <a:buFont typeface="Wingdings" pitchFamily="2" charset="2"/>
              <a:buChar char="§"/>
              <a:defRPr sz="1600"/>
            </a:lvl3pPr>
            <a:lvl4pPr marL="711200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4pPr>
            <a:lvl5pPr marL="1074738" indent="-174625">
              <a:buClr>
                <a:schemeClr val="accent5"/>
              </a:buClr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ru-RU" dirty="0" smtClean="0"/>
              <a:t>Подзаголовок слайда, шрифт 2</a:t>
            </a:r>
            <a:r>
              <a:rPr lang="en-US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28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 smtClean="0"/>
          </a:p>
          <a:p>
            <a:pPr lvl="1"/>
            <a:r>
              <a:rPr lang="ru-RU" dirty="0" smtClean="0"/>
              <a:t>Основной текст, шрифт 12-16</a:t>
            </a:r>
            <a:r>
              <a:rPr lang="en-US" dirty="0" err="1" smtClean="0"/>
              <a:t>pt</a:t>
            </a:r>
            <a:r>
              <a:rPr lang="en-US" dirty="0" smtClean="0"/>
              <a:t> regular</a:t>
            </a:r>
            <a:endParaRPr lang="ru-RU" dirty="0" smtClean="0"/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3" name="Рисунок 16"/>
          <p:cNvSpPr>
            <a:spLocks noGrp="1"/>
          </p:cNvSpPr>
          <p:nvPr>
            <p:ph type="pic" sz="quarter" idx="14"/>
          </p:nvPr>
        </p:nvSpPr>
        <p:spPr>
          <a:xfrm>
            <a:off x="4876800" y="1267200"/>
            <a:ext cx="4015200" cy="511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9" name="Текст 9"/>
          <p:cNvSpPr>
            <a:spLocks noGrp="1"/>
          </p:cNvSpPr>
          <p:nvPr>
            <p:ph type="body" sz="quarter" idx="17" hasCustomPrompt="1"/>
          </p:nvPr>
        </p:nvSpPr>
        <p:spPr>
          <a:xfrm>
            <a:off x="1256053" y="259923"/>
            <a:ext cx="7128000" cy="504000"/>
          </a:xfrm>
          <a:ln w="6350">
            <a:solidFill>
              <a:srgbClr val="00B0F0"/>
            </a:solidFill>
          </a:ln>
        </p:spPr>
        <p:txBody>
          <a:bodyPr lIns="144000" tIns="108000" rIns="144000" bIns="108000">
            <a:spAutoFit/>
          </a:bodyPr>
          <a:lstStyle>
            <a:lvl1pPr marL="0" indent="0">
              <a:buFontTx/>
              <a:buNone/>
              <a:defRPr sz="1800" b="1" baseline="0">
                <a:solidFill>
                  <a:srgbClr val="00B0F0"/>
                </a:solidFill>
                <a:latin typeface="+mj-lt"/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ru-RU" dirty="0" smtClean="0"/>
              <a:t>Заголовок слайда, шрифт 18</a:t>
            </a:r>
            <a:r>
              <a:rPr lang="en-US" dirty="0" smtClean="0"/>
              <a:t> </a:t>
            </a:r>
            <a:r>
              <a:rPr lang="en-US" dirty="0" err="1" smtClean="0"/>
              <a:t>pt</a:t>
            </a:r>
            <a:r>
              <a:rPr lang="en-US" dirty="0" smtClean="0"/>
              <a:t> bold</a:t>
            </a:r>
            <a:endParaRPr lang="ru-RU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388352" y="260350"/>
            <a:ext cx="503238" cy="507600"/>
          </a:xfrm>
          <a:prstGeom prst="rect">
            <a:avLst/>
          </a:prstGeom>
          <a:solidFill>
            <a:srgbClr val="6F60A9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1200"/>
              </a:spcBef>
            </a:pPr>
            <a:fld id="{ADD0A6CF-B6FA-43E8-B154-A4DF676BC674}" type="slidenum">
              <a:rPr lang="ru-RU" sz="1600" smtClean="0">
                <a:solidFill>
                  <a:prstClr val="white"/>
                </a:solidFill>
              </a:rPr>
              <a:pPr algn="ctr">
                <a:lnSpc>
                  <a:spcPct val="150000"/>
                </a:lnSpc>
                <a:spcBef>
                  <a:spcPts val="1200"/>
                </a:spcBef>
              </a:pPr>
              <a:t>‹#›</a:t>
            </a:fld>
            <a:endParaRPr lang="en-US" sz="1600" dirty="0" smtClean="0">
              <a:solidFill>
                <a:prstClr val="white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350"/>
            <a:ext cx="1268999" cy="50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82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15931-40E1-48EA-9825-5F4AE353F50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15.11.2017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7EF9-E94B-4C4A-8447-CA648BD1AB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208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9999" y="4221088"/>
            <a:ext cx="4625657" cy="864096"/>
          </a:xfrm>
        </p:spPr>
        <p:txBody>
          <a:bodyPr/>
          <a:lstStyle/>
          <a:p>
            <a:r>
              <a:rPr lang="ru-RU" sz="1400" b="1" dirty="0" smtClean="0"/>
              <a:t>Екатерина Мазурова</a:t>
            </a:r>
            <a:r>
              <a:rPr lang="ru-RU" sz="1400" dirty="0" smtClean="0"/>
              <a:t>, менеджер проектов, функциональная группа автоматизации закупочной деятельности ПАО МГТС</a:t>
            </a:r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dirty="0" smtClean="0"/>
              <a:t>Закупочная деятельность. МГТС  обходит подводные камни.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643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МГТС. Кто мы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28" name="Текст 7"/>
          <p:cNvSpPr txBox="1">
            <a:spLocks/>
          </p:cNvSpPr>
          <p:nvPr/>
        </p:nvSpPr>
        <p:spPr>
          <a:xfrm>
            <a:off x="473073" y="4572000"/>
            <a:ext cx="8089902" cy="1752600"/>
          </a:xfrm>
          <a:prstGeom prst="rect">
            <a:avLst/>
          </a:prstGeom>
        </p:spPr>
        <p:txBody>
          <a:bodyPr/>
          <a:lstStyle>
            <a:lvl1pPr marL="88900" indent="-88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800" b="0" kern="1200">
                <a:solidFill>
                  <a:srgbClr val="E30611"/>
                </a:solidFill>
                <a:latin typeface="+mn-lt"/>
                <a:ea typeface="+mn-ea"/>
                <a:cs typeface="+mn-cs"/>
              </a:defRPr>
            </a:lvl1pPr>
            <a:lvl2pPr marL="1778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361950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5397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7175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base">
              <a:spcAft>
                <a:spcPct val="0"/>
              </a:spcAft>
              <a:buNone/>
            </a:pPr>
            <a:endParaRPr lang="ru-RU" sz="1200" dirty="0"/>
          </a:p>
          <a:p>
            <a:pPr lvl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203" y="1246984"/>
            <a:ext cx="8315875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Лидер среди компаний, предоставляющих услуги связи в Москве и Московской области.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Высокотехнологичное предприятие, развивающее «сквозные» процессы во всех областях деятельности.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Коммерческая организация, попадающая под действие 223-ФЗ.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2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МГТС. Подводные камни.</a:t>
            </a:r>
            <a:endParaRPr lang="ru-RU" dirty="0"/>
          </a:p>
        </p:txBody>
      </p:sp>
      <p:sp>
        <p:nvSpPr>
          <p:cNvPr id="28" name="Текст 7"/>
          <p:cNvSpPr txBox="1">
            <a:spLocks/>
          </p:cNvSpPr>
          <p:nvPr/>
        </p:nvSpPr>
        <p:spPr>
          <a:xfrm>
            <a:off x="473073" y="4572000"/>
            <a:ext cx="8089902" cy="1752600"/>
          </a:xfrm>
          <a:prstGeom prst="rect">
            <a:avLst/>
          </a:prstGeom>
        </p:spPr>
        <p:txBody>
          <a:bodyPr/>
          <a:lstStyle>
            <a:lvl1pPr marL="88900" indent="-88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800" b="0" kern="1200">
                <a:solidFill>
                  <a:srgbClr val="E30611"/>
                </a:solidFill>
                <a:latin typeface="+mn-lt"/>
                <a:ea typeface="+mn-ea"/>
                <a:cs typeface="+mn-cs"/>
              </a:defRPr>
            </a:lvl1pPr>
            <a:lvl2pPr marL="1778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361950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5397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7175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base">
              <a:spcAft>
                <a:spcPct val="0"/>
              </a:spcAft>
              <a:buNone/>
            </a:pPr>
            <a:endParaRPr lang="ru-RU" sz="1200" dirty="0"/>
          </a:p>
          <a:p>
            <a:pPr lvl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203" y="1246984"/>
            <a:ext cx="8315875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Отсутствие сквозного процесса закупочной процедуры. Этапы закупки не связаны между собой.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Дублирование информации в различных ИТ-решениях.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Длительные сроки проведения закупочных процедур. </a:t>
            </a: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Бюрократия в процессе согласования.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b="1" dirty="0"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34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МГТС. Как мы обходим подводные камни.</a:t>
            </a:r>
            <a:endParaRPr lang="ru-RU" dirty="0"/>
          </a:p>
        </p:txBody>
      </p:sp>
      <p:sp>
        <p:nvSpPr>
          <p:cNvPr id="28" name="Текст 7"/>
          <p:cNvSpPr txBox="1">
            <a:spLocks/>
          </p:cNvSpPr>
          <p:nvPr/>
        </p:nvSpPr>
        <p:spPr>
          <a:xfrm>
            <a:off x="473073" y="4572000"/>
            <a:ext cx="8089902" cy="1752600"/>
          </a:xfrm>
          <a:prstGeom prst="rect">
            <a:avLst/>
          </a:prstGeom>
        </p:spPr>
        <p:txBody>
          <a:bodyPr/>
          <a:lstStyle>
            <a:lvl1pPr marL="88900" indent="-889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800" b="0" kern="1200">
                <a:solidFill>
                  <a:srgbClr val="E30611"/>
                </a:solidFill>
                <a:latin typeface="+mn-lt"/>
                <a:ea typeface="+mn-ea"/>
                <a:cs typeface="+mn-cs"/>
              </a:defRPr>
            </a:lvl1pPr>
            <a:lvl2pPr marL="17780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6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2pPr>
            <a:lvl3pPr marL="361950" indent="-1841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3pPr>
            <a:lvl4pPr marL="5397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4pPr>
            <a:lvl5pPr marL="717550" indent="-1778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1"/>
              </a:buClr>
              <a:buFont typeface="Arial" panose="020B0604020202020204" pitchFamily="34" charset="0"/>
              <a:buChar char="•"/>
              <a:defRPr sz="1400" kern="1200">
                <a:solidFill>
                  <a:srgbClr val="6464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fontAlgn="base">
              <a:spcAft>
                <a:spcPct val="0"/>
              </a:spcAft>
              <a:buNone/>
            </a:pPr>
            <a:endParaRPr lang="ru-RU" sz="1200" dirty="0"/>
          </a:p>
          <a:p>
            <a:pPr lvl="1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203" y="1246984"/>
            <a:ext cx="8315875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Внедрение нового ИТ-решения,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которое позволяет:</a:t>
            </a:r>
          </a:p>
          <a:p>
            <a:pPr marL="720725" lvl="1" indent="-274638" fontAlgn="base">
              <a:spcBef>
                <a:spcPts val="600"/>
              </a:spcBef>
              <a:spcAft>
                <a:spcPts val="600"/>
              </a:spcAft>
            </a:pP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  - связать все этапы закупки в единую систему;</a:t>
            </a:r>
          </a:p>
          <a:p>
            <a:pPr marL="720725" lvl="1" fontAlgn="base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обеспечить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прозрачность и открытость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закупки </a:t>
            </a:r>
            <a:r>
              <a:rPr lang="ru-RU" dirty="0">
                <a:latin typeface="Arial" pitchFamily="34" charset="0"/>
                <a:cs typeface="Arial" pitchFamily="34" charset="0"/>
              </a:rPr>
              <a:t>на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любом этапе;</a:t>
            </a:r>
          </a:p>
          <a:p>
            <a:pPr marL="720725" lvl="1" fontAlgn="base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- сократить сроки проведения закупочной процедуры.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Существенная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дебюрократизация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закупочной деятельности 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742950" lvl="1" indent="-28575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lvl="1" fontAlgn="base">
              <a:spcBef>
                <a:spcPts val="600"/>
              </a:spcBef>
              <a:spcAft>
                <a:spcPts val="60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0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dirty="0" smtClean="0"/>
              <a:t>МГТС. Что было и как стало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3623311" y="1193456"/>
            <a:ext cx="2064704" cy="408993"/>
          </a:xfrm>
          <a:prstGeom prst="rect">
            <a:avLst/>
          </a:prstGeom>
          <a:solidFill>
            <a:srgbClr val="5B9BD5">
              <a:lumMod val="75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100" kern="0" dirty="0" smtClean="0">
                <a:solidFill>
                  <a:prstClr val="white"/>
                </a:solidFill>
                <a:latin typeface="Calibri" panose="020F0502020204030204"/>
              </a:rPr>
              <a:t>Сайт </a:t>
            </a:r>
            <a:r>
              <a:rPr lang="en-US" sz="1100" kern="0" dirty="0" smtClean="0">
                <a:solidFill>
                  <a:prstClr val="white"/>
                </a:solidFill>
                <a:latin typeface="Calibri" panose="020F0502020204030204"/>
              </a:rPr>
              <a:t>zakupki.gov.ru</a:t>
            </a:r>
            <a:endParaRPr lang="ru-RU" sz="1100" kern="0" dirty="0" smtClean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401885" y="3787039"/>
            <a:ext cx="8515932" cy="13145"/>
          </a:xfrm>
          <a:prstGeom prst="line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</a:ln>
          <a:effectLst/>
        </p:spPr>
      </p:cxnSp>
      <p:sp>
        <p:nvSpPr>
          <p:cNvPr id="56" name="Прямоугольник 55"/>
          <p:cNvSpPr/>
          <p:nvPr/>
        </p:nvSpPr>
        <p:spPr>
          <a:xfrm>
            <a:off x="588856" y="953381"/>
            <a:ext cx="673101" cy="240075"/>
          </a:xfrm>
          <a:prstGeom prst="rect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anose="020F0502020204030204"/>
              </a:rPr>
              <a:t>As is</a:t>
            </a:r>
            <a:endParaRPr lang="ru-RU" kern="0" dirty="0" smtClea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611424" y="3943397"/>
            <a:ext cx="673101" cy="274504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rIns="36000" rtlCol="0" anchor="ctr"/>
          <a:lstStyle/>
          <a:p>
            <a:pPr algn="ctr">
              <a:defRPr/>
            </a:pPr>
            <a:r>
              <a:rPr lang="en-US" kern="0" dirty="0" smtClean="0">
                <a:solidFill>
                  <a:prstClr val="white"/>
                </a:solidFill>
                <a:latin typeface="Calibri" panose="020F0502020204030204"/>
              </a:rPr>
              <a:t>To be</a:t>
            </a:r>
            <a:endParaRPr lang="ru-RU" kern="0" dirty="0" smtClean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285208" y="3104933"/>
            <a:ext cx="1196988" cy="2525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100" kern="0" dirty="0" smtClean="0">
                <a:solidFill>
                  <a:srgbClr val="000000"/>
                </a:solidFill>
                <a:latin typeface="Calibri" panose="020F0502020204030204"/>
              </a:rPr>
              <a:t>Босс референт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3611865" y="3107221"/>
            <a:ext cx="1831030" cy="267373"/>
          </a:xfrm>
          <a:prstGeom prst="rect">
            <a:avLst/>
          </a:prstGeom>
          <a:solidFill>
            <a:srgbClr val="FF996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100" kern="0" dirty="0" smtClean="0">
                <a:solidFill>
                  <a:srgbClr val="000000"/>
                </a:solidFill>
                <a:latin typeface="Calibri" panose="020F0502020204030204"/>
              </a:rPr>
              <a:t>Внешняя ЭТП</a:t>
            </a:r>
            <a:r>
              <a:rPr lang="en-US" sz="1100" kern="0" dirty="0" smtClean="0">
                <a:solidFill>
                  <a:srgbClr val="000000"/>
                </a:solidFill>
                <a:latin typeface="Calibri" panose="020F0502020204030204"/>
              </a:rPr>
              <a:t> (B2B,OTC…)</a:t>
            </a:r>
            <a:endParaRPr lang="ru-RU" sz="1100" kern="0" dirty="0" smtClean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951147" y="3106020"/>
            <a:ext cx="1181531" cy="251486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</a:rPr>
              <a:t>OEBS</a:t>
            </a:r>
            <a:endParaRPr lang="ru-RU" sz="1100" kern="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1" name="Прямоугольник 160"/>
          <p:cNvSpPr/>
          <p:nvPr/>
        </p:nvSpPr>
        <p:spPr>
          <a:xfrm>
            <a:off x="7005154" y="3106020"/>
            <a:ext cx="1121576" cy="268574"/>
          </a:xfrm>
          <a:prstGeom prst="rect">
            <a:avLst/>
          </a:prstGeom>
          <a:solidFill>
            <a:srgbClr val="5B9BD5">
              <a:lumMod val="40000"/>
              <a:lumOff val="6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</a:rPr>
              <a:t>OEBS</a:t>
            </a:r>
            <a:endParaRPr lang="ru-RU" sz="1100" kern="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62" name="Нашивка 161"/>
          <p:cNvSpPr/>
          <p:nvPr/>
        </p:nvSpPr>
        <p:spPr>
          <a:xfrm>
            <a:off x="974007" y="2242634"/>
            <a:ext cx="1510913" cy="818735"/>
          </a:xfrm>
          <a:prstGeom prst="chevron">
            <a:avLst>
              <a:gd name="adj" fmla="val 45692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 smtClean="0">
                <a:solidFill>
                  <a:prstClr val="white"/>
                </a:solidFill>
              </a:rPr>
              <a:t>Инициация потребности в закупке</a:t>
            </a:r>
            <a:endParaRPr lang="ru-RU" sz="900" dirty="0">
              <a:solidFill>
                <a:prstClr val="white"/>
              </a:solidFill>
            </a:endParaRPr>
          </a:p>
        </p:txBody>
      </p:sp>
      <p:sp>
        <p:nvSpPr>
          <p:cNvPr id="163" name="Нашивка 162"/>
          <p:cNvSpPr/>
          <p:nvPr/>
        </p:nvSpPr>
        <p:spPr>
          <a:xfrm>
            <a:off x="2263140" y="2242634"/>
            <a:ext cx="1581143" cy="818735"/>
          </a:xfrm>
          <a:prstGeom prst="chevron">
            <a:avLst>
              <a:gd name="adj" fmla="val 45692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 smtClean="0">
                <a:solidFill>
                  <a:prstClr val="white"/>
                </a:solidFill>
              </a:rPr>
              <a:t>Согласование закупочной документации</a:t>
            </a:r>
            <a:endParaRPr lang="ru-RU" sz="900" dirty="0">
              <a:solidFill>
                <a:prstClr val="white"/>
              </a:solidFill>
            </a:endParaRPr>
          </a:p>
        </p:txBody>
      </p:sp>
      <p:sp>
        <p:nvSpPr>
          <p:cNvPr id="164" name="Нашивка 163"/>
          <p:cNvSpPr/>
          <p:nvPr/>
        </p:nvSpPr>
        <p:spPr>
          <a:xfrm>
            <a:off x="3599688" y="2284858"/>
            <a:ext cx="2159915" cy="780139"/>
          </a:xfrm>
          <a:prstGeom prst="chevron">
            <a:avLst>
              <a:gd name="adj" fmla="val 45692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/>
            </a:pPr>
            <a:r>
              <a:rPr lang="ru-RU" sz="1000" kern="0" dirty="0" smtClean="0">
                <a:solidFill>
                  <a:prstClr val="white"/>
                </a:solidFill>
                <a:latin typeface="Calibri" panose="020F0502020204030204"/>
              </a:rPr>
              <a:t>Торги, выбор Победителя</a:t>
            </a:r>
            <a:endParaRPr lang="ru-RU" sz="10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5" name="Нашивка 164"/>
          <p:cNvSpPr/>
          <p:nvPr/>
        </p:nvSpPr>
        <p:spPr>
          <a:xfrm>
            <a:off x="5601290" y="2283657"/>
            <a:ext cx="1588179" cy="781340"/>
          </a:xfrm>
          <a:prstGeom prst="chevron">
            <a:avLst>
              <a:gd name="adj" fmla="val 45692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/>
            </a:pPr>
            <a:r>
              <a:rPr lang="ru-RU" sz="1000" kern="0" dirty="0" smtClean="0">
                <a:solidFill>
                  <a:prstClr val="white"/>
                </a:solidFill>
                <a:latin typeface="Calibri" panose="020F0502020204030204"/>
              </a:rPr>
              <a:t>Согласование итогов</a:t>
            </a:r>
            <a:endParaRPr lang="ru-RU" sz="10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6" name="Нашивка 165"/>
          <p:cNvSpPr/>
          <p:nvPr/>
        </p:nvSpPr>
        <p:spPr>
          <a:xfrm>
            <a:off x="6955144" y="2283657"/>
            <a:ext cx="1525915" cy="781340"/>
          </a:xfrm>
          <a:prstGeom prst="chevron">
            <a:avLst>
              <a:gd name="adj" fmla="val 45692"/>
            </a:avLst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>
              <a:defRPr/>
            </a:pPr>
            <a:r>
              <a:rPr lang="ru-RU" sz="1000" kern="0" dirty="0">
                <a:solidFill>
                  <a:prstClr val="white"/>
                </a:solidFill>
                <a:latin typeface="Calibri" panose="020F0502020204030204"/>
              </a:rPr>
              <a:t>Заключение </a:t>
            </a:r>
            <a:r>
              <a:rPr lang="ru-RU" sz="1000" kern="0" dirty="0" smtClean="0">
                <a:solidFill>
                  <a:prstClr val="white"/>
                </a:solidFill>
                <a:latin typeface="Calibri" panose="020F0502020204030204"/>
              </a:rPr>
              <a:t>договора</a:t>
            </a:r>
            <a:endParaRPr lang="en-US" sz="10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9" name="Прямоугольник 168"/>
          <p:cNvSpPr/>
          <p:nvPr/>
        </p:nvSpPr>
        <p:spPr>
          <a:xfrm>
            <a:off x="5595423" y="3136153"/>
            <a:ext cx="1257202" cy="2439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100" kern="0" dirty="0">
                <a:solidFill>
                  <a:srgbClr val="000000"/>
                </a:solidFill>
                <a:latin typeface="Calibri" panose="020F0502020204030204"/>
              </a:rPr>
              <a:t> </a:t>
            </a:r>
            <a:r>
              <a:rPr lang="ru-RU" sz="1100" kern="0" dirty="0" smtClean="0">
                <a:solidFill>
                  <a:srgbClr val="000000"/>
                </a:solidFill>
                <a:latin typeface="Calibri" panose="020F0502020204030204"/>
              </a:rPr>
              <a:t>Босс референт </a:t>
            </a:r>
            <a:endParaRPr lang="ru-RU" sz="1100" kern="0" dirty="0">
              <a:solidFill>
                <a:srgbClr val="000000"/>
              </a:solidFill>
              <a:latin typeface="Calibri" panose="020F050202020403020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57447" y="953381"/>
            <a:ext cx="2795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00"/>
                </a:solidFill>
              </a:rPr>
              <a:t>Процесс закупки ПАО МГТС</a:t>
            </a:r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321690" y="3965671"/>
            <a:ext cx="27954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00"/>
                </a:solidFill>
              </a:rPr>
              <a:t>Процесс закупки </a:t>
            </a:r>
            <a:r>
              <a:rPr lang="ru-RU" sz="1200" dirty="0">
                <a:solidFill>
                  <a:srgbClr val="000000"/>
                </a:solidFill>
              </a:rPr>
              <a:t>ПАО </a:t>
            </a:r>
            <a:r>
              <a:rPr lang="ru-RU" sz="1200" dirty="0" smtClean="0">
                <a:solidFill>
                  <a:srgbClr val="000000"/>
                </a:solidFill>
              </a:rPr>
              <a:t>МГТС</a:t>
            </a:r>
            <a:endParaRPr lang="ru-RU" sz="1200" dirty="0">
              <a:solidFill>
                <a:srgbClr val="000000"/>
              </a:solidFill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3659461" y="4330579"/>
            <a:ext cx="2025993" cy="40899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>
                <a:solidFill>
                  <a:srgbClr val="646464"/>
                </a:solidFill>
              </a:rPr>
              <a:t>Сайт </a:t>
            </a:r>
            <a:r>
              <a:rPr lang="en-US" sz="900" dirty="0">
                <a:solidFill>
                  <a:srgbClr val="646464"/>
                </a:solidFill>
              </a:rPr>
              <a:t>zakupki.gov.ru</a:t>
            </a:r>
            <a:endParaRPr lang="ru-RU" sz="900" dirty="0">
              <a:solidFill>
                <a:srgbClr val="646464"/>
              </a:solidFill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3803965" y="6027174"/>
            <a:ext cx="1797326" cy="272832"/>
          </a:xfrm>
          <a:prstGeom prst="rect">
            <a:avLst/>
          </a:prstGeom>
          <a:solidFill>
            <a:srgbClr val="FFCC9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ru-RU" sz="1100" kern="0" dirty="0" smtClean="0">
                <a:solidFill>
                  <a:srgbClr val="000000"/>
                </a:solidFill>
                <a:latin typeface="Calibri" panose="020F0502020204030204"/>
              </a:rPr>
              <a:t>ЭТП РТС-тендер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1130193" y="6025972"/>
            <a:ext cx="1698637" cy="2728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</a:rPr>
              <a:t>OEBS</a:t>
            </a:r>
            <a:endParaRPr lang="ru-RU" sz="1100" kern="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6576426" y="6025973"/>
            <a:ext cx="1736299" cy="2728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27000" tIns="34290" rIns="2700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sz="1100" kern="0" dirty="0" smtClean="0">
                <a:solidFill>
                  <a:prstClr val="black"/>
                </a:solidFill>
                <a:latin typeface="Calibri" panose="020F0502020204030204"/>
              </a:rPr>
              <a:t>OEBS</a:t>
            </a:r>
            <a:endParaRPr lang="ru-RU" sz="1100" kern="0" dirty="0" smtClean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4" name="Нашивка 73"/>
          <p:cNvSpPr/>
          <p:nvPr/>
        </p:nvSpPr>
        <p:spPr>
          <a:xfrm>
            <a:off x="1130193" y="5496030"/>
            <a:ext cx="1878963" cy="485292"/>
          </a:xfrm>
          <a:prstGeom prst="chevron">
            <a:avLst>
              <a:gd name="adj" fmla="val 4569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 smtClean="0">
                <a:solidFill>
                  <a:srgbClr val="646464"/>
                </a:solidFill>
              </a:rPr>
              <a:t>Инициация закупки и согласование закупочной документации</a:t>
            </a:r>
            <a:endParaRPr lang="ru-RU" sz="900" dirty="0">
              <a:solidFill>
                <a:srgbClr val="646464"/>
              </a:solidFill>
            </a:endParaRPr>
          </a:p>
        </p:txBody>
      </p:sp>
      <p:sp>
        <p:nvSpPr>
          <p:cNvPr id="77" name="Нашивка 76"/>
          <p:cNvSpPr/>
          <p:nvPr/>
        </p:nvSpPr>
        <p:spPr>
          <a:xfrm>
            <a:off x="3784575" y="5499658"/>
            <a:ext cx="2015198" cy="485292"/>
          </a:xfrm>
          <a:prstGeom prst="chevron">
            <a:avLst>
              <a:gd name="adj" fmla="val 4569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>
                <a:solidFill>
                  <a:srgbClr val="646464"/>
                </a:solidFill>
              </a:rPr>
              <a:t>Торги, выбор Победителя</a:t>
            </a:r>
          </a:p>
        </p:txBody>
      </p:sp>
      <p:sp>
        <p:nvSpPr>
          <p:cNvPr id="78" name="Нашивка 77"/>
          <p:cNvSpPr/>
          <p:nvPr/>
        </p:nvSpPr>
        <p:spPr>
          <a:xfrm>
            <a:off x="6571263" y="5499658"/>
            <a:ext cx="1741462" cy="485292"/>
          </a:xfrm>
          <a:prstGeom prst="chevron">
            <a:avLst>
              <a:gd name="adj" fmla="val 45692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ru-RU" sz="900" dirty="0">
                <a:solidFill>
                  <a:srgbClr val="646464"/>
                </a:solidFill>
              </a:rPr>
              <a:t>Согласование итогов и заключение договора</a:t>
            </a:r>
          </a:p>
        </p:txBody>
      </p:sp>
      <p:cxnSp>
        <p:nvCxnSpPr>
          <p:cNvPr id="4" name="Прямая со стрелкой 3"/>
          <p:cNvCxnSpPr>
            <a:stCxn id="74" idx="3"/>
            <a:endCxn id="77" idx="1"/>
          </p:cNvCxnSpPr>
          <p:nvPr/>
        </p:nvCxnSpPr>
        <p:spPr>
          <a:xfrm>
            <a:off x="3009156" y="5738676"/>
            <a:ext cx="997159" cy="3628"/>
          </a:xfrm>
          <a:prstGeom prst="straightConnector1">
            <a:avLst/>
          </a:prstGeom>
          <a:ln>
            <a:solidFill>
              <a:srgbClr val="E3061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endCxn id="78" idx="1"/>
          </p:cNvCxnSpPr>
          <p:nvPr/>
        </p:nvCxnSpPr>
        <p:spPr>
          <a:xfrm>
            <a:off x="5749721" y="5738676"/>
            <a:ext cx="1043282" cy="3628"/>
          </a:xfrm>
          <a:prstGeom prst="straightConnector1">
            <a:avLst/>
          </a:prstGeom>
          <a:ln>
            <a:solidFill>
              <a:srgbClr val="E3061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77" idx="0"/>
            <a:endCxn id="65" idx="2"/>
          </p:cNvCxnSpPr>
          <p:nvPr/>
        </p:nvCxnSpPr>
        <p:spPr>
          <a:xfrm flipH="1" flipV="1">
            <a:off x="4672458" y="4739572"/>
            <a:ext cx="8846" cy="760086"/>
          </a:xfrm>
          <a:prstGeom prst="straightConnector1">
            <a:avLst/>
          </a:prstGeom>
          <a:ln>
            <a:solidFill>
              <a:srgbClr val="E3061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48" idx="2"/>
          </p:cNvCxnSpPr>
          <p:nvPr/>
        </p:nvCxnSpPr>
        <p:spPr>
          <a:xfrm flipH="1" flipV="1">
            <a:off x="4655663" y="1602449"/>
            <a:ext cx="3846" cy="681810"/>
          </a:xfrm>
          <a:prstGeom prst="straightConnector1">
            <a:avLst/>
          </a:prstGeom>
          <a:ln>
            <a:solidFill>
              <a:srgbClr val="E3061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963994" y="5366810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FF0000"/>
                </a:solidFill>
              </a:rPr>
              <a:t>обмен</a:t>
            </a:r>
          </a:p>
          <a:p>
            <a:pPr algn="ctr"/>
            <a:r>
              <a:rPr lang="ru-RU" sz="1000" dirty="0" smtClean="0">
                <a:solidFill>
                  <a:srgbClr val="FF0000"/>
                </a:solidFill>
              </a:rPr>
              <a:t>информацией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749721" y="5378601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solidFill>
                  <a:srgbClr val="FF0000"/>
                </a:solidFill>
              </a:rPr>
              <a:t>обмен</a:t>
            </a:r>
          </a:p>
          <a:p>
            <a:pPr algn="ctr"/>
            <a:r>
              <a:rPr lang="ru-RU" sz="1000" dirty="0" smtClean="0">
                <a:solidFill>
                  <a:srgbClr val="FF0000"/>
                </a:solidFill>
              </a:rPr>
              <a:t>информацией</a:t>
            </a:r>
            <a:endParaRPr lang="ru-RU" sz="10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718616" y="1740334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обмен</a:t>
            </a:r>
          </a:p>
          <a:p>
            <a:pPr algn="ctr"/>
            <a:r>
              <a:rPr lang="ru-RU" sz="1000" dirty="0" smtClean="0"/>
              <a:t>информацией</a:t>
            </a:r>
            <a:endParaRPr lang="ru-RU" sz="1000" dirty="0"/>
          </a:p>
        </p:txBody>
      </p:sp>
      <p:sp>
        <p:nvSpPr>
          <p:cNvPr id="46" name="TextBox 45"/>
          <p:cNvSpPr txBox="1"/>
          <p:nvPr/>
        </p:nvSpPr>
        <p:spPr>
          <a:xfrm>
            <a:off x="4659851" y="4809485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/>
              <a:t>обмен</a:t>
            </a:r>
          </a:p>
          <a:p>
            <a:pPr algn="ctr"/>
            <a:r>
              <a:rPr lang="ru-RU" sz="1000" dirty="0" smtClean="0"/>
              <a:t>информацией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2372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орпоративный шаблон МГТС">
  <a:themeElements>
    <a:clrScheme name="MGT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52D90"/>
      </a:accent1>
      <a:accent2>
        <a:srgbClr val="6F60A9"/>
      </a:accent2>
      <a:accent3>
        <a:srgbClr val="AC78BB"/>
      </a:accent3>
      <a:accent4>
        <a:srgbClr val="00AFEF"/>
      </a:accent4>
      <a:accent5>
        <a:srgbClr val="0082C8"/>
      </a:accent5>
      <a:accent6>
        <a:srgbClr val="B089BE"/>
      </a:accent6>
      <a:hlink>
        <a:srgbClr val="0000FF"/>
      </a:hlink>
      <a:folHlink>
        <a:srgbClr val="800080"/>
      </a:folHlink>
    </a:clrScheme>
    <a:fontScheme name="MGTS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34922</TotalTime>
  <Words>220</Words>
  <Application>Microsoft Office PowerPoint</Application>
  <PresentationFormat>Экран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Cambria</vt:lpstr>
      <vt:lpstr>Wingdings</vt:lpstr>
      <vt:lpstr>Корпоративный шаблон МГТС</vt:lpstr>
      <vt:lpstr>Закупочная деятельность. МГТС  обходит подводные камни.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Lakomov, Roman</dc:creator>
  <cp:lastModifiedBy>Trinity</cp:lastModifiedBy>
  <cp:revision>320</cp:revision>
  <cp:lastPrinted>2016-02-04T12:59:34Z</cp:lastPrinted>
  <dcterms:created xsi:type="dcterms:W3CDTF">2014-06-18T13:43:19Z</dcterms:created>
  <dcterms:modified xsi:type="dcterms:W3CDTF">2017-11-15T11:33:52Z</dcterms:modified>
</cp:coreProperties>
</file>