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9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59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7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34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3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51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03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1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84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5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3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4076-AF5C-439B-941C-FC6CBD133749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FF95-0536-4144-A805-BEF2F6EFE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70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ЭНЕРГОЭФФЕКТИВНОСТЬ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цифры и факты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7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Среди ключевых шагов, направленных на стимулирование спроса, предлагаем рассмотреть следующие меры:</a:t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ctr"/>
            <a:r>
              <a:rPr lang="ru-RU" dirty="0" smtClean="0"/>
              <a:t>закрепить </a:t>
            </a:r>
            <a:r>
              <a:rPr lang="ru-RU" dirty="0"/>
              <a:t>на законодательном уровне орган, отвечающий за соблюдение требований закона, поскольку в настоящее время нет конкретного органа, отвечающего за исполнение 261 – ФЗ;</a:t>
            </a:r>
          </a:p>
          <a:p>
            <a:pPr lvl="0" fontAlgn="ctr"/>
            <a:r>
              <a:rPr lang="ru-RU" dirty="0"/>
              <a:t>наладить организационную систему постоянного - системного, а не эпизодического применения 261 – ФЗ;</a:t>
            </a:r>
          </a:p>
          <a:p>
            <a:pPr lvl="0" fontAlgn="ctr"/>
            <a:r>
              <a:rPr lang="ru-RU" dirty="0"/>
              <a:t>назначить конкретные органы управления, отвечающие за установление и исполнение целевых индикаторов применения полимеров в целях энергосбережения и повышения </a:t>
            </a:r>
            <a:r>
              <a:rPr lang="ru-RU" dirty="0" err="1"/>
              <a:t>энергоэффективности</a:t>
            </a:r>
            <a:r>
              <a:rPr lang="ru-RU" dirty="0"/>
              <a:t>.</a:t>
            </a:r>
          </a:p>
          <a:p>
            <a:pPr lvl="0" fontAlgn="ctr"/>
            <a:r>
              <a:rPr lang="ru-RU" dirty="0"/>
              <a:t>активно привлекать комитет РСС по полимерным строительным материалам в рабочие группы, работающие над проблематикой </a:t>
            </a:r>
            <a:r>
              <a:rPr lang="ru-RU" dirty="0" err="1"/>
              <a:t>энергоэффективности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0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Комитет Российского союза строителей по полимерным материалам</a:t>
            </a:r>
          </a:p>
          <a:p>
            <a:pPr marL="0" indent="0">
              <a:buNone/>
            </a:pPr>
            <a:r>
              <a:rPr lang="ru-RU" dirty="0" smtClean="0"/>
              <a:t>Хромов Алексей Александрович</a:t>
            </a:r>
          </a:p>
          <a:p>
            <a:pPr marL="0" indent="0" algn="r">
              <a:buNone/>
            </a:pPr>
            <a:r>
              <a:rPr lang="ru-RU" dirty="0" smtClean="0"/>
              <a:t>+7(812) 998-01-86</a:t>
            </a:r>
          </a:p>
          <a:p>
            <a:pPr marL="0" indent="0" algn="r">
              <a:buNone/>
            </a:pPr>
            <a:r>
              <a:rPr lang="en-US" dirty="0" smtClean="0"/>
              <a:t>a.khromov@penoplex.ru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7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8418"/>
            <a:ext cx="10515600" cy="578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/>
              <a:t>2014 году исполнится 5 лет с даты принятия </a:t>
            </a:r>
            <a:endParaRPr lang="ru-RU" sz="4000" dirty="0" smtClean="0"/>
          </a:p>
          <a:p>
            <a:pPr marL="0" indent="0">
              <a:buNone/>
            </a:pPr>
            <a:endParaRPr lang="ru-RU" sz="4000" dirty="0"/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Федерального закона № </a:t>
            </a:r>
            <a:r>
              <a:rPr lang="ru-RU" sz="6000" dirty="0">
                <a:solidFill>
                  <a:srgbClr val="002060"/>
                </a:solidFill>
              </a:rPr>
              <a:t>261-ФЗ «Об энергосбережении и о повышении энергетической эффективности</a:t>
            </a:r>
            <a:r>
              <a:rPr lang="ru-RU" sz="6000" dirty="0" smtClean="0">
                <a:solidFill>
                  <a:srgbClr val="002060"/>
                </a:solidFill>
              </a:rPr>
              <a:t>…»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8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1313"/>
            <a:ext cx="10515600" cy="58856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Комитетом </a:t>
            </a:r>
            <a:r>
              <a:rPr lang="ru-RU" sz="3200" dirty="0"/>
              <a:t>Российского союза строителей по полимерным строительным материалам подготовлены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 algn="just">
              <a:buNone/>
            </a:pPr>
            <a:r>
              <a:rPr lang="ru-RU" sz="3600" dirty="0" smtClean="0"/>
              <a:t>	</a:t>
            </a:r>
            <a:r>
              <a:rPr lang="ru-RU" sz="3200" dirty="0" smtClean="0"/>
              <a:t>- аналитическая </a:t>
            </a:r>
            <a:r>
              <a:rPr lang="ru-RU" sz="3200" dirty="0"/>
              <a:t>записка по проблематике, </a:t>
            </a:r>
            <a:r>
              <a:rPr lang="ru-RU" sz="3200" dirty="0" err="1" smtClean="0"/>
              <a:t>складыва-ющейся</a:t>
            </a:r>
            <a:r>
              <a:rPr lang="ru-RU" sz="3200" dirty="0" smtClean="0"/>
              <a:t> </a:t>
            </a:r>
            <a:r>
              <a:rPr lang="ru-RU" sz="3200" dirty="0"/>
              <a:t>в отраслях, сопряженных с применением </a:t>
            </a:r>
            <a:r>
              <a:rPr lang="ru-RU" sz="3200" dirty="0" err="1" smtClean="0"/>
              <a:t>полиме</a:t>
            </a:r>
            <a:r>
              <a:rPr lang="ru-RU" sz="3200" dirty="0" smtClean="0"/>
              <a:t>-ров </a:t>
            </a:r>
            <a:r>
              <a:rPr lang="ru-RU" sz="3200" dirty="0"/>
              <a:t>в сфере энергосбережения</a:t>
            </a:r>
            <a:r>
              <a:rPr lang="ru-RU" sz="3200" dirty="0" smtClean="0"/>
              <a:t>,</a:t>
            </a:r>
          </a:p>
          <a:p>
            <a:pPr marL="0" indent="0" algn="just">
              <a:buNone/>
            </a:pPr>
            <a:r>
              <a:rPr lang="ru-RU" sz="3600" dirty="0"/>
              <a:t>	</a:t>
            </a:r>
            <a:r>
              <a:rPr lang="ru-RU" sz="3200" dirty="0" smtClean="0"/>
              <a:t>- </a:t>
            </a:r>
            <a:r>
              <a:rPr lang="ru-RU" sz="3200" dirty="0"/>
              <a:t>сопоставительный график изменения реально </a:t>
            </a:r>
            <a:r>
              <a:rPr lang="ru-RU" sz="3200" dirty="0" smtClean="0"/>
              <a:t>на-численной </a:t>
            </a:r>
            <a:r>
              <a:rPr lang="ru-RU" sz="3200" dirty="0"/>
              <a:t>заработной платы в % с 2000 года с графиком изменения индекса средних потребительских цен на </a:t>
            </a:r>
            <a:r>
              <a:rPr lang="ru-RU" sz="3200" dirty="0" err="1" smtClean="0"/>
              <a:t>отоп-ление</a:t>
            </a:r>
            <a:r>
              <a:rPr lang="ru-RU" sz="3200" dirty="0" smtClean="0"/>
              <a:t> </a:t>
            </a:r>
            <a:r>
              <a:rPr lang="ru-RU" sz="3200" dirty="0"/>
              <a:t>в % с 2000 года (рис. 1).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2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260" y="407076"/>
            <a:ext cx="8504729" cy="60260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48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9338"/>
            <a:ext cx="4842409" cy="570762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Сохранение </a:t>
            </a:r>
            <a:r>
              <a:rPr lang="ru-RU" dirty="0"/>
              <a:t>тенденции увеличения разрыва между реальными доходами граждан и экспоненциальным ростом тарифов на газ, в ближайшем будущем может привести к росту </a:t>
            </a:r>
            <a:r>
              <a:rPr lang="ru-RU" dirty="0" smtClean="0"/>
              <a:t>беспокойства </a:t>
            </a:r>
            <a:r>
              <a:rPr lang="ru-RU" dirty="0"/>
              <a:t>населения, адекватно оценивающего свои возможности нести бремя расходов на оплату тарифа.</a:t>
            </a:r>
          </a:p>
          <a:p>
            <a:pPr algn="just"/>
            <a:r>
              <a:rPr lang="ru-RU" dirty="0"/>
              <a:t>В настоящее время величина тарифа на газ перешагнула рубеж стоимости газа в Европе, в то время как среднедушевой доход населения России существенно отстал от среднедушевого дохода населения Европы. При этом следует принимать во внимание такой немаловажный фактор, как </a:t>
            </a:r>
            <a:r>
              <a:rPr lang="ru-RU" dirty="0" err="1" smtClean="0"/>
              <a:t>необхо-димость</a:t>
            </a:r>
            <a:r>
              <a:rPr lang="ru-RU" dirty="0" smtClean="0"/>
              <a:t> </a:t>
            </a:r>
            <a:r>
              <a:rPr lang="ru-RU" dirty="0"/>
              <a:t>борьбы экономики России за </a:t>
            </a:r>
            <a:r>
              <a:rPr lang="ru-RU" dirty="0" smtClean="0"/>
              <a:t>при-рост </a:t>
            </a:r>
            <a:r>
              <a:rPr lang="ru-RU" dirty="0"/>
              <a:t>производительности труда, что в </a:t>
            </a:r>
            <a:r>
              <a:rPr lang="ru-RU" dirty="0" smtClean="0"/>
              <a:t>су-</a:t>
            </a:r>
            <a:r>
              <a:rPr lang="ru-RU" dirty="0" err="1" smtClean="0"/>
              <a:t>ществующих</a:t>
            </a:r>
            <a:r>
              <a:rPr lang="ru-RU" dirty="0" smtClean="0"/>
              <a:t> </a:t>
            </a:r>
            <a:r>
              <a:rPr lang="ru-RU" dirty="0"/>
              <a:t>условия развития научно технического прогресса не позволительно сделать за счет качественного скачка, следовательно, сохранение </a:t>
            </a:r>
            <a:r>
              <a:rPr lang="ru-RU" dirty="0" smtClean="0"/>
              <a:t>производитель-</a:t>
            </a:r>
            <a:r>
              <a:rPr lang="ru-RU" dirty="0" err="1" smtClean="0"/>
              <a:t>ности</a:t>
            </a:r>
            <a:r>
              <a:rPr lang="ru-RU" dirty="0" smtClean="0"/>
              <a:t> </a:t>
            </a:r>
            <a:r>
              <a:rPr lang="ru-RU" dirty="0"/>
              <a:t>труда в заданных пределах, будет обеспечиваться за счет сдерживания роста оплаты труда, т.е. дохода населения, что еще больше усугубит ситуацию с </a:t>
            </a:r>
            <a:r>
              <a:rPr lang="ru-RU" dirty="0" smtClean="0"/>
              <a:t>увеличиваю-</a:t>
            </a:r>
            <a:r>
              <a:rPr lang="ru-RU" dirty="0" err="1" smtClean="0"/>
              <a:t>щимся</a:t>
            </a:r>
            <a:r>
              <a:rPr lang="ru-RU" dirty="0" smtClean="0"/>
              <a:t> </a:t>
            </a:r>
            <a:r>
              <a:rPr lang="ru-RU" dirty="0"/>
              <a:t>разрывом между тарифами на тепло и реально начисленной заработной платой населения.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908" y="469338"/>
            <a:ext cx="5640149" cy="5575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403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Приведем сравнительные данные затрат на обогрев жилища по отношению к годовому доходу в России, Финляндии, США по сопоставимой климатической зоне (Таблица 1)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945616"/>
              </p:ext>
            </p:extLst>
          </p:nvPr>
        </p:nvGraphicFramePr>
        <p:xfrm>
          <a:off x="623086" y="1762537"/>
          <a:ext cx="10875694" cy="4570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8928"/>
                <a:gridCol w="1753198"/>
                <a:gridCol w="1753198"/>
                <a:gridCol w="1710327"/>
                <a:gridCol w="1527561"/>
                <a:gridCol w="1632482"/>
              </a:tblGrid>
              <a:tr h="6277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Россия, Санкт– Петербург, 2013 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Россия, Санкт– Петербург, 2020 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Финляндия, Хельсинки, 2013 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Финляндия, Хельсинки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 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США, Солт-Лейк Сити 2013 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731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Норматив энергопотребления для обогрева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400 кВт/час на 1 м2 жилья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350 кВт/час на 1 м2 жилья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 кВт/час на 1 м2 жилья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 кВт/час на 1 м2 жилья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 кВт/час на 1 м2 жилья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446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Стоимость 1 кВт/час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2,39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 руб. (прогноз)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3,08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3,5 (прогноз)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446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Стоимость обогрева 1 м2 в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956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1575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616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245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331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446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доход на 1 семью в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384 000 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450 000 р (прогноз)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877 200 р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950 000 р (прогноз)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1 081 200 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446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размер жилища на 1 семью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60 м2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70 м2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105 м2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105 м2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120 м2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446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Затраты на отопление в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57 360 руб.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110 250 руб.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64 680 руб.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25 725 руб.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39 720 руб.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  <a:tr h="731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затрат на обогрев жилища по отношению к годовому доходу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4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3154"/>
            <a:ext cx="10515600" cy="5723809"/>
          </a:xfrm>
        </p:spPr>
        <p:txBody>
          <a:bodyPr/>
          <a:lstStyle/>
          <a:p>
            <a:r>
              <a:rPr lang="ru-RU" dirty="0"/>
              <a:t>В России необходимо создавать тенденцию снижения норматива энергопотребления для обогрева, что без активного внедрения применения полимеров в строительстве - невозможно, поскольку всеми строителями признается тот факт, что полимерная </a:t>
            </a:r>
            <a:r>
              <a:rPr lang="ru-RU" dirty="0" smtClean="0"/>
              <a:t>тепло-изоляция </a:t>
            </a:r>
            <a:r>
              <a:rPr lang="ru-RU" dirty="0"/>
              <a:t>является самой эффективной по показателю </a:t>
            </a:r>
            <a:r>
              <a:rPr lang="ru-RU" dirty="0" smtClean="0"/>
              <a:t>тепло-</a:t>
            </a:r>
            <a:r>
              <a:rPr lang="ru-RU" dirty="0" err="1" smtClean="0"/>
              <a:t>проводности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fontAlgn="ctr"/>
            <a:r>
              <a:rPr lang="ru-RU" dirty="0"/>
              <a:t>Понятие энергетическая эффективность, сформулированное непосредственно в ст. 2 261-ФЗ, требует выработки конкретных критерий, позволяющих ставить и достигать цели </a:t>
            </a:r>
            <a:r>
              <a:rPr lang="ru-RU" dirty="0" err="1" smtClean="0"/>
              <a:t>энергосбере-жения</a:t>
            </a:r>
            <a:r>
              <a:rPr lang="ru-RU" dirty="0"/>
              <a:t>, применительно к Российским климатическим условиям.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1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9395" y="404602"/>
            <a:ext cx="9824405" cy="577236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50-е годы 20-го века полимеры превратились в одну из основных мировых индустрий, которая влияет на все сферы жизни человека. Полимеры позволили усовершенствовать производство «классических» и создать производство новых видов продукции - теплоизоляции, упаковки, тканей и т.д.</a:t>
            </a:r>
          </a:p>
          <a:p>
            <a:r>
              <a:rPr lang="ru-RU" dirty="0"/>
              <a:t>При этом в России полимеры сталкиваются с проявлениями незаслуженной дискредитации, в основе которой чаще всего лежит низкий уровень просвещенности о свойствах и безопасности полимеров.</a:t>
            </a:r>
          </a:p>
          <a:p>
            <a:r>
              <a:rPr lang="ru-RU" dirty="0"/>
              <a:t>Самый большой удар по полимерной отрасли был нанесен спекуляциями на пожаре в Пермском клубе "Хромая лошадь".</a:t>
            </a:r>
          </a:p>
          <a:p>
            <a:r>
              <a:rPr lang="ru-RU" dirty="0"/>
              <a:t>После этого со стороны представителей полимерной отрасли были проведены множественные совещания и собраны официальные разъяснения, в том числе МЧС России о порядке применения полимеров в строительстве. МЧС России не запрещал и не запрещает применение полимеров в строительстве, следовательно необходимо развенчивать мифы и страхи, которые порождены во круг применения полимеров в строительстве. И начинать это необходимо со строительного сообщества.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7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5186" y="412694"/>
            <a:ext cx="10018612" cy="5764269"/>
          </a:xfrm>
        </p:spPr>
        <p:txBody>
          <a:bodyPr>
            <a:normAutofit fontScale="77500" lnSpcReduction="20000"/>
          </a:bodyPr>
          <a:lstStyle/>
          <a:p>
            <a:pPr fontAlgn="ctr"/>
            <a:r>
              <a:rPr lang="ru-RU" dirty="0"/>
              <a:t>Для России увеличение применения полимеров в теплоизоляции кроме всего прочего создаст мультипликативный эффект для нефтехимической отрасли.</a:t>
            </a:r>
          </a:p>
          <a:p>
            <a:r>
              <a:rPr lang="ru-RU" dirty="0"/>
              <a:t>По данным Минэнерго России, опубликованным 17 октября 2013 года нефтехимическая отрасль нуждается в стимулировании темпов роста внутреннего потребления полимеров за счет расширения применения современных полимеров и увеличения среднедушевого потребления полимеров особенно в строительном секторе, ЖКХ и транспорте. Стимулирование темпов  роста внутреннего потребления полимеров, по мнению Минэнерго России, позволит осуществить </a:t>
            </a:r>
            <a:r>
              <a:rPr lang="ru-RU" dirty="0" err="1"/>
              <a:t>импортозамещение</a:t>
            </a:r>
            <a:r>
              <a:rPr lang="ru-RU" dirty="0"/>
              <a:t> готовых изделий из полимеров, перейти от экспорта полимеров к выпуску готовой продукции высоких переделов и получить мультипликативный экономический эффект, так как одно рабочее место в нефтехимической отрасли создает еще 4,5 дополнительных рабочих места в экономике, а один рубль ВВП в нефтехимической отрасли создает еще, как минимум, 1,9 дополнительных рубля ВВП в экономике.</a:t>
            </a:r>
          </a:p>
          <a:p>
            <a:r>
              <a:rPr lang="ru-RU" dirty="0"/>
              <a:t>Для справки в докладе Министра Энергетики РФ приведены следующие данные: "Обращаясь к зарубежному опыту, стоит отметить, что в настоящее время, среднедушевой уровень потребления полимеров в России составляет 31 кг на человека, что в 5 раз ниже, чем в США или ФРГ, в 3 раза ниже, чем в Японии и на 25% ниже, чем в Китае. Повышение среднедушевого потребления </a:t>
            </a:r>
          </a:p>
        </p:txBody>
      </p:sp>
    </p:spTree>
    <p:extLst>
      <p:ext uri="{BB962C8B-B14F-4D97-AF65-F5344CB8AC3E}">
        <p14:creationId xmlns:p14="http://schemas.microsoft.com/office/powerpoint/2010/main" val="24114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899</Words>
  <Application>Microsoft Office PowerPoint</Application>
  <PresentationFormat>Широкоэкранный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ЭНЕРГОЭФФЕКТИВНОСТЬ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Приведем сравнительные данные затрат на обогрев жилища по отношению к годовому доходу в России, Финляндии, США по сопоставимой климатической зоне (Таблица 1) </vt:lpstr>
      <vt:lpstr>Презентация PowerPoint</vt:lpstr>
      <vt:lpstr>Презентация PowerPoint</vt:lpstr>
      <vt:lpstr>Презентация PowerPoint</vt:lpstr>
      <vt:lpstr>Среди ключевых шагов, направленных на стимулирование спроса, предлагаем рассмотреть следующие меры: 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ЭНЕРГОЭФФЕКТИВНОСТЬ</dc:title>
  <dc:creator>Хромов Алексей</dc:creator>
  <cp:lastModifiedBy>Хромов Алексей</cp:lastModifiedBy>
  <cp:revision>5</cp:revision>
  <dcterms:created xsi:type="dcterms:W3CDTF">2014-03-11T11:14:14Z</dcterms:created>
  <dcterms:modified xsi:type="dcterms:W3CDTF">2014-03-11T12:07:49Z</dcterms:modified>
</cp:coreProperties>
</file>