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7315200"/>
  <p:notesSz cx="6858000" cy="9144000"/>
  <p:defaultTextStyle>
    <a:defPPr>
      <a:defRPr lang="en-US"/>
    </a:defPPr>
    <a:lvl1pPr marL="0" algn="l" defTabSz="11611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0553" algn="l" defTabSz="11611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1105" algn="l" defTabSz="11611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41658" algn="l" defTabSz="11611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22210" algn="l" defTabSz="11611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02763" algn="l" defTabSz="11611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6" y="-78"/>
      </p:cViewPr>
      <p:guideLst>
        <p:guide orient="horz" pos="2304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54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4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2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8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6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4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313267"/>
            <a:ext cx="4161084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313267"/>
            <a:ext cx="12266507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4"/>
            <a:ext cx="11054080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805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11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416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22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027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83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638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444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1820334"/>
            <a:ext cx="8213796" cy="514942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2" y="1820334"/>
            <a:ext cx="8213796" cy="514942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637454"/>
            <a:ext cx="5746045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553" indent="0">
              <a:buNone/>
              <a:defRPr sz="2500" b="1"/>
            </a:lvl2pPr>
            <a:lvl3pPr marL="1161105" indent="0">
              <a:buNone/>
              <a:defRPr sz="2300" b="1"/>
            </a:lvl3pPr>
            <a:lvl4pPr marL="1741658" indent="0">
              <a:buNone/>
              <a:defRPr sz="2000" b="1"/>
            </a:lvl4pPr>
            <a:lvl5pPr marL="2322210" indent="0">
              <a:buNone/>
              <a:defRPr sz="2000" b="1"/>
            </a:lvl5pPr>
            <a:lvl6pPr marL="2902763" indent="0">
              <a:buNone/>
              <a:defRPr sz="2000" b="1"/>
            </a:lvl6pPr>
            <a:lvl7pPr marL="3483315" indent="0">
              <a:buNone/>
              <a:defRPr sz="2000" b="1"/>
            </a:lvl7pPr>
            <a:lvl8pPr marL="4063868" indent="0">
              <a:buNone/>
              <a:defRPr sz="2000" b="1"/>
            </a:lvl8pPr>
            <a:lvl9pPr marL="4644420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2319867"/>
            <a:ext cx="5746045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1637454"/>
            <a:ext cx="5748302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553" indent="0">
              <a:buNone/>
              <a:defRPr sz="2500" b="1"/>
            </a:lvl2pPr>
            <a:lvl3pPr marL="1161105" indent="0">
              <a:buNone/>
              <a:defRPr sz="2300" b="1"/>
            </a:lvl3pPr>
            <a:lvl4pPr marL="1741658" indent="0">
              <a:buNone/>
              <a:defRPr sz="2000" b="1"/>
            </a:lvl4pPr>
            <a:lvl5pPr marL="2322210" indent="0">
              <a:buNone/>
              <a:defRPr sz="2000" b="1"/>
            </a:lvl5pPr>
            <a:lvl6pPr marL="2902763" indent="0">
              <a:buNone/>
              <a:defRPr sz="2000" b="1"/>
            </a:lvl6pPr>
            <a:lvl7pPr marL="3483315" indent="0">
              <a:buNone/>
              <a:defRPr sz="2000" b="1"/>
            </a:lvl7pPr>
            <a:lvl8pPr marL="4063868" indent="0">
              <a:buNone/>
              <a:defRPr sz="2000" b="1"/>
            </a:lvl8pPr>
            <a:lvl9pPr marL="4644420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2319867"/>
            <a:ext cx="5748302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291253"/>
            <a:ext cx="4278490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291254"/>
            <a:ext cx="7270044" cy="624332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1530774"/>
            <a:ext cx="427849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580553" indent="0">
              <a:buNone/>
              <a:defRPr sz="1500"/>
            </a:lvl2pPr>
            <a:lvl3pPr marL="1161105" indent="0">
              <a:buNone/>
              <a:defRPr sz="1300"/>
            </a:lvl3pPr>
            <a:lvl4pPr marL="1741658" indent="0">
              <a:buNone/>
              <a:defRPr sz="1100"/>
            </a:lvl4pPr>
            <a:lvl5pPr marL="2322210" indent="0">
              <a:buNone/>
              <a:defRPr sz="1100"/>
            </a:lvl5pPr>
            <a:lvl6pPr marL="2902763" indent="0">
              <a:buNone/>
              <a:defRPr sz="1100"/>
            </a:lvl6pPr>
            <a:lvl7pPr marL="3483315" indent="0">
              <a:buNone/>
              <a:defRPr sz="1100"/>
            </a:lvl7pPr>
            <a:lvl8pPr marL="4063868" indent="0">
              <a:buNone/>
              <a:defRPr sz="1100"/>
            </a:lvl8pPr>
            <a:lvl9pPr marL="46444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5120640"/>
            <a:ext cx="7802880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653627"/>
            <a:ext cx="7802880" cy="4389120"/>
          </a:xfrm>
        </p:spPr>
        <p:txBody>
          <a:bodyPr/>
          <a:lstStyle>
            <a:lvl1pPr marL="0" indent="0">
              <a:buNone/>
              <a:defRPr sz="4100"/>
            </a:lvl1pPr>
            <a:lvl2pPr marL="580553" indent="0">
              <a:buNone/>
              <a:defRPr sz="3600"/>
            </a:lvl2pPr>
            <a:lvl3pPr marL="1161105" indent="0">
              <a:buNone/>
              <a:defRPr sz="3000"/>
            </a:lvl3pPr>
            <a:lvl4pPr marL="1741658" indent="0">
              <a:buNone/>
              <a:defRPr sz="2500"/>
            </a:lvl4pPr>
            <a:lvl5pPr marL="2322210" indent="0">
              <a:buNone/>
              <a:defRPr sz="2500"/>
            </a:lvl5pPr>
            <a:lvl6pPr marL="2902763" indent="0">
              <a:buNone/>
              <a:defRPr sz="2500"/>
            </a:lvl6pPr>
            <a:lvl7pPr marL="3483315" indent="0">
              <a:buNone/>
              <a:defRPr sz="2500"/>
            </a:lvl7pPr>
            <a:lvl8pPr marL="4063868" indent="0">
              <a:buNone/>
              <a:defRPr sz="2500"/>
            </a:lvl8pPr>
            <a:lvl9pPr marL="4644420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5725161"/>
            <a:ext cx="7802880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553" indent="0">
              <a:buNone/>
              <a:defRPr sz="1500"/>
            </a:lvl2pPr>
            <a:lvl3pPr marL="1161105" indent="0">
              <a:buNone/>
              <a:defRPr sz="1300"/>
            </a:lvl3pPr>
            <a:lvl4pPr marL="1741658" indent="0">
              <a:buNone/>
              <a:defRPr sz="1100"/>
            </a:lvl4pPr>
            <a:lvl5pPr marL="2322210" indent="0">
              <a:buNone/>
              <a:defRPr sz="1100"/>
            </a:lvl5pPr>
            <a:lvl6pPr marL="2902763" indent="0">
              <a:buNone/>
              <a:defRPr sz="1100"/>
            </a:lvl6pPr>
            <a:lvl7pPr marL="3483315" indent="0">
              <a:buNone/>
              <a:defRPr sz="1100"/>
            </a:lvl7pPr>
            <a:lvl8pPr marL="4063868" indent="0">
              <a:buNone/>
              <a:defRPr sz="1100"/>
            </a:lvl8pPr>
            <a:lvl9pPr marL="46444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116111" tIns="58055" rIns="116111" bIns="580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0"/>
            <a:ext cx="11704320" cy="4827694"/>
          </a:xfrm>
          <a:prstGeom prst="rect">
            <a:avLst/>
          </a:prstGeom>
        </p:spPr>
        <p:txBody>
          <a:bodyPr vert="horz" lIns="116111" tIns="58055" rIns="116111" bIns="580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07"/>
            <a:ext cx="3034453" cy="389467"/>
          </a:xfrm>
          <a:prstGeom prst="rect">
            <a:avLst/>
          </a:prstGeom>
        </p:spPr>
        <p:txBody>
          <a:bodyPr vert="horz" lIns="116111" tIns="58055" rIns="116111" bIns="5805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A5778-7C98-42EF-8EE0-C93D5C2233F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6780107"/>
            <a:ext cx="4118187" cy="389467"/>
          </a:xfrm>
          <a:prstGeom prst="rect">
            <a:avLst/>
          </a:prstGeom>
        </p:spPr>
        <p:txBody>
          <a:bodyPr vert="horz" lIns="116111" tIns="58055" rIns="116111" bIns="5805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6780107"/>
            <a:ext cx="3034453" cy="389467"/>
          </a:xfrm>
          <a:prstGeom prst="rect">
            <a:avLst/>
          </a:prstGeom>
        </p:spPr>
        <p:txBody>
          <a:bodyPr vert="horz" lIns="116111" tIns="58055" rIns="116111" bIns="5805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53D1-F94F-46CB-A541-5708A021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6110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5414" indent="-435414" algn="l" defTabSz="116110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3398" indent="-362845" algn="l" defTabSz="1161105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81" indent="-290276" algn="l" defTabSz="116110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31934" indent="-290276" algn="l" defTabSz="116110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87" indent="-290276" algn="l" defTabSz="1161105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3039" indent="-290276" algn="l" defTabSz="1161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73592" indent="-290276" algn="l" defTabSz="1161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54144" indent="-290276" algn="l" defTabSz="1161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34697" indent="-290276" algn="l" defTabSz="1161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11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553" algn="l" defTabSz="11611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105" algn="l" defTabSz="11611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658" algn="l" defTabSz="11611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2210" algn="l" defTabSz="11611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2763" algn="l" defTabSz="11611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3315" algn="l" defTabSz="11611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3868" algn="l" defTabSz="11611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4420" algn="l" defTabSz="11611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945632"/>
            <a:ext cx="11054080" cy="1944216"/>
          </a:xfrm>
        </p:spPr>
        <p:txBody>
          <a:bodyPr>
            <a:normAutofit fontScale="95000"/>
          </a:bodyPr>
          <a:lstStyle/>
          <a:p>
            <a:r>
              <a:rPr lang="ru-RU" sz="3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СТРАТЕГИЯ</a:t>
            </a:r>
            <a:r>
              <a:rPr lang="ru-RU" sz="3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ОТВЕТСТВЕННЫХ ПОСТАВЩИКОВ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КАК ИНСТРУМЕНТ ВЫХОДА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НА ЗАРУБЕЖНЫЕ РЫНКИ</a:t>
            </a:r>
            <a:r>
              <a:rPr lang="en-US" dirty="0"/>
              <a:t/>
            </a:r>
            <a:br>
              <a:rPr lang="en-US" dirty="0" sz="3100"/>
            </a:br>
            <a:endParaRPr lang="en-US" dirty="0" sz="3100"/>
          </a:p>
        </p:txBody>
      </p:sp>
      <p:pic>
        <p:nvPicPr>
          <p:cNvPr id="4" name="Picture 3" descr="laptop-651726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2240" y="705272"/>
            <a:ext cx="3042626" cy="2148855"/>
          </a:xfrm>
          <a:prstGeom prst="rect">
            <a:avLst/>
          </a:prstGeom>
        </p:spPr>
      </p:pic>
      <p:pic>
        <p:nvPicPr>
          <p:cNvPr id="5" name="Picture 4" descr="image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8384" y="993304"/>
            <a:ext cx="657602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-163467_960_720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292" y="633264"/>
            <a:ext cx="5587182" cy="367240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02400" y="633264"/>
            <a:ext cx="5904656" cy="3528392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Компании, планирующей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выход на зарубежные 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рынки,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используя стратегию ответственного 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поставщика,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не обойтись без изменений. Дополнительно компаниям необходимо понимание, что эти изменения не происходят в один день. Лучший и более понятный пример - получение сертификата 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GMP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фармацевтическими компаниями РФ при выходе на зарубежные рынки ответственных поставщиков крупных фармацевтических компаний Европы и Америки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en-US" sz="2000" i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744" y="4449688"/>
            <a:ext cx="12025336" cy="2304256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pPr algn="ctr"/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то же 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время,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использовании стратегии ответственного 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поставщика, компания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имеет возможность сократить расходы по выходу на международный рынок и время для реорганизации в отличии от других стратегий:</a:t>
            </a:r>
            <a:endParaRPr lang="en-US" sz="20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EDT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прямое зарубежное инвестирование</a:t>
            </a:r>
            <a:endParaRPr lang="en-US" sz="20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Joint Venture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совместная деятельность</a:t>
            </a:r>
            <a:endParaRPr lang="en-US" sz="20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Strategic Relationship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стратегическое партнерство</a:t>
            </a:r>
            <a:endParaRPr lang="en-US" sz="20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-163467_960_720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141" y="633264"/>
            <a:ext cx="5500409" cy="38846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14368" y="1713384"/>
            <a:ext cx="4752528" cy="4680520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pPr algn="ctr"/>
            <a:r>
              <a:rPr lang="en-US" sz="3000" b="0" i="0" dirty="1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Nataliya</a:t>
            </a:r>
            <a:r>
              <a:rPr lang="en-US" sz="3000" b="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0" i="0" dirty="1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Ponomaryova</a:t>
            </a:r>
            <a:endParaRPr lang="en-US" sz="3000" b="0" i="0" dirty="1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Head of CSR Consulting Department </a:t>
            </a:r>
            <a:endParaRPr lang="en-US" sz="1600" i="0" dirty="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Wide Bridge In</a:t>
            </a:r>
            <a:r>
              <a:rPr lang="ru-RU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с.</a:t>
            </a:r>
            <a:r>
              <a:rPr lang="ru-RU" sz="1600" b="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600" b="0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Независимый </a:t>
            </a:r>
            <a:r>
              <a:rPr lang="ru-RU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консультант по направлениям</a:t>
            </a:r>
            <a:endParaRPr lang="en-US" sz="1600" i="0" dirty="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инвесторами </a:t>
            </a:r>
            <a:r>
              <a:rPr lang="en-US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IR</a:t>
            </a:r>
            <a:endParaRPr lang="en-US" sz="1600" i="0" dirty="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органами власти </a:t>
            </a:r>
            <a:r>
              <a:rPr lang="en-US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</a:t>
            </a:r>
            <a:endParaRPr lang="en-US" sz="1600" i="0" dirty="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социальная </a:t>
            </a:r>
            <a:r>
              <a:rPr lang="ru-RU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ответственность </a:t>
            </a:r>
            <a:r>
              <a:rPr lang="en-US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CSR</a:t>
            </a:r>
            <a:endParaRPr lang="en-US" sz="1600" i="0" dirty="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устойчивой </a:t>
            </a:r>
            <a:r>
              <a:rPr lang="ru-RU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развитие и финансирование </a:t>
            </a:r>
            <a:r>
              <a:rPr lang="en-US" sz="1600" i="0" dirty="1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ESG</a:t>
            </a:r>
            <a:endParaRPr lang="en-US" sz="1400" i="0" dirty="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600" b="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555 Madison Avenue, 19th Fl</a:t>
            </a:r>
            <a:endParaRPr lang="en-US" sz="16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York, NY  10022</a:t>
            </a:r>
            <a:endParaRPr lang="en-US" sz="16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+1 (212) 231-8429 office</a:t>
            </a:r>
            <a:endParaRPr lang="en-US" sz="16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16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+1 (646) 707-2256 mobile USA</a:t>
            </a:r>
            <a:endParaRPr lang="en-US" sz="16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+7 925 610-4230 mobile Russia</a:t>
            </a:r>
            <a:endParaRPr lang="en-US" sz="16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i="1" dirty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712" y="345232"/>
            <a:ext cx="12169352" cy="1368152"/>
          </a:xfrm>
        </p:spPr>
        <p:txBody>
          <a:bodyPr numCol="1">
            <a:noAutofit/>
          </a:bodyPr>
          <a:lstStyle/>
          <a:p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Глобальные цепочки создания 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ценности —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важная часть глобальной деловой среды.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Компании всего мира вынуждены приспосабливаться к постоянно увеличивающемуся темпу, масштабу и сложности глобализации.</a:t>
            </a:r>
            <a:endParaRPr lang="en-US" sz="2000" i="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executive-511706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36" y="1713384"/>
            <a:ext cx="6628682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0512" y="2001416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Сокращение затрат на коммуникацию и транспортировку и появление новых технологий позволяют компаниям всех размеров, отовсюду в мире  выходить к продуктам рынка и услугам на международном уровне. Это увеличивает объем и масштаб конкуренции. </a:t>
            </a:r>
            <a:endParaRPr lang="en-US" sz="2000" dirty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3728" y="5673824"/>
            <a:ext cx="12169352" cy="936104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pPr marL="0" marR="0" lvl="0" indent="0" algn="ctr" defTabSz="11611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Вхождение в этот международный рынок требует, что бы компании изменяли способ, которым они организованы и работают. Принятие универсальной бизнес модели цепочки создания ценности открывает многочисленные новые возможности для компаний на пути к новым рынкам.</a:t>
            </a:r>
            <a:endParaRPr lang="en-US" sz="20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2280" y="417240"/>
            <a:ext cx="6624736" cy="6279504"/>
          </a:xfrm>
        </p:spPr>
        <p:txBody>
          <a:bodyPr numCol="1">
            <a:noAutofit/>
          </a:bodyPr>
          <a:lstStyle/>
          <a:p>
            <a:pPr algn="l"/>
            <a:r>
              <a:rPr lang="en-US" sz="3200" dirty="0"/>
              <a:t/>
            </a:r>
            <a:br>
              <a:rPr lang="en-US" sz="2200" dirty="1" b="0">
                <a:solidFill>
                  <a:srgbClr val="000000"/>
                </a:solidFill>
              </a:rPr>
            </a:br>
            <a:r>
              <a:rPr lang="en-US" sz="2200" b="1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b="0" i="1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Цепочка создания ценности включает каждый шаг, который бизнес делает, чтобы произвести продукт или услугу и доставить его конечному потребителю. </a:t>
            </a:r>
            <a:r>
              <a:rPr lang="en-US" sz="21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1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Глобальные цепочки создания ценности часто понимаются как глобальные системы поставок. Но это разные понятия. </a:t>
            </a:r>
            <a:r>
              <a:rPr lang="en-US" sz="21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1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0" dirty="1" smtClean="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Глобальные системы создания ценности включают в себя системы поставок, а также любой аспект управления бизнесом. Корпоративное управление действует как механизм поддержки основных процессов.</a:t>
            </a:r>
            <a:endParaRPr lang="en-US" sz="2200" i="0" dirty="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xecutive-511706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752" y="489248"/>
            <a:ext cx="4294876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0312" y="546448"/>
            <a:ext cx="6624736" cy="6279504"/>
          </a:xfrm>
        </p:spPr>
        <p:txBody>
          <a:bodyPr numCol="1">
            <a:noAutofit/>
          </a:bodyPr>
          <a:lstStyle/>
          <a:p>
            <a:pPr algn="l"/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предприятий, планирующих работать на международном уровне, особенно среднего и малого бизнеса, проблемой является и ограниченность 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ресурсов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капитала, но в большей степени - опыта и знаний.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Глобальная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бизнес модель создания ценности помогает кампаниям организовать операционную деятельность инновационными способами, которые увеличивают ценность товара/услуги через уменьшение стоимости и увеличение качества.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Фокусируясь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наилучших доступных практиках и технологиях, используя стратегические альянсы с другими компаниями, компании производители увеличивают свое конкурентные  преимущества, способами, которые иначе были бы не возможны.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20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K:\New folder (9)\New folder\business-1219878_960_72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5736" y="3657600"/>
            <a:ext cx="4780647" cy="3187098"/>
          </a:xfrm>
          <a:prstGeom prst="rect">
            <a:avLst/>
          </a:prstGeom>
          <a:noFill/>
        </p:spPr>
      </p:pic>
      <p:pic>
        <p:nvPicPr>
          <p:cNvPr id="5" name="Picture 2" descr="K:\New folder (9)\New folder\business-1219878_960_72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736" y="470502"/>
            <a:ext cx="4780647" cy="3187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-163467_960_720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0520" y="2296476"/>
            <a:ext cx="8158584" cy="4601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760" y="345232"/>
            <a:ext cx="11737304" cy="1728192"/>
          </a:xfrm>
        </p:spPr>
        <p:txBody>
          <a:bodyPr numCol="1">
            <a:noAutofit/>
          </a:bodyPr>
          <a:lstStyle/>
          <a:p>
            <a:pPr algn="l"/>
            <a:r>
              <a:rPr lang="ru-RU" sz="21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21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успешно конкурировать в среде международного бизнеса необходимо быть подготовленным ко всем требованиям. И эти требования не относятся только к категории цена, качество и безопастность конечного продукта</a:t>
            </a:r>
            <a:r>
              <a:rPr lang="ru-RU" sz="21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1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9752" y="1929408"/>
            <a:ext cx="8950672" cy="1800200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pPr marL="0" marR="0" lvl="0" indent="0" defTabSz="11611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Есть</a:t>
            </a:r>
            <a:r>
              <a:rPr lang="ru-RU" sz="21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100" b="1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"3 СС" </a:t>
            </a:r>
            <a:r>
              <a:rPr lang="ru-RU" sz="21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модель оценки готовности компании войти в глобальные цепочки создания ценности, которые отражают ее бизнес-стратегию и возможность донести свои товары и услуги до зарубежного </a:t>
            </a:r>
            <a:r>
              <a:rPr lang="ru-RU" sz="2100" i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потребителя</a:t>
            </a:r>
            <a:r>
              <a:rPr lang="ru-RU" sz="21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en-US" sz="2100" i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9752" y="3873624"/>
            <a:ext cx="6336704" cy="1440160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*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ЯСНОСТЬ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(ПРОЗРАЧНОСТЬ)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CLARITY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* КОМПЕТЕНТНОСТЬ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COMPETENCY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* СОВМЕСТИМОСТЬ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COMPATIBILITY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-163467_960_720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696" y="2361456"/>
            <a:ext cx="5882820" cy="41547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638304" y="273224"/>
            <a:ext cx="7078464" cy="6552728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r>
              <a:rPr lang="ru-RU" sz="2100" i="1" dirty="1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* </a:t>
            </a:r>
            <a:r>
              <a:rPr lang="ru-RU" sz="21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Есть </a:t>
            </a:r>
            <a:r>
              <a:rPr lang="ru-RU" sz="21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ли у компании долговременная бизнес стратегия. Горизонт планирования как минимум </a:t>
            </a:r>
            <a:endParaRPr lang="ru-RU" sz="2100" i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21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10 лет. Как </a:t>
            </a:r>
            <a:r>
              <a:rPr lang="ru-RU" sz="21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в ней отражены существующие международные требования, стратегические альянсы и способы их достижения. </a:t>
            </a:r>
            <a:endParaRPr lang="ru-RU" sz="2100" i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2100" i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2100" i="0" dirty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21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Встроена </a:t>
            </a:r>
            <a:r>
              <a:rPr lang="ru-RU" sz="21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ли третья система координат </a:t>
            </a:r>
            <a:r>
              <a:rPr lang="ru-RU" sz="21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— </a:t>
            </a:r>
            <a:r>
              <a:rPr lang="ru-RU" sz="21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корпоративная социальная ответственность </a:t>
            </a:r>
            <a:endParaRPr lang="ru-RU" sz="2100" i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21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в </a:t>
            </a:r>
            <a:r>
              <a:rPr lang="ru-RU" sz="21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долговременную бизнес-стратегию.</a:t>
            </a:r>
            <a:endParaRPr lang="en-US" sz="2100" i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2100" i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21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* </a:t>
            </a:r>
            <a:r>
              <a:rPr lang="ru-RU" sz="21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Есть ли конкурентноспособные основные преимущества, которые могут усилить </a:t>
            </a:r>
            <a:r>
              <a:rPr lang="ru-RU" sz="21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бизнес.</a:t>
            </a:r>
            <a:endParaRPr lang="en-US" sz="2100" i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2100" i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21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* Действительно </a:t>
            </a:r>
            <a:r>
              <a:rPr lang="ru-RU" sz="21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ли компания в состоянии построить совместимые деловые отношения </a:t>
            </a:r>
            <a:r>
              <a:rPr lang="ru-RU" sz="21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lang="ru-RU" sz="21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ответственного поставщика. Насколько готовы меняться акционеры компании </a:t>
            </a:r>
            <a:r>
              <a:rPr lang="ru-RU" sz="21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к </a:t>
            </a:r>
            <a:r>
              <a:rPr lang="ru-RU" sz="21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другой культуре ведения бизнеса.</a:t>
            </a:r>
            <a:endParaRPr lang="en-US" sz="2100" i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5736" y="425624"/>
            <a:ext cx="5040560" cy="1719808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endParaRPr lang="en-US" sz="7000" b="1" u="sng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25736" y="201216"/>
            <a:ext cx="3672408" cy="504056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Standards for Suppliers</a:t>
            </a:r>
            <a:endParaRPr lang="en-US" sz="2000" b="1" u="sng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36" y="705272"/>
            <a:ext cx="11953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 Narrow" pitchFamily="34" charset="0"/>
                <a:cs typeface="Arial" pitchFamily="34" charset="0"/>
              </a:rPr>
              <a:t>The Standards for Suppliers (“Standards”) are Wal-Mart Stores, Inc.’s (“</a:t>
            </a:r>
            <a:r>
              <a:rPr lang="en-US" sz="1200" i="1" dirty="0" err="1" smtClean="0">
                <a:latin typeface="Arial Narrow" pitchFamily="34" charset="0"/>
                <a:cs typeface="Arial" pitchFamily="34" charset="0"/>
              </a:rPr>
              <a:t>Walmart</a:t>
            </a:r>
            <a:r>
              <a:rPr lang="en-US" sz="1200" i="1" dirty="0" smtClean="0">
                <a:latin typeface="Arial Narrow" pitchFamily="34" charset="0"/>
                <a:cs typeface="Arial" pitchFamily="34" charset="0"/>
              </a:rPr>
              <a:t>”) fundamental expectations from its suppliers related to social and environmental conditions. These Standards are utilized to evaluate employment practices and environmental compliance in those facilities producing merchandise for sale by </a:t>
            </a:r>
            <a:r>
              <a:rPr lang="en-US" sz="1200" i="1" dirty="0" err="1" smtClean="0">
                <a:latin typeface="Arial Narrow" pitchFamily="34" charset="0"/>
                <a:cs typeface="Arial" pitchFamily="34" charset="0"/>
              </a:rPr>
              <a:t>Walmart</a:t>
            </a:r>
            <a:r>
              <a:rPr lang="en-US" sz="1200" i="1" dirty="0" smtClean="0">
                <a:latin typeface="Arial Narrow" pitchFamily="34" charset="0"/>
                <a:cs typeface="Arial" pitchFamily="34" charset="0"/>
              </a:rPr>
              <a:t>. Suppliers must also comply with </a:t>
            </a:r>
            <a:r>
              <a:rPr lang="en-US" sz="1200" i="1" dirty="0" err="1" smtClean="0">
                <a:latin typeface="Arial Narrow" pitchFamily="34" charset="0"/>
                <a:cs typeface="Arial" pitchFamily="34" charset="0"/>
              </a:rPr>
              <a:t>Walmart’s</a:t>
            </a:r>
            <a:r>
              <a:rPr lang="en-US" sz="1200" i="1" dirty="0" smtClean="0">
                <a:latin typeface="Arial Narrow" pitchFamily="34" charset="0"/>
                <a:cs typeface="Arial" pitchFamily="34" charset="0"/>
              </a:rPr>
              <a:t> Gift and Gratuity and Conflicts of Interest Policies and conduct their business in an ethical manner and consistent with accepted accounting principles.</a:t>
            </a:r>
          </a:p>
          <a:p>
            <a:r>
              <a:rPr lang="en-US" sz="1200" i="1" dirty="0" smtClean="0">
                <a:latin typeface="Arial Narrow" pitchFamily="34" charset="0"/>
                <a:cs typeface="Arial" pitchFamily="34" charset="0"/>
              </a:rPr>
              <a:t>The Standards must be visibly posted in English and in the shared language(s) of its employees in a common area at all facilities that manufacture products for </a:t>
            </a:r>
            <a:r>
              <a:rPr lang="en-US" sz="1200" i="1" dirty="0" err="1" smtClean="0">
                <a:latin typeface="Arial Narrow" pitchFamily="34" charset="0"/>
                <a:cs typeface="Arial" pitchFamily="34" charset="0"/>
              </a:rPr>
              <a:t>Walmart</a:t>
            </a:r>
            <a:r>
              <a:rPr lang="en-US" sz="1200" i="1" dirty="0" smtClean="0">
                <a:latin typeface="Arial Narrow" pitchFamily="34" charset="0"/>
                <a:cs typeface="Arial" pitchFamily="34" charset="0"/>
              </a:rPr>
              <a:t> and its affiliates.</a:t>
            </a:r>
          </a:p>
          <a:p>
            <a:r>
              <a:rPr lang="en-US" sz="1200" i="1" dirty="0" smtClean="0">
                <a:latin typeface="Arial Narrow" pitchFamily="34" charset="0"/>
                <a:cs typeface="Arial" pitchFamily="34" charset="0"/>
              </a:rPr>
              <a:t>All Suppliers and their manufacturing facilities, including all subcontracting and packaging facilities, will be held to these standards. As a guide to help Suppliers understand the expectations and obligations of the Standards for Suppliers, </a:t>
            </a:r>
            <a:r>
              <a:rPr lang="en-US" sz="1200" i="1" dirty="0" err="1" smtClean="0">
                <a:latin typeface="Arial Narrow" pitchFamily="34" charset="0"/>
                <a:cs typeface="Arial" pitchFamily="34" charset="0"/>
              </a:rPr>
              <a:t>Walmart</a:t>
            </a:r>
            <a:r>
              <a:rPr lang="en-US" sz="1200" i="1" dirty="0" smtClean="0">
                <a:latin typeface="Arial Narrow" pitchFamily="34" charset="0"/>
                <a:cs typeface="Arial" pitchFamily="34" charset="0"/>
              </a:rPr>
              <a:t> has prepared the ethical and environmental Standards for Suppliers Manual (“Manual”). A copy of the current edition of the Manual</a:t>
            </a:r>
          </a:p>
          <a:p>
            <a:r>
              <a:rPr lang="en-US" sz="1200" i="1" dirty="0" smtClean="0">
                <a:latin typeface="Arial Narrow" pitchFamily="34" charset="0"/>
                <a:cs typeface="Arial" pitchFamily="34" charset="0"/>
              </a:rPr>
              <a:t>may be obtained at http://walmarturl.com/ethicalsourcing.</a:t>
            </a:r>
            <a:endParaRPr lang="en-US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36" y="2145432"/>
            <a:ext cx="10297144" cy="482453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Standards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1. Compliance with Laws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and their designated manufacturing facilities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(“Suppliers”) must fully comply with all applicable national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and/or local laws and regulations, including but not limited to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those related to labor, immigration, health and safety, and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the environment.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2. Voluntary Labor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All labor must be voluntary. Slave, child, underage, forced,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bonded, or indentured labor will not be tolerated. Suppliers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shall not engage in or support trafficking in human beings.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shall certify that they have implemented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procedures to manage the materials, including all labor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related processes, incorporated into their products to ensure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they comply with laws on slavery and human trafficking.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Workers must be allowed to maintain control over their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identity documents.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3. Labor Hours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must provide workers with rest days and must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ensure that working hours are consistent with the law and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not excessive</a:t>
            </a:r>
            <a:r>
              <a:rPr lang="en-US" sz="1100" i="1" dirty="0" smtClean="0">
                <a:latin typeface="Arial Narrow" pitchFamily="34" charset="0"/>
                <a:cs typeface="Arial" pitchFamily="34" charset="0"/>
              </a:rPr>
              <a:t>.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4. Hiring and Employment Practices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must implement hiring practices that accurately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verify workers’ age and legal right to work in the country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prior to employment. All terms and conditions of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employment including, but not limited to, hiring, pay,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training, promotion, termination, and retirement must be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based on an individual’s ability and willingness to do the job.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5. Compensation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must compensate all workers with wages,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overtime premiums, and benefits that meet or exceed legal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standards or collective agreements, whichever are higher.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are encouraged to provide wages that meet local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industry standards. Suppliers are encouraged to provide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wages and benefits that are sufficient to meet workers’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basic needs and provide some discretionary income for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workers and their families.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6. Freedom of Association and Collective Bargaining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must respect the right of workers to choose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whether to lawfully and peacefully form or join trade unions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of their choosing and to bargain collectively.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7. Health and Safety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must provide workers with a safe and healthy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work environment. Suppliers must take proactive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measures to prevent workplace hazards.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8. Dormitories and Canteen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who provide residential and dining facilities for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their workers must provide safe, healthy and sanitary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facilities.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9. Environment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should ensure that every manufacturing facility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complies with environmental laws, including all laws related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to waste disposal, air emissions, discharges, toxic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substances and hazardous waste disposal. Suppliers must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validate that all input materials and components were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obtained from permissible harvests consistent with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international treaties and protocols in addition to local laws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and regulations.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10. Gifts and Entertainment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must not offer gifts or entertainment to </a:t>
            </a:r>
            <a:r>
              <a:rPr lang="en-US" sz="1100" dirty="0" err="1" smtClean="0">
                <a:latin typeface="Arial Narrow" pitchFamily="34" charset="0"/>
                <a:cs typeface="Arial" pitchFamily="34" charset="0"/>
              </a:rPr>
              <a:t>Walmart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associates.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11. Conflicts of Interest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must not enter into transactions with </a:t>
            </a:r>
            <a:r>
              <a:rPr lang="en-US" sz="1100" dirty="0" err="1" smtClean="0">
                <a:latin typeface="Arial Narrow" pitchFamily="34" charset="0"/>
                <a:cs typeface="Arial" pitchFamily="34" charset="0"/>
              </a:rPr>
              <a:t>Walmart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associates that create a conflict of interest.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12. Anti-Corruption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must not tolerate, permit, or engage in bribery,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corruption, or unethical practices whether in dealings with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public officials or individuals in the private sector.</a:t>
            </a:r>
          </a:p>
          <a:p>
            <a:r>
              <a:rPr lang="en-US" sz="1100" b="1" dirty="0" smtClean="0">
                <a:latin typeface="Arial Narrow" pitchFamily="34" charset="0"/>
                <a:cs typeface="Arial" pitchFamily="34" charset="0"/>
              </a:rPr>
              <a:t>13. Financial Integrity</a:t>
            </a:r>
            <a:endParaRPr lang="en-US" sz="11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Suppliers must keep accurate records of all matters related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to their business with </a:t>
            </a:r>
            <a:r>
              <a:rPr lang="en-US" sz="1100" dirty="0" err="1" smtClean="0">
                <a:latin typeface="Arial Narrow" pitchFamily="34" charset="0"/>
                <a:cs typeface="Arial" pitchFamily="34" charset="0"/>
              </a:rPr>
              <a:t>Walmart</a:t>
            </a:r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 in accordance with standard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accounting practices such as Generally Accepted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Accounting Principles (GAAP) or International Financial</a:t>
            </a:r>
          </a:p>
          <a:p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Reporting Standards (IFRS).</a:t>
            </a:r>
          </a:p>
          <a:p>
            <a:endParaRPr lang="en-US" sz="11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0592" y="5354141"/>
            <a:ext cx="43204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Reporting Violations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Violations of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Walmart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Standards can be reported confidentially in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a local language. If you have knowledge that any of these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standards are being violated, you are encouraged to report the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issue. Contact methods are listed below.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Email: ethics@wal-mart.com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World Wide Web: www.walmartethics.com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Phone: +1 (800) WM-ETHIC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(number varies by location)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walmart log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03951" y="5889848"/>
            <a:ext cx="1828800" cy="536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-163467_960_720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292" y="2649488"/>
            <a:ext cx="5118020" cy="386671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42360" y="273224"/>
            <a:ext cx="6480720" cy="6552728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Эти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стандарты являются минимумом, который ожидают от поставщика и их производст в сферах этичного обращения с работниками, безопастности на рабочем месте, экологической отвественности и надлежащей бизнес практики. </a:t>
            </a:r>
            <a:endParaRPr lang="en-US" sz="2000" i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en-US" sz="2000" i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Поставщики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отвечая этим требованиям отстаивают права человека и этическую и устойчивую цепочку поставок, высокие стандарты социальной и экологической отвественности. Эти стандарты как аудит, который </a:t>
            </a:r>
            <a:r>
              <a:rPr lang="en-US" sz="2000" i="0" dirty="0" err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Walmart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использует для оценки. </a:t>
            </a:r>
            <a:endParaRPr lang="en-US" sz="2000" i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en-US" sz="2000" i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Если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производства и вся компания не соответствуют этим стандартам они или приводят свою деятельность в соответствие или не принимаются как поставщики.</a:t>
            </a:r>
            <a:endParaRPr lang="en-US" sz="2000" i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6537" y="489248"/>
            <a:ext cx="5040560" cy="1719808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ПРИМЕРЕ СЕТИ РИТЕЙЛА </a:t>
            </a:r>
            <a:endParaRPr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WALMART</a:t>
            </a:r>
            <a:r>
              <a:rPr lang="ru-RU" sz="2400" b="1" dirty="0" smtClean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-163467_960_720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760" y="2505472"/>
            <a:ext cx="5688632" cy="37924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62440" y="2217440"/>
            <a:ext cx="5544616" cy="4176464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Локальные 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компании отражают эти изменения/участия в ежегодной не финансовой отчетности, которая фактически является основой и по многим показателям совпадает с требованиям и других крупных сетей/заказчиков по всему миру в сферах </a:t>
            </a:r>
            <a:r>
              <a:rPr lang="ru-RU" sz="2000" i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КСО</a:t>
            </a:r>
            <a:r>
              <a:rPr lang="ru-RU" sz="2000" i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en-US" sz="2000" i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2000" i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US" sz="2000" i="0" dirty="0" smtClean="0">
                <a:latin typeface="Arial" pitchFamily="34" charset="0"/>
                <a:ea typeface="+mj-ea"/>
                <a:cs typeface="Arial" pitchFamily="34" charset="0"/>
              </a:rPr>
              <a:t>— </a:t>
            </a:r>
            <a:r>
              <a:rPr lang="ru-RU" sz="2000" i="0" dirty="0" smtClean="0">
                <a:latin typeface="Arial" pitchFamily="34" charset="0"/>
                <a:ea typeface="+mj-ea"/>
                <a:cs typeface="Arial" pitchFamily="34" charset="0"/>
              </a:rPr>
              <a:t>Права </a:t>
            </a:r>
            <a:r>
              <a:rPr lang="ru-RU" sz="2000" i="0" dirty="0">
                <a:latin typeface="Arial" pitchFamily="34" charset="0"/>
                <a:ea typeface="+mj-ea"/>
                <a:cs typeface="Arial" pitchFamily="34" charset="0"/>
              </a:rPr>
              <a:t>человека</a:t>
            </a:r>
            <a:endParaRPr lang="en-US" sz="2000" i="0" dirty="0"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US" sz="2000" i="0" dirty="0">
                <a:latin typeface="Arial" pitchFamily="34" charset="0"/>
                <a:cs typeface="Arial" pitchFamily="34" charset="0"/>
              </a:rPr>
              <a:t>—</a:t>
            </a:r>
            <a:r>
              <a:rPr lang="en-US" sz="2000" i="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i="0" dirty="0" smtClean="0">
                <a:latin typeface="Arial" pitchFamily="34" charset="0"/>
                <a:ea typeface="+mj-ea"/>
                <a:cs typeface="Arial" pitchFamily="34" charset="0"/>
              </a:rPr>
              <a:t>Трудовые </a:t>
            </a:r>
            <a:r>
              <a:rPr lang="ru-RU" sz="2000" i="0" dirty="0">
                <a:latin typeface="Arial" pitchFamily="34" charset="0"/>
                <a:ea typeface="+mj-ea"/>
                <a:cs typeface="Arial" pitchFamily="34" charset="0"/>
              </a:rPr>
              <a:t>практики</a:t>
            </a:r>
            <a:endParaRPr lang="en-US" sz="2000" i="0" dirty="0"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US" sz="2000" i="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000" i="0" dirty="0" smtClean="0">
                <a:latin typeface="Arial" pitchFamily="34" charset="0"/>
                <a:ea typeface="+mj-ea"/>
                <a:cs typeface="Arial" pitchFamily="34" charset="0"/>
              </a:rPr>
              <a:t>Окружающая </a:t>
            </a:r>
            <a:r>
              <a:rPr lang="ru-RU" sz="2000" i="0" dirty="0">
                <a:latin typeface="Arial" pitchFamily="34" charset="0"/>
                <a:ea typeface="+mj-ea"/>
                <a:cs typeface="Arial" pitchFamily="34" charset="0"/>
              </a:rPr>
              <a:t>среда</a:t>
            </a:r>
            <a:endParaRPr lang="en-US" sz="2000" i="0" dirty="0"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US" sz="2000" i="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000" i="0" dirty="0" smtClean="0">
                <a:latin typeface="Arial" pitchFamily="34" charset="0"/>
                <a:ea typeface="+mj-ea"/>
                <a:cs typeface="Arial" pitchFamily="34" charset="0"/>
              </a:rPr>
              <a:t>Взаимоотношения </a:t>
            </a:r>
            <a:r>
              <a:rPr lang="ru-RU" sz="2000" i="0" dirty="0">
                <a:latin typeface="Arial" pitchFamily="34" charset="0"/>
                <a:ea typeface="+mj-ea"/>
                <a:cs typeface="Arial" pitchFamily="34" charset="0"/>
              </a:rPr>
              <a:t>с потребителями</a:t>
            </a:r>
            <a:endParaRPr lang="en-US" sz="2000" i="0" dirty="0"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US" sz="2000" i="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000" i="0" dirty="0" smtClean="0">
                <a:latin typeface="Arial" pitchFamily="34" charset="0"/>
                <a:ea typeface="+mj-ea"/>
                <a:cs typeface="Arial" pitchFamily="34" charset="0"/>
              </a:rPr>
              <a:t>Вовлеченность </a:t>
            </a:r>
            <a:r>
              <a:rPr lang="ru-RU" sz="2000" i="0" dirty="0">
                <a:latin typeface="Arial" pitchFamily="34" charset="0"/>
                <a:ea typeface="+mj-ea"/>
                <a:cs typeface="Arial" pitchFamily="34" charset="0"/>
              </a:rPr>
              <a:t>в развитие обществ</a:t>
            </a:r>
            <a:endParaRPr lang="en-US" sz="2000" i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744" y="489248"/>
            <a:ext cx="11881320" cy="1719808"/>
          </a:xfrm>
          <a:prstGeom prst="rect">
            <a:avLst/>
          </a:prstGeom>
        </p:spPr>
        <p:txBody>
          <a:bodyPr vert="horz" lIns="116111" tIns="58055" rIns="116111" bIns="58055" numCol="1" rtlCol="0" anchor="ctr">
            <a:noAutofit/>
          </a:bodyPr>
          <a:lstStyle/>
          <a:p>
            <a:r>
              <a:rPr lang="ru-RU" sz="20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Имплементируя </a:t>
            </a:r>
            <a:r>
              <a:rPr lang="ru-RU" sz="20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стандарты к поставщикам больших компаний в </a:t>
            </a:r>
            <a:r>
              <a:rPr lang="ru-RU" sz="20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юрисдикции, </a:t>
            </a:r>
            <a:r>
              <a:rPr lang="ru-RU" sz="20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где </a:t>
            </a:r>
            <a:r>
              <a:rPr lang="ru-RU" sz="20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производится </a:t>
            </a:r>
            <a:r>
              <a:rPr lang="ru-RU" sz="20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продукция, большие компании создают тесный круг сильных стандартов, которые измеряемы и </a:t>
            </a:r>
            <a:r>
              <a:rPr lang="ru-RU" sz="20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устойчивы, </a:t>
            </a:r>
            <a:r>
              <a:rPr lang="ru-RU" sz="20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и позволяют улучшить качество жизни </a:t>
            </a:r>
            <a:r>
              <a:rPr lang="ru-RU" sz="20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региона. </a:t>
            </a:r>
            <a:endParaRPr lang="ru-RU" sz="2000" i="0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20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Такая </a:t>
            </a:r>
            <a:r>
              <a:rPr lang="ru-RU" sz="20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система </a:t>
            </a:r>
            <a:r>
              <a:rPr lang="ru-RU" sz="2000" i="0" dirty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больше </a:t>
            </a:r>
            <a:r>
              <a:rPr lang="ru-RU" sz="2000" i="0" dirty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добавленной стоимости оставляет локальным производителям для развития. </a:t>
            </a:r>
            <a:endParaRPr lang="en-US" sz="2000" i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1403</Words>
  <Application>Microsoft Office PowerPoint</Application>
  <PresentationFormat>Custom</PresentationFormat>
  <Paragraphs>147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СТРАТЕГИЯ ОТВЕТСТВЕННЫХ ПОСТАВЩИКОВ  КАК ИНСТРУМЕНТ ВЫХОДА  НА ЗАРУБЕЖНЫЕ РЫНКИ </vt:lpstr>
      <vt:lpstr>Глобальные цепочки создания ценности — важная часть глобальной деловой среды. Компании всего мира вынуждены приспосабливаться к постоянно увеличивающемуся темпу, масштабу и сложности глобализации.</vt:lpstr>
      <vt:lpstr>ЧТО ТАКОЕ ГЛОБАЛЬНЫЕ ЦЕПОЧКИ СОЗДАНИЯ ЦЕННОСТИ?  Цепочка создания ценности включает каждый шаг, который бизнес делает, чтобы произвести продукт или услугу и доставить его конечному потребителю.   Глобальные цепочки создания ценности часто понимаются как глобальные системы поставок. Но это разные понятия.   Глобальные системы создания ценности включают в себя системы поставок, а также любой аспект управления бизнесом. Корпоративное управление действует как механизм поддержки основных процессов.</vt:lpstr>
      <vt:lpstr>Для предприятий, планирующих работать на международном уровне, особенно среднего и малого бизнеса, проблемой является и ограниченность ресурсов, и капитала, но в большей степени - опыта и знаний.  Глобальная бизнес модель создания ценности помогает кампаниям организовать операционную деятельность инновационными способами, которые увеличивают ценность товара/услуги через уменьшение стоимости и увеличение качества.  Фокусируясь на наилучших доступных практиках и технологиях, используя стратегические альянсы с другими компаниями, компании производители увеличивают свое конкурентные  преимущества, способами, которые иначе были бы не возможны. </vt:lpstr>
      <vt:lpstr>Чтобы успешно конкурировать в среде международного бизнеса необходимо быть подготовленным ко всем требованиям. И эти требования не относятся только к категории цена, качество и безопастность конечного продукта.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Zu Li</dc:creator>
  <cp:lastModifiedBy>Zu Li</cp:lastModifiedBy>
  <cp:revision>35</cp:revision>
  <dcterms:modified xsi:type="dcterms:W3CDTF">2017-06-02T04:34:03Z</dcterms:modified>
  <dcterms:created xsi:type="dcterms:W3CDTF">2017-06-02T04:34:03Z</dcterms:created>
</cp:coreProperties>
</file>