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3" r:id="rId2"/>
    <p:sldId id="265" r:id="rId3"/>
    <p:sldId id="260" r:id="rId4"/>
    <p:sldId id="259" r:id="rId5"/>
    <p:sldId id="262" r:id="rId6"/>
    <p:sldId id="261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399A-F30E-46F5-985C-E68CC1C897A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8D3-6016-4A2E-B715-31FF439D26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399A-F30E-46F5-985C-E68CC1C897A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8D3-6016-4A2E-B715-31FF439D2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399A-F30E-46F5-985C-E68CC1C897A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8D3-6016-4A2E-B715-31FF439D2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399A-F30E-46F5-985C-E68CC1C897A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8D3-6016-4A2E-B715-31FF439D26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399A-F30E-46F5-985C-E68CC1C897A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8D3-6016-4A2E-B715-31FF439D2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399A-F30E-46F5-985C-E68CC1C897A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8D3-6016-4A2E-B715-31FF439D26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399A-F30E-46F5-985C-E68CC1C897A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8D3-6016-4A2E-B715-31FF439D26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399A-F30E-46F5-985C-E68CC1C897A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8D3-6016-4A2E-B715-31FF439D2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399A-F30E-46F5-985C-E68CC1C897A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8D3-6016-4A2E-B715-31FF439D2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399A-F30E-46F5-985C-E68CC1C897A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8D3-6016-4A2E-B715-31FF439D2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7399A-F30E-46F5-985C-E68CC1C897A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8D3-6016-4A2E-B715-31FF439D26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E7399A-F30E-46F5-985C-E68CC1C897AD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E458D3-6016-4A2E-B715-31FF439D26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Текс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Феоктистова Е.Н.</a:t>
            </a:r>
          </a:p>
          <a:p>
            <a:r>
              <a:rPr lang="ru-RU" dirty="0"/>
              <a:t>Директор центра корпоративной социальной ответственности и нефинансовой отчетности РСПП</a:t>
            </a:r>
          </a:p>
          <a:p>
            <a:endParaRPr lang="ru-RU" dirty="0" smtClean="0"/>
          </a:p>
        </p:txBody>
      </p:sp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1763688" y="404664"/>
            <a:ext cx="7031335" cy="4464496"/>
          </a:xfrm>
        </p:spPr>
        <p:txBody>
          <a:bodyPr/>
          <a:lstStyle/>
          <a:p>
            <a:pPr marL="182880" lvl="0" indent="0" algn="r">
              <a:buNone/>
            </a:pPr>
            <a:r>
              <a:rPr lang="ru-RU" dirty="0" smtClean="0"/>
              <a:t> </a:t>
            </a:r>
            <a:r>
              <a:rPr lang="ru-RU" dirty="0">
                <a:solidFill>
                  <a:srgbClr val="C00000"/>
                </a:solidFill>
                <a:ea typeface="ＭＳ Ｐゴシック" pitchFamily="34" charset="-128"/>
              </a:rPr>
              <a:t>Общественное заверение </a:t>
            </a:r>
            <a:r>
              <a:rPr lang="ru-RU" dirty="0" smtClean="0">
                <a:solidFill>
                  <a:srgbClr val="C00000"/>
                </a:solidFill>
                <a:ea typeface="ＭＳ Ｐゴシック" pitchFamily="34" charset="-128"/>
              </a:rPr>
              <a:t>корпоративных нефинансовых отчетов</a:t>
            </a:r>
            <a:r>
              <a:rPr lang="ru-RU" dirty="0">
                <a:solidFill>
                  <a:srgbClr val="C00000"/>
                </a:solidFill>
                <a:ea typeface="ＭＳ Ｐゴシック" pitchFamily="34" charset="-128"/>
              </a:rPr>
              <a:t/>
            </a:r>
            <a:br>
              <a:rPr lang="ru-RU" dirty="0">
                <a:solidFill>
                  <a:srgbClr val="C00000"/>
                </a:solidFill>
                <a:ea typeface="ＭＳ Ｐゴシック" pitchFamily="34" charset="-128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5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8256587" cy="1031875"/>
          </a:xfrm>
        </p:spPr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C00000"/>
                </a:solidFill>
                <a:ea typeface="ＭＳ Ｐゴシック" pitchFamily="34" charset="-128"/>
              </a:rPr>
              <a:t>Общественное заверение отчетов</a:t>
            </a:r>
            <a:endParaRPr lang="ru-RU" sz="3200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1268760"/>
            <a:ext cx="8256587" cy="4608512"/>
          </a:xfrm>
          <a:prstGeom prst="rect">
            <a:avLst/>
          </a:prstGeom>
          <a:effectLst/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  <a:t>Независимая оценка качества сведений, которые представляют о себе компании внешнему сообществу,  приобретает все большее  значение в контексте решения задач укрепления репутации,  повышения информационной открытости и прозрачности деятельности, а также для развития корпоративной нефинансовой отчетности как одного из инструментов достижения этих целей. 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  <a:t> 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  <a:t>Общественное заверение отчетов - сравнительно новый инструмент в корпоративной практике управления ответственностью: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  <a:t>	 - получает распространение наряду с традиционно существующей практикой профессионального заверения, развивается параллельно с ним;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  <a:t>	- имеет свое предназначение (свой предмет),  не заменяет, а дополняет  профессиональное;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  <a:t>	- характеризуется разнообразием форм: общественный совет, совет экспертов, панель стейкхолдеров, общественные слушания и др.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Times New Roman" pitchFamily="18" charset="0"/>
              </a:rPr>
              <a:t>Важное условие – независимость  и компетентность заверения.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  <a:t/>
            </a:r>
            <a:b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69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468313" y="620688"/>
            <a:ext cx="8183562" cy="492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0663">
              <a:lnSpc>
                <a:spcPct val="115000"/>
              </a:lnSpc>
            </a:pPr>
            <a:endParaRPr lang="ru-RU" sz="2000" b="1" dirty="0">
              <a:solidFill>
                <a:srgbClr val="FF6600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marL="220663"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Назначение</a:t>
            </a:r>
            <a:r>
              <a:rPr lang="ru-RU" sz="2000" b="1" dirty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  общественного заверения корпоративного  нефинансового отчета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:</a:t>
            </a:r>
          </a:p>
          <a:p>
            <a:pPr marL="220663" algn="ctr">
              <a:lnSpc>
                <a:spcPct val="115000"/>
              </a:lnSpc>
            </a:pPr>
            <a:endParaRPr lang="ru-RU" dirty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marL="220663" algn="just">
              <a:lnSpc>
                <a:spcPct val="150000"/>
              </a:lnSpc>
              <a:buClr>
                <a:srgbClr val="C00000"/>
              </a:buClr>
              <a:buFont typeface="Symbol" pitchFamily="18" charset="2"/>
              <a:buChar char=""/>
            </a:pPr>
            <a:r>
              <a:rPr lang="ru-RU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Содействие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публичному признанию результатов деловой практики,  информация о которых содержится в корпоративном отчете;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220663" algn="just">
              <a:lnSpc>
                <a:spcPct val="150000"/>
              </a:lnSpc>
              <a:buClr>
                <a:srgbClr val="C00000"/>
              </a:buClr>
              <a:buFont typeface="Symbol" pitchFamily="18" charset="2"/>
              <a:buChar char=""/>
            </a:pPr>
            <a:r>
              <a:rPr lang="ru-RU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Повышение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уровня доверия заинтересованных сторон компании к содержащейся в отчете информации;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220663" algn="just">
              <a:lnSpc>
                <a:spcPct val="115000"/>
              </a:lnSpc>
              <a:spcBef>
                <a:spcPts val="400"/>
              </a:spcBef>
              <a:buClr>
                <a:srgbClr val="C00000"/>
              </a:buClr>
              <a:buFont typeface="Symbol" pitchFamily="18" charset="2"/>
              <a:buChar char=""/>
            </a:pPr>
            <a:r>
              <a:rPr lang="ru-RU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Повышение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открытости и прозрачности деятельности организаций через развитие процесса нефинансовой отчетности.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220663" algn="just">
              <a:lnSpc>
                <a:spcPct val="115000"/>
              </a:lnSpc>
              <a:spcBef>
                <a:spcPts val="400"/>
              </a:spcBef>
              <a:buClr>
                <a:srgbClr val="C00000"/>
              </a:buClr>
              <a:buFont typeface="Symbol" pitchFamily="18" charset="2"/>
              <a:buChar char=""/>
            </a:pPr>
            <a:r>
              <a:rPr lang="ru-RU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Выявление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успешных результатов деловой практики как существенного нематериального актива, значимого для общества в целом.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marL="220663" algn="just">
              <a:lnSpc>
                <a:spcPct val="150000"/>
              </a:lnSpc>
              <a:buClr>
                <a:srgbClr val="C00000"/>
              </a:buClr>
              <a:buFont typeface="Symbol" pitchFamily="18" charset="2"/>
              <a:buChar char=""/>
            </a:pPr>
            <a:r>
              <a:rPr lang="ru-RU" dirty="0" smtClean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 Содействие </a:t>
            </a:r>
            <a:r>
              <a:rPr lang="ru-RU" dirty="0">
                <a:solidFill>
                  <a:srgbClr val="00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развитию процесса нефинансовой отчетности в компании.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067300"/>
            <a:ext cx="8183562" cy="5381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>
              <a:spcBef>
                <a:spcPct val="0"/>
              </a:spcBef>
              <a:spcAft>
                <a:spcPct val="0"/>
              </a:spcAft>
            </a:pPr>
            <a:r>
              <a:rPr lang="ru-RU" sz="1200" smtClean="0">
                <a:solidFill>
                  <a:schemeClr val="accent1"/>
                </a:solidFill>
                <a:ea typeface="ＭＳ Ｐゴシック" pitchFamily="34" charset="-128"/>
              </a:rPr>
              <a:t>* </a:t>
            </a:r>
            <a:r>
              <a:rPr lang="ru-RU" sz="1200" smtClean="0">
                <a:solidFill>
                  <a:schemeClr val="accent1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неформализованная методология не поддается оценке, такой подход не рекомендуется к использованию</a:t>
            </a:r>
            <a:endParaRPr lang="ru-RU" sz="1200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468313" y="704850"/>
            <a:ext cx="730408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ru-RU"/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565946"/>
              </p:ext>
            </p:extLst>
          </p:nvPr>
        </p:nvGraphicFramePr>
        <p:xfrm>
          <a:off x="468313" y="1268760"/>
          <a:ext cx="7618412" cy="46111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48760"/>
                <a:gridCol w="5969652"/>
              </a:tblGrid>
              <a:tr h="2133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Фактор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553" marR="67553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Общественное заверение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553" marR="67553" marT="0" marB="0">
                    <a:solidFill>
                      <a:schemeClr val="accent2"/>
                    </a:solidFill>
                  </a:tcPr>
                </a:tc>
              </a:tr>
              <a:tr h="983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Субъект и его профессиональные характеристики</a:t>
                      </a:r>
                      <a:endParaRPr lang="ru-RU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553" marR="675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Независимые эксперты, представители компаний-контрагентов, </a:t>
                      </a:r>
                      <a:r>
                        <a:rPr lang="ru-RU" sz="1400" dirty="0" smtClean="0"/>
                        <a:t>персонала</a:t>
                      </a:r>
                      <a:r>
                        <a:rPr lang="ru-RU" sz="1400" dirty="0"/>
                        <a:t>, общественных организаций, ассоциаций, союзов, обладающие компетентностью по предмету и критериям заверения, адекватной применяемым процессам </a:t>
                      </a:r>
                      <a:r>
                        <a:rPr lang="ru-RU" sz="1400" dirty="0" smtClean="0"/>
                        <a:t>заверения.</a:t>
                      </a:r>
                      <a:endParaRPr lang="ru-RU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553" marR="67553" marT="0" marB="0"/>
                </a:tc>
              </a:tr>
              <a:tr h="640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Объект</a:t>
                      </a:r>
                      <a:endParaRPr lang="ru-RU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553" marR="675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Информация, содержащаяся в отчете,  информация о результатах ответственной деловой практики, деятельности в области устойчивого развития</a:t>
                      </a:r>
                      <a:endParaRPr lang="ru-RU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553" marR="67553" marT="0" marB="0"/>
                </a:tc>
              </a:tr>
              <a:tr h="9839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Методология </a:t>
                      </a:r>
                      <a:endParaRPr lang="ru-RU" sz="14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553" marR="675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Специальные регламенты для различных форм заверения (общественный совет, совет экспертов, панель </a:t>
                      </a:r>
                      <a:r>
                        <a:rPr lang="ru-RU" sz="1400" dirty="0" err="1"/>
                        <a:t>стейкхолдеров</a:t>
                      </a:r>
                      <a:r>
                        <a:rPr lang="ru-RU" sz="1400" dirty="0"/>
                        <a:t>, общественные слушания), учитывающие используемые в мировой практике подходы и принципы (например, AA1000AS</a:t>
                      </a:r>
                      <a:r>
                        <a:rPr lang="ru-RU" sz="1400" dirty="0" smtClean="0"/>
                        <a:t>), либо неформализованная методология*.</a:t>
                      </a:r>
                      <a:endParaRPr lang="ru-RU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553" marR="67553" marT="0" marB="0"/>
                </a:tc>
              </a:tr>
              <a:tr h="1293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Требования</a:t>
                      </a:r>
                      <a:endParaRPr lang="ru-RU" sz="14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7553" marR="675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Требования национальных документов (например, Социальная хартия российского  бизнеса), регламентов общественных организаций, внутренних стандартов предприятия, а также отдельно сформулированные критерии (лояльность к потребителям, учет интересов местных сообществ, отношение к персоналу и т.д</a:t>
                      </a:r>
                      <a:r>
                        <a:rPr lang="ru-RU" sz="1400" dirty="0" smtClean="0"/>
                        <a:t>.),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kumimoji="0" lang="ru-RU" sz="1400" kern="1200" dirty="0" smtClean="0"/>
                        <a:t>учет требований признанных международных руководств в области отчетности .</a:t>
                      </a:r>
                      <a:endParaRPr lang="ru-RU" sz="1400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67553" marR="67553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376506"/>
            <a:ext cx="6387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cap="all" dirty="0">
                <a:solidFill>
                  <a:srgbClr val="C00000"/>
                </a:solidFill>
                <a:ea typeface="+mj-ea"/>
                <a:cs typeface="+mj-cs"/>
              </a:rPr>
              <a:t>Основные факторы заверения</a:t>
            </a:r>
          </a:p>
        </p:txBody>
      </p:sp>
    </p:spTree>
    <p:extLst>
      <p:ext uri="{BB962C8B-B14F-4D97-AF65-F5344CB8AC3E}">
        <p14:creationId xmlns:p14="http://schemas.microsoft.com/office/powerpoint/2010/main" val="2413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488832" cy="60670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Ключевые вопросы, на которые следует обратить внимание:</a:t>
            </a:r>
          </a:p>
          <a:p>
            <a:pPr marL="45720" indent="0">
              <a:buNone/>
            </a:pPr>
            <a:endParaRPr lang="ru-RU" b="1" dirty="0" smtClean="0"/>
          </a:p>
          <a:p>
            <a:r>
              <a:rPr lang="ru-RU" b="1" dirty="0" smtClean="0"/>
              <a:t>Стратегия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Управление</a:t>
            </a:r>
            <a:endParaRPr lang="ru-RU" dirty="0"/>
          </a:p>
          <a:p>
            <a:r>
              <a:rPr lang="ru-RU" b="1" dirty="0" smtClean="0"/>
              <a:t>Результаты</a:t>
            </a:r>
            <a:endParaRPr lang="ru-RU" dirty="0"/>
          </a:p>
          <a:p>
            <a:r>
              <a:rPr lang="ru-RU" b="1" dirty="0" smtClean="0"/>
              <a:t>Взаимодействие с ЗС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0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395536" y="169862"/>
            <a:ext cx="8183562" cy="720725"/>
          </a:xfrm>
        </p:spPr>
        <p:txBody>
          <a:bodyPr/>
          <a:lstStyle/>
          <a:p>
            <a:r>
              <a:rPr lang="ru-RU" sz="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  <a:ea typeface="ＭＳ Ｐゴシック" pitchFamily="34" charset="-128"/>
              </a:rPr>
              <a:t>Институт общественного заверения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84008"/>
              </p:ext>
            </p:extLst>
          </p:nvPr>
        </p:nvGraphicFramePr>
        <p:xfrm>
          <a:off x="467544" y="1273175"/>
          <a:ext cx="8183562" cy="4778375"/>
        </p:xfrm>
        <a:graphic>
          <a:graphicData uri="http://schemas.openxmlformats.org/drawingml/2006/table">
            <a:tbl>
              <a:tblPr/>
              <a:tblGrid>
                <a:gridCol w="1573212"/>
                <a:gridCol w="4746625"/>
                <a:gridCol w="1863725"/>
              </a:tblGrid>
              <a:tr h="4778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Georgia" pitchFamily="18" charset="0"/>
                      </a:endParaRPr>
                    </a:p>
                  </a:txBody>
                  <a:tcPr marL="57107" marR="571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Совет РСПП по нефинансовой отчетности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проводит общественное заверение корпоративных отчетов (социальных, в области устойчивого развития ) на основе разработанных регламента и критериев оценки.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Предмет общественного заверения - значимость и полнота раскрываемой в нефинансовом отчете информации о результатах деятельности компании в соответствии с принципами ответственной деловой практики (зафиксированы в Социальной хартии российского бизнеса).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Члены Совета - авторитетные, зарекомендовавшие себя в экспертном и бизнес – сообществе специалисты в области корпоративной ответственности и нефинансовой отчетности.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Развитие института общественного заверения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 как инструмента независимого подтверждения сведений, содержащихся в нефинансовых отчетах - новый этап дальнейшего совершенствования практики добровольной нефинансовой отчетности.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ＭＳ Ｐゴシック" pitchFamily="34" charset="-128"/>
                          <a:cs typeface="Times New Roman" pitchFamily="18" charset="0"/>
                        </a:rPr>
                        <a:t>В мире практика общественного заверения нефинансовых отчетов получает все большую поддержку и развитие.</a:t>
                      </a: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449263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57107" marR="571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Georgia" pitchFamily="18" charset="0"/>
                      </a:endParaRPr>
                    </a:p>
                  </a:txBody>
                  <a:tcPr marL="57107" marR="57107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8" y="1444625"/>
            <a:ext cx="1279525" cy="182880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38" y="1429792"/>
            <a:ext cx="10715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13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55489"/>
              </p:ext>
            </p:extLst>
          </p:nvPr>
        </p:nvGraphicFramePr>
        <p:xfrm>
          <a:off x="6874832" y="2012950"/>
          <a:ext cx="112712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5" imgW="4533695" imgH="6415848" progId="AcroExch.Document.7">
                  <p:embed/>
                </p:oleObj>
              </mc:Choice>
              <mc:Fallback>
                <p:oleObj name="Acrobat Document" r:id="rId5" imgW="4533695" imgH="6415848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832" y="2012950"/>
                        <a:ext cx="1127125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2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138676" cy="8292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>
                <a:solidFill>
                  <a:srgbClr val="C00000"/>
                </a:solidFill>
              </a:rPr>
              <a:t>Общественное заверение в Совете РСПП по нефинансовой отчетности</a:t>
            </a:r>
            <a:endParaRPr lang="ru-RU" sz="18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12734"/>
              </p:ext>
            </p:extLst>
          </p:nvPr>
        </p:nvGraphicFramePr>
        <p:xfrm>
          <a:off x="323528" y="1052737"/>
          <a:ext cx="8481062" cy="5650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9133"/>
                <a:gridCol w="997577"/>
                <a:gridCol w="1014914"/>
                <a:gridCol w="974719"/>
                <a:gridCol w="974719"/>
              </a:tblGrid>
              <a:tr h="515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Компании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Год прохождения</a:t>
                      </a:r>
                      <a:r>
                        <a:rPr lang="ru-RU" sz="9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процедуры общественного заверения</a:t>
                      </a: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196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2009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2010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2011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2012</a:t>
                      </a:r>
                      <a:endParaRPr lang="ru-RU" sz="9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196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ОАО «Роснефть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196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ОАО «ГМК «Норильский Никель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196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ОАО «Газпром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196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«Сахалин </a:t>
                      </a:r>
                      <a:r>
                        <a:rPr lang="ru-RU" sz="800" dirty="0" err="1">
                          <a:effectLst/>
                        </a:rPr>
                        <a:t>Энерджи</a:t>
                      </a:r>
                      <a:r>
                        <a:rPr lang="ru-RU" sz="80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Инвестмент</a:t>
                      </a:r>
                      <a:r>
                        <a:rPr lang="ru-RU" sz="800" dirty="0">
                          <a:effectLst/>
                        </a:rPr>
                        <a:t> Компани Лтд</a:t>
                      </a:r>
                      <a:r>
                        <a:rPr lang="ru-RU" sz="800" dirty="0" smtClean="0">
                          <a:effectLst/>
                        </a:rPr>
                        <a:t>.»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196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ОАО «КОМСТАР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1963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ОАО «МТС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048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ГК «РЕНОВА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048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ОАО «Полюс золото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049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ФК «</a:t>
                      </a:r>
                      <a:r>
                        <a:rPr lang="ru-RU" sz="800" dirty="0" err="1">
                          <a:effectLst/>
                        </a:rPr>
                        <a:t>Уралсиб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0496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ОАО «РЖД»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048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ОАО «ФСК ЕЭС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048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ОАО АНК «</a:t>
                      </a:r>
                      <a:r>
                        <a:rPr lang="ru-RU" sz="800" dirty="0" err="1">
                          <a:effectLst/>
                        </a:rPr>
                        <a:t>Башнефть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048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ООО «</a:t>
                      </a:r>
                      <a:r>
                        <a:rPr lang="ru-RU" sz="800" dirty="0" err="1">
                          <a:effectLst/>
                        </a:rPr>
                        <a:t>САБМиллер</a:t>
                      </a:r>
                      <a:r>
                        <a:rPr lang="ru-RU" sz="800" dirty="0">
                          <a:effectLst/>
                        </a:rPr>
                        <a:t> РУС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048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ОАО «ЛУКОЙЛ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048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ОАО «ТНК-ВР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738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ОАО «МРСК Северо-запада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73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ОАО «Северсталь»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73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ОАО «</a:t>
                      </a:r>
                      <a:r>
                        <a:rPr lang="ru-RU" sz="800" dirty="0" err="1" smtClean="0">
                          <a:effectLst/>
                        </a:rPr>
                        <a:t>РусГидро</a:t>
                      </a:r>
                      <a:r>
                        <a:rPr lang="ru-RU" sz="800" dirty="0" smtClean="0">
                          <a:effectLst/>
                        </a:rPr>
                        <a:t>»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73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ОАО «Евразийский»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73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ОАО «Ростелеком»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73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Компания «МЕТАЛЛОИНВЕСТ»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  <a:tr h="273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</a:rPr>
                        <a:t>ОАО «МегаФон» 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"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296" marR="5829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0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428</Words>
  <Application>Microsoft Office PowerPoint</Application>
  <PresentationFormat>Экран (4:3)</PresentationFormat>
  <Paragraphs>151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Воздушный поток</vt:lpstr>
      <vt:lpstr>Acrobat Document</vt:lpstr>
      <vt:lpstr> Общественное заверение корпоративных нефинансовых отчетов  </vt:lpstr>
      <vt:lpstr>Независимая оценка качества сведений, которые представляют о себе компании внешнему сообществу,  приобретает все большее  значение в контексте решения задач укрепления репутации,  повышения информационной открытости и прозрачности деятельности, а также для развития корпоративной нефинансовой отчетности как одного из инструментов достижения этих целей.    Общественное заверение отчетов - сравнительно новый инструмент в корпоративной практике управления ответственностью:   - получает распространение наряду с традиционно существующей практикой профессионального заверения, развивается параллельно с ним;  - имеет свое предназначение (свой предмет),  не заменяет, а дополняет  профессиональное;  - характеризуется разнообразием форм: общественный совет, совет экспертов, панель стейкхолдеров, общественные слушания и др. Важное условие – независимость  и компетентность заверения. </vt:lpstr>
      <vt:lpstr>Презентация PowerPoint</vt:lpstr>
      <vt:lpstr>   </vt:lpstr>
      <vt:lpstr>Презентация PowerPoint</vt:lpstr>
      <vt:lpstr> Институт общественного заверения</vt:lpstr>
      <vt:lpstr> Общественное заверение в Совете РСПП по нефинансовой отчетности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OzeryanskayaMN</dc:creator>
  <cp:lastModifiedBy>OzeryanskayaMN</cp:lastModifiedBy>
  <cp:revision>10</cp:revision>
  <dcterms:created xsi:type="dcterms:W3CDTF">2012-12-12T08:55:54Z</dcterms:created>
  <dcterms:modified xsi:type="dcterms:W3CDTF">2012-12-19T05:44:37Z</dcterms:modified>
</cp:coreProperties>
</file>