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3" r:id="rId4"/>
    <p:sldId id="272" r:id="rId5"/>
    <p:sldId id="271" r:id="rId6"/>
    <p:sldId id="274" r:id="rId7"/>
    <p:sldId id="270" r:id="rId8"/>
    <p:sldId id="273" r:id="rId9"/>
    <p:sldId id="266" r:id="rId10"/>
    <p:sldId id="258" r:id="rId11"/>
    <p:sldId id="259" r:id="rId12"/>
    <p:sldId id="276" r:id="rId1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E74B5-1382-46DF-8FA3-13C11245CFCB}" type="doc">
      <dgm:prSet loTypeId="urn:microsoft.com/office/officeart/2009/3/layout/StepUpProcess" loCatId="process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59CBC12C-3C0E-40BC-97DD-16A0EE24DD78}">
      <dgm:prSet phldrT="[Текст]"/>
      <dgm:spPr/>
      <dgm:t>
        <a:bodyPr/>
        <a:lstStyle/>
        <a:p>
          <a:pPr algn="l"/>
          <a:r>
            <a:rPr lang="ru-RU" dirty="0"/>
            <a:t>Негативные изменения</a:t>
          </a:r>
          <a:r>
            <a:rPr lang="en-US" dirty="0"/>
            <a:t>/</a:t>
          </a:r>
          <a:r>
            <a:rPr lang="ru-RU" dirty="0"/>
            <a:t>отсутствие информации:</a:t>
          </a:r>
        </a:p>
        <a:p>
          <a:pPr algn="l"/>
          <a:r>
            <a:rPr lang="ru-RU" dirty="0"/>
            <a:t>-1 балл</a:t>
          </a:r>
        </a:p>
      </dgm:t>
    </dgm:pt>
    <dgm:pt modelId="{78CE7139-5AEC-481A-B55E-CD86EC34AAA5}" type="parTrans" cxnId="{B2550035-D211-49C8-AC17-1327205927EC}">
      <dgm:prSet/>
      <dgm:spPr/>
      <dgm:t>
        <a:bodyPr/>
        <a:lstStyle/>
        <a:p>
          <a:pPr algn="l"/>
          <a:endParaRPr lang="ru-RU"/>
        </a:p>
      </dgm:t>
    </dgm:pt>
    <dgm:pt modelId="{8EF55CFD-5A66-45B3-9EA6-429BC67BE10D}" type="sibTrans" cxnId="{B2550035-D211-49C8-AC17-1327205927EC}">
      <dgm:prSet/>
      <dgm:spPr/>
      <dgm:t>
        <a:bodyPr/>
        <a:lstStyle/>
        <a:p>
          <a:pPr algn="l"/>
          <a:endParaRPr lang="ru-RU"/>
        </a:p>
      </dgm:t>
    </dgm:pt>
    <dgm:pt modelId="{94C9CFD8-686F-427D-9E0F-387A101242C1}">
      <dgm:prSet phldrT="[Текст]"/>
      <dgm:spPr/>
      <dgm:t>
        <a:bodyPr/>
        <a:lstStyle/>
        <a:p>
          <a:pPr algn="l"/>
          <a:r>
            <a:rPr lang="ru-RU" dirty="0"/>
            <a:t>Недостаточная отчетливость  направленности тренда:</a:t>
          </a:r>
        </a:p>
        <a:p>
          <a:pPr algn="l"/>
          <a:r>
            <a:rPr lang="ru-RU" dirty="0"/>
            <a:t>0</a:t>
          </a:r>
        </a:p>
      </dgm:t>
    </dgm:pt>
    <dgm:pt modelId="{46ADCC10-82C6-4E9B-A0E6-E397C2E24A20}" type="parTrans" cxnId="{8ED3CD4B-F32A-4FDB-A777-F03F4D3BE693}">
      <dgm:prSet/>
      <dgm:spPr/>
      <dgm:t>
        <a:bodyPr/>
        <a:lstStyle/>
        <a:p>
          <a:pPr algn="l"/>
          <a:endParaRPr lang="ru-RU"/>
        </a:p>
      </dgm:t>
    </dgm:pt>
    <dgm:pt modelId="{E20A4C1C-B776-4409-AB2D-1865530615B8}" type="sibTrans" cxnId="{8ED3CD4B-F32A-4FDB-A777-F03F4D3BE693}">
      <dgm:prSet/>
      <dgm:spPr/>
      <dgm:t>
        <a:bodyPr/>
        <a:lstStyle/>
        <a:p>
          <a:pPr algn="l"/>
          <a:endParaRPr lang="ru-RU"/>
        </a:p>
      </dgm:t>
    </dgm:pt>
    <dgm:pt modelId="{E2618647-8A73-4BB9-9B10-847C72542BBE}">
      <dgm:prSet phldrT="[Текст]"/>
      <dgm:spPr/>
      <dgm:t>
        <a:bodyPr/>
        <a:lstStyle/>
        <a:p>
          <a:pPr algn="l"/>
          <a:r>
            <a:rPr lang="ru-RU"/>
            <a:t>Позитивные изменения: 1 балл </a:t>
          </a:r>
        </a:p>
      </dgm:t>
    </dgm:pt>
    <dgm:pt modelId="{4682F82B-0250-467F-AAB9-5F0BE70A4458}" type="parTrans" cxnId="{EF972CC5-8108-4EEF-9D17-606346DCF244}">
      <dgm:prSet/>
      <dgm:spPr/>
      <dgm:t>
        <a:bodyPr/>
        <a:lstStyle/>
        <a:p>
          <a:pPr algn="l"/>
          <a:endParaRPr lang="ru-RU"/>
        </a:p>
      </dgm:t>
    </dgm:pt>
    <dgm:pt modelId="{06666142-ADCD-4D71-B999-3FB87903A385}" type="sibTrans" cxnId="{EF972CC5-8108-4EEF-9D17-606346DCF244}">
      <dgm:prSet/>
      <dgm:spPr/>
      <dgm:t>
        <a:bodyPr/>
        <a:lstStyle/>
        <a:p>
          <a:pPr algn="l"/>
          <a:endParaRPr lang="ru-RU"/>
        </a:p>
      </dgm:t>
    </dgm:pt>
    <dgm:pt modelId="{9D565F58-5F26-4813-A295-7B07EE85D13D}" type="pres">
      <dgm:prSet presAssocID="{2FDE74B5-1382-46DF-8FA3-13C11245CFCB}" presName="rootnode" presStyleCnt="0">
        <dgm:presLayoutVars>
          <dgm:chMax/>
          <dgm:chPref/>
          <dgm:dir/>
          <dgm:animLvl val="lvl"/>
        </dgm:presLayoutVars>
      </dgm:prSet>
      <dgm:spPr/>
    </dgm:pt>
    <dgm:pt modelId="{01784CA2-34BD-4727-8568-C41F4D6B214B}" type="pres">
      <dgm:prSet presAssocID="{59CBC12C-3C0E-40BC-97DD-16A0EE24DD78}" presName="composite" presStyleCnt="0"/>
      <dgm:spPr/>
    </dgm:pt>
    <dgm:pt modelId="{19F0E1ED-C50A-4637-B2D1-1D8287402F71}" type="pres">
      <dgm:prSet presAssocID="{59CBC12C-3C0E-40BC-97DD-16A0EE24DD78}" presName="LShape" presStyleLbl="alignNode1" presStyleIdx="0" presStyleCnt="5"/>
      <dgm:spPr/>
    </dgm:pt>
    <dgm:pt modelId="{2193EC0D-31D4-423D-8ED4-4319ADE6E2DF}" type="pres">
      <dgm:prSet presAssocID="{59CBC12C-3C0E-40BC-97DD-16A0EE24DD7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12E0C51-4333-409D-99F7-0CE075FBC68D}" type="pres">
      <dgm:prSet presAssocID="{59CBC12C-3C0E-40BC-97DD-16A0EE24DD78}" presName="Triangle" presStyleLbl="alignNode1" presStyleIdx="1" presStyleCnt="5"/>
      <dgm:spPr/>
    </dgm:pt>
    <dgm:pt modelId="{6CC4C18E-FB6A-40BD-95F0-C81F887BC506}" type="pres">
      <dgm:prSet presAssocID="{8EF55CFD-5A66-45B3-9EA6-429BC67BE10D}" presName="sibTrans" presStyleCnt="0"/>
      <dgm:spPr/>
    </dgm:pt>
    <dgm:pt modelId="{E0C24824-8F30-4E4C-A2EF-6D64A4DB6553}" type="pres">
      <dgm:prSet presAssocID="{8EF55CFD-5A66-45B3-9EA6-429BC67BE10D}" presName="space" presStyleCnt="0"/>
      <dgm:spPr/>
    </dgm:pt>
    <dgm:pt modelId="{693EBB4B-903E-4AD7-BAD1-418893D09F3E}" type="pres">
      <dgm:prSet presAssocID="{94C9CFD8-686F-427D-9E0F-387A101242C1}" presName="composite" presStyleCnt="0"/>
      <dgm:spPr/>
    </dgm:pt>
    <dgm:pt modelId="{566063C0-4536-4444-983B-674038F7E7CE}" type="pres">
      <dgm:prSet presAssocID="{94C9CFD8-686F-427D-9E0F-387A101242C1}" presName="LShape" presStyleLbl="alignNode1" presStyleIdx="2" presStyleCnt="5"/>
      <dgm:spPr/>
    </dgm:pt>
    <dgm:pt modelId="{FCC21E73-1BF9-4B57-AB93-FCF709FE4EC9}" type="pres">
      <dgm:prSet presAssocID="{94C9CFD8-686F-427D-9E0F-387A101242C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82ECEFA-D805-497F-89DC-0B0223A35147}" type="pres">
      <dgm:prSet presAssocID="{94C9CFD8-686F-427D-9E0F-387A101242C1}" presName="Triangle" presStyleLbl="alignNode1" presStyleIdx="3" presStyleCnt="5"/>
      <dgm:spPr/>
    </dgm:pt>
    <dgm:pt modelId="{FB3337E3-F2A7-4908-B32A-91DCFD37584C}" type="pres">
      <dgm:prSet presAssocID="{E20A4C1C-B776-4409-AB2D-1865530615B8}" presName="sibTrans" presStyleCnt="0"/>
      <dgm:spPr/>
    </dgm:pt>
    <dgm:pt modelId="{7A18A9E5-86CC-4641-830F-E77AA2DA6D81}" type="pres">
      <dgm:prSet presAssocID="{E20A4C1C-B776-4409-AB2D-1865530615B8}" presName="space" presStyleCnt="0"/>
      <dgm:spPr/>
    </dgm:pt>
    <dgm:pt modelId="{85654FE8-23E4-44D2-9782-75152AF4E417}" type="pres">
      <dgm:prSet presAssocID="{E2618647-8A73-4BB9-9B10-847C72542BBE}" presName="composite" presStyleCnt="0"/>
      <dgm:spPr/>
    </dgm:pt>
    <dgm:pt modelId="{EEAA29B8-AEE0-4F2D-AEE9-EA9D2C21848C}" type="pres">
      <dgm:prSet presAssocID="{E2618647-8A73-4BB9-9B10-847C72542BBE}" presName="LShape" presStyleLbl="alignNode1" presStyleIdx="4" presStyleCnt="5"/>
      <dgm:spPr/>
    </dgm:pt>
    <dgm:pt modelId="{E78599A3-8575-422C-95A4-0AC2DECD1823}" type="pres">
      <dgm:prSet presAssocID="{E2618647-8A73-4BB9-9B10-847C72542BB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2550035-D211-49C8-AC17-1327205927EC}" srcId="{2FDE74B5-1382-46DF-8FA3-13C11245CFCB}" destId="{59CBC12C-3C0E-40BC-97DD-16A0EE24DD78}" srcOrd="0" destOrd="0" parTransId="{78CE7139-5AEC-481A-B55E-CD86EC34AAA5}" sibTransId="{8EF55CFD-5A66-45B3-9EA6-429BC67BE10D}"/>
    <dgm:cxn modelId="{EF972CC5-8108-4EEF-9D17-606346DCF244}" srcId="{2FDE74B5-1382-46DF-8FA3-13C11245CFCB}" destId="{E2618647-8A73-4BB9-9B10-847C72542BBE}" srcOrd="2" destOrd="0" parTransId="{4682F82B-0250-467F-AAB9-5F0BE70A4458}" sibTransId="{06666142-ADCD-4D71-B999-3FB87903A385}"/>
    <dgm:cxn modelId="{AD0127DE-17B5-4E2D-9021-EC1303783E1F}" type="presOf" srcId="{2FDE74B5-1382-46DF-8FA3-13C11245CFCB}" destId="{9D565F58-5F26-4813-A295-7B07EE85D13D}" srcOrd="0" destOrd="0" presId="urn:microsoft.com/office/officeart/2009/3/layout/StepUpProcess"/>
    <dgm:cxn modelId="{8ED3CD4B-F32A-4FDB-A777-F03F4D3BE693}" srcId="{2FDE74B5-1382-46DF-8FA3-13C11245CFCB}" destId="{94C9CFD8-686F-427D-9E0F-387A101242C1}" srcOrd="1" destOrd="0" parTransId="{46ADCC10-82C6-4E9B-A0E6-E397C2E24A20}" sibTransId="{E20A4C1C-B776-4409-AB2D-1865530615B8}"/>
    <dgm:cxn modelId="{D6006634-BDEF-43B5-8479-A12A6BBE729F}" type="presOf" srcId="{E2618647-8A73-4BB9-9B10-847C72542BBE}" destId="{E78599A3-8575-422C-95A4-0AC2DECD1823}" srcOrd="0" destOrd="0" presId="urn:microsoft.com/office/officeart/2009/3/layout/StepUpProcess"/>
    <dgm:cxn modelId="{E1CAFA91-EE65-4600-9571-A677B0838CEC}" type="presOf" srcId="{94C9CFD8-686F-427D-9E0F-387A101242C1}" destId="{FCC21E73-1BF9-4B57-AB93-FCF709FE4EC9}" srcOrd="0" destOrd="0" presId="urn:microsoft.com/office/officeart/2009/3/layout/StepUpProcess"/>
    <dgm:cxn modelId="{68137B57-9710-4271-80AD-ED34870E0E83}" type="presOf" srcId="{59CBC12C-3C0E-40BC-97DD-16A0EE24DD78}" destId="{2193EC0D-31D4-423D-8ED4-4319ADE6E2DF}" srcOrd="0" destOrd="0" presId="urn:microsoft.com/office/officeart/2009/3/layout/StepUpProcess"/>
    <dgm:cxn modelId="{7CDD540B-15C0-40A4-8AC9-F124ED836D1E}" type="presParOf" srcId="{9D565F58-5F26-4813-A295-7B07EE85D13D}" destId="{01784CA2-34BD-4727-8568-C41F4D6B214B}" srcOrd="0" destOrd="0" presId="urn:microsoft.com/office/officeart/2009/3/layout/StepUpProcess"/>
    <dgm:cxn modelId="{FE670FBD-6440-402D-8D3A-8C1742AB2B87}" type="presParOf" srcId="{01784CA2-34BD-4727-8568-C41F4D6B214B}" destId="{19F0E1ED-C50A-4637-B2D1-1D8287402F71}" srcOrd="0" destOrd="0" presId="urn:microsoft.com/office/officeart/2009/3/layout/StepUpProcess"/>
    <dgm:cxn modelId="{F893A04D-9B8B-4A0B-8E57-FE24B5402189}" type="presParOf" srcId="{01784CA2-34BD-4727-8568-C41F4D6B214B}" destId="{2193EC0D-31D4-423D-8ED4-4319ADE6E2DF}" srcOrd="1" destOrd="0" presId="urn:microsoft.com/office/officeart/2009/3/layout/StepUpProcess"/>
    <dgm:cxn modelId="{C46FE38E-7AB6-4820-9F42-D93F2ED2DB74}" type="presParOf" srcId="{01784CA2-34BD-4727-8568-C41F4D6B214B}" destId="{E12E0C51-4333-409D-99F7-0CE075FBC68D}" srcOrd="2" destOrd="0" presId="urn:microsoft.com/office/officeart/2009/3/layout/StepUpProcess"/>
    <dgm:cxn modelId="{AD1849A5-D01B-47A6-A715-34B9FD9FD58F}" type="presParOf" srcId="{9D565F58-5F26-4813-A295-7B07EE85D13D}" destId="{6CC4C18E-FB6A-40BD-95F0-C81F887BC506}" srcOrd="1" destOrd="0" presId="urn:microsoft.com/office/officeart/2009/3/layout/StepUpProcess"/>
    <dgm:cxn modelId="{B3110D1A-D754-43FC-A5EA-C24A33425AE6}" type="presParOf" srcId="{6CC4C18E-FB6A-40BD-95F0-C81F887BC506}" destId="{E0C24824-8F30-4E4C-A2EF-6D64A4DB6553}" srcOrd="0" destOrd="0" presId="urn:microsoft.com/office/officeart/2009/3/layout/StepUpProcess"/>
    <dgm:cxn modelId="{80B09334-F073-4822-9880-D9CC26C28120}" type="presParOf" srcId="{9D565F58-5F26-4813-A295-7B07EE85D13D}" destId="{693EBB4B-903E-4AD7-BAD1-418893D09F3E}" srcOrd="2" destOrd="0" presId="urn:microsoft.com/office/officeart/2009/3/layout/StepUpProcess"/>
    <dgm:cxn modelId="{3DEEC32B-D301-46DC-AA7E-B033BFDCE609}" type="presParOf" srcId="{693EBB4B-903E-4AD7-BAD1-418893D09F3E}" destId="{566063C0-4536-4444-983B-674038F7E7CE}" srcOrd="0" destOrd="0" presId="urn:microsoft.com/office/officeart/2009/3/layout/StepUpProcess"/>
    <dgm:cxn modelId="{B0EDD900-62CF-45DF-BBCB-2951059E1ADD}" type="presParOf" srcId="{693EBB4B-903E-4AD7-BAD1-418893D09F3E}" destId="{FCC21E73-1BF9-4B57-AB93-FCF709FE4EC9}" srcOrd="1" destOrd="0" presId="urn:microsoft.com/office/officeart/2009/3/layout/StepUpProcess"/>
    <dgm:cxn modelId="{267B2A2D-DB71-4483-886D-01A9F9D3D07B}" type="presParOf" srcId="{693EBB4B-903E-4AD7-BAD1-418893D09F3E}" destId="{282ECEFA-D805-497F-89DC-0B0223A35147}" srcOrd="2" destOrd="0" presId="urn:microsoft.com/office/officeart/2009/3/layout/StepUpProcess"/>
    <dgm:cxn modelId="{D40EFC9F-36EA-4E5E-9908-AF80F0BD14B2}" type="presParOf" srcId="{9D565F58-5F26-4813-A295-7B07EE85D13D}" destId="{FB3337E3-F2A7-4908-B32A-91DCFD37584C}" srcOrd="3" destOrd="0" presId="urn:microsoft.com/office/officeart/2009/3/layout/StepUpProcess"/>
    <dgm:cxn modelId="{B5778F07-3541-4640-956A-07B00B3AE005}" type="presParOf" srcId="{FB3337E3-F2A7-4908-B32A-91DCFD37584C}" destId="{7A18A9E5-86CC-4641-830F-E77AA2DA6D81}" srcOrd="0" destOrd="0" presId="urn:microsoft.com/office/officeart/2009/3/layout/StepUpProcess"/>
    <dgm:cxn modelId="{64230C14-B330-4C5B-B494-7D9AC900F176}" type="presParOf" srcId="{9D565F58-5F26-4813-A295-7B07EE85D13D}" destId="{85654FE8-23E4-44D2-9782-75152AF4E417}" srcOrd="4" destOrd="0" presId="urn:microsoft.com/office/officeart/2009/3/layout/StepUpProcess"/>
    <dgm:cxn modelId="{A13DE230-5585-40D4-8CA0-FA11A41DFAB7}" type="presParOf" srcId="{85654FE8-23E4-44D2-9782-75152AF4E417}" destId="{EEAA29B8-AEE0-4F2D-AEE9-EA9D2C21848C}" srcOrd="0" destOrd="0" presId="urn:microsoft.com/office/officeart/2009/3/layout/StepUpProcess"/>
    <dgm:cxn modelId="{B7CF74D6-E5A9-48AD-9672-295EFD728ECE}" type="presParOf" srcId="{85654FE8-23E4-44D2-9782-75152AF4E417}" destId="{E78599A3-8575-422C-95A4-0AC2DECD182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0E1ED-C50A-4637-B2D1-1D8287402F71}">
      <dsp:nvSpPr>
        <dsp:cNvPr id="0" name=""/>
        <dsp:cNvSpPr/>
      </dsp:nvSpPr>
      <dsp:spPr>
        <a:xfrm rot="5400000">
          <a:off x="828531" y="474045"/>
          <a:ext cx="817985" cy="13611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3EC0D-31D4-423D-8ED4-4319ADE6E2DF}">
      <dsp:nvSpPr>
        <dsp:cNvPr id="0" name=""/>
        <dsp:cNvSpPr/>
      </dsp:nvSpPr>
      <dsp:spPr>
        <a:xfrm>
          <a:off x="691989" y="880724"/>
          <a:ext cx="1228817" cy="107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Негативные изменения</a:t>
          </a:r>
          <a:r>
            <a:rPr lang="en-US" sz="900" kern="1200" dirty="0"/>
            <a:t>/</a:t>
          </a:r>
          <a:r>
            <a:rPr lang="ru-RU" sz="900" kern="1200" dirty="0"/>
            <a:t>отсутствие информации: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-1 балл</a:t>
          </a:r>
        </a:p>
      </dsp:txBody>
      <dsp:txXfrm>
        <a:off x="691989" y="880724"/>
        <a:ext cx="1228817" cy="1077130"/>
      </dsp:txXfrm>
    </dsp:sp>
    <dsp:sp modelId="{E12E0C51-4333-409D-99F7-0CE075FBC68D}">
      <dsp:nvSpPr>
        <dsp:cNvPr id="0" name=""/>
        <dsp:cNvSpPr/>
      </dsp:nvSpPr>
      <dsp:spPr>
        <a:xfrm>
          <a:off x="1688954" y="373839"/>
          <a:ext cx="231852" cy="23185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063C0-4536-4444-983B-674038F7E7CE}">
      <dsp:nvSpPr>
        <dsp:cNvPr id="0" name=""/>
        <dsp:cNvSpPr/>
      </dsp:nvSpPr>
      <dsp:spPr>
        <a:xfrm rot="5400000">
          <a:off x="2332843" y="101802"/>
          <a:ext cx="817985" cy="13611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21E73-1BF9-4B57-AB93-FCF709FE4EC9}">
      <dsp:nvSpPr>
        <dsp:cNvPr id="0" name=""/>
        <dsp:cNvSpPr/>
      </dsp:nvSpPr>
      <dsp:spPr>
        <a:xfrm>
          <a:off x="2196301" y="508480"/>
          <a:ext cx="1228817" cy="107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Недостаточная отчетливость  направленности тренда: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0</a:t>
          </a:r>
        </a:p>
      </dsp:txBody>
      <dsp:txXfrm>
        <a:off x="2196301" y="508480"/>
        <a:ext cx="1228817" cy="1077130"/>
      </dsp:txXfrm>
    </dsp:sp>
    <dsp:sp modelId="{282ECEFA-D805-497F-89DC-0B0223A35147}">
      <dsp:nvSpPr>
        <dsp:cNvPr id="0" name=""/>
        <dsp:cNvSpPr/>
      </dsp:nvSpPr>
      <dsp:spPr>
        <a:xfrm>
          <a:off x="3193266" y="1595"/>
          <a:ext cx="231852" cy="23185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A29B8-AEE0-4F2D-AEE9-EA9D2C21848C}">
      <dsp:nvSpPr>
        <dsp:cNvPr id="0" name=""/>
        <dsp:cNvSpPr/>
      </dsp:nvSpPr>
      <dsp:spPr>
        <a:xfrm rot="5400000">
          <a:off x="3837155" y="-270441"/>
          <a:ext cx="817985" cy="13611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599A3-8575-422C-95A4-0AC2DECD1823}">
      <dsp:nvSpPr>
        <dsp:cNvPr id="0" name=""/>
        <dsp:cNvSpPr/>
      </dsp:nvSpPr>
      <dsp:spPr>
        <a:xfrm>
          <a:off x="3700613" y="136237"/>
          <a:ext cx="1228817" cy="107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/>
            <a:t>Позитивные изменения: 1 балл </a:t>
          </a:r>
        </a:p>
      </dsp:txBody>
      <dsp:txXfrm>
        <a:off x="3700613" y="136237"/>
        <a:ext cx="1228817" cy="107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BDC0E-DC53-4E68-8B9D-FD118168532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EB7A0-CD4B-411A-8A8B-676161FC7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4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C47EE-9142-433D-857D-E069411C0477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9D52-1A43-4B6E-B04A-562DF76F5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9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A933-02CF-434B-9E05-6F3526CD0458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7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4457-B5B5-4275-8313-17836B912714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7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8FC4-E2AB-4F47-AB97-2B19811C4B98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3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985F-81A2-4C09-80F1-78C401CC2911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0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D8E2-25C1-46B7-84C0-BB487F887D3A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3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4DAD-BD18-4B01-89A8-7EC87917B940}" type="datetime1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9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5920-CFBF-4441-B5EF-631225364527}" type="datetime1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6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FBA7-728C-495B-A832-AF5CF148CEB6}" type="datetime1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8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0206-6D1A-45A1-A722-E3380E404848}" type="datetime1">
              <a:rPr lang="ru-RU" smtClean="0"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3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792A-7264-4860-961E-A6E524DC7703}" type="datetime1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1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984F-47B5-44CE-A1E3-BBB717A54C7E}" type="datetime1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4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49BF0-A5E9-457F-88AC-03D80258DD8A}" type="datetime1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1B7B-DBCF-4997-91F5-F0F7F83D6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cap="all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Корпоративная прозрачность и качество управления компанией: к вопросу о выгодах, возможностях и рисках оценок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Наталья Хонякова</a:t>
            </a:r>
          </a:p>
        </p:txBody>
      </p:sp>
    </p:spTree>
    <p:extLst>
      <p:ext uri="{BB962C8B-B14F-4D97-AF65-F5344CB8AC3E}">
        <p14:creationId xmlns:p14="http://schemas.microsoft.com/office/powerpoint/2010/main" val="398165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58091" y="186074"/>
            <a:ext cx="10515600" cy="826366"/>
          </a:xfrm>
        </p:spPr>
        <p:txBody>
          <a:bodyPr/>
          <a:lstStyle/>
          <a:p>
            <a:r>
              <a:rPr lang="ru-RU" sz="2800" b="1" cap="all" dirty="0">
                <a:solidFill>
                  <a:schemeClr val="bg1">
                    <a:lumMod val="50000"/>
                  </a:schemeClr>
                </a:solidFill>
              </a:rPr>
              <a:t>Хорошее управление: возможны различные акценты</a:t>
            </a:r>
            <a:endParaRPr lang="ru-RU" altLang="ru-RU" sz="28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565186-1722-4E58-AA31-5B63E83B36D3}" type="slidenum">
              <a:rPr lang="ru-RU" altLang="ru-RU" b="0"/>
              <a:pPr eaLnBrk="1" hangingPunct="1"/>
              <a:t>10</a:t>
            </a:fld>
            <a:endParaRPr lang="ru-RU" altLang="ru-RU" b="0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297" y="3675453"/>
            <a:ext cx="2954343" cy="3222919"/>
          </a:xfrm>
          <a:noFill/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39" y="2027849"/>
            <a:ext cx="27146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1196577"/>
            <a:ext cx="6968836" cy="319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4558701"/>
            <a:ext cx="9425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Доходность, надежность, честность, эффективность, рабочие места, </a:t>
            </a:r>
          </a:p>
          <a:p>
            <a:r>
              <a:rPr lang="ru-RU" dirty="0"/>
              <a:t>экологическая безопасность, вклад в развитие территории, борьба с лишним весом….</a:t>
            </a:r>
          </a:p>
          <a:p>
            <a:r>
              <a:rPr lang="ru-RU" dirty="0"/>
              <a:t>Правление и управление, структуры и процессы…….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1" y="5751972"/>
            <a:ext cx="964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/>
              </a:rPr>
              <a:t>Наивысший уровень качества управления, Очень высокий уровень качества управления </a:t>
            </a:r>
          </a:p>
          <a:p>
            <a:r>
              <a:rPr lang="ru-RU" b="1" dirty="0">
                <a:effectLst/>
              </a:rPr>
              <a:t>Высокий уровень качества управления Приемлемый уровень качества управления</a:t>
            </a:r>
          </a:p>
          <a:p>
            <a:r>
              <a:rPr lang="ru-RU" b="1" dirty="0">
                <a:effectLst/>
              </a:rPr>
              <a:t>Низкий уровень качества управления…………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73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Прозрачность: </a:t>
            </a:r>
            <a:r>
              <a:rPr lang="ru-RU" dirty="0"/>
              <a:t>возможны различные акценты</a:t>
            </a:r>
            <a:endParaRPr lang="ru-RU" sz="28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6647" y="1526669"/>
            <a:ext cx="5226144" cy="2200204"/>
          </a:xfrm>
        </p:spPr>
        <p:txBody>
          <a:bodyPr>
            <a:normAutofit/>
          </a:bodyPr>
          <a:lstStyle/>
          <a:p>
            <a:r>
              <a:rPr lang="ru-RU" sz="2400" dirty="0"/>
              <a:t>Различные уровни и аспекты прозрачности (организационная, целевая, общественная…)</a:t>
            </a:r>
          </a:p>
          <a:p>
            <a:r>
              <a:rPr lang="ru-RU" sz="2400" dirty="0"/>
              <a:t>Различные задачи и аудитории.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4395"/>
            <a:ext cx="4045527" cy="309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48" y="4729710"/>
            <a:ext cx="1950933" cy="212829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2859450"/>
            <a:ext cx="1711520" cy="164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Управление рисками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/>
              <a:t>Индексы и рейтинги могут опираться на различные концептуальные и методические платформы. Свести их в один </a:t>
            </a:r>
            <a:r>
              <a:rPr lang="ru-RU" sz="2600" dirty="0"/>
              <a:t>«</a:t>
            </a:r>
            <a:r>
              <a:rPr lang="ru-RU" sz="2600" dirty="0"/>
              <a:t>единственно верный индекс» вряд ли возможно.</a:t>
            </a:r>
          </a:p>
          <a:p>
            <a:r>
              <a:rPr lang="ru-RU" sz="2600" dirty="0"/>
              <a:t>Возможно и необходимо обеспечить прозрачность и понятность подходов и оценок.</a:t>
            </a:r>
          </a:p>
          <a:p>
            <a:r>
              <a:rPr lang="ru-RU" sz="2600" dirty="0"/>
              <a:t>Возможно и необходимо трезво оценивать возможность «линейного» ранжирования в сфере КСО.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5625"/>
            <a:ext cx="52785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err="1"/>
              <a:t>Бенефициа</a:t>
            </a:r>
            <a:r>
              <a:rPr lang="en-US" sz="4800" dirty="0"/>
              <a:t>R</a:t>
            </a:r>
            <a:r>
              <a:rPr lang="ru-RU" dirty="0"/>
              <a:t>ы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055" y="1325563"/>
            <a:ext cx="5548745" cy="48514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cap="small" dirty="0"/>
              <a:t>Очевидное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Учет показателей УР – инструмент повышения эффективности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Раскрытие показателей УР - фактор развития функций </a:t>
            </a:r>
            <a:r>
              <a:rPr lang="en-US" dirty="0"/>
              <a:t>IR</a:t>
            </a:r>
            <a:r>
              <a:rPr lang="ru-RU" dirty="0"/>
              <a:t>, </a:t>
            </a:r>
            <a:r>
              <a:rPr lang="en-US" dirty="0"/>
              <a:t>HR</a:t>
            </a:r>
            <a:r>
              <a:rPr lang="ru-RU" dirty="0"/>
              <a:t>, </a:t>
            </a:r>
            <a:r>
              <a:rPr lang="en-US" dirty="0"/>
              <a:t>PR</a:t>
            </a:r>
            <a:r>
              <a:rPr lang="ru-RU" dirty="0"/>
              <a:t>…. :</a:t>
            </a:r>
          </a:p>
          <a:p>
            <a:pPr marL="539750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охват новых целевых групп</a:t>
            </a:r>
          </a:p>
          <a:p>
            <a:pPr marL="539750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качество коммуникации</a:t>
            </a:r>
          </a:p>
          <a:p>
            <a:pPr marL="539750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возможность подтверждения и демонстрации эффективности деятельности по направлению: обосновать цели и оценить результаты, контролировать использование ресурсов</a:t>
            </a:r>
          </a:p>
          <a:p>
            <a:pPr marL="539750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профессиональное поле для личного позиционирования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9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Что может рассказать публичная корпоративная отчетность</a:t>
            </a:r>
            <a:br>
              <a:rPr lang="ru-RU" dirty="0"/>
            </a:br>
            <a:r>
              <a:rPr lang="ru-RU" dirty="0"/>
              <a:t> об  управлении в сфере КСО и УР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191491"/>
            <a:ext cx="10515600" cy="4985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Конкретность, измеримость, целей по основным темам КСО и УР 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можем говорить об управлении в этой сфере, о включении КСО и УР в поле регулярного менеджмента </a:t>
            </a:r>
          </a:p>
          <a:p>
            <a:pPr marL="0" indent="0">
              <a:buNone/>
            </a:pPr>
            <a:r>
              <a:rPr lang="ru-RU" dirty="0"/>
              <a:t>Прозрачность целей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готовность обсуждать их обоснованность и цену их достижения с заинтересованными группами, основа для развития сотрудничества</a:t>
            </a:r>
          </a:p>
          <a:p>
            <a:pPr marL="0" indent="0">
              <a:buNone/>
            </a:pPr>
            <a:r>
              <a:rPr lang="ru-RU" dirty="0"/>
              <a:t>Конкретные, измеримые показатели результативности, раскрываемые в динамике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характеристика устойчивости тренда – подтверждение эффективности управления, качества целей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набор показателей отражает как основные информационные запросы, так и реальный опыт управления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6" y="122670"/>
            <a:ext cx="10515600" cy="1325563"/>
          </a:xfrm>
        </p:spPr>
        <p:txBody>
          <a:bodyPr/>
          <a:lstStyle/>
          <a:p>
            <a:r>
              <a:rPr lang="ru-RU" dirty="0"/>
              <a:t>Качество раскрытия информации:  </a:t>
            </a:r>
            <a:br>
              <a:rPr lang="ru-RU" dirty="0"/>
            </a:br>
            <a:r>
              <a:rPr lang="ru-RU" dirty="0"/>
              <a:t>Индекс «Ответственность и открытость»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" y="1929462"/>
            <a:ext cx="7656368" cy="4658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18" y="891237"/>
            <a:ext cx="4184382" cy="336726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3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82" y="415638"/>
            <a:ext cx="10515600" cy="969818"/>
          </a:xfrm>
        </p:spPr>
        <p:txBody>
          <a:bodyPr/>
          <a:lstStyle/>
          <a:p>
            <a:r>
              <a:rPr lang="ru-RU" dirty="0"/>
              <a:t>прозрачность динамики </a:t>
            </a:r>
            <a:r>
              <a:rPr lang="ru-RU" dirty="0"/>
              <a:t>результативности: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07" y="1527753"/>
            <a:ext cx="9934575" cy="46863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6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Динамика результативности: </a:t>
            </a:r>
            <a:br>
              <a:rPr lang="ru-RU" dirty="0"/>
            </a:br>
            <a:r>
              <a:rPr lang="ru-RU" dirty="0"/>
              <a:t>Индекс «Вектор устойчивого развития»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85" y="1010218"/>
            <a:ext cx="5779679" cy="389963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2967087"/>
              </p:ext>
            </p:extLst>
          </p:nvPr>
        </p:nvGraphicFramePr>
        <p:xfrm>
          <a:off x="6705600" y="5277654"/>
          <a:ext cx="5486400" cy="195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21883" y="5008046"/>
            <a:ext cx="1643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4F81BD"/>
                </a:solidFill>
                <a:cs typeface="Calibri" panose="020F0502020204030204" pitchFamily="34" charset="0"/>
              </a:rPr>
              <a:t>Шкала оценки</a:t>
            </a:r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452" y="1325563"/>
            <a:ext cx="43202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4F81BD"/>
                </a:solidFill>
                <a:cs typeface="Arial" panose="020B0604020202020204" pitchFamily="34" charset="0"/>
              </a:rPr>
              <a:t>Индекс «Вектор устойчивого развития» не ранжирует компании. Его цель – уловить развитие ситуации, реальное движение жизни за показателями корпоративной отчетности. Он</a:t>
            </a:r>
            <a:r>
              <a:rPr lang="ru-RU" sz="20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4F81BD"/>
                </a:solidFill>
                <a:cs typeface="Calibri" panose="020F0502020204030204" pitchFamily="34" charset="0"/>
              </a:rPr>
              <a:t>рассчитывается как своего рода аналог «индекса направленного движения», который используется для определения рыночных трендов. Для расчета индекса фиксируются не собственно значения показателей, а знак их изменений, позитивные и негативные «сигналы».  Индекс базируется на соотношении позитивных и негативных «сигналов», которые указывают на направление изменений в массиве отчетных данных за три года.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782" y="0"/>
            <a:ext cx="10515600" cy="1325563"/>
          </a:xfrm>
        </p:spPr>
        <p:txBody>
          <a:bodyPr/>
          <a:lstStyle/>
          <a:p>
            <a:r>
              <a:rPr lang="ru-RU" dirty="0"/>
              <a:t>Прозрачность целей: индекс «Перспектива»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586" y="987109"/>
            <a:ext cx="6574414" cy="3833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" y="4976444"/>
            <a:ext cx="6109854" cy="22279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586" y="1093472"/>
            <a:ext cx="51261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Публичное раскрытие конкретных целевых показателей в сфере КСО остается трудной задачей для подавляющего большинства компаний, даже в рамках группы лидеров индекса «Ответственность и открытость». Однако динамика значений индекса «Перспектива» за три года указывает на то, что ситуация постепенно меняется. При этом тенденция к повышению этого индекса, наметившаяся в прошлом году, пока неустойчива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0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Продуктивный Опыт </a:t>
            </a:r>
            <a:r>
              <a:rPr lang="ru-RU" dirty="0"/>
              <a:t>и зоны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65564"/>
            <a:ext cx="5181600" cy="461139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Опора на количественные данные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Минимизация возможности неоднозначных оценок - исключение критериев, позволяющих неоднозначные трактовки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Определенность границ и возможностей оценки: индексы отражают тренды, а не линейное ранжирование компаний, позволяя при этом выявить хорошие практики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Сопоставимость с рядом других продуктов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Преодоление ограничений выборки результатами рейтингов крупнейших компаний (недостаточно полная отраслевая картина, ряд компаний, последовательно демонстрирующих высокий уровень прозрачности, не включен в выборку)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Учет показателей, важных в отраслевом контексте, отраслевые индексы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Необходимость более глубокого анализа контекста, в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т.ч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соотнесения с индексами УР территорий 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4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57" y="1323830"/>
            <a:ext cx="2162175" cy="1704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657" y="3505632"/>
            <a:ext cx="790575" cy="1685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157" y="2923755"/>
            <a:ext cx="1714500" cy="159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999" y="4546381"/>
            <a:ext cx="2047875" cy="1666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232" y="1777494"/>
            <a:ext cx="1476158" cy="1919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10" y="4691085"/>
            <a:ext cx="2479022" cy="1761667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 интегральной оценки и риски ее восприятия</a:t>
            </a:r>
            <a:br>
              <a:rPr lang="ru-RU" dirty="0"/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4294967295"/>
          </p:nvPr>
        </p:nvSpPr>
        <p:spPr>
          <a:xfrm>
            <a:off x="6505731" y="1573967"/>
            <a:ext cx="5638644" cy="502170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Доверие к источнику информации: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889" y="2882201"/>
            <a:ext cx="5289283" cy="18088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96530" y="5006715"/>
            <a:ext cx="292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ru-RU" i="1" dirty="0"/>
              <a:t>«Левада-Центр»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1B7B-DBCF-4997-91F5-F0F7F83D649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60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606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Корпоративная прозрачность и качество управления компанией: к вопросу о выгодах, возможностях и рисках оценок</vt:lpstr>
      <vt:lpstr>БенефициаRы</vt:lpstr>
      <vt:lpstr>Что может рассказать публичная корпоративная отчетность  об  управлении в сфере КСО и УР</vt:lpstr>
      <vt:lpstr>Качество раскрытия информации:   Индекс «Ответственность и открытость»</vt:lpstr>
      <vt:lpstr>прозрачность динамики результативности:  </vt:lpstr>
      <vt:lpstr>Динамика результативности:  Индекс «Вектор устойчивого развития»</vt:lpstr>
      <vt:lpstr>Прозрачность целей: индекс «Перспектива»</vt:lpstr>
      <vt:lpstr>Продуктивный Опыт и зоны развития</vt:lpstr>
      <vt:lpstr>Риски интегральной оценки и риски ее восприятия </vt:lpstr>
      <vt:lpstr>Хорошее управление: возможны различные акценты</vt:lpstr>
      <vt:lpstr>Прозрачность: возможны различные акценты</vt:lpstr>
      <vt:lpstr>Управление рисками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Лукавая цифра</dc:title>
  <dc:creator>Наталья Хонякова</dc:creator>
  <cp:lastModifiedBy>Наталья Хонякова</cp:lastModifiedBy>
  <cp:revision>48</cp:revision>
  <cp:lastPrinted>2017-02-28T12:56:29Z</cp:lastPrinted>
  <dcterms:created xsi:type="dcterms:W3CDTF">2017-02-28T08:07:51Z</dcterms:created>
  <dcterms:modified xsi:type="dcterms:W3CDTF">2017-03-02T07:49:08Z</dcterms:modified>
</cp:coreProperties>
</file>