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112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customXml/itemProps5.xml" ContentType="application/vnd.openxmlformats-officedocument.customXmlProperties+xml"/>
  <Override PartName="/ppt/tags/tag11.xml" ContentType="application/vnd.openxmlformats-officedocument.presentationml.tags+xml"/>
  <Override PartName="/ppt/tags/tag1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24"/>
  </p:notesMasterIdLst>
  <p:handoutMasterIdLst>
    <p:handoutMasterId r:id="rId25"/>
  </p:handoutMasterIdLst>
  <p:sldIdLst>
    <p:sldId id="941" r:id="rId18"/>
    <p:sldId id="944" r:id="rId19"/>
    <p:sldId id="947" r:id="rId20"/>
    <p:sldId id="948" r:id="rId21"/>
    <p:sldId id="949" r:id="rId22"/>
    <p:sldId id="950" r:id="rId23"/>
  </p:sldIdLst>
  <p:sldSz cx="12198350" cy="6858000"/>
  <p:notesSz cx="7099300" cy="10234613"/>
  <p:custDataLst>
    <p:custData r:id="rId8"/>
    <p:tags r:id="rId26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CDD7"/>
    <a:srgbClr val="FDFDFC"/>
    <a:srgbClr val="FDFDFD"/>
    <a:srgbClr val="FDFEFD"/>
    <a:srgbClr val="FEFDFD"/>
    <a:srgbClr val="FEFEFD"/>
    <a:srgbClr val="FEFEFE"/>
    <a:srgbClr val="FEFFFE"/>
    <a:srgbClr val="FFFEFE"/>
    <a:srgbClr val="FFFF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5" autoAdjust="0"/>
    <p:restoredTop sz="94660" autoAdjust="0"/>
  </p:normalViewPr>
  <p:slideViewPr>
    <p:cSldViewPr snapToObjects="1" showGuides="1">
      <p:cViewPr>
        <p:scale>
          <a:sx n="50" d="100"/>
          <a:sy n="50" d="100"/>
        </p:scale>
        <p:origin x="-1978" y="-830"/>
      </p:cViewPr>
      <p:guideLst>
        <p:guide orient="horz" pos="3903"/>
        <p:guide orient="horz" pos="654"/>
        <p:guide orient="horz" pos="2452"/>
        <p:guide orient="horz" pos="2360"/>
        <p:guide orient="horz" pos="909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9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customXml" Target="../../customXml/item1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customXml" Target="../../customXml/item1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customXml" Target="../../customXml/item1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customXml" Target="../../customXml/item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5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050" name="think-cell Slide" r:id="rId3" imgW="216" imgH="216" progId="TCLayout.ActiveDocument.1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541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8881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315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73476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8837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360045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9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259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0000"/>
            <a:ext cx="2736775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0000"/>
            <a:ext cx="2592387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grpSp>
        <p:nvGrpSpPr>
          <p:cNvPr id="11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9053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7903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grpSp>
        <p:nvGrpSpPr>
          <p:cNvPr id="2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3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grpSp>
        <p:nvGrpSpPr>
          <p:cNvPr id="2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0000"/>
            <a:ext cx="3887914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8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42" Type="http://schemas.openxmlformats.org/officeDocument/2006/relationships/tags" Target="../tags/tag11.xml"/><Relationship Id="rId47" Type="http://schemas.openxmlformats.org/officeDocument/2006/relationships/tags" Target="../tags/tag16.xml"/><Relationship Id="rId50" Type="http://schemas.openxmlformats.org/officeDocument/2006/relationships/tags" Target="../tags/tag19.xml"/><Relationship Id="rId55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0.xml"/><Relationship Id="rId54" Type="http://schemas.openxmlformats.org/officeDocument/2006/relationships/tags" Target="../tags/tag23.xml"/><Relationship Id="rId6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37" Type="http://schemas.openxmlformats.org/officeDocument/2006/relationships/tags" Target="../tags/tag6.xml"/><Relationship Id="rId40" Type="http://schemas.openxmlformats.org/officeDocument/2006/relationships/tags" Target="../tags/tag9.xml"/><Relationship Id="rId45" Type="http://schemas.openxmlformats.org/officeDocument/2006/relationships/tags" Target="../tags/tag14.xml"/><Relationship Id="rId53" Type="http://schemas.openxmlformats.org/officeDocument/2006/relationships/tags" Target="../tags/tag22.xml"/><Relationship Id="rId58" Type="http://schemas.openxmlformats.org/officeDocument/2006/relationships/tags" Target="../tags/tag2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5.xml"/><Relationship Id="rId49" Type="http://schemas.openxmlformats.org/officeDocument/2006/relationships/tags" Target="../tags/tag18.xml"/><Relationship Id="rId57" Type="http://schemas.openxmlformats.org/officeDocument/2006/relationships/tags" Target="../tags/tag26.xml"/><Relationship Id="rId61" Type="http://schemas.openxmlformats.org/officeDocument/2006/relationships/tags" Target="../tags/tag30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4" Type="http://schemas.openxmlformats.org/officeDocument/2006/relationships/tags" Target="../tags/tag13.xml"/><Relationship Id="rId52" Type="http://schemas.openxmlformats.org/officeDocument/2006/relationships/tags" Target="../tags/tag21.xml"/><Relationship Id="rId60" Type="http://schemas.openxmlformats.org/officeDocument/2006/relationships/tags" Target="../tags/tag2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4.xml"/><Relationship Id="rId43" Type="http://schemas.openxmlformats.org/officeDocument/2006/relationships/tags" Target="../tags/tag12.xml"/><Relationship Id="rId48" Type="http://schemas.openxmlformats.org/officeDocument/2006/relationships/tags" Target="../tags/tag17.xml"/><Relationship Id="rId56" Type="http://schemas.openxmlformats.org/officeDocument/2006/relationships/tags" Target="../tags/tag25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tags" Target="../tags/tag7.xml"/><Relationship Id="rId46" Type="http://schemas.openxmlformats.org/officeDocument/2006/relationships/tags" Target="../tags/tag15.xml"/><Relationship Id="rId59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074" name="think-cell Slide" r:id="rId62" imgW="216" imgH="216" progId="TCLayout.ActiveDocument.1">
              <p:embed/>
            </p:oleObj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3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4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8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</a:rPr>
              <a:t>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20XX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9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XX.XX.20XX</a:t>
            </a:r>
          </a:p>
        </p:txBody>
      </p:sp>
      <p:sp>
        <p:nvSpPr>
          <p:cNvPr id="65" name="cdtTextBox 11 Id18"/>
          <p:cNvSpPr txBox="1"/>
          <p:nvPr userDrawn="1">
            <p:custDataLst>
              <p:tags r:id="rId60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61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err="1" smtClean="0">
                <a:solidFill>
                  <a:srgbClr val="000000"/>
                </a:solidFill>
              </a:rPr>
              <a:t>Author</a:t>
            </a:r>
            <a:r>
              <a:rPr lang="de-DE" sz="1000" noProof="0" dirty="0" smtClean="0">
                <a:solidFill>
                  <a:srgbClr val="000000"/>
                </a:solidFill>
              </a:rPr>
              <a:t> / Department</a:t>
            </a:r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14" r:id="rId11"/>
    <p:sldLayoutId id="2147483706" r:id="rId12"/>
    <p:sldLayoutId id="2147483713" r:id="rId13"/>
    <p:sldLayoutId id="2147483712" r:id="rId14"/>
    <p:sldLayoutId id="2147483670" r:id="rId15"/>
    <p:sldLayoutId id="2147483692" r:id="rId16"/>
    <p:sldLayoutId id="2147483696" r:id="rId17"/>
    <p:sldLayoutId id="2147483707" r:id="rId18"/>
    <p:sldLayoutId id="2147483715" r:id="rId19"/>
    <p:sldLayoutId id="2147483683" r:id="rId20"/>
    <p:sldLayoutId id="2147483681" r:id="rId21"/>
    <p:sldLayoutId id="2147483697" r:id="rId22"/>
    <p:sldLayoutId id="2147483691" r:id="rId23"/>
    <p:sldLayoutId id="2147483693" r:id="rId24"/>
    <p:sldLayoutId id="2147483684" r:id="rId25"/>
    <p:sldLayoutId id="2147483685" r:id="rId26"/>
    <p:sldLayoutId id="2147483694" r:id="rId27"/>
    <p:sldLayoutId id="2147483686" r:id="rId28"/>
    <p:sldLayoutId id="2147483688" r:id="rId29"/>
    <p:sldLayoutId id="2147483704" r:id="rId30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6.jpeg"/><Relationship Id="rId2" Type="http://schemas.openxmlformats.org/officeDocument/2006/relationships/tags" Target="../tags/tag10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2952882"/>
            <a:ext cx="7272312" cy="3279032"/>
          </a:xfrm>
        </p:spPr>
        <p:txBody>
          <a:bodyPr/>
          <a:lstStyle/>
          <a:p>
            <a:r>
              <a:rPr lang="ru-RU" sz="2800" b="0" i="0" u="none" baseline="0" dirty="0"/>
              <a:t>Неделя российского бизнеса</a:t>
            </a:r>
            <a:r>
              <a:rPr lang="ru-RU"/>
              <a:t/>
            </a:r>
            <a:br>
              <a:rPr lang="ru-RU"/>
            </a:br>
            <a:r>
              <a:rPr lang="ru-RU"/>
              <a:t>Форум по цифровой трансформации</a:t>
            </a:r>
            <a:r>
              <a:rPr lang="ru-RU" dirty="0"/>
              <a:t/>
            </a:r>
            <a:br>
              <a:rPr lang="ru-RU" dirty="0"/>
            </a:br>
            <a:r>
              <a:rPr lang="ru-RU" sz="1100" b="0" dirty="0"/>
              <a:t/>
            </a:r>
            <a:br>
              <a:rPr lang="ru-RU" sz="1100" b="0" dirty="0"/>
            </a:br>
            <a:r>
              <a:rPr lang="ru-RU" sz="2200" b="0" i="0" u="none" baseline="0" dirty="0"/>
              <a:t>Д-р Дитрих </a:t>
            </a:r>
            <a:r>
              <a:rPr lang="ru-RU" sz="2200" b="0" i="0" u="none" baseline="0" dirty="0" err="1"/>
              <a:t>Мёллер</a:t>
            </a:r>
            <a:r>
              <a:rPr lang="ru-RU" sz="2200" b="0" i="0" u="none" baseline="0" dirty="0"/>
              <a:t>, Президент и Генеральный директор ООО «Сименс»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0" i="0" u="none" baseline="0" dirty="0"/>
              <a:t>Москва, 8 февраля 2018 г.</a:t>
            </a:r>
            <a:endParaRPr lang="ru-RU" sz="2200" b="0" dirty="0"/>
          </a:p>
        </p:txBody>
      </p:sp>
    </p:spTree>
    <p:extLst>
      <p:ext uri="{BB962C8B-B14F-4D97-AF65-F5344CB8AC3E}">
        <p14:creationId xmlns="" xmlns:p14="http://schemas.microsoft.com/office/powerpoint/2010/main" val="13232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2800" b="1" i="0" u="none" baseline="0">
                <a:solidFill>
                  <a:srgbClr val="004669"/>
                </a:solidFill>
              </a:rPr>
              <a:t>Завод «Сименс» в Амберге </a:t>
            </a:r>
            <a:endParaRPr lang="ru-RU" sz="2800" noProof="0" dirty="0">
              <a:solidFill>
                <a:srgbClr val="004669"/>
              </a:solidFill>
            </a:endParaRPr>
          </a:p>
        </p:txBody>
      </p:sp>
      <p:sp>
        <p:nvSpPr>
          <p:cNvPr id="9" name="cdtText Box 133 Id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l" rtl="0"/>
            <a:r>
              <a:rPr lang="ru-RU" sz="1000" b="1" i="0" u="none" baseline="0">
                <a:solidFill>
                  <a:schemeClr val="bg1"/>
                </a:solidFill>
              </a:rPr>
              <a:t>Для ограниченного использования © «Сименс АГ», 20ХХ 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cdtTextBox 12 Id17"/>
          <p:cNvSpPr txBox="1"/>
          <p:nvPr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XX.XX.20XX</a:t>
            </a:r>
          </a:p>
        </p:txBody>
      </p:sp>
      <p:sp>
        <p:nvSpPr>
          <p:cNvPr id="11" name="cdtTextBox 11 Id18"/>
          <p:cNvSpPr txBox="1"/>
          <p:nvPr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Стр. </a:t>
            </a:r>
            <a:fld id="{91E7552C-A157-4A4F-8E99-698C0325FC94}" type="slidenum">
              <a:rPr sz="1000">
                <a:solidFill>
                  <a:schemeClr val="bg1"/>
                </a:solidFill>
              </a:rPr>
              <a:pPr algn="l" rtl="0">
                <a:lnSpc>
                  <a:spcPct val="110000"/>
                </a:lnSpc>
                <a:spcBef>
                  <a:spcPts val="0"/>
                </a:spcBef>
              </a:pPr>
              <a:t>2</a:t>
            </a:fld>
            <a:endParaRPr lang="ru-RU" sz="1000" noProof="0" dirty="0" smtClean="0">
              <a:solidFill>
                <a:schemeClr val="bg1"/>
              </a:solidFill>
            </a:endParaRPr>
          </a:p>
        </p:txBody>
      </p:sp>
      <p:sp>
        <p:nvSpPr>
          <p:cNvPr id="12" name="cdtTextBox 13 Id19"/>
          <p:cNvSpPr txBox="1"/>
          <p:nvPr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Автор / Департамент</a:t>
            </a:r>
          </a:p>
        </p:txBody>
      </p:sp>
      <p:sp>
        <p:nvSpPr>
          <p:cNvPr id="13" name="Ellipse 12"/>
          <p:cNvSpPr/>
          <p:nvPr/>
        </p:nvSpPr>
        <p:spPr bwMode="auto">
          <a:xfrm rot="-600000">
            <a:off x="615672" y="1996348"/>
            <a:ext cx="2134684" cy="2134684"/>
          </a:xfrm>
          <a:prstGeom prst="ellipse">
            <a:avLst/>
          </a:prstGeom>
          <a:solidFill>
            <a:srgbClr val="F000FF"/>
          </a:solidFill>
          <a:ln w="57150">
            <a:noFill/>
            <a:prstDash val="dash"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</a:pPr>
            <a:r>
              <a:rPr lang="ru-RU" sz="1500" b="0" i="0" u="none" baseline="0">
                <a:solidFill>
                  <a:schemeClr val="bg1"/>
                </a:solidFill>
              </a:rPr>
              <a:t>При необходимости нижний колонтитул можно отредактировать непосредственно на данному слайде.</a:t>
            </a:r>
          </a:p>
        </p:txBody>
      </p:sp>
      <p:pic>
        <p:nvPicPr>
          <p:cNvPr id="15" name="Picture Placeholder 14" descr="IM2015020439CO_300dpi.jpg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17" name="Rectangle 16"/>
          <p:cNvSpPr/>
          <p:nvPr/>
        </p:nvSpPr>
        <p:spPr bwMode="auto">
          <a:xfrm>
            <a:off x="632193" y="5085184"/>
            <a:ext cx="6600073" cy="13141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1500 различных продуктов</a:t>
            </a: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качества 99,9998 %</a:t>
            </a:r>
            <a:endParaRPr lang="ru-RU" sz="2400" b="1" dirty="0" smtClean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5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2800" b="1" i="0" u="none" baseline="0">
                <a:solidFill>
                  <a:srgbClr val="004669"/>
                </a:solidFill>
              </a:rPr>
              <a:t>Мазерати Гибли (Maserati Ghibli)  </a:t>
            </a:r>
            <a:endParaRPr lang="ru-RU" sz="2800" noProof="0" dirty="0">
              <a:solidFill>
                <a:srgbClr val="004669"/>
              </a:solidFill>
            </a:endParaRPr>
          </a:p>
        </p:txBody>
      </p:sp>
      <p:sp>
        <p:nvSpPr>
          <p:cNvPr id="9" name="cdtText Box 133 Id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l" rtl="0"/>
            <a:r>
              <a:rPr lang="ru-RU" sz="1000" b="1" i="0" u="none" baseline="0">
                <a:solidFill>
                  <a:schemeClr val="bg1"/>
                </a:solidFill>
              </a:rPr>
              <a:t>Для ограниченного использования © «Сименс АГ», 20ХХ 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cdtTextBox 12 Id17"/>
          <p:cNvSpPr txBox="1"/>
          <p:nvPr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XX.XX.20XX</a:t>
            </a:r>
          </a:p>
        </p:txBody>
      </p:sp>
      <p:sp>
        <p:nvSpPr>
          <p:cNvPr id="11" name="cdtTextBox 11 Id18"/>
          <p:cNvSpPr txBox="1"/>
          <p:nvPr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Стр. </a:t>
            </a:r>
            <a:fld id="{91E7552C-A157-4A4F-8E99-698C0325FC94}" type="slidenum">
              <a:rPr sz="1000">
                <a:solidFill>
                  <a:schemeClr val="bg1"/>
                </a:solidFill>
              </a:rPr>
              <a:pPr algn="l" rtl="0">
                <a:lnSpc>
                  <a:spcPct val="110000"/>
                </a:lnSpc>
                <a:spcBef>
                  <a:spcPts val="0"/>
                </a:spcBef>
              </a:pPr>
              <a:t>3</a:t>
            </a:fld>
            <a:endParaRPr lang="ru-RU" sz="1000" noProof="0" dirty="0" smtClean="0">
              <a:solidFill>
                <a:schemeClr val="bg1"/>
              </a:solidFill>
            </a:endParaRPr>
          </a:p>
        </p:txBody>
      </p:sp>
      <p:sp>
        <p:nvSpPr>
          <p:cNvPr id="12" name="cdtTextBox 13 Id19"/>
          <p:cNvSpPr txBox="1"/>
          <p:nvPr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Автор / Департамент</a:t>
            </a:r>
          </a:p>
        </p:txBody>
      </p:sp>
      <p:pic>
        <p:nvPicPr>
          <p:cNvPr id="16" name="Picture Placeholder 15" descr="maxresdefault.jpg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17" name="Rectangle 16"/>
          <p:cNvSpPr/>
          <p:nvPr/>
        </p:nvSpPr>
        <p:spPr bwMode="auto">
          <a:xfrm>
            <a:off x="158515" y="1628800"/>
            <a:ext cx="7272808" cy="25922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365125" indent="-365125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Сокращение сроков производства - 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50%</a:t>
            </a: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атрат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проектирование 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на 30%</a:t>
            </a: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Увеличение производительности</a:t>
            </a:r>
            <a:r>
              <a:rPr lang="ru-RU" sz="2400" b="1" i="0" u="none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200%</a:t>
            </a:r>
            <a:endParaRPr lang="ru-RU" sz="2400" b="1" i="0" u="none" baseline="0" dirty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овысилось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качество</a:t>
            </a:r>
            <a:endParaRPr lang="ru-RU" sz="2400" b="1" dirty="0" smtClean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5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2800" b="1" i="0" u="none" baseline="0" dirty="0">
                <a:solidFill>
                  <a:srgbClr val="004669"/>
                </a:solidFill>
              </a:rPr>
              <a:t>Сервисное обслуживание «САПСАНОВ» в России</a:t>
            </a:r>
            <a:endParaRPr lang="ru-RU" sz="2800" noProof="0" dirty="0">
              <a:solidFill>
                <a:srgbClr val="004669"/>
              </a:solidFill>
            </a:endParaRPr>
          </a:p>
        </p:txBody>
      </p:sp>
      <p:sp>
        <p:nvSpPr>
          <p:cNvPr id="9" name="cdtText Box 133 Id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l" rtl="0"/>
            <a:r>
              <a:rPr lang="ru-RU" sz="1000" b="1" i="0" u="none" baseline="0">
                <a:solidFill>
                  <a:schemeClr val="bg1"/>
                </a:solidFill>
              </a:rPr>
              <a:t>Для ограниченного использования © «Сименс АГ», 20ХХ 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cdtTextBox 12 Id17"/>
          <p:cNvSpPr txBox="1"/>
          <p:nvPr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XX.XX.20XX</a:t>
            </a:r>
          </a:p>
        </p:txBody>
      </p:sp>
      <p:sp>
        <p:nvSpPr>
          <p:cNvPr id="11" name="cdtTextBox 11 Id18"/>
          <p:cNvSpPr txBox="1"/>
          <p:nvPr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Стр. </a:t>
            </a:r>
            <a:fld id="{91E7552C-A157-4A4F-8E99-698C0325FC94}" type="slidenum">
              <a:rPr sz="1000">
                <a:solidFill>
                  <a:schemeClr val="bg1"/>
                </a:solidFill>
              </a:rPr>
              <a:pPr algn="l" rtl="0">
                <a:lnSpc>
                  <a:spcPct val="110000"/>
                </a:lnSpc>
                <a:spcBef>
                  <a:spcPts val="0"/>
                </a:spcBef>
              </a:pPr>
              <a:t>4</a:t>
            </a:fld>
            <a:endParaRPr lang="ru-RU" sz="1000" noProof="0" dirty="0" smtClean="0">
              <a:solidFill>
                <a:schemeClr val="bg1"/>
              </a:solidFill>
            </a:endParaRPr>
          </a:p>
        </p:txBody>
      </p:sp>
      <p:sp>
        <p:nvSpPr>
          <p:cNvPr id="12" name="cdtTextBox 13 Id19"/>
          <p:cNvSpPr txBox="1"/>
          <p:nvPr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Автор / Департамент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/>
          <a:srcRect l="6363" r="5945"/>
          <a:stretch>
            <a:fillRect/>
          </a:stretch>
        </p:blipFill>
        <p:spPr bwMode="auto">
          <a:xfrm>
            <a:off x="0" y="1440000"/>
            <a:ext cx="12204000" cy="541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507213" y="1646802"/>
            <a:ext cx="6456058" cy="15481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2400" b="1" dirty="0" smtClean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от -40 </a:t>
            </a:r>
            <a:r>
              <a:rPr lang="ru-RU" sz="2400" b="1" i="0" u="none" baseline="0" dirty="0" err="1">
                <a:solidFill>
                  <a:srgbClr val="004669"/>
                </a:solidFill>
                <a:latin typeface="Arial"/>
                <a:ea typeface="Arial Unicode MS" panose="020B0604020202020204" pitchFamily="34" charset="-128"/>
                <a:cs typeface="Arial"/>
              </a:rPr>
              <a:t>°C</a:t>
            </a:r>
            <a:r>
              <a:rPr lang="ru-RU" sz="2400" b="1" i="0" u="none" baseline="0" dirty="0">
                <a:solidFill>
                  <a:srgbClr val="004669"/>
                </a:solidFill>
                <a:latin typeface="Arial"/>
                <a:ea typeface="Arial Unicode MS" panose="020B0604020202020204" pitchFamily="34" charset="-128"/>
                <a:cs typeface="Arial"/>
              </a:rPr>
              <a:t> до +40°C</a:t>
            </a: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эксплуатационная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готовность 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99</a:t>
            </a:r>
            <a:r>
              <a:rPr lang="en-US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,5</a:t>
            </a:r>
            <a:r>
              <a:rPr lang="ru-RU" sz="2400" b="1" i="0" u="none" baseline="0" dirty="0" smtClean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i="0" u="none" baseline="0" dirty="0">
                <a:solidFill>
                  <a:srgbClr val="004669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</a:p>
          <a:p>
            <a:pPr marL="365125" indent="-365125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2400" b="1" dirty="0" smtClean="0">
              <a:solidFill>
                <a:srgbClr val="004669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5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26" name="think-cell Slide" r:id="rId6" imgW="216" imgH="216" progId="TCLayout.ActiveDocument.1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0" y="5805264"/>
            <a:ext cx="12198349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0" u="none" baseline="0" dirty="0" err="1">
                <a:solidFill>
                  <a:srgbClr val="004669"/>
                </a:solidFill>
              </a:rPr>
              <a:t>MindSphere</a:t>
            </a:r>
            <a:r>
              <a:rPr lang="ru-RU" sz="2400" b="1" i="0" u="none" baseline="0" dirty="0">
                <a:solidFill>
                  <a:srgbClr val="004669"/>
                </a:solidFill>
              </a:rPr>
              <a:t> - </a:t>
            </a:r>
            <a:r>
              <a:rPr lang="ru-RU" sz="2400" dirty="0" smtClean="0">
                <a:solidFill>
                  <a:srgbClr val="004669"/>
                </a:solidFill>
              </a:rPr>
              <a:t>открытая облачная платформа «Сименс» для «Интернета вещей»</a:t>
            </a:r>
            <a:endParaRPr lang="ru-RU" sz="2400" noProof="0" dirty="0">
              <a:solidFill>
                <a:srgbClr val="004669"/>
              </a:solidFill>
            </a:endParaRPr>
          </a:p>
        </p:txBody>
      </p:sp>
      <p:sp>
        <p:nvSpPr>
          <p:cNvPr id="10" name="cdtTextBox 12 Id17"/>
          <p:cNvSpPr txBox="1"/>
          <p:nvPr>
            <p:custDataLst>
              <p:tags r:id="rId2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XX.XX.20XX</a:t>
            </a:r>
          </a:p>
        </p:txBody>
      </p:sp>
      <p:sp>
        <p:nvSpPr>
          <p:cNvPr id="11" name="cdtTextBox 11 Id18"/>
          <p:cNvSpPr txBox="1"/>
          <p:nvPr>
            <p:custDataLst>
              <p:tags r:id="rId3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Страница </a:t>
            </a:r>
            <a:fld id="{91E7552C-A157-4A4F-8E99-698C0325FC94}" type="slidenum">
              <a:rPr sz="1000">
                <a:solidFill>
                  <a:schemeClr val="bg1"/>
                </a:solidFill>
              </a:rPr>
              <a:pPr algn="l" rtl="0">
                <a:lnSpc>
                  <a:spcPct val="110000"/>
                </a:lnSpc>
                <a:spcBef>
                  <a:spcPts val="0"/>
                </a:spcBef>
              </a:pPr>
              <a:t>5</a:t>
            </a:fld>
            <a:endParaRPr lang="ru-RU" sz="1000" noProof="0" dirty="0" smtClean="0">
              <a:solidFill>
                <a:schemeClr val="bg1"/>
              </a:solidFill>
            </a:endParaRPr>
          </a:p>
        </p:txBody>
      </p:sp>
      <p:sp>
        <p:nvSpPr>
          <p:cNvPr id="12" name="cdtTextBox 13 Id19"/>
          <p:cNvSpPr txBox="1"/>
          <p:nvPr>
            <p:custDataLst>
              <p:tags r:id="rId4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Автор / Департамент</a:t>
            </a:r>
          </a:p>
        </p:txBody>
      </p:sp>
      <p:pic>
        <p:nvPicPr>
          <p:cNvPr id="19" name="Picture 18" descr="Minds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78795" y="1439999"/>
            <a:ext cx="6912768" cy="4977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5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122" name="think-cell Slide" r:id="rId7" imgW="216" imgH="216" progId="TCLayout.ActiveDocument.1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sz="2800" b="1" i="0" u="none" baseline="0" dirty="0" smtClean="0">
                <a:solidFill>
                  <a:srgbClr val="004669"/>
                </a:solidFill>
              </a:rPr>
              <a:t>ГРИД/НРИЦ </a:t>
            </a:r>
            <a:r>
              <a:rPr lang="ru-RU" sz="2800" dirty="0" smtClean="0">
                <a:solidFill>
                  <a:srgbClr val="004669"/>
                </a:solidFill>
              </a:rPr>
              <a:t>- </a:t>
            </a:r>
            <a:r>
              <a:rPr lang="ru-RU" sz="2800" b="1" i="0" u="none" baseline="0" dirty="0" smtClean="0">
                <a:solidFill>
                  <a:srgbClr val="004669"/>
                </a:solidFill>
              </a:rPr>
              <a:t>Российско-немецкая инициатива </a:t>
            </a:r>
            <a:r>
              <a:rPr lang="ru-RU" sz="2800" b="1" i="0" u="none" baseline="0" dirty="0">
                <a:solidFill>
                  <a:srgbClr val="004669"/>
                </a:solidFill>
              </a:rPr>
              <a:t>по </a:t>
            </a:r>
            <a:r>
              <a:rPr lang="ru-RU" sz="2800" b="1" i="0" u="none" baseline="0" dirty="0" err="1" smtClean="0">
                <a:solidFill>
                  <a:srgbClr val="004669"/>
                </a:solidFill>
              </a:rPr>
              <a:t>цифровизации</a:t>
            </a:r>
            <a:endParaRPr lang="ru-RU" sz="2800" noProof="0" dirty="0">
              <a:solidFill>
                <a:srgbClr val="004669"/>
              </a:solidFill>
            </a:endParaRPr>
          </a:p>
        </p:txBody>
      </p:sp>
      <p:sp>
        <p:nvSpPr>
          <p:cNvPr id="9" name="cdtText Box 133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pPr algn="l" rtl="0"/>
            <a:r>
              <a:rPr lang="ru-RU" sz="1000" b="1" i="0" u="none" baseline="0">
                <a:solidFill>
                  <a:schemeClr val="bg1"/>
                </a:solidFill>
              </a:rPr>
              <a:t>Для ограниченного использования © «Сименс АГ», 20ХХ 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cdtTextBox 12 Id17"/>
          <p:cNvSpPr txBox="1"/>
          <p:nvPr>
            <p:custDataLst>
              <p:tags r:id="rId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XX.XX.20XX</a:t>
            </a:r>
          </a:p>
        </p:txBody>
      </p:sp>
      <p:sp>
        <p:nvSpPr>
          <p:cNvPr id="11" name="cdtTextBox 11 Id18"/>
          <p:cNvSpPr txBox="1"/>
          <p:nvPr>
            <p:custDataLst>
              <p:tags r:id="rId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Страница </a:t>
            </a:r>
            <a:fld id="{91E7552C-A157-4A4F-8E99-698C0325FC94}" type="slidenum">
              <a:rPr sz="1000">
                <a:solidFill>
                  <a:schemeClr val="bg1"/>
                </a:solidFill>
              </a:rPr>
              <a:pPr algn="l" rtl="0">
                <a:lnSpc>
                  <a:spcPct val="110000"/>
                </a:lnSpc>
                <a:spcBef>
                  <a:spcPts val="0"/>
                </a:spcBef>
              </a:pPr>
              <a:t>6</a:t>
            </a:fld>
            <a:endParaRPr lang="ru-RU" sz="1000" noProof="0" dirty="0" smtClean="0">
              <a:solidFill>
                <a:schemeClr val="bg1"/>
              </a:solidFill>
            </a:endParaRPr>
          </a:p>
        </p:txBody>
      </p:sp>
      <p:sp>
        <p:nvSpPr>
          <p:cNvPr id="12" name="cdtTextBox 13 Id19"/>
          <p:cNvSpPr txBox="1"/>
          <p:nvPr>
            <p:custDataLst>
              <p:tags r:id="rId5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 rtl="0">
              <a:lnSpc>
                <a:spcPct val="110000"/>
              </a:lnSpc>
              <a:spcBef>
                <a:spcPts val="0"/>
              </a:spcBef>
            </a:pPr>
            <a:r>
              <a:rPr lang="ru-RU" sz="1000" b="0" i="0" u="none" baseline="0">
                <a:solidFill>
                  <a:schemeClr val="bg1"/>
                </a:solidFill>
              </a:rPr>
              <a:t>Автор / Департамент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5805264"/>
            <a:ext cx="12198349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" y="6071281"/>
            <a:ext cx="12198349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8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434879" y="1664804"/>
            <a:ext cx="7020780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5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Three columns + Navigation</Name>
  <PpLayout>32</PpLayout>
  <Index>20</Index>
</p4ppTags>
</file>

<file path=customXml/item10.xml><?xml version="1.0" encoding="utf-8"?>
<p4ppTags>
  <Name>Two rows</Name>
  <PpLayout>32</PpLayout>
  <Index>13</Index>
</p4ppTags>
</file>

<file path=customXml/item11.xml><?xml version="1.0" encoding="utf-8"?>
<p4ppTags>
  <Name>One object (large)</Name>
  <PpLayout>16</PpLayout>
  <Index>10</Index>
</p4ppTags>
</file>

<file path=customXml/item12.xml><?xml version="1.0" encoding="utf-8"?>
<p4ppTags>
  <Name>Free Content + Navigation</Name>
  <PpLayout>32</PpLayout>
  <Index>16</Index>
</p4ppTags>
</file>

<file path=customXml/item13.xml><?xml version="1.0" encoding="utf-8"?>
<p4ppTags>
  <Name>Four objects</Name>
  <PpLayout>24</PpLayout>
  <Index>15</Index>
</p4ppTags>
</file>

<file path=customXml/item14.xml><?xml version="1.0" encoding="utf-8"?>
<p4ppTags>
  <Name>One object (large) + Navigation</Name>
  <PpLayout>32</PpLayout>
  <Index>17</Index>
</p4ppTags>
</file>

<file path=customXml/item15.xml><?xml version="1.0" encoding="utf-8"?>
<p4ppTags>
  <Name>Four objects + Navigation</Name>
  <PpLayout>32</PpLayout>
  <Index>22</Index>
</p4ppTags>
</file>

<file path=customXml/item16.xml><?xml version="1.0" encoding="utf-8"?>
<p4ppTags>
  <Name>Two columns</Name>
  <PpLayout>29</PpLayout>
  <Index>12</Index>
</p4ppTags>
</file>

<file path=customXml/item2.xml><?xml version="1.0" encoding="utf-8"?>
<p4ppTags>
  <Name>Text + Index</Name>
  <PpLayout>32</PpLayout>
  <Index>8</Index>
</p4ppTags>
</file>

<file path=customXml/item3.xml><?xml version="1.0" encoding="utf-8"?>
<p4ppTags>
  <Name>One object (small) + Navigation</Name>
  <PpLayout>32</PpLayout>
  <Index>18</Index>
</p4ppTags>
</file>

<file path=customXml/item4.xml><?xml version="1.0" encoding="utf-8"?>
<p4ppTags>
  <Name>Two columns + Navigation</Name>
  <PpLayout>32</PpLayout>
  <Index>19</Index>
</p4ppTags>
</file>

<file path=customXml/item5.xml><?xml version="1.0" encoding="utf-8"?>
<p4ppTags>
  <Name>Free Content</Name>
  <PpLayout>11</PpLayout>
  <Index>9</Index>
</p4ppTags>
</file>

<file path=customXml/item6.xml><?xml version="1.0" encoding="utf-8"?>
<p4ppTags>
  <Name>Three columns</Name>
  <PpLayout>32</PpLayout>
  <Index>14</Index>
</p4ppTags>
</file>

<file path=customXml/item7.xml><?xml version="1.0" encoding="utf-8"?>
<p4ppTags>
  <Name>Two rows + Navigation</Name>
  <PpLayout>32</PpLayout>
  <Index>21</Index>
</p4ppTags>
</file>

<file path=customXml/item8.xml><?xml version="1.0" encoding="utf-8"?>
<p4ppTags/>
</file>

<file path=customXml/item9.xml><?xml version="1.0" encoding="utf-8"?>
<p4ppTags>
  <Name>One object (small)</Name>
  <PpLayout>16</PpLayout>
  <Index>11</Index>
</p4ppTags>
</file>

<file path=customXml/itemProps1.xml><?xml version="1.0" encoding="utf-8"?>
<ds:datastoreItem xmlns:ds="http://schemas.openxmlformats.org/officeDocument/2006/customXml" ds:itemID="{85D77EE6-52B7-48BE-9EDB-748F1EBB53DE}">
  <ds:schemaRefs/>
</ds:datastoreItem>
</file>

<file path=customXml/itemProps10.xml><?xml version="1.0" encoding="utf-8"?>
<ds:datastoreItem xmlns:ds="http://schemas.openxmlformats.org/officeDocument/2006/customXml" ds:itemID="{38AB8DE4-FD9B-4166-BEC3-3F1753596133}">
  <ds:schemaRefs/>
</ds:datastoreItem>
</file>

<file path=customXml/itemProps11.xml><?xml version="1.0" encoding="utf-8"?>
<ds:datastoreItem xmlns:ds="http://schemas.openxmlformats.org/officeDocument/2006/customXml" ds:itemID="{80661B8B-A327-44F9-823B-4D9EE0B3EC78}">
  <ds:schemaRefs/>
</ds:datastoreItem>
</file>

<file path=customXml/itemProps12.xml><?xml version="1.0" encoding="utf-8"?>
<ds:datastoreItem xmlns:ds="http://schemas.openxmlformats.org/officeDocument/2006/customXml" ds:itemID="{7CC5F709-E74B-4E5F-A728-923D5062EBEF}">
  <ds:schemaRefs/>
</ds:datastoreItem>
</file>

<file path=customXml/itemProps13.xml><?xml version="1.0" encoding="utf-8"?>
<ds:datastoreItem xmlns:ds="http://schemas.openxmlformats.org/officeDocument/2006/customXml" ds:itemID="{1581BFFB-B4CE-47A8-BE77-DC1339B1E5A7}">
  <ds:schemaRefs/>
</ds:datastoreItem>
</file>

<file path=customXml/itemProps14.xml><?xml version="1.0" encoding="utf-8"?>
<ds:datastoreItem xmlns:ds="http://schemas.openxmlformats.org/officeDocument/2006/customXml" ds:itemID="{B27F640E-84DF-4F97-BC70-D045F1E6594F}">
  <ds:schemaRefs/>
</ds:datastoreItem>
</file>

<file path=customXml/itemProps15.xml><?xml version="1.0" encoding="utf-8"?>
<ds:datastoreItem xmlns:ds="http://schemas.openxmlformats.org/officeDocument/2006/customXml" ds:itemID="{EAB520BC-C6EC-457E-8AB5-55DB67C86858}">
  <ds:schemaRefs/>
</ds:datastoreItem>
</file>

<file path=customXml/itemProps16.xml><?xml version="1.0" encoding="utf-8"?>
<ds:datastoreItem xmlns:ds="http://schemas.openxmlformats.org/officeDocument/2006/customXml" ds:itemID="{1666F4C2-68F5-4840-A44A-1A646C0925A1}">
  <ds:schemaRefs/>
</ds:datastoreItem>
</file>

<file path=customXml/itemProps2.xml><?xml version="1.0" encoding="utf-8"?>
<ds:datastoreItem xmlns:ds="http://schemas.openxmlformats.org/officeDocument/2006/customXml" ds:itemID="{7E35FEDB-1F0E-4D67-A313-4AC59C26FF29}">
  <ds:schemaRefs/>
</ds:datastoreItem>
</file>

<file path=customXml/itemProps3.xml><?xml version="1.0" encoding="utf-8"?>
<ds:datastoreItem xmlns:ds="http://schemas.openxmlformats.org/officeDocument/2006/customXml" ds:itemID="{D9FE249F-833E-4CF0-BECB-552D01D7DC9E}">
  <ds:schemaRefs/>
</ds:datastoreItem>
</file>

<file path=customXml/itemProps4.xml><?xml version="1.0" encoding="utf-8"?>
<ds:datastoreItem xmlns:ds="http://schemas.openxmlformats.org/officeDocument/2006/customXml" ds:itemID="{D7BABA95-BFFE-422B-8591-3271669EEA88}">
  <ds:schemaRefs/>
</ds:datastoreItem>
</file>

<file path=customXml/itemProps5.xml><?xml version="1.0" encoding="utf-8"?>
<ds:datastoreItem xmlns:ds="http://schemas.openxmlformats.org/officeDocument/2006/customXml" ds:itemID="{D8097D0C-BE3E-4AEC-9593-65CFCCB19297}">
  <ds:schemaRefs/>
</ds:datastoreItem>
</file>

<file path=customXml/itemProps6.xml><?xml version="1.0" encoding="utf-8"?>
<ds:datastoreItem xmlns:ds="http://schemas.openxmlformats.org/officeDocument/2006/customXml" ds:itemID="{15CF3461-70D1-4B54-AFAB-DAFDA0A238CD}">
  <ds:schemaRefs/>
</ds:datastoreItem>
</file>

<file path=customXml/itemProps7.xml><?xml version="1.0" encoding="utf-8"?>
<ds:datastoreItem xmlns:ds="http://schemas.openxmlformats.org/officeDocument/2006/customXml" ds:itemID="{6C79E4F8-DCFB-483C-880A-AEEC6AAFC838}">
  <ds:schemaRefs/>
</ds:datastoreItem>
</file>

<file path=customXml/itemProps8.xml><?xml version="1.0" encoding="utf-8"?>
<ds:datastoreItem xmlns:ds="http://schemas.openxmlformats.org/officeDocument/2006/customXml" ds:itemID="{572FBA73-6DBF-45DA-8282-9342320CFAB0}">
  <ds:schemaRefs/>
</ds:datastoreItem>
</file>

<file path=customXml/itemProps9.xml><?xml version="1.0" encoding="utf-8"?>
<ds:datastoreItem xmlns:ds="http://schemas.openxmlformats.org/officeDocument/2006/customXml" ds:itemID="{1618AA06-B22E-4D19-9680-0D78304267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170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Siemens 2016 – 16:9</vt:lpstr>
      <vt:lpstr>think-cell Slide</vt:lpstr>
      <vt:lpstr>Неделя российского бизнеса Форум по цифровой трансформации  Д-р Дитрих Мёллер, Президент и Генеральный директор ООО «Сименс» Москва, 8 февраля 2018 г.</vt:lpstr>
      <vt:lpstr>Завод «Сименс» в Амберге </vt:lpstr>
      <vt:lpstr>Мазерати Гибли (Maserati Ghibli)  </vt:lpstr>
      <vt:lpstr>Сервисное обслуживание «САПСАНОВ» в России</vt:lpstr>
      <vt:lpstr>MindSphere - открытая облачная платформа «Сименс» для «Интернета вещей»</vt:lpstr>
      <vt:lpstr>ГРИД/НРИЦ - Российско-немецкая инициатива по цифровизации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Hasbach, Carsten (RC-RU ST)</dc:creator>
  <cp:lastModifiedBy>Hasbach Carsten</cp:lastModifiedBy>
  <cp:revision>8</cp:revision>
  <cp:lastPrinted>2012-10-29T09:59:01Z</cp:lastPrinted>
  <dcterms:created xsi:type="dcterms:W3CDTF">2006-04-07T10:01:45Z</dcterms:created>
  <dcterms:modified xsi:type="dcterms:W3CDTF">2018-02-07T07:35:08Z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7" name="_NewReviewCycle">
    <vt:lpwstr/>
  </property>
</Properties>
</file>