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7" r:id="rId4"/>
    <p:sldId id="259" r:id="rId5"/>
    <p:sldId id="257" r:id="rId6"/>
    <p:sldId id="261" r:id="rId7"/>
    <p:sldId id="264" r:id="rId8"/>
    <p:sldId id="265" r:id="rId9"/>
    <p:sldId id="268" r:id="rId10"/>
    <p:sldId id="271" r:id="rId11"/>
    <p:sldId id="272" r:id="rId12"/>
    <p:sldId id="270" r:id="rId13"/>
    <p:sldId id="269" r:id="rId14"/>
    <p:sldId id="273" r:id="rId15"/>
    <p:sldId id="275" r:id="rId16"/>
    <p:sldId id="274" r:id="rId17"/>
    <p:sldId id="266" r:id="rId18"/>
  </p:sldIdLst>
  <p:sldSz cx="9144000" cy="6858000" type="screen4x3"/>
  <p:notesSz cx="6669088" cy="97758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88" autoAdjust="0"/>
    <p:restoredTop sz="93448" autoAdjust="0"/>
  </p:normalViewPr>
  <p:slideViewPr>
    <p:cSldViewPr>
      <p:cViewPr>
        <p:scale>
          <a:sx n="59" d="100"/>
          <a:sy n="59" d="100"/>
        </p:scale>
        <p:origin x="86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85;&#1076;&#1088;&#1077;&#1081;\Dropbox\&#1087;&#1088;&#1072;&#1074;&#1072;%20&#1095;&#1077;&#1083;&#1086;&#1074;&#1077;&#1082;&#107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111902279496104"/>
          <c:y val="4.9735851657943787E-2"/>
          <c:w val="0.51553018372703407"/>
          <c:h val="0.9024298424510244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Лист1!$B$36</c:f>
              <c:strCache>
                <c:ptCount val="1"/>
                <c:pt idx="0">
                  <c:v>количество отчетов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Лист1!$A$37:$A$48</c:f>
              <c:strCache>
                <c:ptCount val="12"/>
                <c:pt idx="0">
                  <c:v>Жилищно-коммунальное хозяйство</c:v>
                </c:pt>
                <c:pt idx="1">
                  <c:v>Здравоохранение</c:v>
                </c:pt>
                <c:pt idx="2">
                  <c:v>Прочие виды услуг</c:v>
                </c:pt>
                <c:pt idx="3">
                  <c:v>Транспортный сектор</c:v>
                </c:pt>
                <c:pt idx="4">
                  <c:v>Отраслевые отчеты</c:v>
                </c:pt>
                <c:pt idx="5">
                  <c:v>Телекоммуникационный сектор</c:v>
                </c:pt>
                <c:pt idx="6">
                  <c:v>Производство пищевых продуктов</c:v>
                </c:pt>
                <c:pt idx="7">
                  <c:v>Химический и нефтехимический сектор</c:v>
                </c:pt>
                <c:pt idx="8">
                  <c:v>Металлургический и горнодобывающий сектор</c:v>
                </c:pt>
                <c:pt idx="9">
                  <c:v>Финансовый сектор</c:v>
                </c:pt>
                <c:pt idx="10">
                  <c:v>Нефтегазовый сектор</c:v>
                </c:pt>
                <c:pt idx="11">
                  <c:v>Энергетический сектор</c:v>
                </c:pt>
              </c:strCache>
            </c:strRef>
          </c:cat>
          <c:val>
            <c:numRef>
              <c:f>Лист1!$B$37:$B$48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3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8</c:v>
                </c:pt>
                <c:pt idx="10">
                  <c:v>11</c:v>
                </c:pt>
                <c:pt idx="11">
                  <c:v>15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404393824"/>
        <c:axId val="404396568"/>
      </c:barChart>
      <c:catAx>
        <c:axId val="4043938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4396568"/>
        <c:crosses val="autoZero"/>
        <c:auto val="1"/>
        <c:lblAlgn val="ctr"/>
        <c:lblOffset val="100"/>
        <c:noMultiLvlLbl val="0"/>
      </c:catAx>
      <c:valAx>
        <c:axId val="40439656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04393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108531832513488"/>
          <c:y val="0.17221806771360285"/>
          <c:w val="0.42709099876032358"/>
          <c:h val="0.70804058710538276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36147658048378839"/>
                  <c:y val="-0.11889638291218671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1A03D499-83A7-4A4D-B4AF-2ECDC9C37F5B}" type="CATEGORYNAME">
                      <a:rPr lang="ru-RU" sz="1400" smtClean="0"/>
                      <a:pPr algn="l">
                        <a:defRPr sz="1400"/>
                      </a:pPr>
                      <a:t>[ИМЯ КАТЕГОРИИ]</a:t>
                    </a:fld>
                    <a:r>
                      <a:rPr lang="ru-RU" sz="1400" dirty="0" smtClean="0"/>
                      <a:t>,</a:t>
                    </a:r>
                    <a:r>
                      <a:rPr lang="ru-RU" sz="1400" baseline="0" dirty="0" smtClean="0"/>
                      <a:t> </a:t>
                    </a:r>
                    <a:fld id="{3C77D437-35A4-4BCC-8F6C-C89EDCDBC5B6}" type="PERCENTAGE">
                      <a:rPr lang="ru-RU" sz="1400" baseline="0" smtClean="0"/>
                      <a:pPr algn="l">
                        <a:defRPr sz="1400"/>
                      </a:pPr>
                      <a:t>[ПРОЦЕНТ]</a:t>
                    </a:fld>
                    <a:endParaRPr lang="ru-RU" sz="1400" baseline="0" dirty="0" smtClean="0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8218647931891383"/>
                      <c:h val="0.1352184049619496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0.256552750628954"/>
                  <c:y val="-1.2664102136799645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DE775C6-B108-4AF9-B494-C4CFB24A652F}" type="CATEGORYNAME">
                      <a:rPr lang="ru-RU" sz="1400" smtClean="0"/>
                      <a:pPr algn="l">
                        <a:defRPr sz="1400"/>
                      </a:pPr>
                      <a:t>[ИМЯ КАТЕГОРИИ]</a:t>
                    </a:fld>
                    <a:r>
                      <a:rPr lang="ru-RU" sz="1400" dirty="0" smtClean="0"/>
                      <a:t> </a:t>
                    </a:r>
                    <a:fld id="{2B885280-3EFC-4033-8836-7A45C1BFC247}" type="PERCENTAGE">
                      <a:rPr lang="ru-RU" sz="1400" baseline="0" smtClean="0"/>
                      <a:pPr algn="l">
                        <a:defRPr sz="1400"/>
                      </a:pPr>
                      <a:t>[ПРОЦЕНТ]</a:t>
                    </a:fld>
                    <a:endParaRPr lang="ru-RU" sz="1400" dirty="0" smtClean="0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8383389750875981"/>
                      <c:h val="0.21784249035909617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2423756524456783"/>
                  <c:y val="-1.633036144132139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0EA5FAF-C2A9-44B5-A8BE-A3BF94DBB2BE}" type="CATEGORYNAME">
                      <a:rPr lang="ru-RU" sz="1400" smtClean="0"/>
                      <a:pPr algn="l">
                        <a:defRPr sz="1400"/>
                      </a:pPr>
                      <a:t>[ИМЯ КАТЕГОРИИ]</a:t>
                    </a:fld>
                    <a:r>
                      <a:rPr lang="ru-RU" sz="1400" baseline="0" dirty="0" smtClean="0"/>
                      <a:t>, </a:t>
                    </a:r>
                    <a:fld id="{CC20A21B-41C2-4554-A607-A11CF9BECCCD}" type="PERCENTAGE">
                      <a:rPr lang="ru-RU" sz="1400" baseline="0" smtClean="0"/>
                      <a:pPr algn="l">
                        <a:defRPr sz="1400"/>
                      </a:pPr>
                      <a:t>[ПРОЦЕНТ]</a:t>
                    </a:fld>
                    <a:endParaRPr lang="ru-RU" sz="1400" baseline="0" dirty="0" smtClean="0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8744307535987412"/>
                      <c:h val="0.1352184049619496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28924250821969988"/>
                  <c:y val="8.545385389277734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0">
                    <a:spAutoFit/>
                  </a:bodyPr>
                  <a:lstStyle/>
                  <a:p>
                    <a:pPr algn="l">
                      <a:defRPr sz="1400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76F1A03-BE47-46EE-92C3-464B9F4B3251}" type="CATEGORYNAME">
                      <a:rPr lang="ru-RU" sz="1400" smtClean="0"/>
                      <a:pPr algn="l">
                        <a:defRPr sz="1400"/>
                      </a:pPr>
                      <a:t>[ИМЯ КАТЕГОРИИ]</a:t>
                    </a:fld>
                    <a:r>
                      <a:rPr lang="ru-RU" sz="1400" dirty="0" smtClean="0"/>
                      <a:t>, </a:t>
                    </a:r>
                    <a:fld id="{65636EE5-D3E1-4A71-93E9-978245C72417}" type="PERCENTAGE">
                      <a:rPr lang="ru-RU" sz="1400" baseline="0" smtClean="0"/>
                      <a:pPr algn="l">
                        <a:defRPr sz="1400"/>
                      </a:pPr>
                      <a:t>[ПРОЦЕНТ]</a:t>
                    </a:fld>
                    <a:endParaRPr lang="ru-RU" sz="1400" dirty="0" smtClean="0"/>
                  </a:p>
                </c:rich>
              </c:tx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0">
                  <a:spAutoFit/>
                </a:bodyPr>
                <a:lstStyle/>
                <a:p>
                  <a:pPr algn="l"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8811771118959051"/>
                      <c:h val="0.2609187970883893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0.12468416963553683"/>
                  <c:y val="-0.40157600801557031"/>
                </c:manualLayout>
              </c:layout>
              <c:spPr>
                <a:xfrm>
                  <a:off x="82525" y="153790"/>
                  <a:ext cx="1290046" cy="1181727"/>
                </a:xfr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>
                      <a:lumMod val="25000"/>
                      <a:lumOff val="75000"/>
                    </a:sys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>
                        <a:gd name="adj1" fmla="val 75142"/>
                        <a:gd name="adj2" fmla="val 54980"/>
                      </a:avLst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648475416445249"/>
                      <c:h val="0.30390836203384808"/>
                    </c:manualLayout>
                  </c15:layout>
                </c:ext>
              </c:extLst>
            </c:dLbl>
            <c:spPr>
              <a:solidFill>
                <a:sysClr val="window" lastClr="FFFFFF"/>
              </a:solidFill>
              <a:ln>
                <a:solidFill>
                  <a:sysClr val="windowText" lastClr="000000">
                    <a:lumMod val="25000"/>
                    <a:lumOff val="75000"/>
                  </a:sys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Лист1!$A$1:$A$5</c:f>
              <c:strCache>
                <c:ptCount val="5"/>
                <c:pt idx="0">
                  <c:v>совсем не раскрыли тему</c:v>
                </c:pt>
                <c:pt idx="1">
                  <c:v>не используют таблицу GRI, но пишут о правах человека</c:v>
                </c:pt>
                <c:pt idx="2">
                  <c:v>раскрыли все показатели GRI</c:v>
                </c:pt>
                <c:pt idx="3">
                  <c:v>не хватило 3 и менее показателей, чтобы были раскрыты все показатели GRI</c:v>
                </c:pt>
                <c:pt idx="4">
                  <c:v>раскрыли как минимум 1 показатель</c:v>
                </c:pt>
              </c:strCache>
            </c:strRef>
          </c:cat>
          <c:val>
            <c:numRef>
              <c:f>Лист1!$B$1:$B$5</c:f>
              <c:numCache>
                <c:formatCode>General</c:formatCode>
                <c:ptCount val="5"/>
                <c:pt idx="0">
                  <c:v>5</c:v>
                </c:pt>
                <c:pt idx="1">
                  <c:v>11</c:v>
                </c:pt>
                <c:pt idx="2">
                  <c:v>7</c:v>
                </c:pt>
                <c:pt idx="3">
                  <c:v>5</c:v>
                </c:pt>
                <c:pt idx="4">
                  <c:v>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BE1024-0526-41C3-AD80-02AD0442863B}" type="doc">
      <dgm:prSet loTypeId="urn:microsoft.com/office/officeart/2005/8/layout/vList2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93763855-89E4-490F-ABF4-CB7C8F2273F0}">
      <dgm:prSet phldrT="[Текст]"/>
      <dgm:spPr/>
      <dgm:t>
        <a:bodyPr/>
        <a:lstStyle/>
        <a:p>
          <a:r>
            <a:rPr lang="ru-RU" altLang="ru-RU" dirty="0" smtClean="0"/>
            <a:t>Германия, Италия, Ирландия, Нидерланды</a:t>
          </a:r>
          <a:endParaRPr lang="ru-RU" dirty="0"/>
        </a:p>
      </dgm:t>
    </dgm:pt>
    <dgm:pt modelId="{8EF1FE27-351F-4EE8-9EE9-AC71E4E8700D}" type="parTrans" cxnId="{8C8A4959-123E-4553-9A29-B69C148576A9}">
      <dgm:prSet/>
      <dgm:spPr/>
      <dgm:t>
        <a:bodyPr/>
        <a:lstStyle/>
        <a:p>
          <a:endParaRPr lang="ru-RU"/>
        </a:p>
      </dgm:t>
    </dgm:pt>
    <dgm:pt modelId="{62375CA8-C6B9-4CF4-B290-3DE9A2986EC3}" type="sibTrans" cxnId="{8C8A4959-123E-4553-9A29-B69C148576A9}">
      <dgm:prSet/>
      <dgm:spPr/>
      <dgm:t>
        <a:bodyPr/>
        <a:lstStyle/>
        <a:p>
          <a:endParaRPr lang="ru-RU"/>
        </a:p>
      </dgm:t>
    </dgm:pt>
    <dgm:pt modelId="{8CB51F09-5CA6-4B8B-B724-81F49771FDDB}">
      <dgm:prSet/>
      <dgm:spPr/>
      <dgm:t>
        <a:bodyPr/>
        <a:lstStyle/>
        <a:p>
          <a:r>
            <a:rPr lang="ru-RU" altLang="ru-RU" dirty="0" smtClean="0"/>
            <a:t>Великобритания</a:t>
          </a:r>
          <a:endParaRPr lang="ru-RU" altLang="ru-RU" dirty="0"/>
        </a:p>
      </dgm:t>
    </dgm:pt>
    <dgm:pt modelId="{21D965CD-5599-45E5-A56C-6B18BD95F71D}" type="parTrans" cxnId="{77D0189B-7216-4722-A83D-45437284D9EC}">
      <dgm:prSet/>
      <dgm:spPr/>
      <dgm:t>
        <a:bodyPr/>
        <a:lstStyle/>
        <a:p>
          <a:endParaRPr lang="ru-RU"/>
        </a:p>
      </dgm:t>
    </dgm:pt>
    <dgm:pt modelId="{BF8A637D-4F9B-4AEB-A138-5C7164A83405}" type="sibTrans" cxnId="{77D0189B-7216-4722-A83D-45437284D9EC}">
      <dgm:prSet/>
      <dgm:spPr/>
      <dgm:t>
        <a:bodyPr/>
        <a:lstStyle/>
        <a:p>
          <a:endParaRPr lang="ru-RU"/>
        </a:p>
      </dgm:t>
    </dgm:pt>
    <dgm:pt modelId="{1A458D35-1A77-493B-B9BA-D2EF3477281F}">
      <dgm:prSet/>
      <dgm:spPr/>
      <dgm:t>
        <a:bodyPr/>
        <a:lstStyle/>
        <a:p>
          <a:r>
            <a:rPr lang="ru-RU" altLang="ru-RU" dirty="0" smtClean="0"/>
            <a:t>Индонезия</a:t>
          </a:r>
          <a:endParaRPr lang="ru-RU" altLang="ru-RU" dirty="0"/>
        </a:p>
      </dgm:t>
    </dgm:pt>
    <dgm:pt modelId="{D00B4E41-BD35-47BD-A36B-2207EB1D5F64}" type="parTrans" cxnId="{20B90A00-8206-473B-9982-3E0519415A7F}">
      <dgm:prSet/>
      <dgm:spPr/>
      <dgm:t>
        <a:bodyPr/>
        <a:lstStyle/>
        <a:p>
          <a:endParaRPr lang="ru-RU"/>
        </a:p>
      </dgm:t>
    </dgm:pt>
    <dgm:pt modelId="{68292E3E-A6EC-4E83-A62E-330DE8DBF16C}" type="sibTrans" cxnId="{20B90A00-8206-473B-9982-3E0519415A7F}">
      <dgm:prSet/>
      <dgm:spPr/>
      <dgm:t>
        <a:bodyPr/>
        <a:lstStyle/>
        <a:p>
          <a:endParaRPr lang="ru-RU"/>
        </a:p>
      </dgm:t>
    </dgm:pt>
    <dgm:pt modelId="{323BD331-CC7E-467D-A5B0-792774148194}">
      <dgm:prSet/>
      <dgm:spPr/>
      <dgm:t>
        <a:bodyPr/>
        <a:lstStyle/>
        <a:p>
          <a:r>
            <a:rPr lang="ru-RU" altLang="ru-RU" dirty="0" smtClean="0"/>
            <a:t>Финляндия</a:t>
          </a:r>
          <a:endParaRPr lang="ru-RU" altLang="ru-RU" dirty="0"/>
        </a:p>
      </dgm:t>
    </dgm:pt>
    <dgm:pt modelId="{8F955E25-4736-4CA7-A47E-141E985AA31B}" type="parTrans" cxnId="{7E8B742E-11A5-4AB0-82DF-FA6D4A908AFB}">
      <dgm:prSet/>
      <dgm:spPr/>
      <dgm:t>
        <a:bodyPr/>
        <a:lstStyle/>
        <a:p>
          <a:endParaRPr lang="ru-RU"/>
        </a:p>
      </dgm:t>
    </dgm:pt>
    <dgm:pt modelId="{F8A8C0D7-B6C1-4560-936B-59D62EFA76EF}" type="sibTrans" cxnId="{7E8B742E-11A5-4AB0-82DF-FA6D4A908AFB}">
      <dgm:prSet/>
      <dgm:spPr/>
      <dgm:t>
        <a:bodyPr/>
        <a:lstStyle/>
        <a:p>
          <a:endParaRPr lang="ru-RU"/>
        </a:p>
      </dgm:t>
    </dgm:pt>
    <dgm:pt modelId="{C148E6AB-9832-4043-9D4E-A4C94DBEBC29}">
      <dgm:prSet/>
      <dgm:spPr/>
      <dgm:t>
        <a:bodyPr/>
        <a:lstStyle/>
        <a:p>
          <a:r>
            <a:rPr lang="ru-RU" altLang="ru-RU" dirty="0" smtClean="0"/>
            <a:t>Дания</a:t>
          </a:r>
          <a:endParaRPr lang="ru-RU" altLang="ru-RU" dirty="0"/>
        </a:p>
      </dgm:t>
    </dgm:pt>
    <dgm:pt modelId="{5781F2AC-2782-4C9B-A5FB-D4139D9D518A}" type="parTrans" cxnId="{D927A63C-30E1-44E0-B09E-3AAADAB6BB46}">
      <dgm:prSet/>
      <dgm:spPr/>
      <dgm:t>
        <a:bodyPr/>
        <a:lstStyle/>
        <a:p>
          <a:endParaRPr lang="ru-RU"/>
        </a:p>
      </dgm:t>
    </dgm:pt>
    <dgm:pt modelId="{ECCE18B9-16DD-42D6-9DEA-C504F3E82878}" type="sibTrans" cxnId="{D927A63C-30E1-44E0-B09E-3AAADAB6BB46}">
      <dgm:prSet/>
      <dgm:spPr/>
      <dgm:t>
        <a:bodyPr/>
        <a:lstStyle/>
        <a:p>
          <a:endParaRPr lang="ru-RU"/>
        </a:p>
      </dgm:t>
    </dgm:pt>
    <dgm:pt modelId="{6B0A5725-61DB-4EAA-8A4D-94EF7D5E74DD}">
      <dgm:prSet phldrT="[Текст]"/>
      <dgm:spPr/>
      <dgm:t>
        <a:bodyPr/>
        <a:lstStyle/>
        <a:p>
          <a:r>
            <a:rPr lang="ru-RU" altLang="ru-RU" dirty="0" smtClean="0"/>
            <a:t>Министерство иностранных дел.</a:t>
          </a:r>
          <a:endParaRPr lang="ru-RU" dirty="0"/>
        </a:p>
      </dgm:t>
    </dgm:pt>
    <dgm:pt modelId="{4BE4244B-FEA3-4E32-8FC8-C5C5DE4DF4EF}" type="parTrans" cxnId="{815E7162-3C65-47C1-A178-8535A9EA50DD}">
      <dgm:prSet/>
      <dgm:spPr/>
      <dgm:t>
        <a:bodyPr/>
        <a:lstStyle/>
        <a:p>
          <a:endParaRPr lang="ru-RU"/>
        </a:p>
      </dgm:t>
    </dgm:pt>
    <dgm:pt modelId="{4B48125C-1CE0-4C26-BC8F-02ECB54F394A}" type="sibTrans" cxnId="{815E7162-3C65-47C1-A178-8535A9EA50DD}">
      <dgm:prSet/>
      <dgm:spPr/>
      <dgm:t>
        <a:bodyPr/>
        <a:lstStyle/>
        <a:p>
          <a:endParaRPr lang="ru-RU"/>
        </a:p>
      </dgm:t>
    </dgm:pt>
    <dgm:pt modelId="{163BA0CB-2A7A-4204-8D0D-989ACB94B2DD}">
      <dgm:prSet/>
      <dgm:spPr/>
      <dgm:t>
        <a:bodyPr/>
        <a:lstStyle/>
        <a:p>
          <a:r>
            <a:rPr lang="ru-RU" altLang="ru-RU" dirty="0" smtClean="0"/>
            <a:t>Министерство иностранных дел совместно с Министерством по делам бизнеса.</a:t>
          </a:r>
          <a:endParaRPr lang="ru-RU" altLang="ru-RU" dirty="0"/>
        </a:p>
      </dgm:t>
    </dgm:pt>
    <dgm:pt modelId="{512E6C6B-40F4-4DE4-9631-E0FE82F2E4E7}" type="parTrans" cxnId="{360F9E08-E298-492A-87B2-109D3A7C9521}">
      <dgm:prSet/>
      <dgm:spPr/>
      <dgm:t>
        <a:bodyPr/>
        <a:lstStyle/>
        <a:p>
          <a:endParaRPr lang="ru-RU"/>
        </a:p>
      </dgm:t>
    </dgm:pt>
    <dgm:pt modelId="{50667A31-F715-45FB-91AC-279A7F3810EA}" type="sibTrans" cxnId="{360F9E08-E298-492A-87B2-109D3A7C9521}">
      <dgm:prSet/>
      <dgm:spPr/>
      <dgm:t>
        <a:bodyPr/>
        <a:lstStyle/>
        <a:p>
          <a:endParaRPr lang="ru-RU"/>
        </a:p>
      </dgm:t>
    </dgm:pt>
    <dgm:pt modelId="{F8BDD812-C096-47E9-ACFA-647D3F925C5A}">
      <dgm:prSet/>
      <dgm:spPr/>
      <dgm:t>
        <a:bodyPr/>
        <a:lstStyle/>
        <a:p>
          <a:r>
            <a:rPr lang="ru-RU" altLang="ru-RU" dirty="0" smtClean="0"/>
            <a:t>Национальная комиссия по правам человека.</a:t>
          </a:r>
          <a:endParaRPr lang="ru-RU" altLang="ru-RU" dirty="0"/>
        </a:p>
      </dgm:t>
    </dgm:pt>
    <dgm:pt modelId="{45379E93-998D-4254-9E57-4FE3EBCD2E71}" type="parTrans" cxnId="{BDE6C752-BFE2-4A2D-8F36-34F054F9E9F8}">
      <dgm:prSet/>
      <dgm:spPr/>
      <dgm:t>
        <a:bodyPr/>
        <a:lstStyle/>
        <a:p>
          <a:endParaRPr lang="ru-RU"/>
        </a:p>
      </dgm:t>
    </dgm:pt>
    <dgm:pt modelId="{D86A30F2-AF79-4DBD-8C0C-DBBDED8F710E}" type="sibTrans" cxnId="{BDE6C752-BFE2-4A2D-8F36-34F054F9E9F8}">
      <dgm:prSet/>
      <dgm:spPr/>
      <dgm:t>
        <a:bodyPr/>
        <a:lstStyle/>
        <a:p>
          <a:endParaRPr lang="ru-RU"/>
        </a:p>
      </dgm:t>
    </dgm:pt>
    <dgm:pt modelId="{CF36AA44-B01C-411C-83BF-B39A53E6C52F}">
      <dgm:prSet/>
      <dgm:spPr/>
      <dgm:t>
        <a:bodyPr/>
        <a:lstStyle/>
        <a:p>
          <a:r>
            <a:rPr lang="ru-RU" altLang="ru-RU" dirty="0" smtClean="0"/>
            <a:t>Министерство занятости и экономики.</a:t>
          </a:r>
          <a:endParaRPr lang="ru-RU" altLang="ru-RU" dirty="0"/>
        </a:p>
      </dgm:t>
    </dgm:pt>
    <dgm:pt modelId="{29011B3E-725C-4630-8D0B-6739252DC305}" type="parTrans" cxnId="{B838B46B-EAEE-4196-AF8B-641D96B7B1A4}">
      <dgm:prSet/>
      <dgm:spPr/>
      <dgm:t>
        <a:bodyPr/>
        <a:lstStyle/>
        <a:p>
          <a:endParaRPr lang="ru-RU"/>
        </a:p>
      </dgm:t>
    </dgm:pt>
    <dgm:pt modelId="{4A27B3FE-8FD5-47E1-B3EF-63BA63892962}" type="sibTrans" cxnId="{B838B46B-EAEE-4196-AF8B-641D96B7B1A4}">
      <dgm:prSet/>
      <dgm:spPr/>
      <dgm:t>
        <a:bodyPr/>
        <a:lstStyle/>
        <a:p>
          <a:endParaRPr lang="ru-RU"/>
        </a:p>
      </dgm:t>
    </dgm:pt>
    <dgm:pt modelId="{1DE28D12-4DE7-4D9A-B853-BB5E88D1603B}">
      <dgm:prSet/>
      <dgm:spPr/>
      <dgm:t>
        <a:bodyPr/>
        <a:lstStyle/>
        <a:p>
          <a:r>
            <a:rPr lang="ru-RU" altLang="ru-RU" dirty="0" smtClean="0"/>
            <a:t>Датский Совет по корпоративной ответственности . Совет включает в себя представителей бизнеса и финансовых организаций, НПО, муниципалитетов и профсоюзов. </a:t>
          </a:r>
          <a:endParaRPr lang="ru-RU" altLang="ru-RU" dirty="0"/>
        </a:p>
      </dgm:t>
    </dgm:pt>
    <dgm:pt modelId="{49A4AA80-7FD8-4DC3-9C78-9F9AA27C3D57}" type="parTrans" cxnId="{3960F954-B745-45E7-B613-20C7C306185D}">
      <dgm:prSet/>
      <dgm:spPr/>
      <dgm:t>
        <a:bodyPr/>
        <a:lstStyle/>
        <a:p>
          <a:endParaRPr lang="ru-RU"/>
        </a:p>
      </dgm:t>
    </dgm:pt>
    <dgm:pt modelId="{8EF6D2C1-4FC7-493A-96B4-F99514BBA30B}" type="sibTrans" cxnId="{3960F954-B745-45E7-B613-20C7C306185D}">
      <dgm:prSet/>
      <dgm:spPr/>
      <dgm:t>
        <a:bodyPr/>
        <a:lstStyle/>
        <a:p>
          <a:endParaRPr lang="ru-RU"/>
        </a:p>
      </dgm:t>
    </dgm:pt>
    <dgm:pt modelId="{86A13C9B-5F78-401C-80AA-C8877D6C1E5D}" type="pres">
      <dgm:prSet presAssocID="{B6BE1024-0526-41C3-AD80-02AD0442863B}" presName="linear" presStyleCnt="0">
        <dgm:presLayoutVars>
          <dgm:animLvl val="lvl"/>
          <dgm:resizeHandles val="exact"/>
        </dgm:presLayoutVars>
      </dgm:prSet>
      <dgm:spPr/>
    </dgm:pt>
    <dgm:pt modelId="{980D40C3-9E9A-41C4-874B-978E8BC34978}" type="pres">
      <dgm:prSet presAssocID="{93763855-89E4-490F-ABF4-CB7C8F2273F0}" presName="parentText" presStyleLbl="node1" presStyleIdx="0" presStyleCnt="5" custScaleX="913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C40AE1-16AC-47F0-B7EF-C8E2515381CE}" type="pres">
      <dgm:prSet presAssocID="{93763855-89E4-490F-ABF4-CB7C8F2273F0}" presName="childText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63BD07-026B-44C8-9514-EF1E5F455EC6}" type="pres">
      <dgm:prSet presAssocID="{8CB51F09-5CA6-4B8B-B724-81F49771FDDB}" presName="parentText" presStyleLbl="node1" presStyleIdx="1" presStyleCnt="5" custScaleX="913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31F244-D9AD-4933-8D41-803B2322253D}" type="pres">
      <dgm:prSet presAssocID="{8CB51F09-5CA6-4B8B-B724-81F49771FDDB}" presName="childText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33BC75-A4F3-488D-AAFA-48E6DAC4A206}" type="pres">
      <dgm:prSet presAssocID="{1A458D35-1A77-493B-B9BA-D2EF3477281F}" presName="parentText" presStyleLbl="node1" presStyleIdx="2" presStyleCnt="5" custScaleX="913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B3239E-D870-4C6C-8C7A-183B925B41D5}" type="pres">
      <dgm:prSet presAssocID="{1A458D35-1A77-493B-B9BA-D2EF3477281F}" presName="childText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86F806-9C29-429C-8E32-04C216F89D59}" type="pres">
      <dgm:prSet presAssocID="{323BD331-CC7E-467D-A5B0-792774148194}" presName="parentText" presStyleLbl="node1" presStyleIdx="3" presStyleCnt="5" custScaleX="913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0FC025-0B97-4A04-A974-7F112F4B8693}" type="pres">
      <dgm:prSet presAssocID="{323BD331-CC7E-467D-A5B0-792774148194}" presName="childText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22360-ED39-4782-9BF9-B9F6D4134A76}" type="pres">
      <dgm:prSet presAssocID="{C148E6AB-9832-4043-9D4E-A4C94DBEBC29}" presName="parentText" presStyleLbl="node1" presStyleIdx="4" presStyleCnt="5" custScaleX="913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A471AE-B965-4685-8517-922A471DAF6D}" type="pres">
      <dgm:prSet presAssocID="{C148E6AB-9832-4043-9D4E-A4C94DBEBC29}" presName="childText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1B39F7C-57CC-4033-895D-86D839477561}" type="presOf" srcId="{323BD331-CC7E-467D-A5B0-792774148194}" destId="{3C86F806-9C29-429C-8E32-04C216F89D59}" srcOrd="0" destOrd="0" presId="urn:microsoft.com/office/officeart/2005/8/layout/vList2"/>
    <dgm:cxn modelId="{B838B46B-EAEE-4196-AF8B-641D96B7B1A4}" srcId="{323BD331-CC7E-467D-A5B0-792774148194}" destId="{CF36AA44-B01C-411C-83BF-B39A53E6C52F}" srcOrd="0" destOrd="0" parTransId="{29011B3E-725C-4630-8D0B-6739252DC305}" sibTransId="{4A27B3FE-8FD5-47E1-B3EF-63BA63892962}"/>
    <dgm:cxn modelId="{7E8B742E-11A5-4AB0-82DF-FA6D4A908AFB}" srcId="{B6BE1024-0526-41C3-AD80-02AD0442863B}" destId="{323BD331-CC7E-467D-A5B0-792774148194}" srcOrd="3" destOrd="0" parTransId="{8F955E25-4736-4CA7-A47E-141E985AA31B}" sibTransId="{F8A8C0D7-B6C1-4560-936B-59D62EFA76EF}"/>
    <dgm:cxn modelId="{9CC37AA0-7103-43BA-BDB1-CEF9DE697E39}" type="presOf" srcId="{CF36AA44-B01C-411C-83BF-B39A53E6C52F}" destId="{550FC025-0B97-4A04-A974-7F112F4B8693}" srcOrd="0" destOrd="0" presId="urn:microsoft.com/office/officeart/2005/8/layout/vList2"/>
    <dgm:cxn modelId="{360F9E08-E298-492A-87B2-109D3A7C9521}" srcId="{8CB51F09-5CA6-4B8B-B724-81F49771FDDB}" destId="{163BA0CB-2A7A-4204-8D0D-989ACB94B2DD}" srcOrd="0" destOrd="0" parTransId="{512E6C6B-40F4-4DE4-9631-E0FE82F2E4E7}" sibTransId="{50667A31-F715-45FB-91AC-279A7F3810EA}"/>
    <dgm:cxn modelId="{9C44B25E-4E8F-46CC-9AE9-511A14206562}" type="presOf" srcId="{8CB51F09-5CA6-4B8B-B724-81F49771FDDB}" destId="{BF63BD07-026B-44C8-9514-EF1E5F455EC6}" srcOrd="0" destOrd="0" presId="urn:microsoft.com/office/officeart/2005/8/layout/vList2"/>
    <dgm:cxn modelId="{A2CA1BD0-D5F7-4C6B-9FA0-1B91583002C8}" type="presOf" srcId="{F8BDD812-C096-47E9-ACFA-647D3F925C5A}" destId="{4BB3239E-D870-4C6C-8C7A-183B925B41D5}" srcOrd="0" destOrd="0" presId="urn:microsoft.com/office/officeart/2005/8/layout/vList2"/>
    <dgm:cxn modelId="{F5CA850A-78A7-41BF-A798-129C9B5F502B}" type="presOf" srcId="{B6BE1024-0526-41C3-AD80-02AD0442863B}" destId="{86A13C9B-5F78-401C-80AA-C8877D6C1E5D}" srcOrd="0" destOrd="0" presId="urn:microsoft.com/office/officeart/2005/8/layout/vList2"/>
    <dgm:cxn modelId="{9E5DA06B-36F9-4D1F-8F38-F7CF8C62AFEC}" type="presOf" srcId="{93763855-89E4-490F-ABF4-CB7C8F2273F0}" destId="{980D40C3-9E9A-41C4-874B-978E8BC34978}" srcOrd="0" destOrd="0" presId="urn:microsoft.com/office/officeart/2005/8/layout/vList2"/>
    <dgm:cxn modelId="{8AC1FDD3-C22E-483D-9CB7-385549D458CA}" type="presOf" srcId="{163BA0CB-2A7A-4204-8D0D-989ACB94B2DD}" destId="{F931F244-D9AD-4933-8D41-803B2322253D}" srcOrd="0" destOrd="0" presId="urn:microsoft.com/office/officeart/2005/8/layout/vList2"/>
    <dgm:cxn modelId="{8C8A4959-123E-4553-9A29-B69C148576A9}" srcId="{B6BE1024-0526-41C3-AD80-02AD0442863B}" destId="{93763855-89E4-490F-ABF4-CB7C8F2273F0}" srcOrd="0" destOrd="0" parTransId="{8EF1FE27-351F-4EE8-9EE9-AC71E4E8700D}" sibTransId="{62375CA8-C6B9-4CF4-B290-3DE9A2986EC3}"/>
    <dgm:cxn modelId="{F729A35E-7C84-4818-9AA5-2F0898CC3873}" type="presOf" srcId="{1DE28D12-4DE7-4D9A-B853-BB5E88D1603B}" destId="{57A471AE-B965-4685-8517-922A471DAF6D}" srcOrd="0" destOrd="0" presId="urn:microsoft.com/office/officeart/2005/8/layout/vList2"/>
    <dgm:cxn modelId="{DB4D3925-1268-4F99-9CFE-50D24A52AFBB}" type="presOf" srcId="{C148E6AB-9832-4043-9D4E-A4C94DBEBC29}" destId="{42522360-ED39-4782-9BF9-B9F6D4134A76}" srcOrd="0" destOrd="0" presId="urn:microsoft.com/office/officeart/2005/8/layout/vList2"/>
    <dgm:cxn modelId="{77D0189B-7216-4722-A83D-45437284D9EC}" srcId="{B6BE1024-0526-41C3-AD80-02AD0442863B}" destId="{8CB51F09-5CA6-4B8B-B724-81F49771FDDB}" srcOrd="1" destOrd="0" parTransId="{21D965CD-5599-45E5-A56C-6B18BD95F71D}" sibTransId="{BF8A637D-4F9B-4AEB-A138-5C7164A83405}"/>
    <dgm:cxn modelId="{3960F954-B745-45E7-B613-20C7C306185D}" srcId="{C148E6AB-9832-4043-9D4E-A4C94DBEBC29}" destId="{1DE28D12-4DE7-4D9A-B853-BB5E88D1603B}" srcOrd="0" destOrd="0" parTransId="{49A4AA80-7FD8-4DC3-9C78-9F9AA27C3D57}" sibTransId="{8EF6D2C1-4FC7-493A-96B4-F99514BBA30B}"/>
    <dgm:cxn modelId="{815E7162-3C65-47C1-A178-8535A9EA50DD}" srcId="{93763855-89E4-490F-ABF4-CB7C8F2273F0}" destId="{6B0A5725-61DB-4EAA-8A4D-94EF7D5E74DD}" srcOrd="0" destOrd="0" parTransId="{4BE4244B-FEA3-4E32-8FC8-C5C5DE4DF4EF}" sibTransId="{4B48125C-1CE0-4C26-BC8F-02ECB54F394A}"/>
    <dgm:cxn modelId="{20B90A00-8206-473B-9982-3E0519415A7F}" srcId="{B6BE1024-0526-41C3-AD80-02AD0442863B}" destId="{1A458D35-1A77-493B-B9BA-D2EF3477281F}" srcOrd="2" destOrd="0" parTransId="{D00B4E41-BD35-47BD-A36B-2207EB1D5F64}" sibTransId="{68292E3E-A6EC-4E83-A62E-330DE8DBF16C}"/>
    <dgm:cxn modelId="{E625AA86-5CFF-4C24-91FB-DBB55FA50CCF}" type="presOf" srcId="{1A458D35-1A77-493B-B9BA-D2EF3477281F}" destId="{AD33BC75-A4F3-488D-AAFA-48E6DAC4A206}" srcOrd="0" destOrd="0" presId="urn:microsoft.com/office/officeart/2005/8/layout/vList2"/>
    <dgm:cxn modelId="{3C10FB34-1088-4149-B96A-D8F597F9579D}" type="presOf" srcId="{6B0A5725-61DB-4EAA-8A4D-94EF7D5E74DD}" destId="{3BC40AE1-16AC-47F0-B7EF-C8E2515381CE}" srcOrd="0" destOrd="0" presId="urn:microsoft.com/office/officeart/2005/8/layout/vList2"/>
    <dgm:cxn modelId="{BDE6C752-BFE2-4A2D-8F36-34F054F9E9F8}" srcId="{1A458D35-1A77-493B-B9BA-D2EF3477281F}" destId="{F8BDD812-C096-47E9-ACFA-647D3F925C5A}" srcOrd="0" destOrd="0" parTransId="{45379E93-998D-4254-9E57-4FE3EBCD2E71}" sibTransId="{D86A30F2-AF79-4DBD-8C0C-DBBDED8F710E}"/>
    <dgm:cxn modelId="{D927A63C-30E1-44E0-B09E-3AAADAB6BB46}" srcId="{B6BE1024-0526-41C3-AD80-02AD0442863B}" destId="{C148E6AB-9832-4043-9D4E-A4C94DBEBC29}" srcOrd="4" destOrd="0" parTransId="{5781F2AC-2782-4C9B-A5FB-D4139D9D518A}" sibTransId="{ECCE18B9-16DD-42D6-9DEA-C504F3E82878}"/>
    <dgm:cxn modelId="{C6047166-D130-40AD-B351-80A266EEBEAD}" type="presParOf" srcId="{86A13C9B-5F78-401C-80AA-C8877D6C1E5D}" destId="{980D40C3-9E9A-41C4-874B-978E8BC34978}" srcOrd="0" destOrd="0" presId="urn:microsoft.com/office/officeart/2005/8/layout/vList2"/>
    <dgm:cxn modelId="{CFAE2FF1-E3F1-4344-80CB-12E0835F0976}" type="presParOf" srcId="{86A13C9B-5F78-401C-80AA-C8877D6C1E5D}" destId="{3BC40AE1-16AC-47F0-B7EF-C8E2515381CE}" srcOrd="1" destOrd="0" presId="urn:microsoft.com/office/officeart/2005/8/layout/vList2"/>
    <dgm:cxn modelId="{8DD18761-5826-4C88-8D91-103EB855A421}" type="presParOf" srcId="{86A13C9B-5F78-401C-80AA-C8877D6C1E5D}" destId="{BF63BD07-026B-44C8-9514-EF1E5F455EC6}" srcOrd="2" destOrd="0" presId="urn:microsoft.com/office/officeart/2005/8/layout/vList2"/>
    <dgm:cxn modelId="{6108F2CB-35C9-424F-93D0-BDBF877E1927}" type="presParOf" srcId="{86A13C9B-5F78-401C-80AA-C8877D6C1E5D}" destId="{F931F244-D9AD-4933-8D41-803B2322253D}" srcOrd="3" destOrd="0" presId="urn:microsoft.com/office/officeart/2005/8/layout/vList2"/>
    <dgm:cxn modelId="{87E5A0C5-21C2-4704-9DDE-07081725CCBF}" type="presParOf" srcId="{86A13C9B-5F78-401C-80AA-C8877D6C1E5D}" destId="{AD33BC75-A4F3-488D-AAFA-48E6DAC4A206}" srcOrd="4" destOrd="0" presId="urn:microsoft.com/office/officeart/2005/8/layout/vList2"/>
    <dgm:cxn modelId="{E8EC1044-230E-44E2-9C34-1B8E1773ADBC}" type="presParOf" srcId="{86A13C9B-5F78-401C-80AA-C8877D6C1E5D}" destId="{4BB3239E-D870-4C6C-8C7A-183B925B41D5}" srcOrd="5" destOrd="0" presId="urn:microsoft.com/office/officeart/2005/8/layout/vList2"/>
    <dgm:cxn modelId="{78A8EA46-2A7D-47CE-871E-39238EFED5F9}" type="presParOf" srcId="{86A13C9B-5F78-401C-80AA-C8877D6C1E5D}" destId="{3C86F806-9C29-429C-8E32-04C216F89D59}" srcOrd="6" destOrd="0" presId="urn:microsoft.com/office/officeart/2005/8/layout/vList2"/>
    <dgm:cxn modelId="{BFDEE7F4-BDF8-4D6F-AF71-9AE8F729A3FA}" type="presParOf" srcId="{86A13C9B-5F78-401C-80AA-C8877D6C1E5D}" destId="{550FC025-0B97-4A04-A974-7F112F4B8693}" srcOrd="7" destOrd="0" presId="urn:microsoft.com/office/officeart/2005/8/layout/vList2"/>
    <dgm:cxn modelId="{D50F2331-161F-4FDD-AD27-61F828CAC0F2}" type="presParOf" srcId="{86A13C9B-5F78-401C-80AA-C8877D6C1E5D}" destId="{42522360-ED39-4782-9BF9-B9F6D4134A76}" srcOrd="8" destOrd="0" presId="urn:microsoft.com/office/officeart/2005/8/layout/vList2"/>
    <dgm:cxn modelId="{D4EB183D-E6AF-4849-B085-A287654D2D4E}" type="presParOf" srcId="{86A13C9B-5F78-401C-80AA-C8877D6C1E5D}" destId="{57A471AE-B965-4685-8517-922A471DAF6D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0D40C3-9E9A-41C4-874B-978E8BC34978}">
      <dsp:nvSpPr>
        <dsp:cNvPr id="0" name=""/>
        <dsp:cNvSpPr/>
      </dsp:nvSpPr>
      <dsp:spPr>
        <a:xfrm>
          <a:off x="263347" y="20655"/>
          <a:ext cx="5569305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900" kern="1200" dirty="0" smtClean="0"/>
            <a:t>Германия, Италия, Ирландия, Нидерланды</a:t>
          </a:r>
          <a:endParaRPr lang="ru-RU" sz="1900" kern="1200" dirty="0"/>
        </a:p>
      </dsp:txBody>
      <dsp:txXfrm>
        <a:off x="285593" y="42901"/>
        <a:ext cx="5524813" cy="411223"/>
      </dsp:txXfrm>
    </dsp:sp>
    <dsp:sp modelId="{3BC40AE1-16AC-47F0-B7EF-C8E2515381CE}">
      <dsp:nvSpPr>
        <dsp:cNvPr id="0" name=""/>
        <dsp:cNvSpPr/>
      </dsp:nvSpPr>
      <dsp:spPr>
        <a:xfrm>
          <a:off x="0" y="476370"/>
          <a:ext cx="609600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altLang="ru-RU" sz="1500" kern="1200" dirty="0" smtClean="0"/>
            <a:t>Министерство иностранных дел.</a:t>
          </a:r>
          <a:endParaRPr lang="ru-RU" sz="1500" kern="1200" dirty="0"/>
        </a:p>
      </dsp:txBody>
      <dsp:txXfrm>
        <a:off x="0" y="476370"/>
        <a:ext cx="6096000" cy="314640"/>
      </dsp:txXfrm>
    </dsp:sp>
    <dsp:sp modelId="{BF63BD07-026B-44C8-9514-EF1E5F455EC6}">
      <dsp:nvSpPr>
        <dsp:cNvPr id="0" name=""/>
        <dsp:cNvSpPr/>
      </dsp:nvSpPr>
      <dsp:spPr>
        <a:xfrm>
          <a:off x="263347" y="791010"/>
          <a:ext cx="5569305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900" kern="1200" dirty="0" smtClean="0"/>
            <a:t>Великобритания</a:t>
          </a:r>
          <a:endParaRPr lang="ru-RU" altLang="ru-RU" sz="1900" kern="1200" dirty="0"/>
        </a:p>
      </dsp:txBody>
      <dsp:txXfrm>
        <a:off x="285593" y="813256"/>
        <a:ext cx="5524813" cy="411223"/>
      </dsp:txXfrm>
    </dsp:sp>
    <dsp:sp modelId="{F931F244-D9AD-4933-8D41-803B2322253D}">
      <dsp:nvSpPr>
        <dsp:cNvPr id="0" name=""/>
        <dsp:cNvSpPr/>
      </dsp:nvSpPr>
      <dsp:spPr>
        <a:xfrm>
          <a:off x="0" y="1246725"/>
          <a:ext cx="6096000" cy="471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altLang="ru-RU" sz="1500" kern="1200" dirty="0" smtClean="0"/>
            <a:t>Министерство иностранных дел совместно с Министерством по делам бизнеса.</a:t>
          </a:r>
          <a:endParaRPr lang="ru-RU" altLang="ru-RU" sz="1500" kern="1200" dirty="0"/>
        </a:p>
      </dsp:txBody>
      <dsp:txXfrm>
        <a:off x="0" y="1246725"/>
        <a:ext cx="6096000" cy="471960"/>
      </dsp:txXfrm>
    </dsp:sp>
    <dsp:sp modelId="{AD33BC75-A4F3-488D-AAFA-48E6DAC4A206}">
      <dsp:nvSpPr>
        <dsp:cNvPr id="0" name=""/>
        <dsp:cNvSpPr/>
      </dsp:nvSpPr>
      <dsp:spPr>
        <a:xfrm>
          <a:off x="263347" y="1718685"/>
          <a:ext cx="5569305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900" kern="1200" dirty="0" smtClean="0"/>
            <a:t>Индонезия</a:t>
          </a:r>
          <a:endParaRPr lang="ru-RU" altLang="ru-RU" sz="1900" kern="1200" dirty="0"/>
        </a:p>
      </dsp:txBody>
      <dsp:txXfrm>
        <a:off x="285593" y="1740931"/>
        <a:ext cx="5524813" cy="411223"/>
      </dsp:txXfrm>
    </dsp:sp>
    <dsp:sp modelId="{4BB3239E-D870-4C6C-8C7A-183B925B41D5}">
      <dsp:nvSpPr>
        <dsp:cNvPr id="0" name=""/>
        <dsp:cNvSpPr/>
      </dsp:nvSpPr>
      <dsp:spPr>
        <a:xfrm>
          <a:off x="0" y="2174400"/>
          <a:ext cx="609600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altLang="ru-RU" sz="1500" kern="1200" dirty="0" smtClean="0"/>
            <a:t>Национальная комиссия по правам человека.</a:t>
          </a:r>
          <a:endParaRPr lang="ru-RU" altLang="ru-RU" sz="1500" kern="1200" dirty="0"/>
        </a:p>
      </dsp:txBody>
      <dsp:txXfrm>
        <a:off x="0" y="2174400"/>
        <a:ext cx="6096000" cy="314640"/>
      </dsp:txXfrm>
    </dsp:sp>
    <dsp:sp modelId="{3C86F806-9C29-429C-8E32-04C216F89D59}">
      <dsp:nvSpPr>
        <dsp:cNvPr id="0" name=""/>
        <dsp:cNvSpPr/>
      </dsp:nvSpPr>
      <dsp:spPr>
        <a:xfrm>
          <a:off x="263347" y="2489040"/>
          <a:ext cx="5569305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900" kern="1200" dirty="0" smtClean="0"/>
            <a:t>Финляндия</a:t>
          </a:r>
          <a:endParaRPr lang="ru-RU" altLang="ru-RU" sz="1900" kern="1200" dirty="0"/>
        </a:p>
      </dsp:txBody>
      <dsp:txXfrm>
        <a:off x="285593" y="2511286"/>
        <a:ext cx="5524813" cy="411223"/>
      </dsp:txXfrm>
    </dsp:sp>
    <dsp:sp modelId="{550FC025-0B97-4A04-A974-7F112F4B8693}">
      <dsp:nvSpPr>
        <dsp:cNvPr id="0" name=""/>
        <dsp:cNvSpPr/>
      </dsp:nvSpPr>
      <dsp:spPr>
        <a:xfrm>
          <a:off x="0" y="2944755"/>
          <a:ext cx="6096000" cy="314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altLang="ru-RU" sz="1500" kern="1200" dirty="0" smtClean="0"/>
            <a:t>Министерство занятости и экономики.</a:t>
          </a:r>
          <a:endParaRPr lang="ru-RU" altLang="ru-RU" sz="1500" kern="1200" dirty="0"/>
        </a:p>
      </dsp:txBody>
      <dsp:txXfrm>
        <a:off x="0" y="2944755"/>
        <a:ext cx="6096000" cy="314640"/>
      </dsp:txXfrm>
    </dsp:sp>
    <dsp:sp modelId="{42522360-ED39-4782-9BF9-B9F6D4134A76}">
      <dsp:nvSpPr>
        <dsp:cNvPr id="0" name=""/>
        <dsp:cNvSpPr/>
      </dsp:nvSpPr>
      <dsp:spPr>
        <a:xfrm>
          <a:off x="263347" y="3259394"/>
          <a:ext cx="5569305" cy="45571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altLang="ru-RU" sz="1900" kern="1200" dirty="0" smtClean="0"/>
            <a:t>Дания</a:t>
          </a:r>
          <a:endParaRPr lang="ru-RU" altLang="ru-RU" sz="1900" kern="1200" dirty="0"/>
        </a:p>
      </dsp:txBody>
      <dsp:txXfrm>
        <a:off x="285593" y="3281640"/>
        <a:ext cx="5524813" cy="411223"/>
      </dsp:txXfrm>
    </dsp:sp>
    <dsp:sp modelId="{57A471AE-B965-4685-8517-922A471DAF6D}">
      <dsp:nvSpPr>
        <dsp:cNvPr id="0" name=""/>
        <dsp:cNvSpPr/>
      </dsp:nvSpPr>
      <dsp:spPr>
        <a:xfrm>
          <a:off x="0" y="3715110"/>
          <a:ext cx="6096000" cy="6882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altLang="ru-RU" sz="1500" kern="1200" dirty="0" smtClean="0"/>
            <a:t>Датский Совет по корпоративной ответственности . Совет включает в себя представителей бизнеса и финансовых организаций, НПО, муниципалитетов и профсоюзов. </a:t>
          </a:r>
          <a:endParaRPr lang="ru-RU" altLang="ru-RU" sz="1500" kern="1200" dirty="0"/>
        </a:p>
      </dsp:txBody>
      <dsp:txXfrm>
        <a:off x="0" y="3715110"/>
        <a:ext cx="6096000" cy="688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8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8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DEE2F2F-8B2B-4241-B0C9-51DCF2A28AEA}" type="datetimeFigureOut">
              <a:rPr lang="ru-RU" altLang="ru-RU"/>
              <a:pPr/>
              <a:t>22.12.2015</a:t>
            </a:fld>
            <a:endParaRPr lang="ru-RU" alt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2175" y="733425"/>
            <a:ext cx="4884738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643517"/>
            <a:ext cx="5335270" cy="4399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337"/>
            <a:ext cx="2889938" cy="48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anose="020F0502020204030204" pitchFamily="34" charset="0"/>
              </a:defRPr>
            </a:lvl1pPr>
          </a:lstStyle>
          <a:p>
            <a:endParaRPr lang="ru-RU" altLang="ru-RU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285337"/>
            <a:ext cx="2889938" cy="488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6608156C-E3E4-4288-A770-77E627E113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0377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13159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16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4350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1" kern="1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Агентство социальной информации (АСИ) объявляет набор слушателей. Курс лекций адресован сотрудникам компаний, заинтересованным в развитии и внедрении в своих организациях принципов и практик социальной ответственности, а также социальным предпринимателям, представителям некоммерческих организаций. Также курс будет полезен студентам вузов, желающим ознакомиться с основами КСО и стать менеджерами этого направления в будущем.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Участники лектория «Школа корпоративной социальной ответственности» узнают, что такое корпоративная социальная ответственность, зачем компаниям и организациям необходимо ее развивать, как нужно учитывать мнение заинтересованных сторон организации, какие основные подходы существуют в этой области.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163969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3987650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dirty="0" smtClean="0"/>
              <a:t>В июне 2011 года Совет ООН по правам человека (СПЧ) единогласно принял Руководящие принципы предпринимательской деятельности в аспекте прав человека ООН (РПООН). Три года спустя в июне 2014 года СПЧ призвал все государства-члены разработать национальные планы действий (НПД), направленные на реализацию РПООН с учетом своего национального контекста. </a:t>
            </a:r>
          </a:p>
        </p:txBody>
      </p:sp>
    </p:spTree>
    <p:extLst>
      <p:ext uri="{BB962C8B-B14F-4D97-AF65-F5344CB8AC3E}">
        <p14:creationId xmlns:p14="http://schemas.microsoft.com/office/powerpoint/2010/main" val="38496786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783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823227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813986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1486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1200" dirty="0" smtClean="0"/>
              <a:t>В ходе заседания предполагается затронуть вопрос о разработке национального плана действий по продвижению в России положений Руководящих принципов ООН в области прав человека и предпринимательской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2867338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В рамках исследования анализировалась публичная информация, преимущественно отчетность в области устойчивого развития, 65-ти крупных российских и международных компаний, осуществляющих свою деятельность на территории Российской Федерации. Предметом исследования являлось отражение в отчетности следования общепринятым стандартам и нормам в области прав человека. В частности, оценивалось раскрытие информации по аспектам подкатегории «Права человека» Руководства GRI G4.</a:t>
            </a:r>
            <a:endParaRPr lang="ru-RU" sz="1200" kern="1200" dirty="0">
              <a:solidFill>
                <a:schemeClr val="tx1"/>
              </a:solidFill>
              <a:effectLst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032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881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739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33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6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3798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373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912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2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051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8385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579663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ASI-background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4359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362950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Verdana" panose="020B0604030504040204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Verdan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2" name="Rectangle 10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altLang="ru-RU" dirty="0" smtClean="0"/>
              <a:t>«Бизнес и права человека: текущее состояние и тенденции развития»</a:t>
            </a:r>
          </a:p>
        </p:txBody>
      </p:sp>
      <p:sp>
        <p:nvSpPr>
          <p:cNvPr id="13323" name="Rectangle 11"/>
          <p:cNvSpPr>
            <a:spLocks noGrp="1"/>
          </p:cNvSpPr>
          <p:nvPr>
            <p:ph type="subTitle" idx="4294967295"/>
          </p:nvPr>
        </p:nvSpPr>
        <p:spPr>
          <a:xfrm>
            <a:off x="1115616" y="5981700"/>
            <a:ext cx="6400800" cy="17526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dirty="0" smtClean="0"/>
              <a:t>Москва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dirty="0" smtClean="0"/>
              <a:t>23.12.2015 г.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11116" y="4077072"/>
            <a:ext cx="220980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35975" cy="1143000"/>
          </a:xfrm>
        </p:spPr>
        <p:txBody>
          <a:bodyPr/>
          <a:lstStyle/>
          <a:p>
            <a:r>
              <a:rPr lang="ru-RU" dirty="0"/>
              <a:t>Проанализированные компании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по отраслям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27928616"/>
              </p:ext>
            </p:extLst>
          </p:nvPr>
        </p:nvGraphicFramePr>
        <p:xfrm>
          <a:off x="899592" y="2057400"/>
          <a:ext cx="7344816" cy="4467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212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подлежало анализу?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1700808"/>
            <a:ext cx="756084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Наличие </a:t>
            </a:r>
            <a:r>
              <a:rPr lang="ru-RU" dirty="0"/>
              <a:t>в </a:t>
            </a:r>
            <a:r>
              <a:rPr lang="ru-RU" dirty="0" smtClean="0"/>
              <a:t>отчете раздела, посвященного правам человека</a:t>
            </a:r>
          </a:p>
          <a:p>
            <a:pPr marL="352425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Наличие в тексте отчета ссылок на иные документы компании, касающиеся темы соблюдения прав человека</a:t>
            </a:r>
          </a:p>
          <a:p>
            <a:pPr marL="352425" lvl="1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Наличие в таблице раскрытия стандартных элементов отчетности GRI (далее – таблица) сведений о подходах в области менеджмента и показателей в области прав человека и степень их раскрытия, а том числе аспекты:</a:t>
            </a:r>
            <a:endParaRPr lang="ru-RU" dirty="0"/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указаны и раскрыты полностью,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указаны и раскрыты частично,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указаны, но отмечены как не раскрытые, 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не указаны, но прямо или косвенно раскрыты в разных главах отчета,</a:t>
            </a: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ru-RU" dirty="0"/>
              <a:t>не указаны и не раскрыты.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Наличие </a:t>
            </a:r>
            <a:r>
              <a:rPr lang="ru-RU" dirty="0"/>
              <a:t>в тексте отчета информации по различным аспектам прав человека, которая не была отражена в Таблице</a:t>
            </a:r>
            <a:r>
              <a:rPr lang="ru-RU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Анализ </a:t>
            </a:r>
            <a:r>
              <a:rPr lang="ru-RU" dirty="0"/>
              <a:t>публикаций в СМИ по различным аспектам прав человека изучаемых компаний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8802118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323528" y="1028700"/>
            <a:ext cx="6923112" cy="1143000"/>
          </a:xfrm>
        </p:spPr>
        <p:txBody>
          <a:bodyPr/>
          <a:lstStyle/>
          <a:p>
            <a:r>
              <a:rPr lang="ru-RU" dirty="0"/>
              <a:t>6 компаний сообщают о наличии дополнительных </a:t>
            </a:r>
            <a:r>
              <a:rPr lang="ru-RU" dirty="0" smtClean="0"/>
              <a:t>документов в </a:t>
            </a:r>
            <a:r>
              <a:rPr lang="ru-RU" dirty="0"/>
              <a:t>области прав человека</a:t>
            </a:r>
            <a:endParaRPr lang="ru-RU" alt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8827" y="2492896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041315"/>
              </p:ext>
            </p:extLst>
          </p:nvPr>
        </p:nvGraphicFramePr>
        <p:xfrm>
          <a:off x="323528" y="2417785"/>
          <a:ext cx="8447563" cy="410464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326884"/>
                <a:gridCol w="6120679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dirty="0">
                          <a:effectLst/>
                        </a:rPr>
                        <a:t>ОАО АК «</a:t>
                      </a:r>
                      <a:r>
                        <a:rPr lang="ru-RU" sz="1600" dirty="0" err="1">
                          <a:effectLst/>
                        </a:rPr>
                        <a:t>АЛРОСА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Принципы ALROSA ALLIANCE по ответственному ведению бизнеса</a:t>
                      </a:r>
                      <a:endParaRPr lang="ru-RU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dirty="0">
                          <a:effectLst/>
                        </a:rPr>
                        <a:t>«Нестле Россия»</a:t>
                      </a:r>
                      <a:endParaRPr lang="ru-RU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Принципы деятельности компании «Нестле» 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Кодекс поставщика «Нестле»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Руководство по ответственному подбору поставщиков</a:t>
                      </a:r>
                      <a:endParaRPr lang="ru-RU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>
                          <a:effectLst/>
                        </a:rPr>
                        <a:t>ОАО «Пивоваренная компания «Балтика»</a:t>
                      </a:r>
                      <a:endParaRPr lang="ru-RU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Политика по персоналу и правам человека</a:t>
                      </a:r>
                      <a:endParaRPr lang="ru-RU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>
                          <a:effectLst/>
                        </a:rPr>
                        <a:t>«Кока-Кола ЭйчБиСи Евразия»</a:t>
                      </a:r>
                      <a:endParaRPr lang="ru-RU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Политика в области прав человека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Руководящие принципы в работе с поставщиками</a:t>
                      </a:r>
                      <a:endParaRPr lang="ru-RU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>
                          <a:effectLst/>
                        </a:rPr>
                        <a:t>HEINEKEN</a:t>
                      </a:r>
                      <a:endParaRPr lang="ru-RU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Политика Heineken в области прав человека и прав работников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</a:rPr>
                        <a:t>Кодекс Поставщиков Heineken</a:t>
                      </a:r>
                      <a:endParaRPr lang="ru-RU" sz="160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600" dirty="0">
                          <a:effectLst/>
                        </a:rPr>
                        <a:t>«Сахалин </a:t>
                      </a:r>
                      <a:r>
                        <a:rPr lang="ru-RU" sz="1600" dirty="0" err="1">
                          <a:effectLst/>
                        </a:rPr>
                        <a:t>Энерджи</a:t>
                      </a:r>
                      <a:r>
                        <a:rPr lang="ru-RU" sz="1600" dirty="0">
                          <a:effectLst/>
                        </a:rPr>
                        <a:t> </a:t>
                      </a:r>
                      <a:r>
                        <a:rPr lang="ru-RU" sz="1600" dirty="0" err="1">
                          <a:effectLst/>
                        </a:rPr>
                        <a:t>Инвестмент</a:t>
                      </a:r>
                      <a:r>
                        <a:rPr lang="ru-RU" sz="1600" dirty="0">
                          <a:effectLst/>
                        </a:rPr>
                        <a:t> Компани Лтд.»</a:t>
                      </a:r>
                      <a:endParaRPr lang="ru-RU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Положение об общих принципах деятельности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Политика по правам человека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Политика устойчивого развития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Кодекс деловой этики</a:t>
                      </a:r>
                    </a:p>
                    <a:p>
                      <a:pPr marL="342900" lvl="0" indent="-342900" algn="l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</a:rPr>
                        <a:t>План содействия развитию КНМС Сахалинской области</a:t>
                      </a:r>
                      <a:endParaRPr lang="ru-RU" sz="16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3371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323528" y="1028700"/>
            <a:ext cx="6923112" cy="1143000"/>
          </a:xfrm>
        </p:spPr>
        <p:txBody>
          <a:bodyPr/>
          <a:lstStyle/>
          <a:p>
            <a:r>
              <a:rPr lang="ru-RU" dirty="0" smtClean="0"/>
              <a:t>Раскрытие информации по теме </a:t>
            </a:r>
            <a:r>
              <a:rPr lang="ru-RU" dirty="0"/>
              <a:t>прав человека </a:t>
            </a:r>
            <a:r>
              <a:rPr lang="ru-RU" dirty="0" smtClean="0"/>
              <a:t>в нефинансовых отчетах компаний</a:t>
            </a:r>
            <a:endParaRPr lang="ru-RU" altLang="ru-RU" dirty="0" smtClean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060133597"/>
              </p:ext>
            </p:extLst>
          </p:nvPr>
        </p:nvGraphicFramePr>
        <p:xfrm>
          <a:off x="467544" y="2492896"/>
          <a:ext cx="770485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56481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0750" y="620688"/>
            <a:ext cx="8435975" cy="1143000"/>
          </a:xfrm>
        </p:spPr>
        <p:txBody>
          <a:bodyPr/>
          <a:lstStyle/>
          <a:p>
            <a:pPr lvl="1"/>
            <a:r>
              <a:rPr lang="ru-RU" dirty="0" smtClean="0"/>
              <a:t>Компании, которые </a:t>
            </a:r>
            <a:r>
              <a:rPr lang="ru-RU" dirty="0"/>
              <a:t>раскрыли все показатели Таблицы </a:t>
            </a:r>
            <a:r>
              <a:rPr lang="en-US" dirty="0" smtClean="0"/>
              <a:t>GRI </a:t>
            </a:r>
            <a:r>
              <a:rPr lang="ru-RU" dirty="0" smtClean="0"/>
              <a:t>подкатегории </a:t>
            </a:r>
            <a:r>
              <a:rPr lang="ru-RU" dirty="0"/>
              <a:t>«Права человека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362950" cy="4680248"/>
          </a:xfrm>
        </p:spPr>
        <p:txBody>
          <a:bodyPr/>
          <a:lstStyle/>
          <a:p>
            <a:pPr lvl="2" indent="-423863"/>
            <a:r>
              <a:rPr lang="ru-RU" sz="2400" dirty="0"/>
              <a:t>ОАО </a:t>
            </a:r>
            <a:r>
              <a:rPr lang="ru-RU" sz="2400" dirty="0"/>
              <a:t>«</a:t>
            </a:r>
            <a:r>
              <a:rPr lang="ru-RU" sz="2400" dirty="0" err="1"/>
              <a:t>ОБКМ</a:t>
            </a:r>
            <a:r>
              <a:rPr lang="ru-RU" sz="2400" dirty="0"/>
              <a:t> Африкантов»</a:t>
            </a:r>
          </a:p>
          <a:p>
            <a:pPr lvl="2" indent="-423863"/>
            <a:r>
              <a:rPr lang="ru-RU" sz="2400" dirty="0"/>
              <a:t>ОАО АК «</a:t>
            </a:r>
            <a:r>
              <a:rPr lang="ru-RU" sz="2400" dirty="0" err="1"/>
              <a:t>АЛРОСА</a:t>
            </a:r>
            <a:r>
              <a:rPr lang="ru-RU" sz="2400" dirty="0"/>
              <a:t>»</a:t>
            </a:r>
          </a:p>
          <a:p>
            <a:pPr lvl="2" indent="-423863"/>
            <a:r>
              <a:rPr lang="ru-RU" sz="2400" dirty="0"/>
              <a:t>ОАО «</a:t>
            </a:r>
            <a:r>
              <a:rPr lang="ru-RU" sz="2400" dirty="0" err="1"/>
              <a:t>НИЖНЕКАМСКНЕФЕХИМ</a:t>
            </a:r>
            <a:r>
              <a:rPr lang="ru-RU" sz="2400" dirty="0"/>
              <a:t>»</a:t>
            </a:r>
          </a:p>
          <a:p>
            <a:pPr lvl="2" indent="-423863"/>
            <a:r>
              <a:rPr lang="ru-RU" sz="2400" dirty="0"/>
              <a:t>ОАО «</a:t>
            </a:r>
            <a:r>
              <a:rPr lang="ru-RU" sz="2400" dirty="0" err="1"/>
              <a:t>ТВЭЛ</a:t>
            </a:r>
            <a:r>
              <a:rPr lang="ru-RU" sz="2400" dirty="0"/>
              <a:t>»</a:t>
            </a:r>
          </a:p>
          <a:p>
            <a:pPr lvl="2" indent="-423863"/>
            <a:r>
              <a:rPr lang="ru-RU" sz="2400" dirty="0"/>
              <a:t>«Сахалин </a:t>
            </a:r>
            <a:r>
              <a:rPr lang="ru-RU" sz="2400" dirty="0" err="1"/>
              <a:t>Энерджи</a:t>
            </a:r>
            <a:r>
              <a:rPr lang="ru-RU" sz="2400" dirty="0"/>
              <a:t> </a:t>
            </a:r>
            <a:r>
              <a:rPr lang="ru-RU" sz="2400" dirty="0" err="1"/>
              <a:t>Инвестмент</a:t>
            </a:r>
            <a:r>
              <a:rPr lang="ru-RU" sz="2400" dirty="0"/>
              <a:t> Лтд.»</a:t>
            </a:r>
          </a:p>
          <a:p>
            <a:pPr lvl="2" indent="-423863"/>
            <a:r>
              <a:rPr lang="ru-RU" sz="2400" dirty="0"/>
              <a:t>ОАО «</a:t>
            </a:r>
            <a:r>
              <a:rPr lang="ru-RU" sz="2400" dirty="0" err="1"/>
              <a:t>Уралкалий</a:t>
            </a:r>
            <a:r>
              <a:rPr lang="ru-RU" sz="2400" dirty="0"/>
              <a:t>»</a:t>
            </a:r>
          </a:p>
          <a:p>
            <a:pPr lvl="2" indent="-423863"/>
            <a:r>
              <a:rPr lang="ru-RU" sz="2400" dirty="0"/>
              <a:t>ОАО «ПО «Электрохимический завод»</a:t>
            </a:r>
          </a:p>
          <a:p>
            <a:r>
              <a:rPr lang="ru-RU" dirty="0"/>
              <a:t>Л</a:t>
            </a:r>
            <a:r>
              <a:rPr lang="ru-RU" dirty="0" smtClean="0"/>
              <a:t>идером в этом списке стала компания «Сахалин </a:t>
            </a:r>
            <a:r>
              <a:rPr lang="ru-RU" dirty="0" err="1" smtClean="0"/>
              <a:t>Энерджи</a:t>
            </a:r>
            <a:r>
              <a:rPr lang="ru-RU" dirty="0" smtClean="0"/>
              <a:t> </a:t>
            </a:r>
            <a:r>
              <a:rPr lang="ru-RU" dirty="0" err="1" smtClean="0"/>
              <a:t>Инвестмент</a:t>
            </a:r>
            <a:r>
              <a:rPr lang="ru-RU" dirty="0" smtClean="0"/>
              <a:t> Лтд.». Компания включила тему соблюдения прав человека в бизнес-функции и раскрыла информацию не только по показателям, но и по подходам в области менеджмента.</a:t>
            </a:r>
          </a:p>
        </p:txBody>
      </p:sp>
    </p:spTree>
    <p:extLst>
      <p:ext uri="{BB962C8B-B14F-4D97-AF65-F5344CB8AC3E}">
        <p14:creationId xmlns:p14="http://schemas.microsoft.com/office/powerpoint/2010/main" val="35956272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483" y="836712"/>
            <a:ext cx="8435975" cy="1143000"/>
          </a:xfrm>
        </p:spPr>
        <p:txBody>
          <a:bodyPr/>
          <a:lstStyle/>
          <a:p>
            <a:r>
              <a:rPr lang="ru-RU" dirty="0"/>
              <a:t>5 компаний, которым осталось раскрыть не более трех показателей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362950" cy="4392216"/>
          </a:xfrm>
        </p:spPr>
        <p:txBody>
          <a:bodyPr/>
          <a:lstStyle/>
          <a:p>
            <a:pPr lvl="2" indent="-423863"/>
            <a:r>
              <a:rPr lang="ru-RU" sz="2400" dirty="0"/>
              <a:t>ОАО </a:t>
            </a:r>
            <a:r>
              <a:rPr lang="ru-RU" sz="2400" dirty="0" err="1"/>
              <a:t>АНК</a:t>
            </a:r>
            <a:r>
              <a:rPr lang="ru-RU" sz="2400" dirty="0"/>
              <a:t> «</a:t>
            </a:r>
            <a:r>
              <a:rPr lang="ru-RU" sz="2400" dirty="0" err="1"/>
              <a:t>Башнефть</a:t>
            </a:r>
            <a:r>
              <a:rPr lang="ru-RU" sz="2400" dirty="0"/>
              <a:t>»</a:t>
            </a:r>
          </a:p>
          <a:p>
            <a:pPr lvl="2" indent="-423863"/>
            <a:r>
              <a:rPr lang="ru-RU" sz="2400" dirty="0" err="1"/>
              <a:t>ГМК</a:t>
            </a:r>
            <a:r>
              <a:rPr lang="ru-RU" sz="2400" dirty="0"/>
              <a:t> «Норильский никель»</a:t>
            </a:r>
          </a:p>
          <a:p>
            <a:pPr lvl="2" indent="-423863"/>
            <a:r>
              <a:rPr lang="ru-RU" sz="2400" dirty="0"/>
              <a:t>ОАО «НОВАТЭК»</a:t>
            </a:r>
          </a:p>
          <a:p>
            <a:pPr lvl="2" indent="-423863"/>
            <a:r>
              <a:rPr lang="ru-RU" sz="2400" dirty="0"/>
              <a:t>ОАО «</a:t>
            </a:r>
            <a:r>
              <a:rPr lang="ru-RU" sz="2400" dirty="0" err="1"/>
              <a:t>НК</a:t>
            </a:r>
            <a:r>
              <a:rPr lang="ru-RU" sz="2400" dirty="0"/>
              <a:t> «Роснефть»</a:t>
            </a:r>
          </a:p>
          <a:p>
            <a:pPr lvl="2" indent="-423863"/>
            <a:r>
              <a:rPr lang="ru-RU" sz="2400" dirty="0"/>
              <a:t>ОАО «Татнефть</a:t>
            </a:r>
            <a:r>
              <a:rPr lang="ru-RU" sz="2400" dirty="0" smtClean="0"/>
              <a:t>»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80595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dirty="0" smtClean="0"/>
              <a:t>Рекомендации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Выделять </a:t>
            </a:r>
            <a:r>
              <a:rPr lang="ru-RU" dirty="0"/>
              <a:t>вопросы </a:t>
            </a:r>
            <a:r>
              <a:rPr lang="ru-RU" dirty="0" smtClean="0"/>
              <a:t>прав </a:t>
            </a:r>
            <a:r>
              <a:rPr lang="ru-RU" dirty="0"/>
              <a:t>человека в отдельный </a:t>
            </a:r>
            <a:r>
              <a:rPr lang="ru-RU" dirty="0" smtClean="0"/>
              <a:t>раздел</a:t>
            </a:r>
            <a:endParaRPr lang="ru-RU" dirty="0"/>
          </a:p>
          <a:p>
            <a:pPr lvl="0"/>
            <a:r>
              <a:rPr lang="ru-RU" dirty="0" smtClean="0"/>
              <a:t>Не </a:t>
            </a:r>
            <a:r>
              <a:rPr lang="ru-RU" dirty="0"/>
              <a:t>ограничиваться раскрытием только специфических показателей отчетности Руководства </a:t>
            </a:r>
            <a:r>
              <a:rPr lang="en-US" dirty="0"/>
              <a:t>GRI</a:t>
            </a:r>
            <a:r>
              <a:rPr lang="ru-RU" dirty="0"/>
              <a:t>, но и включать сведения о подходах в области </a:t>
            </a:r>
            <a:r>
              <a:rPr lang="ru-RU" dirty="0" smtClean="0"/>
              <a:t>менеджмента</a:t>
            </a:r>
            <a:endParaRPr lang="ru-RU" dirty="0"/>
          </a:p>
          <a:p>
            <a:pPr lvl="0"/>
            <a:r>
              <a:rPr lang="ru-RU" dirty="0"/>
              <a:t>Уделить внимание раскрытию </a:t>
            </a:r>
            <a:r>
              <a:rPr lang="ru-RU" dirty="0" smtClean="0"/>
              <a:t>показателей </a:t>
            </a:r>
            <a:r>
              <a:rPr lang="ru-RU" dirty="0"/>
              <a:t>в области прав человека, которые наиболее существенны для данной </a:t>
            </a:r>
            <a:r>
              <a:rPr lang="ru-RU" dirty="0" smtClean="0"/>
              <a:t>отрасли </a:t>
            </a:r>
          </a:p>
          <a:p>
            <a:pPr lvl="0"/>
            <a:r>
              <a:rPr lang="ru-RU" dirty="0" smtClean="0"/>
              <a:t>Обратить внимание на механизмы рассмотрения жалоб: фиксировать их во внутрифирменной и публиковать в нефинансовой отчетности</a:t>
            </a:r>
          </a:p>
          <a:p>
            <a:pPr lvl="0"/>
            <a:r>
              <a:rPr lang="ru-RU" dirty="0" smtClean="0"/>
              <a:t>Учесть </a:t>
            </a:r>
            <a:r>
              <a:rPr lang="ru-RU" dirty="0"/>
              <a:t>рекомендации «Руководящих принципов предпринимательской деятельности в аспекте прав человека ООН» при составлении </a:t>
            </a:r>
            <a:r>
              <a:rPr lang="ru-RU" dirty="0" smtClean="0"/>
              <a:t>нефинансовых отчетов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7750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312255" y="706087"/>
            <a:ext cx="6923112" cy="1143000"/>
          </a:xfrm>
        </p:spPr>
        <p:txBody>
          <a:bodyPr/>
          <a:lstStyle/>
          <a:p>
            <a:r>
              <a:rPr lang="ru-RU" b="1" dirty="0" smtClean="0"/>
              <a:t>Онлайн лекторий «Школа корпоративной социальной ответственности»</a:t>
            </a:r>
            <a:r>
              <a:rPr lang="ru-RU" b="1" dirty="0"/>
              <a:t/>
            </a:r>
            <a:br>
              <a:rPr lang="ru-RU" b="1" dirty="0"/>
            </a:br>
            <a:endParaRPr lang="ru-RU" altLang="ru-RU" dirty="0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545745" y="2042750"/>
            <a:ext cx="4804842" cy="2282552"/>
          </a:xfrm>
        </p:spPr>
        <p:txBody>
          <a:bodyPr numCol="1"/>
          <a:lstStyle/>
          <a:p>
            <a:pPr marL="0" indent="0">
              <a:buNone/>
            </a:pPr>
            <a:r>
              <a:rPr lang="ru-RU" altLang="ru-RU" sz="2800" dirty="0" smtClean="0"/>
              <a:t>Объявлен набор слушателей!</a:t>
            </a:r>
          </a:p>
          <a:p>
            <a:pPr marL="0" indent="0">
              <a:buNone/>
            </a:pPr>
            <a:r>
              <a:rPr lang="ru-RU" altLang="ru-RU" sz="2800" dirty="0" smtClean="0">
                <a:solidFill>
                  <a:srgbClr val="FF0000"/>
                </a:solidFill>
              </a:rPr>
              <a:t>Участие – бесплатное!</a:t>
            </a:r>
          </a:p>
        </p:txBody>
      </p:sp>
      <p:pic>
        <p:nvPicPr>
          <p:cNvPr id="38914" name="Picture 2" descr="student-849825_640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20546" y="2037469"/>
            <a:ext cx="3229642" cy="2149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1137" y="5085184"/>
            <a:ext cx="83290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ru-RU" sz="3200" dirty="0" smtClean="0"/>
              <a:t>udemy.com/</a:t>
            </a:r>
            <a:r>
              <a:rPr lang="en-US" altLang="ru-RU" sz="3200" dirty="0" err="1" smtClean="0"/>
              <a:t>kso_school</a:t>
            </a:r>
            <a:r>
              <a:rPr lang="en-US" altLang="ru-RU" sz="2800" dirty="0" smtClean="0"/>
              <a:t>/</a:t>
            </a:r>
            <a:endParaRPr lang="ru-RU" alt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314117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435975" cy="1143000"/>
          </a:xfrm>
        </p:spPr>
        <p:txBody>
          <a:bodyPr/>
          <a:lstStyle/>
          <a:p>
            <a:r>
              <a:rPr lang="ru-RU" b="1" dirty="0" smtClean="0"/>
              <a:t>О национальных планах действий в области бизнеса и прав человека</a:t>
            </a:r>
            <a:endParaRPr lang="ru-RU" altLang="ru-RU" dirty="0" smtClean="0"/>
          </a:p>
        </p:txBody>
      </p:sp>
      <p:pic>
        <p:nvPicPr>
          <p:cNvPr id="28674" name="Picture 2" descr="Национальные планы действий государств - зал XX, Дворец Наций © Фото УВКПЧ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42876" y="2060848"/>
            <a:ext cx="3037235" cy="387247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376003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История вопроса</a:t>
            </a:r>
            <a:endParaRPr lang="ru-RU" altLang="ru-RU" dirty="0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5915000" cy="5068888"/>
          </a:xfrm>
        </p:spPr>
        <p:txBody>
          <a:bodyPr/>
          <a:lstStyle/>
          <a:p>
            <a:r>
              <a:rPr lang="ru-RU" altLang="ru-RU" sz="2400" dirty="0"/>
              <a:t>В июне 2011 года приняты </a:t>
            </a:r>
            <a:r>
              <a:rPr lang="ru-RU" altLang="ru-RU" sz="2400" dirty="0" smtClean="0"/>
              <a:t>Руководящие принципы предпринимательской деятельности в аспекте прав человека </a:t>
            </a:r>
            <a:r>
              <a:rPr lang="ru-RU" altLang="ru-RU" sz="2400" dirty="0" smtClean="0"/>
              <a:t>ООН</a:t>
            </a:r>
          </a:p>
          <a:p>
            <a:r>
              <a:rPr lang="ru-RU" altLang="ru-RU" sz="2400" dirty="0"/>
              <a:t>Начиная с 2011 г. благодаря этим инициативам ряд государств разработали и обнародовали </a:t>
            </a:r>
            <a:r>
              <a:rPr lang="ru-RU" altLang="ru-RU" sz="2400" dirty="0" smtClean="0"/>
              <a:t>Национальные планы действий в </a:t>
            </a:r>
            <a:r>
              <a:rPr lang="ru-RU" altLang="ru-RU" sz="2400" dirty="0"/>
              <a:t>области предпринимательской деятельности и прав </a:t>
            </a:r>
            <a:r>
              <a:rPr lang="ru-RU" altLang="ru-RU" sz="2400" dirty="0" smtClean="0"/>
              <a:t>человека.</a:t>
            </a:r>
          </a:p>
          <a:p>
            <a:pPr marL="0" indent="0">
              <a:buNone/>
            </a:pPr>
            <a:endParaRPr lang="ru-RU" altLang="ru-RU" sz="3200" dirty="0" smtClean="0"/>
          </a:p>
        </p:txBody>
      </p:sp>
      <p:pic>
        <p:nvPicPr>
          <p:cNvPr id="45058" name="Picture 2" descr="http://business-humanrights.org/sites/default/files/images/ungp-russian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8184" y="1635750"/>
            <a:ext cx="2355750" cy="33070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737329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Государства, разработавшие Национальный план действий</a:t>
            </a:r>
            <a:endParaRPr lang="ru-RU" altLang="ru-RU" dirty="0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altLang="ru-RU" sz="2400" dirty="0" smtClean="0"/>
              <a:t>Соединенное Королевство - с сентября 2013 г.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smtClean="0"/>
              <a:t>Нидерланды - с декабря 2013 г.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smtClean="0"/>
              <a:t>Италия - с марта 2014 г.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smtClean="0"/>
              <a:t>Дания - с апреля 2014 г.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smtClean="0"/>
              <a:t>Испания - с лета 2014 г. (*подлежит утверждению испанским Советом министров)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smtClean="0"/>
              <a:t>Финляндия - с октября 2014 г.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smtClean="0"/>
              <a:t>Литва - с февраля 2015 г.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smtClean="0"/>
              <a:t>Швеция - с августа 2015 г.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sz="2400" dirty="0" smtClean="0"/>
              <a:t>Норвегия - с октября 2015 г.</a:t>
            </a:r>
          </a:p>
        </p:txBody>
      </p:sp>
      <p:pic>
        <p:nvPicPr>
          <p:cNvPr id="4" name="Picture 2" descr="http://cristianaziraldo.altervista.org/wp-content/uploads/2014/11/human-rights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4134644"/>
            <a:ext cx="2386876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225118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323528" y="457200"/>
            <a:ext cx="6923112" cy="1143000"/>
          </a:xfrm>
        </p:spPr>
        <p:txBody>
          <a:bodyPr/>
          <a:lstStyle/>
          <a:p>
            <a:r>
              <a:rPr lang="ru-RU" b="1" dirty="0"/>
              <a:t>Государства, находящиеся в процессе разработки Национального плана действий</a:t>
            </a:r>
            <a:br>
              <a:rPr lang="ru-RU" b="1" dirty="0"/>
            </a:br>
            <a:endParaRPr lang="ru-RU" altLang="ru-RU" dirty="0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62950" cy="4565104"/>
          </a:xfrm>
        </p:spPr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Аргентина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Азербайджан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Бельгия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Чили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Колумбия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Германия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Гватемала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Греция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Ирландия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Иордания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Малайзия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Мексика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Маврикий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Мозамбик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Мьянма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Португалия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Словения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Швейцария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altLang="ru-RU" dirty="0" smtClean="0"/>
              <a:t>США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uscib.org/uscib-content/uploads/2015/01/4898_image0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63544" y="4756696"/>
            <a:ext cx="2363952" cy="15841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323528" y="620688"/>
            <a:ext cx="6923112" cy="1143000"/>
          </a:xfrm>
        </p:spPr>
        <p:txBody>
          <a:bodyPr/>
          <a:lstStyle/>
          <a:p>
            <a:r>
              <a:rPr lang="ru-RU" dirty="0" smtClean="0"/>
              <a:t>Кто отвечал за </a:t>
            </a:r>
            <a:r>
              <a:rPr lang="ru-RU" dirty="0" smtClean="0"/>
              <a:t>разработку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</a:t>
            </a:r>
            <a:r>
              <a:rPr lang="ru-RU" dirty="0" smtClean="0"/>
              <a:t>внедрение </a:t>
            </a:r>
            <a:r>
              <a:rPr lang="ru-RU" dirty="0" smtClean="0"/>
              <a:t>национальных планов в разных странах?</a:t>
            </a:r>
            <a:r>
              <a:rPr lang="ru-RU" b="1" dirty="0"/>
              <a:t/>
            </a:r>
            <a:br>
              <a:rPr lang="ru-RU" b="1" dirty="0"/>
            </a:br>
            <a:endParaRPr lang="ru-RU" altLang="ru-RU" dirty="0" smtClean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7051619"/>
              </p:ext>
            </p:extLst>
          </p:nvPr>
        </p:nvGraphicFramePr>
        <p:xfrm>
          <a:off x="467544" y="1916832"/>
          <a:ext cx="6096000" cy="4424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68989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323528" y="457200"/>
            <a:ext cx="6923112" cy="1143000"/>
          </a:xfrm>
        </p:spPr>
        <p:txBody>
          <a:bodyPr/>
          <a:lstStyle/>
          <a:p>
            <a:r>
              <a:rPr lang="ru-RU" dirty="0" smtClean="0"/>
              <a:t>Обсуждение НПД в России</a:t>
            </a:r>
            <a:r>
              <a:rPr lang="ru-RU" b="1" dirty="0"/>
              <a:t/>
            </a:r>
            <a:br>
              <a:rPr lang="ru-RU" b="1" dirty="0"/>
            </a:br>
            <a:endParaRPr lang="ru-RU" altLang="ru-RU" dirty="0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62950" cy="4565104"/>
          </a:xfrm>
        </p:spPr>
        <p:txBody>
          <a:bodyPr numCol="1"/>
          <a:lstStyle/>
          <a:p>
            <a:pPr marL="0" indent="0">
              <a:buNone/>
            </a:pPr>
            <a:r>
              <a:rPr lang="ru-RU" altLang="ru-RU" dirty="0" smtClean="0"/>
              <a:t>11 июня 2015 г. в Доме ООН в Москве состоялось заседание экспертной </a:t>
            </a:r>
            <a:r>
              <a:rPr lang="ru-RU" altLang="ru-RU" dirty="0" smtClean="0"/>
              <a:t>группы</a:t>
            </a:r>
            <a:r>
              <a:rPr lang="ru-RU" altLang="ru-RU" dirty="0" smtClean="0"/>
              <a:t>, посвященное </a:t>
            </a:r>
            <a:r>
              <a:rPr lang="ru-RU" altLang="ru-RU" dirty="0" smtClean="0"/>
              <a:t>разработке </a:t>
            </a:r>
            <a:r>
              <a:rPr lang="ru-RU" altLang="ru-RU" dirty="0" smtClean="0"/>
              <a:t>Национального </a:t>
            </a:r>
            <a:r>
              <a:rPr lang="ru-RU" altLang="ru-RU" dirty="0" smtClean="0"/>
              <a:t>плана действий в области бизнеса и прав человека в России. </a:t>
            </a:r>
          </a:p>
        </p:txBody>
      </p:sp>
      <p:pic>
        <p:nvPicPr>
          <p:cNvPr id="32770" name="Picture 2" descr="http://photos.wikimapia.org/p/00/00/82/14/65_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501" y="3376648"/>
            <a:ext cx="3704348" cy="277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338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323528" y="457200"/>
            <a:ext cx="6923112" cy="1143000"/>
          </a:xfrm>
        </p:spPr>
        <p:txBody>
          <a:bodyPr/>
          <a:lstStyle/>
          <a:p>
            <a:r>
              <a:rPr lang="ru-RU" dirty="0" smtClean="0"/>
              <a:t>Обсуждение НПД в </a:t>
            </a:r>
            <a:r>
              <a:rPr lang="ru-RU" dirty="0" smtClean="0"/>
              <a:t>России</a:t>
            </a:r>
            <a:endParaRPr lang="ru-RU" altLang="ru-RU" dirty="0" smtClean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362950" cy="1324744"/>
          </a:xfrm>
        </p:spPr>
        <p:txBody>
          <a:bodyPr numCol="1"/>
          <a:lstStyle/>
          <a:p>
            <a:pPr marL="0" indent="0">
              <a:buNone/>
            </a:pPr>
            <a:r>
              <a:rPr lang="ru-RU" altLang="ru-RU" sz="2400" dirty="0" smtClean="0"/>
              <a:t>На 18 января 2016 года запланировано заседание Делового совета при </a:t>
            </a:r>
            <a:r>
              <a:rPr lang="ru-RU" altLang="ru-RU" sz="2400" dirty="0" smtClean="0"/>
              <a:t>Министре иностранных дел </a:t>
            </a:r>
            <a:r>
              <a:rPr lang="ru-RU" altLang="ru-RU" sz="2400" dirty="0" smtClean="0"/>
              <a:t>РФ на тему «Бизнес и права человека».</a:t>
            </a:r>
          </a:p>
        </p:txBody>
      </p:sp>
      <p:sp>
        <p:nvSpPr>
          <p:cNvPr id="2" name="AutoShape 2" descr="Image result for Особняк МИД России"/>
          <p:cNvSpPr>
            <a:spLocks noChangeAspect="1" noChangeArrowheads="1"/>
          </p:cNvSpPr>
          <p:nvPr/>
        </p:nvSpPr>
        <p:spPr bwMode="auto">
          <a:xfrm>
            <a:off x="144463" y="-144462"/>
            <a:ext cx="304800" cy="8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Image result for Особняк МИД России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0966" name="Picture 6" descr="http://ecology-mef.narod.ru/mos/villa/dom_morozova_spiridonovka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3188402"/>
            <a:ext cx="4165798" cy="28119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977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323528" y="1028700"/>
            <a:ext cx="8280920" cy="1143000"/>
          </a:xfrm>
        </p:spPr>
        <p:txBody>
          <a:bodyPr/>
          <a:lstStyle/>
          <a:p>
            <a:r>
              <a:rPr lang="ru-RU" dirty="0" smtClean="0"/>
              <a:t>Обзор нефинансовых отчетов компаний в отношении защиты прав человека</a:t>
            </a:r>
            <a:endParaRPr lang="ru-RU" altLang="ru-RU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67544" y="2176609"/>
            <a:ext cx="828092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901700" algn="l"/>
              </a:tabLst>
            </a:pPr>
            <a:r>
              <a:rPr lang="ru-RU" sz="2000" dirty="0" smtClean="0"/>
              <a:t>Проанализированы отчеты 65-ти </a:t>
            </a:r>
            <a:r>
              <a:rPr lang="ru-RU" sz="2000" dirty="0"/>
              <a:t>крупных российских и международных </a:t>
            </a:r>
            <a:r>
              <a:rPr lang="ru-RU" sz="2000" dirty="0" smtClean="0"/>
              <a:t>компаний </a:t>
            </a:r>
            <a:r>
              <a:rPr lang="ru-RU" sz="2000" dirty="0" smtClean="0"/>
              <a:t>за </a:t>
            </a:r>
            <a:r>
              <a:rPr lang="ru-RU" sz="2000" dirty="0"/>
              <a:t>2013 </a:t>
            </a:r>
            <a:r>
              <a:rPr lang="ru-RU" sz="2000" dirty="0" smtClean="0"/>
              <a:t>год, </a:t>
            </a:r>
            <a:r>
              <a:rPr lang="ru-RU" sz="2000" dirty="0" smtClean="0"/>
              <a:t>опубликованные </a:t>
            </a:r>
            <a:r>
              <a:rPr lang="ru-RU" sz="2000" dirty="0" smtClean="0"/>
              <a:t>в реестре нефинансовых отчетов РСПП</a:t>
            </a:r>
            <a:r>
              <a:rPr lang="ru-RU" sz="2000" dirty="0" smtClean="0"/>
              <a:t>.  В том числе </a:t>
            </a:r>
            <a:r>
              <a:rPr lang="ru-RU" dirty="0" smtClean="0"/>
              <a:t>46 </a:t>
            </a:r>
            <a:r>
              <a:rPr lang="ru-RU" dirty="0"/>
              <a:t>отчетов об устойчивом развитии:</a:t>
            </a:r>
          </a:p>
          <a:p>
            <a:pPr marL="809625" lvl="2" indent="-274638">
              <a:buFont typeface="Arial" panose="020B0604020202020204" pitchFamily="34" charset="0"/>
              <a:buChar char="•"/>
            </a:pPr>
            <a:r>
              <a:rPr lang="ru-RU" dirty="0" smtClean="0"/>
              <a:t>38 </a:t>
            </a:r>
            <a:r>
              <a:rPr lang="ru-RU" dirty="0"/>
              <a:t>отчетов подготовлены в соответствии с Руководством </a:t>
            </a:r>
            <a:r>
              <a:rPr lang="en-US" dirty="0" smtClean="0"/>
              <a:t>GRI</a:t>
            </a:r>
            <a:endParaRPr lang="ru-RU" dirty="0"/>
          </a:p>
          <a:p>
            <a:pPr marL="809625" lvl="2" indent="-274638">
              <a:buFont typeface="Arial" panose="020B0604020202020204" pitchFamily="34" charset="0"/>
              <a:buChar char="•"/>
            </a:pPr>
            <a:r>
              <a:rPr lang="ru-RU" dirty="0" smtClean="0"/>
              <a:t>8 </a:t>
            </a:r>
            <a:r>
              <a:rPr lang="ru-RU" dirty="0"/>
              <a:t>отчетов об устойчивом развитии подготовлены в свободной </a:t>
            </a:r>
            <a:r>
              <a:rPr lang="ru-RU" dirty="0" smtClean="0"/>
              <a:t>форме</a:t>
            </a:r>
            <a:endParaRPr lang="ru-RU" dirty="0"/>
          </a:p>
          <a:p>
            <a:pPr marL="809625" lvl="2" indent="-274638">
              <a:buFont typeface="Arial" panose="020B0604020202020204" pitchFamily="34" charset="0"/>
              <a:buChar char="•"/>
            </a:pPr>
            <a:r>
              <a:rPr lang="ru-RU" dirty="0"/>
              <a:t>16 годовых или интегрированных отчетов</a:t>
            </a:r>
          </a:p>
          <a:p>
            <a:pPr marL="809625" lvl="2" indent="-274638">
              <a:buFont typeface="Arial" panose="020B0604020202020204" pitchFamily="34" charset="0"/>
              <a:buChar char="•"/>
            </a:pPr>
            <a:r>
              <a:rPr lang="ru-RU" dirty="0"/>
              <a:t>2 отраслевых отчета</a:t>
            </a:r>
          </a:p>
          <a:p>
            <a:pPr marL="809625" lvl="2" indent="-274638">
              <a:buFont typeface="Arial" panose="020B0604020202020204" pitchFamily="34" charset="0"/>
              <a:buChar char="•"/>
            </a:pPr>
            <a:r>
              <a:rPr lang="ru-RU" dirty="0"/>
              <a:t>1 экологический </a:t>
            </a:r>
            <a:r>
              <a:rPr lang="ru-RU" dirty="0"/>
              <a:t>отчет</a:t>
            </a:r>
          </a:p>
          <a:p>
            <a:pPr marL="285750" indent="-285750">
              <a:buFont typeface="Arial" panose="020B0604020202020204" pitchFamily="34" charset="0"/>
              <a:buChar char="•"/>
              <a:tabLst>
                <a:tab pos="901700" algn="l"/>
              </a:tabLst>
            </a:pPr>
            <a:r>
              <a:rPr lang="ru-RU" sz="2000" dirty="0"/>
              <a:t>В </a:t>
            </a:r>
            <a:r>
              <a:rPr lang="ru-RU" sz="2000" dirty="0" smtClean="0"/>
              <a:t>качестве методологической основы использовались положения Стандарта </a:t>
            </a:r>
            <a:r>
              <a:rPr lang="ru-RU" sz="2000" dirty="0"/>
              <a:t>ИСО </a:t>
            </a:r>
            <a:r>
              <a:rPr lang="ru-RU" sz="2000" dirty="0" smtClean="0"/>
              <a:t>26000:2012, Глобального договора ООН и Руководства по отчетности </a:t>
            </a:r>
            <a:r>
              <a:rPr lang="ru-RU" sz="2000" dirty="0"/>
              <a:t>GRI </a:t>
            </a:r>
            <a:r>
              <a:rPr lang="ru-RU" sz="2000" dirty="0" smtClean="0"/>
              <a:t>G4, привязанные к </a:t>
            </a:r>
            <a:r>
              <a:rPr lang="ru-RU" sz="2000" dirty="0"/>
              <a:t>показателям результативности в области прав человека </a:t>
            </a:r>
            <a:r>
              <a:rPr lang="en-US" sz="2000" dirty="0" smtClean="0"/>
              <a:t>GRI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821253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376</TotalTime>
  <Words>1038</Words>
  <Application>Microsoft Office PowerPoint</Application>
  <PresentationFormat>Экран (4:3)</PresentationFormat>
  <Paragraphs>130</Paragraphs>
  <Slides>17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Symbol</vt:lpstr>
      <vt:lpstr>Times New Roman</vt:lpstr>
      <vt:lpstr>Verdana</vt:lpstr>
      <vt:lpstr>Wingdings</vt:lpstr>
      <vt:lpstr>Тема Office</vt:lpstr>
      <vt:lpstr>«Бизнес и права человека: текущее состояние и тенденции развития»</vt:lpstr>
      <vt:lpstr>О национальных планах действий в области бизнеса и прав человека</vt:lpstr>
      <vt:lpstr>История вопроса</vt:lpstr>
      <vt:lpstr>Государства, разработавшие Национальный план действий</vt:lpstr>
      <vt:lpstr>Государства, находящиеся в процессе разработки Национального плана действий </vt:lpstr>
      <vt:lpstr>Кто отвечал за разработку  и внедрение национальных планов в разных странах? </vt:lpstr>
      <vt:lpstr>Обсуждение НПД в России </vt:lpstr>
      <vt:lpstr>Обсуждение НПД в России</vt:lpstr>
      <vt:lpstr>Обзор нефинансовых отчетов компаний в отношении защиты прав человека</vt:lpstr>
      <vt:lpstr>Проанализированные компании  по отраслям</vt:lpstr>
      <vt:lpstr>Что подлежало анализу?</vt:lpstr>
      <vt:lpstr>6 компаний сообщают о наличии дополнительных документов в области прав человека</vt:lpstr>
      <vt:lpstr>Раскрытие информации по теме прав человека в нефинансовых отчетах компаний</vt:lpstr>
      <vt:lpstr>Компании, которые раскрыли все показатели Таблицы GRI подкатегории «Права человека»</vt:lpstr>
      <vt:lpstr>5 компаний, которым осталось раскрыть не более трех показателей</vt:lpstr>
      <vt:lpstr>Рекомендации</vt:lpstr>
      <vt:lpstr>Онлайн лекторий «Школа корпоративной социальной ответственности»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Tim</dc:creator>
  <cp:lastModifiedBy>Андрей Тополев</cp:lastModifiedBy>
  <cp:revision>33</cp:revision>
  <cp:lastPrinted>2015-12-22T15:42:47Z</cp:lastPrinted>
  <dcterms:created xsi:type="dcterms:W3CDTF">2011-06-21T11:44:23Z</dcterms:created>
  <dcterms:modified xsi:type="dcterms:W3CDTF">2015-12-22T22:17:07Z</dcterms:modified>
</cp:coreProperties>
</file>