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08" r:id="rId1"/>
  </p:sldMasterIdLst>
  <p:notesMasterIdLst>
    <p:notesMasterId r:id="rId14"/>
  </p:notesMasterIdLst>
  <p:sldIdLst>
    <p:sldId id="421" r:id="rId2"/>
    <p:sldId id="389" r:id="rId3"/>
    <p:sldId id="386" r:id="rId4"/>
    <p:sldId id="387" r:id="rId5"/>
    <p:sldId id="352" r:id="rId6"/>
    <p:sldId id="410" r:id="rId7"/>
    <p:sldId id="395" r:id="rId8"/>
    <p:sldId id="424" r:id="rId9"/>
    <p:sldId id="412" r:id="rId10"/>
    <p:sldId id="423" r:id="rId11"/>
    <p:sldId id="422" r:id="rId12"/>
    <p:sldId id="306" r:id="rId13"/>
  </p:sldIdLst>
  <p:sldSz cx="9144000" cy="6858000" type="screen4x3"/>
  <p:notesSz cx="6797675" cy="9775825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797F41"/>
    <a:srgbClr val="CC0000"/>
    <a:srgbClr val="F2A492"/>
    <a:srgbClr val="EB4747"/>
    <a:srgbClr val="FF0000"/>
    <a:srgbClr val="EEDF4C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Средний стиль 2 - акцент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616DA210-FB5B-4158-B5E0-FEB733F419BA}" styleName="Светлый стиль 3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tx1">
              <a:alpha val="20000"/>
            </a:schemeClr>
          </a:solidFill>
        </a:fill>
      </a:tcStyle>
    </a:band1H>
    <a:band1V>
      <a:tcStyle>
        <a:tcBdr/>
        <a:fill>
          <a:solidFill>
            <a:schemeClr val="tx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tx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tx1"/>
              </a:solidFill>
            </a:ln>
          </a:bottom>
        </a:tcBdr>
        <a:fill>
          <a:noFill/>
        </a:fill>
      </a:tcStyle>
    </a:firstRow>
  </a:tblStyle>
  <a:tblStyle styleId="{5DA37D80-6434-44D0-A028-1B22A696006F}" styleName="Светлый стиль 3 — акцент 2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accent2"/>
              </a:solidFill>
            </a:ln>
          </a:left>
          <a:right>
            <a:ln w="12700" cmpd="sng">
              <a:solidFill>
                <a:schemeClr val="accent2"/>
              </a:solidFill>
            </a:ln>
          </a:right>
          <a:top>
            <a:ln w="12700" cmpd="sng">
              <a:solidFill>
                <a:schemeClr val="accent2"/>
              </a:solidFill>
            </a:ln>
          </a:top>
          <a:bottom>
            <a:ln w="12700" cmpd="sng">
              <a:solidFill>
                <a:schemeClr val="accent2"/>
              </a:solidFill>
            </a:ln>
          </a:bottom>
          <a:insideH>
            <a:ln w="12700" cmpd="sng">
              <a:solidFill>
                <a:schemeClr val="accent2"/>
              </a:solidFill>
            </a:ln>
          </a:insideH>
          <a:insideV>
            <a:ln w="12700" cmpd="sng">
              <a:solidFill>
                <a:schemeClr val="accent2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2">
              <a:alpha val="20000"/>
            </a:schemeClr>
          </a:solidFill>
        </a:fill>
      </a:tcStyle>
    </a:band1H>
    <a:band1V>
      <a:tcStyle>
        <a:tcBdr/>
        <a:fill>
          <a:solidFill>
            <a:schemeClr val="accent2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2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accent2"/>
              </a:solidFill>
            </a:ln>
          </a:bottom>
        </a:tcBdr>
        <a:fill>
          <a:noFill/>
        </a:fill>
      </a:tcStyle>
    </a:firstRow>
  </a:tblStyle>
  <a:tblStyle styleId="{BC89EF96-8CEA-46FF-86C4-4CE0E7609802}" styleName="Светлый стиль 3 — акцент 1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accent1"/>
              </a:solidFill>
            </a:ln>
          </a:left>
          <a:right>
            <a:ln w="12700" cmpd="sng">
              <a:solidFill>
                <a:schemeClr val="accent1"/>
              </a:solidFill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 w="12700" cmpd="sng">
              <a:solidFill>
                <a:schemeClr val="accent1"/>
              </a:solidFill>
            </a:ln>
          </a:insideH>
          <a:insideV>
            <a:ln w="12700" cmpd="sng">
              <a:solidFill>
                <a:schemeClr val="accent1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1">
              <a:alpha val="20000"/>
            </a:schemeClr>
          </a:solidFill>
        </a:fill>
      </a:tcStyle>
    </a:band1H>
    <a:band1V>
      <a:tcStyle>
        <a:tcBdr/>
        <a:fill>
          <a:solidFill>
            <a:schemeClr val="accent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accent1"/>
              </a:solidFill>
            </a:ln>
          </a:bottom>
        </a:tcBdr>
        <a:fill>
          <a:noFill/>
        </a:fill>
      </a:tcStyle>
    </a:firstRow>
  </a:tblStyle>
  <a:tblStyle styleId="{5940675A-B579-460E-94D1-54222C63F5DA}" styleName="Нет стиля, сетка таблицы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  <a:tblStyle styleId="{69CF1AB2-1976-4502-BF36-3FF5EA218861}" styleName="Средний стиль 4 — акцент 1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1"/>
              </a:solidFill>
            </a:ln>
          </a:left>
          <a:right>
            <a:ln w="12700" cmpd="sng">
              <a:solidFill>
                <a:schemeClr val="accent1"/>
              </a:solidFill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 w="12700" cmpd="sng">
              <a:solidFill>
                <a:schemeClr val="accent1"/>
              </a:solidFill>
            </a:ln>
          </a:insideH>
          <a:insideV>
            <a:ln w="12700" cmpd="sng">
              <a:solidFill>
                <a:schemeClr val="accen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25400" cmpd="sng">
              <a:solidFill>
                <a:schemeClr val="accent1"/>
              </a:solidFill>
            </a:ln>
          </a:top>
        </a:tcBdr>
        <a:fill>
          <a:solidFill>
            <a:schemeClr val="accent1">
              <a:tint val="20000"/>
            </a:schemeClr>
          </a:solidFill>
        </a:fill>
      </a:tcStyle>
    </a:lastRow>
    <a:firstRow>
      <a:tcTxStyle b="on"/>
      <a:tcStyle>
        <a:tcBdr/>
        <a:fill>
          <a:solidFill>
            <a:schemeClr val="accent1">
              <a:tint val="20000"/>
            </a:schemeClr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620"/>
    <p:restoredTop sz="76598" autoAdjust="0"/>
  </p:normalViewPr>
  <p:slideViewPr>
    <p:cSldViewPr>
      <p:cViewPr varScale="1">
        <p:scale>
          <a:sx n="89" d="100"/>
          <a:sy n="89" d="100"/>
        </p:scale>
        <p:origin x="1282" y="101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presProps" Target="pres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notesMaster" Target="notesMasters/notes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1" y="0"/>
            <a:ext cx="2945659" cy="488791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idx="1"/>
          </p:nvPr>
        </p:nvSpPr>
        <p:spPr>
          <a:xfrm>
            <a:off x="3850444" y="0"/>
            <a:ext cx="2945659" cy="488791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F76F375F-E9F2-443D-BD83-99BB176670A9}" type="datetimeFigureOut">
              <a:rPr lang="ru-RU" smtClean="0"/>
              <a:pPr/>
              <a:t>09.12.2015</a:t>
            </a:fld>
            <a:endParaRPr lang="ru-RU"/>
          </a:p>
        </p:txBody>
      </p:sp>
      <p:sp>
        <p:nvSpPr>
          <p:cNvPr id="4" name="Образ слайда 3"/>
          <p:cNvSpPr>
            <a:spLocks noGrp="1" noRot="1" noChangeAspect="1"/>
          </p:cNvSpPr>
          <p:nvPr>
            <p:ph type="sldImg" idx="2"/>
          </p:nvPr>
        </p:nvSpPr>
        <p:spPr>
          <a:xfrm>
            <a:off x="955675" y="733425"/>
            <a:ext cx="4886325" cy="3665538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ru-RU"/>
          </a:p>
        </p:txBody>
      </p:sp>
      <p:sp>
        <p:nvSpPr>
          <p:cNvPr id="5" name="Заметки 4"/>
          <p:cNvSpPr>
            <a:spLocks noGrp="1"/>
          </p:cNvSpPr>
          <p:nvPr>
            <p:ph type="body" sz="quarter" idx="3"/>
          </p:nvPr>
        </p:nvSpPr>
        <p:spPr>
          <a:xfrm>
            <a:off x="679768" y="4643517"/>
            <a:ext cx="5438140" cy="4399121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4"/>
          </p:nvPr>
        </p:nvSpPr>
        <p:spPr>
          <a:xfrm>
            <a:off x="1" y="9285338"/>
            <a:ext cx="2945659" cy="488791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5"/>
          </p:nvPr>
        </p:nvSpPr>
        <p:spPr>
          <a:xfrm>
            <a:off x="3850444" y="9285338"/>
            <a:ext cx="2945659" cy="488791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C029C95A-29BC-4DBB-980F-3EB5E3E39D40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07198927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26" name="Образ слайда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26627" name="Заметки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ru-RU" altLang="ru-RU" smtClean="0">
              <a:latin typeface="Arial" panose="020B0604020202020204" pitchFamily="34" charset="0"/>
            </a:endParaRPr>
          </a:p>
        </p:txBody>
      </p:sp>
      <p:sp>
        <p:nvSpPr>
          <p:cNvPr id="26628" name="Номер слайда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55675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 defTabSz="955675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 defTabSz="955675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 defTabSz="955675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 defTabSz="955675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defTabSz="955675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defTabSz="955675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defTabSz="955675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defTabSz="955675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33F41D36-7007-477D-AFC7-1D0D53117EF9}" type="slidenum">
              <a:rPr lang="ru-RU" altLang="ru-RU" smtClean="0">
                <a:latin typeface="Arial" panose="020B0604020202020204" pitchFamily="34" charset="0"/>
              </a:rPr>
              <a:pPr>
                <a:spcBef>
                  <a:spcPct val="0"/>
                </a:spcBef>
              </a:pPr>
              <a:t>2</a:t>
            </a:fld>
            <a:endParaRPr lang="ru-RU" altLang="ru-RU" smtClean="0"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529920828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2466" name="Образ слайда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62467" name="Заметки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ru-RU" altLang="ru-RU" smtClean="0">
              <a:latin typeface="Arial" panose="020B0604020202020204" pitchFamily="34" charset="0"/>
            </a:endParaRPr>
          </a:p>
        </p:txBody>
      </p:sp>
      <p:sp>
        <p:nvSpPr>
          <p:cNvPr id="62468" name="Номер слайда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55675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 defTabSz="955675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 defTabSz="955675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 defTabSz="955675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 defTabSz="955675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defTabSz="955675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defTabSz="955675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defTabSz="955675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defTabSz="955675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3FF69E7E-1463-4D5D-A558-540AAECBB757}" type="slidenum">
              <a:rPr lang="ru-RU" altLang="ru-RU" smtClean="0">
                <a:latin typeface="Arial" panose="020B0604020202020204" pitchFamily="34" charset="0"/>
              </a:rPr>
              <a:pPr>
                <a:spcBef>
                  <a:spcPct val="0"/>
                </a:spcBef>
              </a:pPr>
              <a:t>5</a:t>
            </a:fld>
            <a:endParaRPr lang="ru-RU" altLang="ru-RU" smtClean="0"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31873105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2466" name="Образ слайда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62467" name="Заметки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ru-RU" altLang="ru-RU" smtClean="0">
              <a:latin typeface="Arial" panose="020B0604020202020204" pitchFamily="34" charset="0"/>
            </a:endParaRPr>
          </a:p>
        </p:txBody>
      </p:sp>
      <p:sp>
        <p:nvSpPr>
          <p:cNvPr id="62468" name="Номер слайда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55675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 defTabSz="955675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 defTabSz="955675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 defTabSz="955675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 defTabSz="955675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defTabSz="955675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defTabSz="955675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defTabSz="955675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defTabSz="955675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3FF69E7E-1463-4D5D-A558-540AAECBB757}" type="slidenum">
              <a:rPr lang="ru-RU" altLang="ru-RU" smtClean="0">
                <a:latin typeface="Arial" panose="020B0604020202020204" pitchFamily="34" charset="0"/>
              </a:rPr>
              <a:pPr>
                <a:spcBef>
                  <a:spcPct val="0"/>
                </a:spcBef>
              </a:pPr>
              <a:t>6</a:t>
            </a:fld>
            <a:endParaRPr lang="ru-RU" altLang="ru-RU" smtClean="0"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59450280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E95F95F-868B-4096-AE5D-D802E4E56136}" type="datetime1">
              <a:rPr lang="ru-RU" smtClean="0"/>
              <a:pPr/>
              <a:t>09.12.2015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84560C-CBB5-40AC-A0AB-8CDF4DBA065C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94710074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DD5809-FEA4-44D8-98E6-F8F01D1EE765}" type="datetime1">
              <a:rPr lang="ru-RU" smtClean="0"/>
              <a:pPr/>
              <a:t>09.12.2015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84560C-CBB5-40AC-A0AB-8CDF4DBA065C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65032219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2B22EA7-FAFA-4F71-B1BF-4B18AD2A15D3}" type="datetime1">
              <a:rPr lang="ru-RU" smtClean="0"/>
              <a:pPr/>
              <a:t>09.12.2015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84560C-CBB5-40AC-A0AB-8CDF4DBA065C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59698144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Объект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Объект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258B7ED-6E8D-411F-8144-EFE344084773}" type="datetime1">
              <a:rPr lang="ru-RU" smtClean="0"/>
              <a:pPr/>
              <a:t>09.12.2015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84560C-CBB5-40AC-A0AB-8CDF4DBA065C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07659046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Объект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Объект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609CD71-7D7E-4EFD-913F-84AF9C59FB86}" type="datetime1">
              <a:rPr lang="ru-RU" smtClean="0"/>
              <a:pPr/>
              <a:t>09.12.2015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84560C-CBB5-40AC-A0AB-8CDF4DBA065C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43832207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FDA978-31A6-4826-B834-9026FFF6162C}" type="datetime1">
              <a:rPr lang="ru-RU" smtClean="0"/>
              <a:pPr/>
              <a:t>09.12.2015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84560C-CBB5-40AC-A0AB-8CDF4DBA065C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2024007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079C3BA-81A5-42EF-B8BE-F9BF45751BAD}" type="datetime1">
              <a:rPr lang="ru-RU" smtClean="0"/>
              <a:pPr/>
              <a:t>09.12.2015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84560C-CBB5-40AC-A0AB-8CDF4DBA065C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67331696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225E5B2-7044-4148-9A32-B8C534780C46}" type="datetime1">
              <a:rPr lang="ru-RU" smtClean="0"/>
              <a:pPr/>
              <a:t>09.12.2015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84560C-CBB5-40AC-A0AB-8CDF4DBA065C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27211189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D1E109-3C5E-42C8-BD56-9FBA31400C5D}" type="datetime1">
              <a:rPr lang="ru-RU" smtClean="0"/>
              <a:pPr/>
              <a:t>09.12.2015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84560C-CBB5-40AC-A0AB-8CDF4DBA065C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52114123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F027635-E793-4EF8-B779-DBA13D7CF7AA}" type="datetime1">
              <a:rPr lang="ru-RU" smtClean="0"/>
              <a:pPr/>
              <a:t>09.12.2015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84560C-CBB5-40AC-A0AB-8CDF4DBA065C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14576626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25AABA3-FBD5-4A48-8948-FD41FF95AE97}" type="datetime1">
              <a:rPr lang="ru-RU" smtClean="0"/>
              <a:pPr/>
              <a:t>09.12.2015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84560C-CBB5-40AC-A0AB-8CDF4DBA065C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09982224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7E4C204-1859-4AA0-8DB3-FEE557AB40E6}" type="datetime1">
              <a:rPr lang="ru-RU" smtClean="0"/>
              <a:pPr/>
              <a:t>09.12.2015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F84560C-CBB5-40AC-A0AB-8CDF4DBA065C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07956991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09" r:id="rId1"/>
    <p:sldLayoutId id="2147483710" r:id="rId2"/>
    <p:sldLayoutId id="2147483711" r:id="rId3"/>
    <p:sldLayoutId id="2147483712" r:id="rId4"/>
    <p:sldLayoutId id="2147483713" r:id="rId5"/>
    <p:sldLayoutId id="2147483714" r:id="rId6"/>
    <p:sldLayoutId id="2147483715" r:id="rId7"/>
    <p:sldLayoutId id="2147483716" r:id="rId8"/>
    <p:sldLayoutId id="2147483717" r:id="rId9"/>
    <p:sldLayoutId id="2147483718" r:id="rId10"/>
    <p:sldLayoutId id="2147483719" r:id="rId11"/>
  </p:sldLayoutIdLst>
  <p:hf hdr="0" ftr="0" dt="0"/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5.jpeg"/><Relationship Id="rId5" Type="http://schemas.openxmlformats.org/officeDocument/2006/relationships/image" Target="../media/image4.jpeg"/><Relationship Id="rId4" Type="http://schemas.openxmlformats.org/officeDocument/2006/relationships/image" Target="../media/image3.jpeg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7.jpeg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0.jpg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3.jpeg"/><Relationship Id="rId4" Type="http://schemas.openxmlformats.org/officeDocument/2006/relationships/image" Target="../media/image12.jpe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7.jpeg"/><Relationship Id="rId5" Type="http://schemas.openxmlformats.org/officeDocument/2006/relationships/image" Target="../media/image16.png"/><Relationship Id="rId4" Type="http://schemas.openxmlformats.org/officeDocument/2006/relationships/image" Target="../media/image15.png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 descr="http://wpapers.ru/wallpapers/All/14225/PREV_%D0%A1%D1%82%D1%80%D0%BE%D0%B9%D0%BA%D0%B0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-13943"/>
            <a:ext cx="9144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6627" name="Номер слайда 3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F0C5E810-C06F-4083-BD84-BB92AAEE3C21}" type="slidenum">
              <a:rPr lang="ru-RU" altLang="ru-RU" sz="1200" smtClean="0">
                <a:solidFill>
                  <a:srgbClr val="7F7F7F"/>
                </a:solidFill>
              </a:rPr>
              <a:pPr>
                <a:spcBef>
                  <a:spcPct val="0"/>
                </a:spcBef>
                <a:buFontTx/>
                <a:buNone/>
              </a:pPr>
              <a:t>1</a:t>
            </a:fld>
            <a:endParaRPr lang="ru-RU" altLang="ru-RU" sz="1200" smtClean="0">
              <a:solidFill>
                <a:srgbClr val="7F7F7F"/>
              </a:solidFill>
            </a:endParaRPr>
          </a:p>
        </p:txBody>
      </p:sp>
      <p:sp>
        <p:nvSpPr>
          <p:cNvPr id="26628" name="Прямоугольник 1"/>
          <p:cNvSpPr>
            <a:spLocks noChangeArrowheads="1"/>
          </p:cNvSpPr>
          <p:nvPr/>
        </p:nvSpPr>
        <p:spPr bwMode="auto">
          <a:xfrm>
            <a:off x="1411288" y="2852738"/>
            <a:ext cx="6626225" cy="708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endParaRPr lang="ru-RU" altLang="ru-RU" sz="4000" b="1">
              <a:solidFill>
                <a:schemeClr val="bg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6629" name="Picture 2" descr="C:\Users\Кришталь_ВВ\AppData\Local\Microsoft\Windows\Temporary Internet Files\Content.Outlook\7W7ZSSH2\Logo_NOSTROY - GIF (2).gif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2477" y="180098"/>
            <a:ext cx="1159768" cy="84827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6631" name="Прямоугольник 1"/>
          <p:cNvSpPr>
            <a:spLocks noChangeArrowheads="1"/>
          </p:cNvSpPr>
          <p:nvPr/>
        </p:nvSpPr>
        <p:spPr bwMode="auto">
          <a:xfrm>
            <a:off x="1498662" y="2060848"/>
            <a:ext cx="6121338" cy="230832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buNone/>
            </a:pPr>
            <a:r>
              <a:rPr lang="ru-RU" sz="3600" b="1" dirty="0">
                <a:latin typeface="Arial" panose="020B0604020202020204" pitchFamily="34" charset="0"/>
                <a:cs typeface="Arial" panose="020B0604020202020204" pitchFamily="34" charset="0"/>
              </a:rPr>
              <a:t>Организация и проведение независимой оценки квалификаций в области строительства</a:t>
            </a:r>
          </a:p>
        </p:txBody>
      </p:sp>
      <p:sp>
        <p:nvSpPr>
          <p:cNvPr id="26632" name="TextBox 1"/>
          <p:cNvSpPr txBox="1">
            <a:spLocks noChangeArrowheads="1"/>
          </p:cNvSpPr>
          <p:nvPr/>
        </p:nvSpPr>
        <p:spPr bwMode="auto">
          <a:xfrm>
            <a:off x="6948264" y="5385124"/>
            <a:ext cx="2412578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ru-RU" altLang="ru-RU" b="1" i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Александр </a:t>
            </a:r>
            <a:r>
              <a:rPr lang="ru-RU" altLang="ru-RU" b="1" i="1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Ишин</a:t>
            </a:r>
            <a:endParaRPr lang="ru-RU" altLang="ru-RU" b="1" i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62421005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02" name="Номер слайда 1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2200">
                <a:solidFill>
                  <a:srgbClr val="404040"/>
                </a:solidFill>
                <a:latin typeface="Trebuchet MS" panose="020B0603020202020204" pitchFamily="34" charset="0"/>
              </a:defRPr>
            </a:lvl1pPr>
            <a:lvl2pPr marL="742950" indent="-28575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2000">
                <a:solidFill>
                  <a:srgbClr val="404040"/>
                </a:solidFill>
                <a:latin typeface="Trebuchet MS" panose="020B0603020202020204" pitchFamily="34" charset="0"/>
              </a:defRPr>
            </a:lvl2pPr>
            <a:lvl3pPr marL="1143000" indent="-22860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>
                <a:solidFill>
                  <a:srgbClr val="404040"/>
                </a:solidFill>
                <a:latin typeface="Trebuchet MS" panose="020B0603020202020204" pitchFamily="34" charset="0"/>
              </a:defRPr>
            </a:lvl3pPr>
            <a:lvl4pPr marL="1600200" indent="-22860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600">
                <a:solidFill>
                  <a:srgbClr val="404040"/>
                </a:solidFill>
                <a:latin typeface="Trebuchet MS" panose="020B0603020202020204" pitchFamily="34" charset="0"/>
              </a:defRPr>
            </a:lvl4pPr>
            <a:lvl5pPr marL="2057400" indent="-22860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9pPr>
          </a:lstStyle>
          <a:p>
            <a:pPr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</a:pPr>
            <a:fld id="{2BC8753A-8A88-4E89-BBC1-60C3A0204928}" type="slidenum">
              <a:rPr lang="ru-RU" altLang="ru-RU" sz="1200" smtClean="0">
                <a:solidFill>
                  <a:srgbClr val="7F7F7F"/>
                </a:solidFill>
                <a:latin typeface="Calibri" panose="020F0502020204030204" pitchFamily="34" charset="0"/>
              </a:rPr>
              <a:pPr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</a:pPr>
              <a:t>2</a:t>
            </a:fld>
            <a:endParaRPr lang="ru-RU" altLang="ru-RU" sz="1200" smtClean="0">
              <a:solidFill>
                <a:srgbClr val="7F7F7F"/>
              </a:solidFill>
              <a:latin typeface="Calibri" panose="020F0502020204030204" pitchFamily="34" charset="0"/>
            </a:endParaRPr>
          </a:p>
        </p:txBody>
      </p:sp>
      <p:sp>
        <p:nvSpPr>
          <p:cNvPr id="69635" name="TextBox 2"/>
          <p:cNvSpPr txBox="1">
            <a:spLocks noChangeArrowheads="1"/>
          </p:cNvSpPr>
          <p:nvPr/>
        </p:nvSpPr>
        <p:spPr bwMode="auto">
          <a:xfrm>
            <a:off x="248800" y="1844824"/>
            <a:ext cx="3508610" cy="446429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2200">
                <a:solidFill>
                  <a:srgbClr val="404040"/>
                </a:solidFill>
                <a:latin typeface="Trebuchet MS" panose="020B0603020202020204" pitchFamily="34" charset="0"/>
              </a:defRPr>
            </a:lvl1pPr>
            <a:lvl2pPr marL="742950" indent="-28575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2000">
                <a:solidFill>
                  <a:srgbClr val="404040"/>
                </a:solidFill>
                <a:latin typeface="Trebuchet MS" panose="020B0603020202020204" pitchFamily="34" charset="0"/>
              </a:defRPr>
            </a:lvl2pPr>
            <a:lvl3pPr marL="1143000" indent="-22860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>
                <a:solidFill>
                  <a:srgbClr val="404040"/>
                </a:solidFill>
                <a:latin typeface="Trebuchet MS" panose="020B0603020202020204" pitchFamily="34" charset="0"/>
              </a:defRPr>
            </a:lvl3pPr>
            <a:lvl4pPr marL="1600200" indent="-22860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600">
                <a:solidFill>
                  <a:srgbClr val="404040"/>
                </a:solidFill>
                <a:latin typeface="Trebuchet MS" panose="020B0603020202020204" pitchFamily="34" charset="0"/>
              </a:defRPr>
            </a:lvl4pPr>
            <a:lvl5pPr marL="2057400" indent="-22860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9pPr>
          </a:lstStyle>
          <a:p>
            <a:pPr algn="ctr">
              <a:buFont typeface="Georgia" panose="02040502050405020303" pitchFamily="18" charset="0"/>
              <a:buNone/>
              <a:defRPr/>
            </a:pPr>
            <a:r>
              <a:rPr lang="ru-RU" sz="2000" dirty="0" smtClean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Национальный совет при Президенте Российской Федерации по профессиональным квалификациям (далее – НСПК)  </a:t>
            </a:r>
            <a:r>
              <a:rPr lang="ru-RU" sz="2000" b="1" dirty="0" smtClean="0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29 июля 2014 года </a:t>
            </a:r>
            <a:r>
              <a:rPr lang="ru-RU" sz="2000" dirty="0" smtClean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 наделил</a:t>
            </a:r>
            <a:r>
              <a:rPr lang="ru-RU" sz="2000" b="1" dirty="0" smtClean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Национальное объединение строителей полномочиями</a:t>
            </a:r>
            <a:r>
              <a:rPr lang="ru-RU" sz="2000" dirty="0" smtClean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Совета по профессиональным квалификациям в строительстве</a:t>
            </a:r>
          </a:p>
          <a:p>
            <a:pPr>
              <a:buFont typeface="Georgia" panose="02040502050405020303" pitchFamily="18" charset="0"/>
              <a:buNone/>
              <a:defRPr/>
            </a:pPr>
            <a:endParaRPr lang="ru-RU" sz="1800" dirty="0" smtClean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25604" name="Заголовок 1"/>
          <p:cNvSpPr txBox="1">
            <a:spLocks/>
          </p:cNvSpPr>
          <p:nvPr/>
        </p:nvSpPr>
        <p:spPr bwMode="auto">
          <a:xfrm>
            <a:off x="1694086" y="211030"/>
            <a:ext cx="6988175" cy="9207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lvl1pPr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2200">
                <a:solidFill>
                  <a:srgbClr val="404040"/>
                </a:solidFill>
                <a:latin typeface="Trebuchet MS" panose="020B0603020202020204" pitchFamily="34" charset="0"/>
              </a:defRPr>
            </a:lvl1pPr>
            <a:lvl2pPr marL="742950" indent="-28575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2000">
                <a:solidFill>
                  <a:srgbClr val="404040"/>
                </a:solidFill>
                <a:latin typeface="Trebuchet MS" panose="020B0603020202020204" pitchFamily="34" charset="0"/>
              </a:defRPr>
            </a:lvl2pPr>
            <a:lvl3pPr marL="1143000" indent="-22860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>
                <a:solidFill>
                  <a:srgbClr val="404040"/>
                </a:solidFill>
                <a:latin typeface="Trebuchet MS" panose="020B0603020202020204" pitchFamily="34" charset="0"/>
              </a:defRPr>
            </a:lvl3pPr>
            <a:lvl4pPr marL="1600200" indent="-22860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600">
                <a:solidFill>
                  <a:srgbClr val="404040"/>
                </a:solidFill>
                <a:latin typeface="Trebuchet MS" panose="020B0603020202020204" pitchFamily="34" charset="0"/>
              </a:defRPr>
            </a:lvl4pPr>
            <a:lvl5pPr marL="2057400" indent="-22860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</a:pPr>
            <a:r>
              <a:rPr lang="ru-RU" altLang="ru-RU" sz="2800" b="1" dirty="0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Совет по профессиональным квалификациям в строительстве</a:t>
            </a:r>
            <a:endParaRPr lang="ru-RU" altLang="ru-RU" sz="3200" b="1" dirty="0">
              <a:solidFill>
                <a:srgbClr val="C000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25605" name="Picture 2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4463" y="144463"/>
            <a:ext cx="1258887" cy="9017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5606" name="AutoShape 4" descr="data:image/jpeg;base64,/9j/4AAQSkZJRgABAQAAAQABAAD/2wCEAAkGBxQTEhUUEBQWFBQXFxgYGBgWFRgVHBYVGBQYFx0dHBgYHSggGBwlHRYXIjMhJSkrLi4uFx8zODMsNygtLiwBCgoKDg0OGxAQGy8kICQvLCwsLywsLyw0LDQvLCwsLCwsLCwsLCwsLCwsLCwsLDQsLCwsLCwsLCwsLCwsLCwsLP/AABEIAI4BYwMBEQACEQEDEQH/xAAcAAEAAQUBAQAAAAAAAAAAAAAABQEDBAYHAgj/xABSEAABAwICBwIHCgsECgMBAAABAAIDBBESIQUGBxMxQVEiYRQyUnGRkrEXIzNCVIGhssHRFTQ1U3JzdJO00uE2YnXCFiVDRaKzw8Tw8SQmggj/xAAbAQEAAgMBAQAAAAAAAAAAAAAAAwQBAgYFB//EAD4RAAIBAwAGBQoEBQQDAAAAAAABAgMEEQUSITFRYRMUIkFxMjM0U4GRobHB4QYWUnIjQkSS0RVigvAkQ/H/2gAMAwEAAhEDEQA/AO4oAgCAIAgCAIAgCAtSy2ybm4/QOp7kMEWNJ7uZ0chu3KzuhLQfRc/MhkmQUAQBAEAQBAEAQBAEAQBAEAQBAEAQBAEAQBAEAQBAEAQBAEAQBAEAQBAEAQBAEAQBAEAQBAWpZOTc3H6O89yArFHbvJ4nqUBqunPh3/8A5+o1AZOhtLYLMkPZ5Hyf6exAbKCgCAIAgCAIAgCAIAgCAIAgCAIAgCAIAgCAIAgCAIAgCAIAgCAIAgCAIAgCAIAgCAIAgLUsnJubj9Hee5DBWKK3eTxPVDJ7JQGhP03BVSyuppGyNa7CSOoAFx1aSDZwyNslPWtqtFpVI4yaqae4qoDYmNDaVwWZIexyPk/09iA2QFAVQBAEAQBAEAQBAEAQBAEAQBAEAQBAEAQBAEAQBAEAQBAEAQBAEAQBAEAQBAEAQFqWXk3Nx+gdT3IYKxRYe8nieqGT2SgOF7VNpG/xUlC73jMSytPw3VrT+b6n436PjdtoLQWpi4uFt7lw5vn8vErVaudiND0HpKSnc2SI2cPQ4Xza4cwVtpWjGrVlGXL5FPXcJ5R2DV/TkdXHjZk4ZPYTmw/aDyPPz3A4+4t5UZYe7iejTqKayiUVckJjQ2lcFmSHscj5P9PYgJ7wyPy2esPvWcMZHhkf5xnrD70wzGR4ZH+cZ6w+9MMZHhkf5xnrD70wxkeGR/nGesPvTDGR4ZH+cZ6w+9MMZHhkf5xnrD70wxkuRytd4pB8xB9iwZPaAIAgCAIAgCAIAgCAIAgCAIAgCAIAgCAIAgCAIAgCAIAgCAtSycm5uP0d57kMFYo7d5PE9UMnslAcL2qbSPCMVJQu94zEsrT8N1a0/m+p+N+j43baC0HqYuLhbe5cOb5/LxK1WrnYjla68rmZT+KP/Oa5fSHpEvZ8iCp5Rn6L0jJTyCSI2cPQ5vNrhzB/8zXnVaUasdWQhNweUdc1d09HVx4mdl48dhObT9rTyP25Lm7m2lQlh7j1KVRTWSVKrkhvUXAeYexAe0AQBAEAQBAEAQBAEAQBAEAQBAEAQBAEAQBAEAQBAEAQBAEAQBAEAQBAEBalktkM3HgPtPQICsUdu8niepQHtxsgOFbVNpHhGKkoXe8ZiWVp+G6tafzfU/G/R8bttB6C1MXFwtvcuHN8/kVqtXOxHLF1+4rmRR0pebDhzPReRpjS9HR1HXntb3LienovRlW/q6kNy3vgZk0QacI4C3sXz+007OtVcrj+Z+7l4Hsaa/D0IbbbfFbVx5+JbXRHFtNbzK0bpCSCQSROwuHoI5gjmD0UdWlGrHVkbQm4vKOuau6ejq48TOy8eOy+bT9rTyP2rm7m2lRlh7u49SlVU1k6jFwHmHsVckPSAIAgCAIAgCAIAgCAIAgCAIAgCAIAgCAIAgCAIAgCAIAgCAIAgCAIAgLUslshm48B9p7kBWKO3eTxPX+ncgPZNuKA4VtU2keEYqShd7xmJZWn4bq1p/N9T8b9Hxu20FoPUxcXC29y4c3z+RWq1c7EcsXX7iuZFJSl5sOHM9F5GmNMUdHUdee1vcuP2PT0Xourf1dSG5b3wJ+GINFm8F8cv7+teVnVqvLfuXJH1axsaVpRVKksJfHmyOrfHPzexaU/JPNvPPSLK6DRmk+jxSqvZ3Ph9jktMaG6XNaiu13rj9wuoTycY01vMrRtfJBI2SJ2Fw9BHMEcweijq0o1Y6stxtCbi8o3wbbqgZeDQ5f3nqzH8KU2k+kfuL/TvgV93Co+TQ+s9Z/KdP1r9w6d8B7uFR8mh9Z6flOn61+4dO+A93Co+TQ+s9PynT9a/cOnfAe7hUfJofWen5Tp+tfuHTvgPdwqPk0PrPT8p0/Wv3Dp3wHu4VHyWH1np+U6frX7h074HQdmut8mkoZZJI2xlkgYA0k3GEOvn51z2l9HRsasYKWcrJNTnrLJuK8o3CAIAgCAIAgCAIAgCAIAgCAIAgCAIAgCAIAgCAIAgLUslshm48B9p7kBWKO3eTxPX+ncgPZKA4XtX2jGcvo6J3vI7MsjT8MebGkf7PkT8b9Hxu10DoTVxcV1t7lw5vnw4FarUzsRytdhuK5kUlKXmwyHM9F4+mNMUdHUdee1vcuP2PT0Xourf1dSGxd74fcn4Yg0WbwXx2/v617WdWq8t/Dkj6vY2NK0pKlSWEvjzZ7VIuNlnWDQ88DmGeJ0YkaHMxDxm/YRzacxcXGauxhKMVk5mpdUq9WTpyzgikNSq93Rmk+jxSqPZ3Ph9jm9MaHVXNaiu13rj9yq6dPO04zGHtI93FdpT8heBZRRbAIAgCAIAgO6f/z9+K1H64f8tq4H8V+kw/b9WWqHks6quYJwgCAIAgCAIAgCAIAgCAIAgCAIAgCAIAgCAIAgCAtSyWyGbjwH2nuQFYo7d5PE9f8AzogPZKA4htU2k73FSULves2yytPwnVjD5HV3xuAy8btNB6Cxi4uFt/lXDmytVq9yOTLsdxXMijpS82GQ5novH0xpijo6jrz2t7lx+x6mi9F1b+rqQ2Jb3w+5PwxBos3gvjt/f1rys6tV5b+HJH1axsaVpSVKksJfHmz2qRcbwdS2eai4cNTWN7WRiicPF5h7x5XRvLic+Hp2trjtzOG05pzpM0Ld7O98eS5fM3nWHQUNZC6GobdpzBHjMdyc08iP6G4KuyipLDOYoVp0ZqcGfOut2q81BNu5c2m5jkAs2Rv2EZXby7wQTQqU3BnW2l3C4hlb+9EGoy4VXu6M0n0bVKq+z3Ph9jmtMaH6XNaiu13rj9zEMLvJd6CvqML231V/Eju/UjnVZ3Hq5e5lNw7yXegrbr1t6yP9yM9TuPVy9zG4d5LvQU69besj/ch1O49XL3Mbh3ku9BTr1t6yP9yHU7j1cvcxuHeS70FOvW3rI/3IdTuPVy9zG4d5LvQU69besj/ch1O49XL3Mbh3ku9BTr1t6yP9yHU7j1cvczuOwBpFLUXBHvw45f7MLiPxPVhUuIOEk1q9zz3slhSnTWJxa8Vg6hJO1vjOaPOQPaubwzfJR1SwcXNHncBkmGYyisk7WmznNB7yB7UwxlATNIuHCw53FvSm0zkoKllicbbDicQyus4ZjKHhLLXxttwviFr+dYwxlA1DQAS5oB4G4sfnTDM5KyTta3E5zQ218RIAt1uckwxktUdfFKLwyMkA4lj2vA+dpWXFrejCae4uCoYTYOaT0uL5dyxhjKKx1DXZNc0+Yg+xNoyefC4/Lb6w+9ZwxlHuSVrfGIHnNvasIyW/DI/LZ6w+9MMxlHo1LBxe31hwKzhjKLqwZLTahhNg5pPTEOSYZjKDalhvZzTbM2cMgs4YyisczXeK4HzEH2LG0zkrJKG+MQPOQPagyR+m657KeR9Nu3yhpMbXuAa9w+Le445jjxst4RTklLYjVvZsIfV7WOoqJjvaZ1LA2MXM/YkfOXZhgvnHa/at0UtWjCC2Sy+XD/JrGbb2rBtarkhalltkM3Hl07z3ICsUVu8nieqA9koDh+1TaTvcVJQv96zEsrT8J1Yw+R1PxuHDxu00FoLVxcXC2/yrhzfMrVavcjk67ErmRR0pebDhzPRePpjTFHR1HXntk/JXH7HqaL0XVv6upDYlvfD7k/DEGizeC+O319WvKzq1nlv4ckfVrGxpWlJUqSwl8ebPapFxvB1LZ5qLhw1NY3tZGKJw8Xo948ro3lxOfD0rW1x25nDac050maFu9ne+PJcvn4HTAF6ByZVARmsOg4ayF0NQ27TmCPGY7k5p5EfeDcEhayipLDJaNadGanDefOut+q81BNu5RdpuY5AMpG/Y4c28vMQTQqU3BnXWl3C4hlb+9EEtC0TTVRe86aHkoqhsEAQBAEAQHWtjHwE/60fUC9Sx8h+Jwf4r9Ih+36mu7fW3mpf1cv1mLp9Fbpew4q7e41fXKpjlqqUxOZIG01KwlpDrPbe7SRwI6clYtouNKaaxtZFVlmUcPgS21pm/0uIm5lscUfmvik59z1HYNU7dyfE2uO1UwjL1EqQdB6Ui8lsj7dBJBbh543fStLuOLqm/D5m1CX8NogdANH4H0pl8ej/iFYrelU/aR03/AApFado/AMmX+8W/wzUfpi/b9Rl9D7TE1o0pvKagpx4sNPiP6yRxNrdzGs9cra2p4qTm+9mKs+ykSe0zSD91o+C/vbKGCQNvkXuaW3I5kBgA6XPVRWEFmc+/WwbVn5MfA9R0/wCDtOxxUznYRNTx9o5uZM2LGHWABHvhNrch0ust9PaOU9+H8MhdirhHjVypji03LJM9kbBNWXc8hoBImAzOWZIHzrFeMpWkVFd0TMXis8l7YtKIqmofa2Cikd6r4j9ixpJZhFcxbvtyNHbSkxOk6Oay/wDec17vT2FfytbV5Ffb5R17bDVCbRlFLxEkkb+vjU0jvtXj6Ojq15R5P5l24f8ADRzPS2hWxU1HODc1LZiWkCzd1KGC3W97r1KVVzqTi+7HxKko4gpZ3krrfYVFCTawo6Ik9AGXVe2WadTHGRJUeJR9h3fRmtNHUP3cFRFI/MhocMRA42acz8y8OpQqwWZRaLynGW5nEdVqmOLS075XsjberGJ5DRd28AFzzJXt14uVtFJZ8kpQliq8lnUBgEGk8v8Ad8vsW155dP8AcZoPOsTmxnTlNSmq8JlZDj3OHFliw72/oxD0qDSVGdRx1FneLWaWcsnttdXHNo+nkie2RjqkWc0hzT7zMMiMlX0bFxrNSWHj6omuX2Nhz3WRg/Beish4td/FBehR8/V/4/Irzb1ImVrdpQVOlmEWLY5IYWeaN4v/AMZefQtbelqWz5pv4Cc81Fg+iVzuD0SgaLk8ysgqSgOHbVNpO+xUlC73rNssrT8LyLGHyOp+Nyy8btNB6C1cXFwtu+K4c3z+RWq1e5HKF2JXL9JTF5sOHM9F5Ol9L0dHUdepv7l3t/44npaM0ZVv6upT3d74E/BCGDC3h7V8bv7+te1nVqva/guCPq9hY0rOkqVJbF8ebLipF1vCOp7O9RcOGprG9rIxROHi9HvHldG8uJz4ena2uO3M4bTmnOkboW72d748ly+fgdLAV85MqgCAICM1g0HDWQuhqG3aeBGRY7k5p5Ef0ORWsoqSwyWjWnRmpw3nzrrdqvNQTGOUYmm5jkA7MjfscObeXmIJoVKbgzrLS7hcQyt/ejw1ee952UPJRVYNwgCAIAgCGDrWxj4Cf9aPqBepY+Q/E4L8V+kQ/b9TXtvfw1L+rl+sxdPordL2HFXfcaZp7Q7aWop2Mc5wfFBKcVsnSZkCwGQsrlKq6tOTfdlEM4KMlglNO6ajj05PUSgujZM9rg3Dc4YjCLXIHEDieSipUpStFBd6+uTeU102S1qFU4abSkV/HonO/d3b/wBVbXcczpS/3CjLZJFNAuH4I0mL5l9Hbv8A/kJW9Jp+01pv+FIrTn/UMv8AiDf4ZqP0xft+oXmPaa8dHnwbwg8DNuh52x43fWZ9Ksqoul1OWfiRanY1ie2mD8S/w2m9kirWG6f7mTVvKj4Ik9ah/wDYm/tNF9WnUdD0N+EvqJefRF0Wh21elpoJHOa109USW2uMBleOII4tUsqrpW0ZrgvoY1FOq0yxqVVYI9IOOV6CVvzySQsH0uWbqOXTX+5GKWzW8CNFfH4Gaezt6ahsuLLDu2wuZbje93X4Wy4qXo302v3Yx8TTW/h4Ny1prN5oDRx8mXd/u2TR+xo9KpW8dW8n/wB3lio80UQms/5O0V+hV/xDVPb+eq+z5EdTzUT1rcwGooQcwaOiB7wWWWts8U6j5yM1V2o+CMyso2U+n2RU4wRtq6cNAJNg/dFwz5HE70rWMnUs25bXhmWlGskjA0boZtXpKeGRzmtx1Lrtte7C9w4g5ZKSdZ0reMlyNFBTqNMvagn3jSn+Hy+xYvPLp/uN6H8xgaJoI36Pr5XNBkidS7t1z2d5K5rvPcdeikqTkq8Ip7HkjhFOEmzLkeToNoJyGknAdw8Ev7ST860Xpj/b9Tb/ANHtPOsP5M0V5q7+KCzR8/V/4/IVPNRMCnoDHJRPde8xZJY8m+EujHpwX+dbyqKUaiXdlfA0UdVxfE+n1zB6oJQHDdqm0nfYqShd7zm2WVp+F6sYfI6n43m8btdB6C1cXFwtv8q4c3z+RWq1e5HKV2BXL9JSl5sOHM9F5Gl9L0dHUdepv7lx+3E9LRmjKt/V1Ke7vfD7k/BCGCzf/a+OaQv617WdWs9vy5I+r2FhSs6Sp0ls+fNlxUi63hHU9nmouHDU1je1kYonDxej3jyujeXE58PTtrXHamcNpzTnSN0Ld7O98eS5fPwOlhXzkyqAIAgCAICN1g0HDWQuhqG3acwebHcnNPIj+hyK1lFSWGS0a06M1OD2mjjZJH8pf+7H8yp9RjxOlX4rrJY6Ne9lfclj+Uv/AHY/mWOox/UZ/Nlb1a97HuSx/KX/ALsfzJ1GP6h+bK3q172Pclj+Uv8A3Y/mTqMf1D82VvVr3se5LH8pf+7H8ydRjxH5rrerXvY9yWP5S/8Adj+ZOox4j82VvVr3se5LH8pf+7H8ydRj+ofmut6te9m06oasChY9jZDJjcHXLQ21hbkSrNGiqSwmeNpPSUr6anKOMLGzxMDXnUVmkXxOfM6Ldtc0BrQ6+Ig8z/dXo2126GcLOTyKtJVN5H6a2ZMqJYpTUPaYooogAwG4i58crrenfShFxSW3L95rKgpNPO4vaI2cMhrvDTO6RxfLJgLABilDwc78sZWKl9KdLo8cPgI0Epaxh0WyqOJ0zm1L7TRSxEbsdlsvTPll6FtO/lJRTW5p+4wqCTbT3kd7isXyp/7tv3qb/VZ/pRp1SPEhtTNRX1Da6mn3sDRLAWSOiLd4IzUtyxWBFnA5X4jqpbm8UZQqRw3h/HBrToNpxe43Gs2YxPo4KQTuaIXvfjwAl7nk8Rewte3zBU4381VdTG/YTOgnFRMjWXZ1FV09PGZHMlp4mxMlDQcTWtDbPZcXGV8iLXOeZWtG9nSk5Lc9uDM6KmkuBh6rbMG09Q2pqah1TIw3bduEBwFgXXc4uIHDMWy6Bb1791IakY6qNYUFGWW8mRorZwyCtdWCdznOfM7AWAD34PBF73yx/Qtal7KdJU2uHwMqilPWIyj2QxxxysFU8iVjWE7tuQbNHL16xAfOpZaSlKSeqtn+MGqt0s7d5GN0Vo2PRdRC6tdgbVXfIYTvGStDGYBF4zh2TmBzd0W/TV3XjNR242LuwY1IamrkkXbIY3sja6qkwsBt720GznF54nI3J5LRaSkm2orb9B1ZNJZJPT2zKGoipYWzPjZTMexvZa4vxlpJccs7tvl1KjpX06cpSxnWN5UFJJcDH01srjqHRONS9u7gihFmNNxE3CHcciVmlfypprVW1t+8xO3Usbdx61e2VQ01Qyd08kro3Y2tLWtBfyJ4k2OfEZgJW0hOpBwwkmIW8Yyzkv6I2bsgq31Inc4v33ZLAAN6HXzvyxfQtal7KdNU8bsfAzGilLWyWdBbMGUzKlgqHu8IgdASWNGEO+MM8z3LarfyqOLaWx5EKCjnD3kZ7i8XyuT9237+8qX/AFSX6UR9UjxJmr2Zwuoo6Nkr2NZMZi8ta5z3ljmZjIAWcPVCgjfTVV1Gu7BI6C1NUx6/ZZHLTUsBqXgUwms7A0l2+l3huL5WtZbQ0hKM5TwtuPgYdBOKjncZWmNm8U0lM9szoxTRRRNaGh1xE4uBJJ4m60p3soRksZ1s/EzKgm0+BvCpYJzjW2vXOVjzQQ3Y0taZXg5vDhcMHRtuPM3twvfr/wAN6Lp1F1mptw8JcOf+CvWm12UccXblYv0lMXmw4cz0XkaX0vR0fR157+5cftxPS0Zoyrf1dSnu73wJ+CEMFm/+18cv7+te1nVrPL+XJH1ewsKVnSVKktnz5suKkXW8HU9nmouHDU1je1kYonDxej3jyujeXE58PTtbXHbmcNpzTnSN29u9ne+PJcvn4b+lgK+cmVQBAEAQBAEAQHIKbaNWO0mKU7ndeFmH4N2LAJyzjj4252XruxpKh0m3OMlTp5dJqlyj2iVculPBQImwmpdF8GS7AyQt447YiG8bZX4LWVlTjb9JtzjPvCrydTUIx+03STqh0ELIXu3j2MaInFxwuIHx8zYKVWFBU1OTe5d5o7ietqpGw6ibSZKiSWKujYx0cb5cTA5uUfjNcxxJDrZ8eRyCrXViqaUqbynsJaVdybUluNZqNp2kah8jqRrI442ukLQxry2JpALnucc+Ivhtx+dW1o+hCKVR7XsIncTk+ybhqRr7JWU1TvWtbUQRl92g4HjC4g4SbggtzF+Yt0FK6s1SnHD2MmpVteLNMpNqWk5MW7ZC8tYXuwwuNmN8Zx7fAXV6Wj7eO9td2/7ECuZvcjc9RtoElbDUCVjGTwxmQFl8D22PxXEkWIF8ze4VG7s1RlHD2MnpVtdPiaXS7VNJyHDHHE91r2ZBI428zXkq9LR1vHbJte0gVzNvCRtutWulXTaPopw1jZpvhWvjcADgJyaXAtz6qnb2tOpWlBvYt23mT1KsowTNRdtX0kGhxZCGkkB25fYkcQDjsSLq7/ptDOMv3lfrU8ZwbHXa/wBWzRNPWN3W+kqHxuuw4cLd7azcVwfe28+qqxsqbuJU9uEs/ImdZqmpGz7M9Ypq6lfLUYMQmcwYGlowhjHcCTndxVa8oRo1NWPAkoTc45Z42n6yTUFNHLTYMTp2xnG0uGExSP4AjO7AllQjWqOMuGTNao4RyjS/dLrfweKm0O88LdB8G7DuxTsk4Y+OJxzvwV3qFLp9TbjGfjghdeXR6xIjX6r/AAR4Z71vvCd14hw4MN/FxXv33UXU6fWei24xkz0z6LXJ/ZfrPPXwyyVODEyTAMDS0WwNdncnO5UF7bwozUY8CShUc45Zm7RtOy0VGZqfDjD2N7bS4Wcc8gQtLSjGrVUJbjarNwjlGl0O0Osfo2pqnbnexTRMbaN2HC/De4xXJz6q7OxpqvGntw0yGNdum5ETXaThNDHpOSmp3V8lQWNOF+DsOJLzFjwuNm8TncgqSNKXTOgpPUS/7tNHNanSY2nQNl+ss1fTyyVODEyYsGBpaMIjjdwJOd3FUb23jQmox4E9Go5xyyK2mbQZKKRtPTNaZCwPe94LgxpJAAbcXdkTc8MsjfKWyslWWvPcaV67hsRrMG0rSNJM1ukI2vaQ17m4Gsfu3C4c0sNr2zsR3G3Ky7CjUg3Se0iVxOLxJGzbSdoT6NzIaQNMj2CRz3gkNY4kNs3K7jhJz4ZZG+VayslWTlPduJa1bU2I1rR202upp2s0i1rmHCXjAGvax7Q4OBYbHsm9iL8sirE7ClUg5UWRq4nGWJom9pWvtVRVbYafdYDCyTtsLjic+RpzDhlZoUNlZU61Nylnf/g3rV3B4Q1p2mS00NKImRuqJqaKeRzg7AzeN5NBBNyHfGysON0t7BVJSy9ieBUuHFLiyJi2p11PK1tfBHgc1jyGtLHiN4uHNONwOWeEjuyUr0fRnFulJmnWJReJIldpe0OekmbBSYB722R0jm4j2r2DQchYC9yDe/K2cVlZRqxc5m9atKLxEjqLaFX0ta2n0kI3DEwPs1ocwPDSHBzDhNg4Eix5jJSSsqNSk6lLP/w1VecZaszsS8guHznts/Kkn6uL6i+ifhj0H2v6FSv5RpdJTF5sOHM9Fa0vpejo+jrz3vcu9l3RmjKt9V1Ibu98CeghDBZv/tfHL+/rXtZ1qzy38FwR9WsLClZ0lSpLZ8+bLipF1vCOqbPNRcOGprG9vIxROHi8w948ro3lxOfD07a1x2p7zhdOac6Vuhbvs9748ly+Z0oK+coVQBAEAQBAEAQAoD5mqa4QaVkmILhFWySEA2uG1DnWufMumUNe2UV3x+h5blq1c8ya2cUTqvSgqC+NlpXzlheMTrlzrMZxcAXC5taygvJdFb6mO5IkoJyqaxB0GlBS6S37mlwjqJHEAgE9pw4nzqeVN1LfUXekRqWrVyZ2q2KeXSM7WnB4JWvcRmGmRhIbi4X7WXUAlRXGIRpwztzH4G9PLcpFjUvxdIf4fP8AXiUl1vp/uX1NKHf4Exso41/7HIoNI/yeJJbfzeBrGrWk307pXRx7wup5Yzx7DXgAvNgcm27hnxCt3FONRJSeNqIaU3FvCNy2R0seGtk3rTL4M9u6s4EMOZcSRY5taOze187XCoaSlLMVjZneWLZLDZqOp+sZoKgVAYJLMczCX4B2rZ4rHp0V65oKtDVbwQUqmpLODftrOkfCdG6PnLcO9Ikwg4sOKHFa9hfjxXnaOhqV5x4f5LVy8wTNO0p+SaL9fVf9NXKXpU/BEE/NRJPSv9nqL9sk/wC4UcPTZeC+htPzKMTVrWyuoKW9OyPwd0zhiewuBlwNJbcOBHZAPpW9e2o1quJN5wa06s4QylsJ7XrWQ1+hqeZzQx4rAx4be2JsExuL52IINs7Xtcqva0OhuZQ5fVEtWpr0snPvwm/wfwbs7vfGfgcWMxiPje2HC0ZW4816XRrpOk78YKuu9TVNwH9nT+2/5QqP9d7Cx/TkdqrrPW0NO99MxhgMoD3PZiAlLBZuTgRdo/qpbi3o1qiU3tx8PcR06k4QylsNp1j1pdpDQb5JGBkjKiON4bfCTk4OF7kAh3Ak8CqlG36C7UU8rDZPOpr0cmuaK/Idb+0wf5VZq+lw8H9SKHmWa3VaQL4YIfiw7wjvdI/E4+hrB8xVqNNRnKfHHwIXLMUuB2LYR+JT/tLv+TCvH0r51eH1ZetfINH2z/lKT9VH9Uq7ozzPtZXufOG3a17OZq6SOeOWNjdxEyzg4m7WnPId6pW99GjFxaztZPUoObTyaXtYpzHWNYbEspoWkjgS1pH2K/o55pN82QXOyaMTaV+Nn9np/wCHYs2HmvazFfzi9hK7Zfx6L9kh+vKo9G+afi/oZut6NQ0tpN9RgMmH3uFkLcII7ETcLb3J7VuJ+hXKVONNNLvefeQym5NZNg2m/jMX7JT/AFCq2j/If7mS3HlI6npvVSlmpPCX0vhNQKZmFoklaX4YxZtmO9gXkUripGeopYWS5KnFrLRyurrxVaVEmkWupw6SMSMDTdgaGtDSHWIBsLutexuAvXUOjtmqTzvKWtrVe1sPo1c6emfPW2CmMmlpAOG7iuenYXWWGl6OjtF6897bwuO74E9loyrf3GpDd3vuRBQQhos3h7V8+v7+te1nWrPLfuS4I+o2NjSs6SpUls+fNlxUi63g6ps81FwYamsb2+MUTh4vR7x5XRvLic+Hp2trjtzOF05pzpc29u+z3vjyXL5+B0oBXzlCqAIAgCAIAgCAIAUB840H5cH+Iu/iiujn6J/x+h5q897S9q6MOnWhuQFZKABlYbyRth0FslrW22fsX0Mw2Vi1qqwHTMYIBBqpLgi4Paes1/RPYvoYp+eO7ay0OOhqYomgF8ErWhotdzo3AZDvK8GlLFSMnxRfmuy0j541Wr44m1m8dbe0UsTMicUjnxkDLhk05noujuISk4Y7pJnm0pKOc8DZ9k0Di3SD7dkUrmk/3nBxA9DT9Cq6RazBcya2Wxs1vU3SsdPJM+UkB9LPG2wJJe9oDRlw4cTkrN3SlUilHiiKjNRbySuytp8JqLcBRVF/+D7VFpDHRrxX1N7be/Aj9n+noqKrE07XvZu3NswNcbutbJxAtl1Ut7RlVp6seJpRmoSyzZtqetdPW01KIA9pJdJhe3CWsu+IXIJbm5jsgTkM7KpYW86U5OXh8mS3FSMoLBr2lWn8E0J5GeqI7xdg9oI+ZWKT/wDKn4I0n5qJJaV/s9Rftkn/AHCjh6bPw/wbS8yiCk0nH+DGU1zvRWOmIsbCPwcMBxcL35dysKnLrDn3Yx8SLXXRaveSVQwjQMRIyOkSR3jwV7faCPmUSf8A5j/b9ST/ANBhn8jD/EXfwUa3/qv+P1MPzC8SZH9nT+2/5QoP672G39OQVPpSMaMlpiTvX1TJALG2BsWEku4ccrcVYlTk7hT7ksfEjU10Wr3knQNP4BqTy8NjHojZ96in6ZHwf1N4+YZTRX5Drf2mD/Ks1PS4eD+oh5lkdq5o3HT185GUMDQP05ZWgZ/otf6y3uKmJwhxZpSj2ZSOnbB/xKf9pP8AyIV5ulPOrw+rLdr5Bpu2ync3SJJGT4WFp5G2Jpz7iPpCuaMknRxzILlYmmYGvWn9/UMNJLIWbiFlmF7byBuYDcrm5A862tKChTfSJb3vMVajlJKLMna3RPjq4g8HOliF+rmBzXZ9QR9IWNHSTpvHEXK7SIjXOrbU1QNOcYdHBG2wIJeIWMsARe+LJS2sXSpPX2b2a1JKc1q8ie20stXxg8qWIeiSVQ6MeaT8X9De63oi9oFO4GicR2X6PpsJ5EtZYgdSLj1gpLKSamuEma115L5Isa8aQjqZ43U5Lx4PBHkDcyBli0Ai5Nzbzra0hKlB6+za2YqyU5LBL7VjPDVMYHyMHgsNsL3NBLWuYeBte7fYq9goTpvKT2slrylGSMHaFUMqtJyGlcJBIYWMc3MOcY2MsDzzyUtpF07ft7MZIq3aqbD6NC509I4ftTH+sZP0I/qBeTeyfSY4H0T8MxXUs82aiqZ0TaW86rs81FwYamrb28jHG4eJ0c4eV0HLic+Hp2trjtzOF05px1c0Ld9nvfHkuXzOkgK+coVQBAEAQBAEAQBAEAQEAzUuhE2/FO0S7ze48T77zFjxeNa+LNT9Zq6uprbNxp0cc5wVOp1Fv/CPB2ibHvMYLgd5ixYrA2vfPvWOsVdXU1tg6OOc42lKXUyijmE8dO1socXh2J9w43uc3W5lZlc1ZR1XLYFTinnBPqA3NX0ps+0fPIZJKcY3G7ix74w4k3JIY4C5PE2uVZp3laCwpETowby0TFBoSCGEwQxNZEQQWtyviFjc8SSOZN1DKpOUtaT2m6iksIhvc70b8lZ6z/5lN1yv+pmnQw4EnozVulp2vbBAyMPGF+EZubYixdxPE8+ainWqTeZPJuoRW5EYNnmjfkrPWf8AzKXrlf8AUzToYcC67UPR5w3pWHAMLbl5s3E51rYs83OPzrCu6yziT2meihwMvSOq1JOyOOWBjo4riNou0MBtewaR0C0hXqQblF7WZcItYaPEmqFG6BlO6BphY8vay7rNecVze9/jO9KyriqpOettY6OOMY2GGNnujfkjPWefoLlv1yv+pmvQw4EjW6sUksLIJIGGGM4mMF2ta6zhcBpHJzvSVHGtUjLXT2s3cItYaMX/AEIod1ufB27reGXDifbeFgZi8a98IAW3Wautra23cY6OOMY2F3/RGj3Hg24buMe8wXdbHa173usdYqa+vnaOjjjGNhhjZ5o35Kz1n/zLfrlf9TNehhwJGbVqldTimMDNwDiEbQWjFe9+zbO5JUSrVFPXzt4m7hFrGCxHqbRNhfA2naInuDnMxPs5zeB43ystnc1XJS1tqMdHHGMHum1To44ZIGQNbFKQZG3d2iLWub35DmkripKSm3tQVOKWMGVoXQkFIxzKWMRtc7EQCTd1g2+ZPJo9C1qVZ1HmbyZjFRWEU03oGnq2BlVE2Ro4XuC0nyXAgt+YpTqzpvMHgSgpbyM0NqHQU0gkhgG8GbXPc+QtPVuNxDT3jNSVLutUWJS2GsaUIvKRKab0FT1bN3VRNkaDcXuC09WuFi0+YqOnVnTeYPBtKKksMjNCai0NK8SQQASDg5znyFuVuzjJwnM5jPNSVLqrUWJPYaxpRi8pGTpjVOjqpN5UwNkeGhuIlw7IJIGRHNx9K1p3FSmsQeEZlTjLejJqtAU0kLIJYWPiYGhjXDFgDW4RYnMEDK/FaRqzjLWT2mXCLWMGJozU6hp3iSGmja8cHWLi09xcTY+Zbzuas1iUngwqcVuRk6d1epqxobVRNkA8Um4c2/HC5pDhfuPJa0q06TzB4MyhGW8j9Cai0NLIJIIAJBwc9z5C39HGThPHMZqSpd1qixKWw1jShF5SNjsq5IcP2qflCT9CP6gXkXvnT6J+GmlYrPFmz7PNRcGGpq29vjHGR4nRzh5XQcuPHhYtbXHbmeLpzTjq5oUH2e98eS5fM6SAr5ypVAEAQBAEAQBAEAQBAEAQBAEAQBAEAQBAEAQBAEAQBAEAQBAEAQBAEAQBAEAQBAEAQBAEAQGtHVWN9e+sms8gMEbLZNLWgYj1N+HTjxtaHoE6muz0lpOpC0VrDYstt8c93gbIApjzSqAIAgCAIAgCAIAgCAIAgCAIAgCAIAgCAIAgCAIAgCAIAgCAIAgCAIAgCAIAgCAIAgCAIAgCA//Z"/>
          <p:cNvSpPr>
            <a:spLocks noChangeAspect="1" noChangeArrowheads="1"/>
          </p:cNvSpPr>
          <p:nvPr/>
        </p:nvSpPr>
        <p:spPr bwMode="auto">
          <a:xfrm>
            <a:off x="1835150" y="4446588"/>
            <a:ext cx="30480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9pPr>
          </a:lstStyle>
          <a:p>
            <a:endParaRPr lang="ru-RU" altLang="ru-RU"/>
          </a:p>
        </p:txBody>
      </p:sp>
      <p:pic>
        <p:nvPicPr>
          <p:cNvPr id="19" name="Picture 2" descr="http://nostroy.ru/news_files/2015/02/12/risf2_006.jpg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86117" y="1763876"/>
            <a:ext cx="2931382" cy="195315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" name="Picture 4" descr="http://www.nostroy.ru/news_files/2014/09/09/sovet-po-professionalnym-kvalifikacijam-v-stroitelstve-nostroj/16_08_sentjabrja_2014_Sovet_po_professionalnym_kvalifikacijam_v_stroitelstve_NOSTROJ.jpg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86117" y="4451809"/>
            <a:ext cx="2895358" cy="205345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1" name="Picture 2" descr="http://www.nostroy.ru/news_files/2014/09/09/sovet-po-professionalnym-kvalifikacijam-v-stroitelstve-nostroj/08_08_sentjabrja_2014_Sovet_po_professionalnym_kvalifikacijam_v_stroitelstve_NOSTROJ.jpg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84168" y="3377020"/>
            <a:ext cx="2752817" cy="194421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34990747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Скругленный прямоугольник 11"/>
          <p:cNvSpPr/>
          <p:nvPr/>
        </p:nvSpPr>
        <p:spPr>
          <a:xfrm>
            <a:off x="128346" y="1883294"/>
            <a:ext cx="8804255" cy="3743746"/>
          </a:xfrm>
          <a:prstGeom prst="roundRect">
            <a:avLst/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marL="457200" indent="-457200" eaLnBrk="1" hangingPunct="1">
              <a:defRPr/>
            </a:pPr>
            <a:endParaRPr lang="ru-RU" sz="2000" i="1" dirty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graphicFrame>
        <p:nvGraphicFramePr>
          <p:cNvPr id="14" name="Таблица 1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966237872"/>
              </p:ext>
            </p:extLst>
          </p:nvPr>
        </p:nvGraphicFramePr>
        <p:xfrm>
          <a:off x="611560" y="2163261"/>
          <a:ext cx="8163030" cy="4694237"/>
        </p:xfrm>
        <a:graphic>
          <a:graphicData uri="http://schemas.openxmlformats.org/drawingml/2006/table">
            <a:tbl>
              <a:tblPr/>
              <a:tblGrid>
                <a:gridCol w="8163030"/>
              </a:tblGrid>
              <a:tr h="4694237">
                <a:tc>
                  <a:txBody>
                    <a:bodyPr/>
                    <a:lstStyle>
                      <a:lvl1pPr marL="342900" indent="-342900" eaLnBrk="0" hangingPunct="0">
                        <a:spcBef>
                          <a:spcPct val="20000"/>
                        </a:spcBef>
                        <a:buFont typeface="Arial" panose="020B0604020202020204" pitchFamily="34" charset="0"/>
                        <a:defRPr sz="280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buFont typeface="Arial" panose="020B0604020202020204" pitchFamily="34" charset="0"/>
                        <a:defRPr sz="240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buFont typeface="Arial" panose="020B0604020202020204" pitchFamily="34" charset="0"/>
                        <a:defRPr sz="200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buFont typeface="Arial" panose="020B0604020202020204" pitchFamily="34" charset="0"/>
                        <a:defRPr>
                          <a:solidFill>
                            <a:schemeClr val="tx1"/>
                          </a:solidFill>
                          <a:latin typeface="Calibri" panose="020F0502020204030204" pitchFamily="34" charset="0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buFont typeface="Arial" panose="020B0604020202020204" pitchFamily="34" charset="0"/>
                        <a:defRPr>
                          <a:solidFill>
                            <a:schemeClr val="tx1"/>
                          </a:solidFill>
                          <a:latin typeface="Calibri" panose="020F0502020204030204" pitchFamily="34" charset="0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Font typeface="Arial" panose="020B0604020202020204" pitchFamily="34" charset="0"/>
                        <a:defRPr>
                          <a:solidFill>
                            <a:schemeClr val="tx1"/>
                          </a:solidFill>
                          <a:latin typeface="Calibri" panose="020F0502020204030204" pitchFamily="34" charset="0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Font typeface="Arial" panose="020B0604020202020204" pitchFamily="34" charset="0"/>
                        <a:defRPr>
                          <a:solidFill>
                            <a:schemeClr val="tx1"/>
                          </a:solidFill>
                          <a:latin typeface="Calibri" panose="020F0502020204030204" pitchFamily="34" charset="0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Font typeface="Arial" panose="020B0604020202020204" pitchFamily="34" charset="0"/>
                        <a:defRPr>
                          <a:solidFill>
                            <a:schemeClr val="tx1"/>
                          </a:solidFill>
                          <a:latin typeface="Calibri" panose="020F0502020204030204" pitchFamily="34" charset="0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Font typeface="Arial" panose="020B0604020202020204" pitchFamily="34" charset="0"/>
                        <a:defRPr>
                          <a:solidFill>
                            <a:schemeClr val="tx1"/>
                          </a:solidFill>
                          <a:latin typeface="Calibri" panose="020F0502020204030204" pitchFamily="34" charset="0"/>
                        </a:defRPr>
                      </a:lvl9pPr>
                    </a:lstStyle>
                    <a:p>
                      <a:pPr marL="342900" marR="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+mj-lt"/>
                        <a:buNone/>
                        <a:tabLst/>
                      </a:pPr>
                      <a:r>
                        <a:rPr kumimoji="0" lang="ru-RU" altLang="ru-RU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</a:t>
                      </a:r>
                      <a:r>
                        <a:rPr kumimoji="0" lang="ru-RU" altLang="ru-RU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.    </a:t>
                      </a:r>
                      <a:r>
                        <a:rPr kumimoji="0" lang="ru-RU" altLang="ru-RU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Организатор строительного производства</a:t>
                      </a:r>
                    </a:p>
                    <a:p>
                      <a:pPr marL="342900" marR="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+mj-lt"/>
                        <a:buNone/>
                        <a:tabLst/>
                      </a:pPr>
                      <a:r>
                        <a:rPr kumimoji="0" lang="ru-RU" altLang="ru-RU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2.    Руководитель строительной организации</a:t>
                      </a:r>
                    </a:p>
                    <a:p>
                      <a:pPr marL="342900" marR="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+mj-lt"/>
                        <a:buNone/>
                        <a:tabLst/>
                      </a:pPr>
                      <a:r>
                        <a:rPr kumimoji="0" lang="ru-RU" altLang="ru-RU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3.    Специалист в области обеспечения строительного   производства материалами и конструкциями</a:t>
                      </a:r>
                    </a:p>
                    <a:p>
                      <a:pPr marL="342900" marR="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+mj-lt"/>
                        <a:buNone/>
                        <a:tabLst/>
                      </a:pPr>
                      <a:r>
                        <a:rPr kumimoji="0" lang="ru-RU" altLang="ru-RU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4.     Специалист в области обеспечения строительного  производства строительными машинами и механизмами</a:t>
                      </a:r>
                    </a:p>
                    <a:p>
                      <a:pPr marL="342900" marR="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+mj-lt"/>
                        <a:buNone/>
                        <a:tabLst/>
                      </a:pPr>
                      <a:r>
                        <a:rPr kumimoji="0" lang="ru-RU" altLang="ru-RU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5.     Специалист в области планово-экономического       обеспечения строительного производства</a:t>
                      </a:r>
                    </a:p>
                    <a:p>
                      <a:pPr marL="342900" marR="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+mj-lt"/>
                        <a:buNone/>
                        <a:tabLst/>
                      </a:pPr>
                      <a:r>
                        <a:rPr kumimoji="0" lang="ru-RU" altLang="ru-RU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6.     Специалист в области производственно- технического и технологического обеспечения строительного производства</a:t>
                      </a:r>
                    </a:p>
                  </a:txBody>
                  <a:tcPr marL="58615" marR="58615" marT="0" marB="0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</a:tbl>
          </a:graphicData>
        </a:graphic>
      </p:graphicFrame>
      <p:sp>
        <p:nvSpPr>
          <p:cNvPr id="33799" name="Заголовок 1"/>
          <p:cNvSpPr txBox="1">
            <a:spLocks/>
          </p:cNvSpPr>
          <p:nvPr/>
        </p:nvSpPr>
        <p:spPr bwMode="auto">
          <a:xfrm>
            <a:off x="1547664" y="260648"/>
            <a:ext cx="7351886" cy="122413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lvl1pPr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2200">
                <a:solidFill>
                  <a:srgbClr val="404040"/>
                </a:solidFill>
                <a:latin typeface="Trebuchet MS" panose="020B0603020202020204" pitchFamily="34" charset="0"/>
              </a:defRPr>
            </a:lvl1pPr>
            <a:lvl2pPr marL="742950" indent="-28575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2000">
                <a:solidFill>
                  <a:srgbClr val="404040"/>
                </a:solidFill>
                <a:latin typeface="Trebuchet MS" panose="020B0603020202020204" pitchFamily="34" charset="0"/>
              </a:defRPr>
            </a:lvl2pPr>
            <a:lvl3pPr marL="1143000" indent="-22860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>
                <a:solidFill>
                  <a:srgbClr val="404040"/>
                </a:solidFill>
                <a:latin typeface="Trebuchet MS" panose="020B0603020202020204" pitchFamily="34" charset="0"/>
              </a:defRPr>
            </a:lvl3pPr>
            <a:lvl4pPr marL="1600200" indent="-22860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600">
                <a:solidFill>
                  <a:srgbClr val="404040"/>
                </a:solidFill>
                <a:latin typeface="Trebuchet MS" panose="020B0603020202020204" pitchFamily="34" charset="0"/>
              </a:defRPr>
            </a:lvl4pPr>
            <a:lvl5pPr marL="2057400" indent="-22860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</a:pPr>
            <a:r>
              <a:rPr lang="ru-RU" altLang="ru-RU" sz="2800" b="1" dirty="0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В строительной сфере </a:t>
            </a:r>
            <a:r>
              <a:rPr lang="ru-RU" altLang="ru-RU" sz="2800" b="1" dirty="0" smtClean="0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утверждено  6 профессиональных стандартов для ИТР</a:t>
            </a:r>
            <a:endParaRPr lang="ru-RU" altLang="ru-RU" sz="3200" b="1" dirty="0">
              <a:solidFill>
                <a:srgbClr val="C000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5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1977" y="169161"/>
            <a:ext cx="1258887" cy="9017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6" name="Прямоугольник 7"/>
          <p:cNvSpPr>
            <a:spLocks noChangeArrowheads="1"/>
          </p:cNvSpPr>
          <p:nvPr/>
        </p:nvSpPr>
        <p:spPr bwMode="auto">
          <a:xfrm>
            <a:off x="181977" y="5935885"/>
            <a:ext cx="8861589" cy="70788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2200">
                <a:solidFill>
                  <a:srgbClr val="404040"/>
                </a:solidFill>
                <a:latin typeface="Trebuchet MS" panose="020B0603020202020204" pitchFamily="34" charset="0"/>
              </a:defRPr>
            </a:lvl1pPr>
            <a:lvl2pPr marL="742950" indent="-28575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2000">
                <a:solidFill>
                  <a:srgbClr val="404040"/>
                </a:solidFill>
                <a:latin typeface="Trebuchet MS" panose="020B0603020202020204" pitchFamily="34" charset="0"/>
              </a:defRPr>
            </a:lvl2pPr>
            <a:lvl3pPr marL="1143000" indent="-22860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>
                <a:solidFill>
                  <a:srgbClr val="404040"/>
                </a:solidFill>
                <a:latin typeface="Trebuchet MS" panose="020B0603020202020204" pitchFamily="34" charset="0"/>
              </a:defRPr>
            </a:lvl3pPr>
            <a:lvl4pPr marL="1600200" indent="-22860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600">
                <a:solidFill>
                  <a:srgbClr val="404040"/>
                </a:solidFill>
                <a:latin typeface="Trebuchet MS" panose="020B0603020202020204" pitchFamily="34" charset="0"/>
              </a:defRPr>
            </a:lvl4pPr>
            <a:lvl5pPr marL="2057400" indent="-22860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</a:pPr>
            <a:r>
              <a:rPr lang="ru-RU" altLang="ru-RU" sz="2000" b="1" dirty="0" smtClean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Еще 7 </a:t>
            </a:r>
            <a:r>
              <a:rPr lang="ru-RU" altLang="ru-RU" sz="2000" b="1" dirty="0" err="1" smtClean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профстандартов</a:t>
            </a:r>
            <a:r>
              <a:rPr lang="ru-RU" altLang="ru-RU" sz="2000" b="1" dirty="0" smtClean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находятся в стадии общественного обсуждения</a:t>
            </a:r>
            <a:endParaRPr lang="ru-RU" altLang="ru-RU" sz="2000" b="1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81245465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Скругленный прямоугольник 11"/>
          <p:cNvSpPr/>
          <p:nvPr/>
        </p:nvSpPr>
        <p:spPr>
          <a:xfrm>
            <a:off x="177800" y="1700808"/>
            <a:ext cx="8785100" cy="5040560"/>
          </a:xfrm>
          <a:prstGeom prst="roundRect">
            <a:avLst/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marL="457200" indent="-457200" eaLnBrk="1" hangingPunct="1">
              <a:defRPr/>
            </a:pPr>
            <a:endParaRPr lang="ru-RU" sz="2000" i="1" dirty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graphicFrame>
        <p:nvGraphicFramePr>
          <p:cNvPr id="14" name="Таблица 1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517551588"/>
              </p:ext>
            </p:extLst>
          </p:nvPr>
        </p:nvGraphicFramePr>
        <p:xfrm>
          <a:off x="539552" y="1987997"/>
          <a:ext cx="8352928" cy="4297680"/>
        </p:xfrm>
        <a:graphic>
          <a:graphicData uri="http://schemas.openxmlformats.org/drawingml/2006/table">
            <a:tbl>
              <a:tblPr/>
              <a:tblGrid>
                <a:gridCol w="3898033"/>
                <a:gridCol w="4454895"/>
              </a:tblGrid>
              <a:tr h="4248472">
                <a:tc>
                  <a:txBody>
                    <a:bodyPr/>
                    <a:lstStyle>
                      <a:lvl1pPr marL="342900" indent="-342900" eaLnBrk="0" hangingPunct="0">
                        <a:spcBef>
                          <a:spcPct val="20000"/>
                        </a:spcBef>
                        <a:buFont typeface="Arial" panose="020B0604020202020204" pitchFamily="34" charset="0"/>
                        <a:defRPr sz="280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buFont typeface="Arial" panose="020B0604020202020204" pitchFamily="34" charset="0"/>
                        <a:defRPr sz="240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buFont typeface="Arial" panose="020B0604020202020204" pitchFamily="34" charset="0"/>
                        <a:defRPr sz="200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buFont typeface="Arial" panose="020B0604020202020204" pitchFamily="34" charset="0"/>
                        <a:defRPr>
                          <a:solidFill>
                            <a:schemeClr val="tx1"/>
                          </a:solidFill>
                          <a:latin typeface="Calibri" panose="020F0502020204030204" pitchFamily="34" charset="0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buFont typeface="Arial" panose="020B0604020202020204" pitchFamily="34" charset="0"/>
                        <a:defRPr>
                          <a:solidFill>
                            <a:schemeClr val="tx1"/>
                          </a:solidFill>
                          <a:latin typeface="Calibri" panose="020F0502020204030204" pitchFamily="34" charset="0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Font typeface="Arial" panose="020B0604020202020204" pitchFamily="34" charset="0"/>
                        <a:defRPr>
                          <a:solidFill>
                            <a:schemeClr val="tx1"/>
                          </a:solidFill>
                          <a:latin typeface="Calibri" panose="020F0502020204030204" pitchFamily="34" charset="0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Font typeface="Arial" panose="020B0604020202020204" pitchFamily="34" charset="0"/>
                        <a:defRPr>
                          <a:solidFill>
                            <a:schemeClr val="tx1"/>
                          </a:solidFill>
                          <a:latin typeface="Calibri" panose="020F0502020204030204" pitchFamily="34" charset="0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Font typeface="Arial" panose="020B0604020202020204" pitchFamily="34" charset="0"/>
                        <a:defRPr>
                          <a:solidFill>
                            <a:schemeClr val="tx1"/>
                          </a:solidFill>
                          <a:latin typeface="Calibri" panose="020F0502020204030204" pitchFamily="34" charset="0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Font typeface="Arial" panose="020B0604020202020204" pitchFamily="34" charset="0"/>
                        <a:defRPr>
                          <a:solidFill>
                            <a:schemeClr val="tx1"/>
                          </a:solidFill>
                          <a:latin typeface="Calibri" panose="020F0502020204030204" pitchFamily="34" charset="0"/>
                        </a:defRPr>
                      </a:lvl9pPr>
                    </a:lstStyle>
                    <a:p>
                      <a:pPr marL="342900" marR="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Calibri" panose="020F0502020204030204" pitchFamily="34" charset="0"/>
                        <a:buAutoNum type="arabicPeriod"/>
                        <a:tabLst/>
                      </a:pPr>
                      <a:r>
                        <a:rPr kumimoji="0" lang="ru-RU" altLang="ru-RU" sz="1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Арматурщик</a:t>
                      </a:r>
                    </a:p>
                    <a:p>
                      <a:pPr marL="342900" marR="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Calibri" panose="020F0502020204030204" pitchFamily="34" charset="0"/>
                        <a:buAutoNum type="arabicPeriod"/>
                        <a:tabLst/>
                      </a:pPr>
                      <a:r>
                        <a:rPr kumimoji="0" lang="ru-RU" altLang="ru-RU" sz="14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Асфальтобетонщик</a:t>
                      </a:r>
                      <a:endParaRPr kumimoji="0" lang="ru-RU" altLang="ru-RU" sz="14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bg1"/>
                        </a:solidFill>
                        <a:effectLst/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  <a:p>
                      <a:pPr marL="342900" marR="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Calibri" panose="020F0502020204030204" pitchFamily="34" charset="0"/>
                        <a:buAutoNum type="arabicPeriod"/>
                        <a:tabLst/>
                      </a:pPr>
                      <a:r>
                        <a:rPr kumimoji="0" lang="ru-RU" altLang="ru-RU" sz="1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Бетонщик</a:t>
                      </a:r>
                    </a:p>
                    <a:p>
                      <a:pPr marL="342900" marR="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Calibri" panose="020F0502020204030204" pitchFamily="34" charset="0"/>
                        <a:buAutoNum type="arabicPeriod"/>
                        <a:tabLst/>
                      </a:pPr>
                      <a:r>
                        <a:rPr kumimoji="0" lang="ru-RU" altLang="ru-RU" sz="1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Дорожный рабочий</a:t>
                      </a:r>
                    </a:p>
                    <a:p>
                      <a:pPr marL="342900" marR="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Calibri" panose="020F0502020204030204" pitchFamily="34" charset="0"/>
                        <a:buAutoNum type="arabicPeriod"/>
                        <a:tabLst/>
                      </a:pPr>
                      <a:r>
                        <a:rPr kumimoji="0" lang="ru-RU" altLang="ru-RU" sz="1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Изолировщик на подземных работах                 в строительстве</a:t>
                      </a:r>
                    </a:p>
                    <a:p>
                      <a:pPr marL="342900" marR="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Calibri" panose="020F0502020204030204" pitchFamily="34" charset="0"/>
                        <a:buAutoNum type="arabicPeriod"/>
                        <a:tabLst/>
                      </a:pPr>
                      <a:r>
                        <a:rPr kumimoji="0" lang="ru-RU" altLang="ru-RU" sz="1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Каменщик</a:t>
                      </a:r>
                    </a:p>
                    <a:p>
                      <a:pPr marL="342900" marR="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Calibri" panose="020F0502020204030204" pitchFamily="34" charset="0"/>
                        <a:buAutoNum type="arabicPeriod"/>
                        <a:tabLst/>
                      </a:pPr>
                      <a:r>
                        <a:rPr kumimoji="0" lang="ru-RU" altLang="ru-RU" sz="1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Кровельщик</a:t>
                      </a:r>
                    </a:p>
                    <a:p>
                      <a:pPr marL="342900" marR="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Calibri" panose="020F0502020204030204" pitchFamily="34" charset="0"/>
                        <a:buAutoNum type="arabicPeriod"/>
                        <a:tabLst/>
                      </a:pPr>
                      <a:r>
                        <a:rPr kumimoji="0" lang="ru-RU" altLang="ru-RU" sz="1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Маляр строительный</a:t>
                      </a:r>
                    </a:p>
                    <a:p>
                      <a:pPr marL="342900" marR="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Calibri" panose="020F0502020204030204" pitchFamily="34" charset="0"/>
                        <a:buAutoNum type="arabicPeriod"/>
                        <a:tabLst/>
                      </a:pPr>
                      <a:r>
                        <a:rPr kumimoji="0" lang="ru-RU" altLang="ru-RU" sz="1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Машинист автогрейдера</a:t>
                      </a:r>
                    </a:p>
                    <a:p>
                      <a:pPr marL="342900" marR="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Calibri" panose="020F0502020204030204" pitchFamily="34" charset="0"/>
                        <a:buAutoNum type="arabicPeriod"/>
                        <a:tabLst/>
                      </a:pPr>
                      <a:r>
                        <a:rPr kumimoji="0" lang="ru-RU" altLang="ru-RU" sz="1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Машинист </a:t>
                      </a:r>
                      <a:r>
                        <a:rPr kumimoji="0" lang="ru-RU" altLang="ru-RU" sz="14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асфальтоукладчика</a:t>
                      </a:r>
                      <a:endParaRPr kumimoji="0" lang="ru-RU" altLang="ru-RU" sz="14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bg1"/>
                        </a:solidFill>
                        <a:effectLst/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  <a:p>
                      <a:pPr marL="342900" marR="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Calibri" panose="020F0502020204030204" pitchFamily="34" charset="0"/>
                        <a:buAutoNum type="arabicPeriod"/>
                        <a:tabLst/>
                      </a:pPr>
                      <a:r>
                        <a:rPr kumimoji="0" lang="ru-RU" altLang="ru-RU" sz="1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Машинист бульдозера</a:t>
                      </a:r>
                    </a:p>
                    <a:p>
                      <a:pPr marL="342900" marR="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Calibri" panose="020F0502020204030204" pitchFamily="34" charset="0"/>
                        <a:buAutoNum type="arabicPeriod"/>
                        <a:tabLst/>
                      </a:pPr>
                      <a:r>
                        <a:rPr kumimoji="0" lang="ru-RU" altLang="ru-RU" sz="1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Машинист буровой установки</a:t>
                      </a:r>
                    </a:p>
                    <a:p>
                      <a:pPr marL="342900" marR="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Calibri" panose="020F0502020204030204" pitchFamily="34" charset="0"/>
                        <a:buAutoNum type="arabicPeriod"/>
                        <a:tabLst/>
                      </a:pPr>
                      <a:r>
                        <a:rPr kumimoji="0" lang="ru-RU" altLang="ru-RU" sz="1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Машинист экскаватора</a:t>
                      </a:r>
                    </a:p>
                    <a:p>
                      <a:pPr marL="342900" marR="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Calibri" panose="020F0502020204030204" pitchFamily="34" charset="0"/>
                        <a:buAutoNum type="arabicPeriod"/>
                        <a:tabLst/>
                        <a:defRPr/>
                      </a:pPr>
                      <a:r>
                        <a:rPr kumimoji="0" lang="ru-RU" altLang="ru-RU" sz="1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Монтажник каркасно-обшивных конструкций</a:t>
                      </a:r>
                    </a:p>
                    <a:p>
                      <a:pPr marL="342900" marR="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Calibri" panose="020F0502020204030204" pitchFamily="34" charset="0"/>
                        <a:buAutoNum type="arabicPeriod"/>
                        <a:tabLst/>
                        <a:defRPr/>
                      </a:pPr>
                      <a:r>
                        <a:rPr kumimoji="0" lang="ru-RU" altLang="ru-RU" sz="1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Монтажник лифтов, платформ подъемных для инвалидов, поэтажных эскалаторов</a:t>
                      </a:r>
                    </a:p>
                    <a:p>
                      <a:pPr marL="342900" marR="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Calibri" panose="020F0502020204030204" pitchFamily="34" charset="0"/>
                        <a:buAutoNum type="arabicPeriod"/>
                        <a:tabLst/>
                      </a:pPr>
                      <a:endParaRPr kumimoji="0" lang="ru-RU" altLang="ru-RU" sz="16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bg1"/>
                        </a:solidFill>
                        <a:effectLst/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 marL="58615" marR="58615" marT="0" marB="0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>
                      <a:lvl1pPr marL="342900" indent="-342900" eaLnBrk="0" hangingPunct="0">
                        <a:spcBef>
                          <a:spcPct val="20000"/>
                        </a:spcBef>
                        <a:buFont typeface="Arial" panose="020B0604020202020204" pitchFamily="34" charset="0"/>
                        <a:defRPr sz="280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buFont typeface="Arial" panose="020B0604020202020204" pitchFamily="34" charset="0"/>
                        <a:defRPr sz="240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buFont typeface="Arial" panose="020B0604020202020204" pitchFamily="34" charset="0"/>
                        <a:defRPr sz="2000">
                          <a:solidFill>
                            <a:schemeClr val="tx1"/>
                          </a:solidFill>
                          <a:latin typeface="Calibri" panose="020F0502020204030204" pitchFamily="34" charset="0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buFont typeface="Arial" panose="020B0604020202020204" pitchFamily="34" charset="0"/>
                        <a:defRPr>
                          <a:solidFill>
                            <a:schemeClr val="tx1"/>
                          </a:solidFill>
                          <a:latin typeface="Calibri" panose="020F0502020204030204" pitchFamily="34" charset="0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buFont typeface="Arial" panose="020B0604020202020204" pitchFamily="34" charset="0"/>
                        <a:defRPr>
                          <a:solidFill>
                            <a:schemeClr val="tx1"/>
                          </a:solidFill>
                          <a:latin typeface="Calibri" panose="020F0502020204030204" pitchFamily="34" charset="0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Font typeface="Arial" panose="020B0604020202020204" pitchFamily="34" charset="0"/>
                        <a:defRPr>
                          <a:solidFill>
                            <a:schemeClr val="tx1"/>
                          </a:solidFill>
                          <a:latin typeface="Calibri" panose="020F0502020204030204" pitchFamily="34" charset="0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Font typeface="Arial" panose="020B0604020202020204" pitchFamily="34" charset="0"/>
                        <a:defRPr>
                          <a:solidFill>
                            <a:schemeClr val="tx1"/>
                          </a:solidFill>
                          <a:latin typeface="Calibri" panose="020F0502020204030204" pitchFamily="34" charset="0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Font typeface="Arial" panose="020B0604020202020204" pitchFamily="34" charset="0"/>
                        <a:defRPr>
                          <a:solidFill>
                            <a:schemeClr val="tx1"/>
                          </a:solidFill>
                          <a:latin typeface="Calibri" panose="020F0502020204030204" pitchFamily="34" charset="0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Font typeface="Arial" panose="020B0604020202020204" pitchFamily="34" charset="0"/>
                        <a:defRPr>
                          <a:solidFill>
                            <a:schemeClr val="tx1"/>
                          </a:solidFill>
                          <a:latin typeface="Calibri" panose="020F0502020204030204" pitchFamily="34" charset="0"/>
                        </a:defRPr>
                      </a:lvl9pPr>
                    </a:lstStyle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Calibri" panose="020F0502020204030204" pitchFamily="34" charset="0"/>
                        <a:buNone/>
                        <a:tabLst/>
                      </a:pPr>
                      <a:r>
                        <a:rPr kumimoji="0" lang="ru-RU" altLang="ru-RU" sz="1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16. Монтажник оборудования котельных</a:t>
                      </a:r>
                    </a:p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Calibri" panose="020F0502020204030204" pitchFamily="34" charset="0"/>
                        <a:buNone/>
                        <a:tabLst/>
                      </a:pPr>
                      <a:r>
                        <a:rPr kumimoji="0" lang="ru-RU" altLang="ru-RU" sz="1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17. Монтажник опалубочных систем</a:t>
                      </a:r>
                    </a:p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Calibri" panose="020F0502020204030204" pitchFamily="34" charset="0"/>
                        <a:buNone/>
                        <a:tabLst/>
                      </a:pPr>
                      <a:r>
                        <a:rPr kumimoji="0" lang="ru-RU" altLang="ru-RU" sz="1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18. Монтажник систем вентиляции и кондиционирования воздуха</a:t>
                      </a:r>
                    </a:p>
                    <a:p>
                      <a:pPr marL="342900" marR="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+mj-lt"/>
                        <a:buNone/>
                        <a:tabLst/>
                      </a:pPr>
                      <a:r>
                        <a:rPr kumimoji="0" lang="ru-RU" altLang="ru-RU" sz="1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19. Мостовщик</a:t>
                      </a:r>
                    </a:p>
                    <a:p>
                      <a:pPr marL="342900" marR="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+mj-lt"/>
                        <a:buNone/>
                        <a:tabLst/>
                      </a:pPr>
                      <a:r>
                        <a:rPr kumimoji="0" lang="ru-RU" altLang="ru-RU" sz="1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20. Оператор комплекса горизонтально направленного  бурения в строительстве</a:t>
                      </a:r>
                    </a:p>
                    <a:p>
                      <a:pPr marL="342900" marR="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+mj-lt"/>
                        <a:buNone/>
                        <a:tabLst/>
                      </a:pPr>
                      <a:r>
                        <a:rPr kumimoji="0" lang="ru-RU" altLang="ru-RU" sz="1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21. Оператор по управлению </a:t>
                      </a:r>
                      <a:r>
                        <a:rPr kumimoji="0" lang="ru-RU" altLang="ru-RU" sz="14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микротоннельным</a:t>
                      </a:r>
                      <a:r>
                        <a:rPr kumimoji="0" lang="ru-RU" altLang="ru-RU" sz="1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                       проходческим комплексом в строительстве</a:t>
                      </a:r>
                    </a:p>
                    <a:p>
                      <a:pPr marL="342900" marR="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+mj-lt"/>
                        <a:buNone/>
                        <a:tabLst/>
                      </a:pPr>
                      <a:r>
                        <a:rPr kumimoji="0" lang="ru-RU" altLang="ru-RU" sz="1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22. Паркетчик</a:t>
                      </a:r>
                    </a:p>
                    <a:p>
                      <a:pPr marL="342900" marR="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+mj-lt"/>
                        <a:buNone/>
                        <a:tabLst/>
                      </a:pPr>
                      <a:r>
                        <a:rPr kumimoji="0" lang="ru-RU" altLang="ru-RU" sz="1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23. Слесарь строительный</a:t>
                      </a:r>
                    </a:p>
                    <a:p>
                      <a:pPr marL="342900" marR="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+mj-lt"/>
                        <a:buNone/>
                        <a:tabLst/>
                      </a:pPr>
                      <a:r>
                        <a:rPr kumimoji="0" lang="ru-RU" altLang="ru-RU" sz="1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24. Стекольщик</a:t>
                      </a:r>
                    </a:p>
                    <a:p>
                      <a:pPr marL="342900" marR="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+mj-lt"/>
                        <a:buAutoNum type="arabicPeriod" startAt="25"/>
                        <a:tabLst/>
                      </a:pPr>
                      <a:r>
                        <a:rPr kumimoji="0" lang="ru-RU" altLang="ru-RU" sz="1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Штукатур </a:t>
                      </a:r>
                    </a:p>
                    <a:p>
                      <a:pPr marL="342900" marR="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+mj-lt"/>
                        <a:buAutoNum type="arabicPeriod" startAt="25"/>
                        <a:tabLst/>
                      </a:pPr>
                      <a:r>
                        <a:rPr kumimoji="0" lang="ru-RU" altLang="ru-RU" sz="1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Гидротехник в строительстве</a:t>
                      </a:r>
                    </a:p>
                    <a:p>
                      <a:pPr marL="342900" marR="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+mj-lt"/>
                        <a:buAutoNum type="arabicPeriod" startAt="25"/>
                        <a:tabLst/>
                      </a:pPr>
                      <a:r>
                        <a:rPr kumimoji="0" lang="ru-RU" altLang="ru-RU" sz="1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Машинист трубоукладчика</a:t>
                      </a:r>
                    </a:p>
                    <a:p>
                      <a:pPr marL="342900" marR="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+mj-lt"/>
                        <a:buAutoNum type="arabicPeriod" startAt="25"/>
                        <a:tabLst/>
                      </a:pPr>
                      <a:r>
                        <a:rPr kumimoji="0" lang="ru-RU" altLang="ru-RU" sz="1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Мостовщик</a:t>
                      </a:r>
                    </a:p>
                    <a:p>
                      <a:pPr marL="342900" marR="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+mj-lt"/>
                        <a:buAutoNum type="arabicPeriod" startAt="25"/>
                        <a:tabLst/>
                      </a:pPr>
                      <a:r>
                        <a:rPr kumimoji="0" lang="ru-RU" altLang="ru-RU" sz="1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Дорожный рабочий</a:t>
                      </a:r>
                    </a:p>
                    <a:p>
                      <a:pPr marL="342900" marR="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+mj-lt"/>
                        <a:buAutoNum type="arabicPeriod" startAt="25"/>
                        <a:tabLst/>
                      </a:pPr>
                      <a:r>
                        <a:rPr kumimoji="0" lang="ru-RU" altLang="ru-RU" sz="1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Машинист буровой установки</a:t>
                      </a:r>
                    </a:p>
                    <a:p>
                      <a:pPr marL="342900" marR="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+mj-lt"/>
                        <a:buAutoNum type="arabicPeriod" startAt="25"/>
                        <a:tabLst/>
                      </a:pPr>
                      <a:endParaRPr kumimoji="0" lang="ru-RU" altLang="ru-RU" sz="14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bg1"/>
                        </a:solidFill>
                        <a:effectLst/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 marL="58615" marR="58615" marT="0" marB="0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</a:tbl>
          </a:graphicData>
        </a:graphic>
      </p:graphicFrame>
      <p:pic>
        <p:nvPicPr>
          <p:cNvPr id="5" name="Picture 2" descr="C:\Users\Кришталь_ВВ\AppData\Local\Microsoft\Windows\Temporary Internet Files\Content.Outlook\7W7ZSSH2\Logo_NOSTROY - GIF (2).gif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7800" y="171450"/>
            <a:ext cx="1189038" cy="8667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Заголовок 1"/>
          <p:cNvSpPr txBox="1">
            <a:spLocks/>
          </p:cNvSpPr>
          <p:nvPr/>
        </p:nvSpPr>
        <p:spPr bwMode="auto">
          <a:xfrm>
            <a:off x="1295128" y="404664"/>
            <a:ext cx="7848872" cy="9207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lvl1pPr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2200">
                <a:solidFill>
                  <a:srgbClr val="404040"/>
                </a:solidFill>
                <a:latin typeface="Trebuchet MS" panose="020B0603020202020204" pitchFamily="34" charset="0"/>
              </a:defRPr>
            </a:lvl1pPr>
            <a:lvl2pPr marL="742950" indent="-28575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2000">
                <a:solidFill>
                  <a:srgbClr val="404040"/>
                </a:solidFill>
                <a:latin typeface="Trebuchet MS" panose="020B0603020202020204" pitchFamily="34" charset="0"/>
              </a:defRPr>
            </a:lvl2pPr>
            <a:lvl3pPr marL="1143000" indent="-22860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>
                <a:solidFill>
                  <a:srgbClr val="404040"/>
                </a:solidFill>
                <a:latin typeface="Trebuchet MS" panose="020B0603020202020204" pitchFamily="34" charset="0"/>
              </a:defRPr>
            </a:lvl3pPr>
            <a:lvl4pPr marL="1600200" indent="-22860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600">
                <a:solidFill>
                  <a:srgbClr val="404040"/>
                </a:solidFill>
                <a:latin typeface="Trebuchet MS" panose="020B0603020202020204" pitchFamily="34" charset="0"/>
              </a:defRPr>
            </a:lvl4pPr>
            <a:lvl5pPr marL="2057400" indent="-22860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</a:pPr>
            <a:r>
              <a:rPr lang="ru-RU" altLang="ru-RU" sz="2800" b="1" dirty="0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В строительной сфере </a:t>
            </a:r>
            <a:r>
              <a:rPr lang="ru-RU" altLang="ru-RU" sz="2800" b="1" dirty="0" smtClean="0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утверждено  30 профессиональных стандартов для рабочих кадров</a:t>
            </a:r>
            <a:endParaRPr lang="ru-RU" altLang="ru-RU" sz="3200" b="1" dirty="0">
              <a:solidFill>
                <a:srgbClr val="C000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2" name="Скругленный прямоугольник 1"/>
          <p:cNvSpPr/>
          <p:nvPr/>
        </p:nvSpPr>
        <p:spPr>
          <a:xfrm>
            <a:off x="4365773" y="5949280"/>
            <a:ext cx="4526707" cy="720080"/>
          </a:xfrm>
          <a:prstGeom prst="roundRect">
            <a:avLst/>
          </a:prstGeom>
          <a:ln>
            <a:solidFill>
              <a:schemeClr val="tx1"/>
            </a:solidFill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ru-RU" sz="2000" dirty="0" smtClean="0">
                <a:latin typeface="Arial" panose="020B0604020202020204" pitchFamily="34" charset="0"/>
                <a:cs typeface="Arial" panose="020B0604020202020204" pitchFamily="34" charset="0"/>
              </a:rPr>
              <a:t>Еще 14 проектов </a:t>
            </a:r>
            <a:r>
              <a:rPr lang="ru-RU" sz="2000" dirty="0" err="1" smtClean="0">
                <a:latin typeface="Arial" panose="020B0604020202020204" pitchFamily="34" charset="0"/>
                <a:cs typeface="Arial" panose="020B0604020202020204" pitchFamily="34" charset="0"/>
              </a:rPr>
              <a:t>профстандартов</a:t>
            </a:r>
            <a:r>
              <a:rPr lang="ru-RU" sz="2000" dirty="0" smtClean="0">
                <a:latin typeface="Arial" panose="020B0604020202020204" pitchFamily="34" charset="0"/>
                <a:cs typeface="Arial" panose="020B0604020202020204" pitchFamily="34" charset="0"/>
              </a:rPr>
              <a:t> в стадии разработки</a:t>
            </a:r>
            <a:endParaRPr lang="ru-RU" sz="20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42546428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42" name="Номер слайда 1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2200">
                <a:solidFill>
                  <a:srgbClr val="404040"/>
                </a:solidFill>
                <a:latin typeface="Trebuchet MS" panose="020B0603020202020204" pitchFamily="34" charset="0"/>
              </a:defRPr>
            </a:lvl1pPr>
            <a:lvl2pPr marL="742950" indent="-28575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2000">
                <a:solidFill>
                  <a:srgbClr val="404040"/>
                </a:solidFill>
                <a:latin typeface="Trebuchet MS" panose="020B0603020202020204" pitchFamily="34" charset="0"/>
              </a:defRPr>
            </a:lvl2pPr>
            <a:lvl3pPr marL="1143000" indent="-22860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>
                <a:solidFill>
                  <a:srgbClr val="404040"/>
                </a:solidFill>
                <a:latin typeface="Trebuchet MS" panose="020B0603020202020204" pitchFamily="34" charset="0"/>
              </a:defRPr>
            </a:lvl3pPr>
            <a:lvl4pPr marL="1600200" indent="-22860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600">
                <a:solidFill>
                  <a:srgbClr val="404040"/>
                </a:solidFill>
                <a:latin typeface="Trebuchet MS" panose="020B0603020202020204" pitchFamily="34" charset="0"/>
              </a:defRPr>
            </a:lvl4pPr>
            <a:lvl5pPr marL="2057400" indent="-22860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9pPr>
          </a:lstStyle>
          <a:p>
            <a:pPr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</a:pPr>
            <a:fld id="{C0BC1D10-D31D-4083-92D4-1D0DCDA39C53}" type="slidenum">
              <a:rPr lang="ru-RU" altLang="ru-RU" sz="1200" smtClean="0">
                <a:solidFill>
                  <a:srgbClr val="7F7F7F"/>
                </a:solidFill>
                <a:latin typeface="Calibri" panose="020F0502020204030204" pitchFamily="34" charset="0"/>
              </a:rPr>
              <a:pPr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</a:pPr>
              <a:t>5</a:t>
            </a:fld>
            <a:endParaRPr lang="ru-RU" altLang="ru-RU" sz="1200" smtClean="0">
              <a:solidFill>
                <a:srgbClr val="7F7F7F"/>
              </a:solidFill>
              <a:latin typeface="Calibri" panose="020F0502020204030204" pitchFamily="34" charset="0"/>
            </a:endParaRPr>
          </a:p>
        </p:txBody>
      </p:sp>
      <p:sp>
        <p:nvSpPr>
          <p:cNvPr id="61443" name="TextBox 2"/>
          <p:cNvSpPr txBox="1">
            <a:spLocks noChangeArrowheads="1"/>
          </p:cNvSpPr>
          <p:nvPr/>
        </p:nvSpPr>
        <p:spPr bwMode="auto">
          <a:xfrm>
            <a:off x="287479" y="1663979"/>
            <a:ext cx="8748289" cy="50783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2200">
                <a:solidFill>
                  <a:srgbClr val="404040"/>
                </a:solidFill>
                <a:latin typeface="Trebuchet MS" panose="020B0603020202020204" pitchFamily="34" charset="0"/>
              </a:defRPr>
            </a:lvl1pPr>
            <a:lvl2pPr marL="742950" indent="-28575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2000">
                <a:solidFill>
                  <a:srgbClr val="404040"/>
                </a:solidFill>
                <a:latin typeface="Trebuchet MS" panose="020B0603020202020204" pitchFamily="34" charset="0"/>
              </a:defRPr>
            </a:lvl2pPr>
            <a:lvl3pPr marL="1143000" indent="-22860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>
                <a:solidFill>
                  <a:srgbClr val="404040"/>
                </a:solidFill>
                <a:latin typeface="Trebuchet MS" panose="020B0603020202020204" pitchFamily="34" charset="0"/>
              </a:defRPr>
            </a:lvl3pPr>
            <a:lvl4pPr marL="1600200" indent="-22860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600">
                <a:solidFill>
                  <a:srgbClr val="404040"/>
                </a:solidFill>
                <a:latin typeface="Trebuchet MS" panose="020B0603020202020204" pitchFamily="34" charset="0"/>
              </a:defRPr>
            </a:lvl4pPr>
            <a:lvl5pPr marL="2057400" indent="-22860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9pPr>
          </a:lstStyle>
          <a:p>
            <a:pPr algn="just">
              <a:spcBef>
                <a:spcPct val="0"/>
              </a:spcBef>
              <a:spcAft>
                <a:spcPct val="0"/>
              </a:spcAft>
              <a:buClrTx/>
              <a:buSzTx/>
              <a:buNone/>
            </a:pPr>
            <a:r>
              <a:rPr lang="ru-RU" altLang="ru-RU" sz="240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с 1 июля 2016 г., когда вступает в силу Федеральный закон от 02.05.2015 N 122-ФЗ, работники всех организаций, в том числе и коммерческих, должны соответствовать требованиям принятых профессиональных стандартов </a:t>
            </a:r>
          </a:p>
          <a:p>
            <a:pPr algn="just">
              <a:spcBef>
                <a:spcPct val="0"/>
              </a:spcBef>
              <a:spcAft>
                <a:spcPct val="0"/>
              </a:spcAft>
              <a:buClrTx/>
              <a:buSzTx/>
              <a:buNone/>
            </a:pPr>
            <a:endParaRPr lang="ru-RU" altLang="ru-RU" sz="2400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just">
              <a:spcBef>
                <a:spcPct val="0"/>
              </a:spcBef>
              <a:spcAft>
                <a:spcPct val="0"/>
              </a:spcAft>
              <a:buClrTx/>
              <a:buSzTx/>
              <a:buNone/>
            </a:pPr>
            <a:r>
              <a:rPr lang="ru-RU" altLang="ru-RU" sz="200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Если работодатель в нарушение требований </a:t>
            </a:r>
            <a:r>
              <a:rPr lang="ru-RU" altLang="ru-RU" sz="2000" dirty="0" err="1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абз</a:t>
            </a:r>
            <a:r>
              <a:rPr lang="ru-RU" altLang="ru-RU" sz="200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. 3 ч. 2 ст. 57 ТК РФ указал в трудовом договоре должность (профессию, специальность) без учета положений ЕКС, ЕТКС либо профессионального стандарта, он </a:t>
            </a:r>
            <a:r>
              <a:rPr lang="ru-RU" altLang="ru-RU" sz="2000" b="1" u="sng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может быть привлечен к административной ответственности по ч. 3 ст. 5.27 КоАП РФ, а за повторное совершение аналогичного правонарушения - в соответствии с ч. 5 ст. 5.27 КоАП РФ</a:t>
            </a:r>
            <a:r>
              <a:rPr lang="ru-RU" altLang="ru-RU" sz="200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. </a:t>
            </a:r>
            <a:endParaRPr lang="ru-RU" altLang="ru-RU" sz="2000" dirty="0" smtClean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just">
              <a:spcBef>
                <a:spcPct val="0"/>
              </a:spcBef>
              <a:spcAft>
                <a:spcPct val="0"/>
              </a:spcAft>
              <a:buClrTx/>
              <a:buSzTx/>
              <a:buNone/>
            </a:pPr>
            <a:r>
              <a:rPr lang="ru-RU" altLang="ru-RU" sz="2000" dirty="0" smtClean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Кроме </a:t>
            </a:r>
            <a:r>
              <a:rPr lang="ru-RU" altLang="ru-RU" sz="200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того, у работника, в отношении которого допущено такое нарушение, могут возникнуть проблемы при получении соответствующих льгот и компенсаций.</a:t>
            </a:r>
          </a:p>
          <a:p>
            <a:pPr algn="just" eaLnBrk="1" hangingPunct="1"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</a:pPr>
            <a:endParaRPr lang="ru-RU" altLang="ru-RU" sz="2400" dirty="0" smtClean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61444" name="Заголовок 1"/>
          <p:cNvSpPr txBox="1">
            <a:spLocks/>
          </p:cNvSpPr>
          <p:nvPr/>
        </p:nvSpPr>
        <p:spPr bwMode="auto">
          <a:xfrm>
            <a:off x="1502359" y="400479"/>
            <a:ext cx="6362622" cy="9207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lvl1pPr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2200">
                <a:solidFill>
                  <a:srgbClr val="404040"/>
                </a:solidFill>
                <a:latin typeface="Trebuchet MS" panose="020B0603020202020204" pitchFamily="34" charset="0"/>
              </a:defRPr>
            </a:lvl1pPr>
            <a:lvl2pPr marL="742950" indent="-28575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2000">
                <a:solidFill>
                  <a:srgbClr val="404040"/>
                </a:solidFill>
                <a:latin typeface="Trebuchet MS" panose="020B0603020202020204" pitchFamily="34" charset="0"/>
              </a:defRPr>
            </a:lvl2pPr>
            <a:lvl3pPr marL="1143000" indent="-22860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>
                <a:solidFill>
                  <a:srgbClr val="404040"/>
                </a:solidFill>
                <a:latin typeface="Trebuchet MS" panose="020B0603020202020204" pitchFamily="34" charset="0"/>
              </a:defRPr>
            </a:lvl3pPr>
            <a:lvl4pPr marL="1600200" indent="-22860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600">
                <a:solidFill>
                  <a:srgbClr val="404040"/>
                </a:solidFill>
                <a:latin typeface="Trebuchet MS" panose="020B0603020202020204" pitchFamily="34" charset="0"/>
              </a:defRPr>
            </a:lvl4pPr>
            <a:lvl5pPr marL="2057400" indent="-22860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</a:pPr>
            <a:r>
              <a:rPr lang="ru-RU" altLang="ru-RU" sz="2800" b="1" dirty="0" smtClean="0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Изменения в Трудовом Кодексе Российской Федерации</a:t>
            </a:r>
            <a:endParaRPr lang="ru-RU" altLang="ru-RU" sz="3200" b="1" dirty="0">
              <a:solidFill>
                <a:srgbClr val="C000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61445" name="Picture 3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68344" y="174036"/>
            <a:ext cx="1018456" cy="148501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61446" name="Picture 2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8206" y="144806"/>
            <a:ext cx="1187450" cy="85053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89416472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42" name="Номер слайда 1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2200">
                <a:solidFill>
                  <a:srgbClr val="404040"/>
                </a:solidFill>
                <a:latin typeface="Trebuchet MS" panose="020B0603020202020204" pitchFamily="34" charset="0"/>
              </a:defRPr>
            </a:lvl1pPr>
            <a:lvl2pPr marL="742950" indent="-28575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2000">
                <a:solidFill>
                  <a:srgbClr val="404040"/>
                </a:solidFill>
                <a:latin typeface="Trebuchet MS" panose="020B0603020202020204" pitchFamily="34" charset="0"/>
              </a:defRPr>
            </a:lvl2pPr>
            <a:lvl3pPr marL="1143000" indent="-22860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>
                <a:solidFill>
                  <a:srgbClr val="404040"/>
                </a:solidFill>
                <a:latin typeface="Trebuchet MS" panose="020B0603020202020204" pitchFamily="34" charset="0"/>
              </a:defRPr>
            </a:lvl3pPr>
            <a:lvl4pPr marL="1600200" indent="-22860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600">
                <a:solidFill>
                  <a:srgbClr val="404040"/>
                </a:solidFill>
                <a:latin typeface="Trebuchet MS" panose="020B0603020202020204" pitchFamily="34" charset="0"/>
              </a:defRPr>
            </a:lvl4pPr>
            <a:lvl5pPr marL="2057400" indent="-22860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9pPr>
          </a:lstStyle>
          <a:p>
            <a:pPr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</a:pPr>
            <a:fld id="{C0BC1D10-D31D-4083-92D4-1D0DCDA39C53}" type="slidenum">
              <a:rPr lang="ru-RU" altLang="ru-RU" sz="1200" smtClean="0">
                <a:solidFill>
                  <a:srgbClr val="7F7F7F"/>
                </a:solidFill>
                <a:latin typeface="Calibri" panose="020F0502020204030204" pitchFamily="34" charset="0"/>
              </a:rPr>
              <a:pPr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</a:pPr>
              <a:t>6</a:t>
            </a:fld>
            <a:endParaRPr lang="ru-RU" altLang="ru-RU" sz="1200" dirty="0" smtClean="0">
              <a:solidFill>
                <a:srgbClr val="7F7F7F"/>
              </a:solidFill>
              <a:latin typeface="Calibri" panose="020F0502020204030204" pitchFamily="34" charset="0"/>
            </a:endParaRPr>
          </a:p>
        </p:txBody>
      </p:sp>
      <p:sp>
        <p:nvSpPr>
          <p:cNvPr id="61443" name="TextBox 2"/>
          <p:cNvSpPr txBox="1">
            <a:spLocks noChangeArrowheads="1"/>
          </p:cNvSpPr>
          <p:nvPr/>
        </p:nvSpPr>
        <p:spPr bwMode="auto">
          <a:xfrm>
            <a:off x="296469" y="1364551"/>
            <a:ext cx="5561595" cy="147732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2200">
                <a:solidFill>
                  <a:srgbClr val="404040"/>
                </a:solidFill>
                <a:latin typeface="Trebuchet MS" panose="020B0603020202020204" pitchFamily="34" charset="0"/>
              </a:defRPr>
            </a:lvl1pPr>
            <a:lvl2pPr marL="742950" indent="-28575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2000">
                <a:solidFill>
                  <a:srgbClr val="404040"/>
                </a:solidFill>
                <a:latin typeface="Trebuchet MS" panose="020B0603020202020204" pitchFamily="34" charset="0"/>
              </a:defRPr>
            </a:lvl2pPr>
            <a:lvl3pPr marL="1143000" indent="-22860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>
                <a:solidFill>
                  <a:srgbClr val="404040"/>
                </a:solidFill>
                <a:latin typeface="Trebuchet MS" panose="020B0603020202020204" pitchFamily="34" charset="0"/>
              </a:defRPr>
            </a:lvl3pPr>
            <a:lvl4pPr marL="1600200" indent="-22860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600">
                <a:solidFill>
                  <a:srgbClr val="404040"/>
                </a:solidFill>
                <a:latin typeface="Trebuchet MS" panose="020B0603020202020204" pitchFamily="34" charset="0"/>
              </a:defRPr>
            </a:lvl4pPr>
            <a:lvl5pPr marL="2057400" indent="-22860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9pPr>
          </a:lstStyle>
          <a:p>
            <a:pPr algn="just" eaLnBrk="1" hangingPunct="1"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</a:pPr>
            <a:r>
              <a:rPr lang="ru-RU" altLang="ru-RU" sz="1800" dirty="0" smtClean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Экспертный Совет НОСТРОЙ по совершенствованию законодательства рассмотрел вопрос об обязательности применения профессиональных стандартов в строительстве и вынес заключение:</a:t>
            </a:r>
          </a:p>
        </p:txBody>
      </p:sp>
      <p:sp>
        <p:nvSpPr>
          <p:cNvPr id="61444" name="Заголовок 1"/>
          <p:cNvSpPr txBox="1">
            <a:spLocks/>
          </p:cNvSpPr>
          <p:nvPr/>
        </p:nvSpPr>
        <p:spPr bwMode="auto">
          <a:xfrm>
            <a:off x="1259632" y="124880"/>
            <a:ext cx="7749616" cy="9207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lvl1pPr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2200">
                <a:solidFill>
                  <a:srgbClr val="404040"/>
                </a:solidFill>
                <a:latin typeface="Trebuchet MS" panose="020B0603020202020204" pitchFamily="34" charset="0"/>
              </a:defRPr>
            </a:lvl1pPr>
            <a:lvl2pPr marL="742950" indent="-28575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2000">
                <a:solidFill>
                  <a:srgbClr val="404040"/>
                </a:solidFill>
                <a:latin typeface="Trebuchet MS" panose="020B0603020202020204" pitchFamily="34" charset="0"/>
              </a:defRPr>
            </a:lvl2pPr>
            <a:lvl3pPr marL="1143000" indent="-22860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>
                <a:solidFill>
                  <a:srgbClr val="404040"/>
                </a:solidFill>
                <a:latin typeface="Trebuchet MS" panose="020B0603020202020204" pitchFamily="34" charset="0"/>
              </a:defRPr>
            </a:lvl3pPr>
            <a:lvl4pPr marL="1600200" indent="-22860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600">
                <a:solidFill>
                  <a:srgbClr val="404040"/>
                </a:solidFill>
                <a:latin typeface="Trebuchet MS" panose="020B0603020202020204" pitchFamily="34" charset="0"/>
              </a:defRPr>
            </a:lvl4pPr>
            <a:lvl5pPr marL="2057400" indent="-22860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</a:pPr>
            <a:r>
              <a:rPr lang="ru-RU" altLang="ru-RU" sz="2800" b="1" dirty="0" smtClean="0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Экспертный Совет НОСТРОЙ</a:t>
            </a:r>
            <a:endParaRPr lang="ru-RU" altLang="ru-RU" sz="3200" b="1" dirty="0">
              <a:solidFill>
                <a:srgbClr val="C000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61446" name="Picture 2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8206" y="144806"/>
            <a:ext cx="1187450" cy="85053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050" name="Picture 2" descr="http://nostroy.ru/news_files/2015/08/05/esovet_001.jpg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84168" y="1183211"/>
            <a:ext cx="2700981" cy="165580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7" name="TextBox 2"/>
          <p:cNvSpPr txBox="1">
            <a:spLocks noChangeArrowheads="1"/>
          </p:cNvSpPr>
          <p:nvPr/>
        </p:nvSpPr>
        <p:spPr bwMode="auto">
          <a:xfrm>
            <a:off x="53464" y="3085188"/>
            <a:ext cx="8640959" cy="366254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2200">
                <a:solidFill>
                  <a:srgbClr val="404040"/>
                </a:solidFill>
                <a:latin typeface="Trebuchet MS" panose="020B0603020202020204" pitchFamily="34" charset="0"/>
              </a:defRPr>
            </a:lvl1pPr>
            <a:lvl2pPr marL="742950" indent="-28575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2000">
                <a:solidFill>
                  <a:srgbClr val="404040"/>
                </a:solidFill>
                <a:latin typeface="Trebuchet MS" panose="020B0603020202020204" pitchFamily="34" charset="0"/>
              </a:defRPr>
            </a:lvl2pPr>
            <a:lvl3pPr marL="1143000" indent="-22860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>
                <a:solidFill>
                  <a:srgbClr val="404040"/>
                </a:solidFill>
                <a:latin typeface="Trebuchet MS" panose="020B0603020202020204" pitchFamily="34" charset="0"/>
              </a:defRPr>
            </a:lvl3pPr>
            <a:lvl4pPr marL="1600200" indent="-22860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600">
                <a:solidFill>
                  <a:srgbClr val="404040"/>
                </a:solidFill>
                <a:latin typeface="Trebuchet MS" panose="020B0603020202020204" pitchFamily="34" charset="0"/>
              </a:defRPr>
            </a:lvl4pPr>
            <a:lvl5pPr marL="2057400" indent="-22860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9pPr>
          </a:lstStyle>
          <a:p>
            <a:pPr marL="514350" indent="-514350" algn="just" eaLnBrk="1" hangingPunct="1">
              <a:spcBef>
                <a:spcPct val="0"/>
              </a:spcBef>
              <a:spcAft>
                <a:spcPct val="0"/>
              </a:spcAft>
              <a:buClrTx/>
              <a:buSzTx/>
              <a:buFontTx/>
              <a:buAutoNum type="arabicParenR"/>
            </a:pPr>
            <a:r>
              <a:rPr lang="ru-RU" altLang="ru-RU" sz="1800" dirty="0" smtClean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О необходимости актуализации некоторых профессиональных стандартов (Руководитель строительной организации);</a:t>
            </a:r>
          </a:p>
          <a:p>
            <a:pPr marL="514350" indent="-514350" algn="just" eaLnBrk="1" hangingPunct="1">
              <a:spcBef>
                <a:spcPct val="0"/>
              </a:spcBef>
              <a:spcAft>
                <a:spcPct val="0"/>
              </a:spcAft>
              <a:buClrTx/>
              <a:buSzTx/>
              <a:buFontTx/>
              <a:buAutoNum type="arabicParenR"/>
            </a:pPr>
            <a:r>
              <a:rPr lang="ru-RU" altLang="ru-RU" sz="1800" dirty="0" smtClean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Рекомендовать саморегулируемым организациям в строительстве привести требования к выдаче свидетельств о допуске в соответствие с профессиональными стандартами, дабы избежать возможного наступления административной ответственности с 01.07.2016 г.;</a:t>
            </a:r>
          </a:p>
          <a:p>
            <a:pPr marL="514350" indent="-514350" algn="just" eaLnBrk="1" hangingPunct="1">
              <a:spcBef>
                <a:spcPct val="0"/>
              </a:spcBef>
              <a:spcAft>
                <a:spcPct val="0"/>
              </a:spcAft>
              <a:buClrTx/>
              <a:buSzTx/>
              <a:buFontTx/>
              <a:buAutoNum type="arabicParenR"/>
            </a:pPr>
            <a:r>
              <a:rPr lang="ru-RU" altLang="ru-RU" sz="1800" dirty="0" smtClean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О направлении в адрес Минтруда обращения о рассмотрении проекта поправки в абзац 2 ст. 195.3 ТК РФ. Указанная поправка призвана установить </a:t>
            </a:r>
            <a:r>
              <a:rPr lang="ru-RU" altLang="ru-RU" sz="1800" b="1" dirty="0" smtClean="0">
                <a:solidFill>
                  <a:srgbClr val="0070C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добровольность</a:t>
            </a:r>
            <a:r>
              <a:rPr lang="ru-RU" altLang="ru-RU" sz="1800" dirty="0" smtClean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применения работодателями профессиональных стандартов во всех случаях, за исключением установления требований к квалификации нормативным правовым актом Российской Федерации</a:t>
            </a:r>
            <a:r>
              <a:rPr lang="ru-RU" altLang="ru-RU" sz="1800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.</a:t>
            </a:r>
          </a:p>
          <a:p>
            <a:pPr marL="457200" indent="-457200" algn="just" eaLnBrk="1" hangingPunct="1">
              <a:spcBef>
                <a:spcPct val="0"/>
              </a:spcBef>
              <a:spcAft>
                <a:spcPct val="0"/>
              </a:spcAft>
              <a:buClrTx/>
              <a:buSzTx/>
              <a:buFontTx/>
              <a:buAutoNum type="arabicParenR"/>
            </a:pPr>
            <a:endParaRPr lang="ru-RU" altLang="ru-RU" sz="1600" dirty="0" smtClean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58297463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438405" y="1191659"/>
            <a:ext cx="8229600" cy="5361459"/>
          </a:xfrm>
        </p:spPr>
        <p:txBody>
          <a:bodyPr/>
          <a:lstStyle/>
          <a:p>
            <a:pPr marL="0" indent="0">
              <a:buNone/>
              <a:tabLst>
                <a:tab pos="88900" algn="l"/>
              </a:tabLst>
            </a:pPr>
            <a:endParaRPr lang="ru-RU" sz="1400" dirty="0" smtClean="0"/>
          </a:p>
          <a:p>
            <a:pPr marL="0" indent="0">
              <a:buNone/>
              <a:tabLst>
                <a:tab pos="88900" algn="l"/>
              </a:tabLst>
            </a:pPr>
            <a:endParaRPr lang="ru-RU" sz="1400" dirty="0" smtClean="0"/>
          </a:p>
          <a:p>
            <a:pPr>
              <a:buNone/>
            </a:pPr>
            <a:endParaRPr lang="ru-RU" sz="1600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9732F5A0-B2B0-4724-A9C1-93EFF48FF68F}" type="slidenum">
              <a:rPr lang="en-US" altLang="ru-RU" smtClean="0"/>
              <a:pPr>
                <a:defRPr/>
              </a:pPr>
              <a:t>7</a:t>
            </a:fld>
            <a:endParaRPr lang="en-US" altLang="ru-RU"/>
          </a:p>
        </p:txBody>
      </p:sp>
      <p:graphicFrame>
        <p:nvGraphicFramePr>
          <p:cNvPr id="6" name="Таблица 5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284377454"/>
              </p:ext>
            </p:extLst>
          </p:nvPr>
        </p:nvGraphicFramePr>
        <p:xfrm>
          <a:off x="179512" y="2088855"/>
          <a:ext cx="8706073" cy="4529173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678989"/>
                <a:gridCol w="892996"/>
                <a:gridCol w="1190661"/>
                <a:gridCol w="892996"/>
                <a:gridCol w="1116245"/>
                <a:gridCol w="818580"/>
                <a:gridCol w="1115606"/>
              </a:tblGrid>
              <a:tr h="311111">
                <a:tc rowSpan="2">
                  <a:txBody>
                    <a:bodyPr/>
                    <a:lstStyle/>
                    <a:p>
                      <a:pPr algn="ctr"/>
                      <a:endParaRPr lang="ru-RU" sz="1400" baseline="0" dirty="0" smtClean="0"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algn="ctr"/>
                      <a:r>
                        <a:rPr lang="ru-RU" sz="1400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Совет по профессиональным  квалификациям</a:t>
                      </a:r>
                      <a:endParaRPr lang="ru-RU" sz="14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 algn="ctr"/>
                      <a:r>
                        <a:rPr lang="ru-RU" sz="1400" dirty="0" smtClean="0">
                          <a:latin typeface="Times New Roman" pitchFamily="18" charset="0"/>
                          <a:cs typeface="Times New Roman" pitchFamily="18" charset="0"/>
                        </a:rPr>
                        <a:t>2015 год</a:t>
                      </a:r>
                      <a:endParaRPr lang="ru-RU" sz="14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 dirty="0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 algn="ctr"/>
                      <a:r>
                        <a:rPr lang="ru-RU" sz="1400" dirty="0" smtClean="0">
                          <a:latin typeface="Times New Roman" pitchFamily="18" charset="0"/>
                          <a:cs typeface="Times New Roman" pitchFamily="18" charset="0"/>
                        </a:rPr>
                        <a:t>2016 год</a:t>
                      </a:r>
                      <a:endParaRPr lang="ru-RU" sz="14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 dirty="0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 algn="ctr"/>
                      <a:r>
                        <a:rPr lang="ru-RU" sz="1400" dirty="0" smtClean="0">
                          <a:latin typeface="Times New Roman" pitchFamily="18" charset="0"/>
                          <a:cs typeface="Times New Roman" pitchFamily="18" charset="0"/>
                        </a:rPr>
                        <a:t>2017 год</a:t>
                      </a:r>
                      <a:endParaRPr lang="ru-RU" sz="14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</a:tr>
              <a:tr h="630086">
                <a:tc vMerge="1">
                  <a:txBody>
                    <a:bodyPr/>
                    <a:lstStyle/>
                    <a:p>
                      <a:endParaRPr lang="ru-RU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 fontAlgn="ctr"/>
                      <a:endParaRPr lang="ru-RU" sz="1200" b="0" i="0" u="none" strike="noStrike" dirty="0" smtClean="0">
                        <a:solidFill>
                          <a:srgbClr val="000000"/>
                        </a:solidFill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algn="ctr" fontAlgn="ctr"/>
                      <a:r>
                        <a:rPr lang="ru-RU" sz="1200" b="0" i="0" u="none" strike="noStrike" dirty="0" smtClean="0">
                          <a:solidFill>
                            <a:srgbClr val="00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Кол-во </a:t>
                      </a:r>
                      <a:r>
                        <a:rPr lang="ru-RU" sz="1200" b="0" i="0" u="none" strike="noStrike" dirty="0">
                          <a:solidFill>
                            <a:srgbClr val="00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центров</a:t>
                      </a:r>
                    </a:p>
                  </a:txBody>
                  <a:tcPr marL="6350" marR="6350" marT="6350" marB="0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ru-RU" sz="1200" b="0" i="0" u="none" strike="noStrike" dirty="0" smtClean="0">
                          <a:solidFill>
                            <a:srgbClr val="00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Кол-во чел., </a:t>
                      </a:r>
                      <a:r>
                        <a:rPr lang="ru-RU" sz="1200" b="0" i="0" u="none" strike="noStrike" dirty="0">
                          <a:solidFill>
                            <a:srgbClr val="00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прошедших </a:t>
                      </a:r>
                      <a:r>
                        <a:rPr lang="ru-RU" sz="1200" b="0" i="0" u="none" strike="noStrike" dirty="0" smtClean="0">
                          <a:solidFill>
                            <a:srgbClr val="00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сертификацию</a:t>
                      </a:r>
                      <a:endParaRPr lang="ru-RU" sz="1200" b="0" i="0" u="none" strike="noStrike" dirty="0">
                        <a:solidFill>
                          <a:srgbClr val="000000"/>
                        </a:solidFill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 marL="6350" marR="6350" marT="6350" marB="0"/>
                </a:tc>
                <a:tc>
                  <a:txBody>
                    <a:bodyPr/>
                    <a:lstStyle/>
                    <a:p>
                      <a:pPr algn="ctr" fontAlgn="ctr"/>
                      <a:endParaRPr lang="ru-RU" sz="1200" b="0" i="0" u="none" strike="noStrike" dirty="0" smtClean="0">
                        <a:solidFill>
                          <a:srgbClr val="000000"/>
                        </a:solidFill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algn="ctr" fontAlgn="ctr"/>
                      <a:r>
                        <a:rPr lang="ru-RU" sz="1200" b="0" i="0" u="none" strike="noStrike" dirty="0" smtClean="0">
                          <a:solidFill>
                            <a:srgbClr val="00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Кол-во </a:t>
                      </a:r>
                      <a:r>
                        <a:rPr lang="ru-RU" sz="1200" b="0" i="0" u="none" strike="noStrike" dirty="0">
                          <a:solidFill>
                            <a:srgbClr val="00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центров</a:t>
                      </a:r>
                    </a:p>
                  </a:txBody>
                  <a:tcPr marL="6350" marR="6350" marT="6350" marB="0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ru-RU" sz="1200" b="0" i="0" u="none" strike="noStrike" dirty="0">
                          <a:solidFill>
                            <a:srgbClr val="00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Кол-во </a:t>
                      </a:r>
                      <a:r>
                        <a:rPr lang="ru-RU" sz="1200" b="0" i="0" u="none" strike="noStrike" dirty="0" smtClean="0">
                          <a:solidFill>
                            <a:srgbClr val="00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чел., </a:t>
                      </a:r>
                      <a:r>
                        <a:rPr lang="ru-RU" sz="1200" b="0" i="0" u="none" strike="noStrike" dirty="0">
                          <a:solidFill>
                            <a:srgbClr val="00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прошедших </a:t>
                      </a:r>
                      <a:r>
                        <a:rPr lang="ru-RU" sz="1200" b="0" i="0" u="none" strike="noStrike" dirty="0" smtClean="0">
                          <a:solidFill>
                            <a:srgbClr val="00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сертификацию</a:t>
                      </a:r>
                      <a:endParaRPr lang="ru-RU" sz="1200" b="0" i="0" u="none" strike="noStrike" dirty="0">
                        <a:solidFill>
                          <a:srgbClr val="000000"/>
                        </a:solidFill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 marL="6350" marR="6350" marT="6350" marB="0"/>
                </a:tc>
                <a:tc>
                  <a:txBody>
                    <a:bodyPr/>
                    <a:lstStyle/>
                    <a:p>
                      <a:pPr algn="ctr" fontAlgn="ctr"/>
                      <a:endParaRPr lang="ru-RU" sz="1200" b="0" i="0" u="none" strike="noStrike" dirty="0" smtClean="0">
                        <a:solidFill>
                          <a:srgbClr val="000000"/>
                        </a:solidFill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algn="ctr" fontAlgn="ctr"/>
                      <a:r>
                        <a:rPr lang="ru-RU" sz="1200" b="0" i="0" u="none" strike="noStrike" dirty="0" smtClean="0">
                          <a:solidFill>
                            <a:srgbClr val="00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Кол-во </a:t>
                      </a:r>
                      <a:r>
                        <a:rPr lang="ru-RU" sz="1200" b="0" i="0" u="none" strike="noStrike" dirty="0">
                          <a:solidFill>
                            <a:srgbClr val="00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центров</a:t>
                      </a:r>
                    </a:p>
                  </a:txBody>
                  <a:tcPr marL="6350" marR="6350" marT="6350" marB="0"/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ctr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ru-RU" sz="1200" b="0" i="0" u="none" strike="noStrike" smtClean="0">
                          <a:solidFill>
                            <a:srgbClr val="00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Кол-во чел., прошедших сертификацию</a:t>
                      </a:r>
                    </a:p>
                    <a:p>
                      <a:pPr algn="ctr" fontAlgn="ctr"/>
                      <a:endParaRPr lang="ru-RU" sz="1200" b="0" i="0" u="none" strike="noStrike" dirty="0">
                        <a:solidFill>
                          <a:srgbClr val="000000"/>
                        </a:solidFill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 marL="6350" marR="6350" marT="6350" marB="0"/>
                </a:tc>
              </a:tr>
              <a:tr h="311111">
                <a:tc>
                  <a:txBody>
                    <a:bodyPr/>
                    <a:lstStyle/>
                    <a:p>
                      <a:pPr marL="228600" indent="-228600" algn="ctr">
                        <a:buFontTx/>
                        <a:buNone/>
                      </a:pPr>
                      <a:r>
                        <a:rPr lang="ru-RU" sz="1400" dirty="0" smtClean="0">
                          <a:latin typeface="Times New Roman" pitchFamily="18" charset="0"/>
                          <a:cs typeface="Times New Roman" pitchFamily="18" charset="0"/>
                        </a:rPr>
                        <a:t>1. ЖКХ</a:t>
                      </a:r>
                      <a:endParaRPr lang="ru-RU" sz="14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ru-RU" sz="1400" b="0" i="0" u="none" strike="noStrike" dirty="0" smtClean="0">
                          <a:solidFill>
                            <a:srgbClr val="00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-</a:t>
                      </a:r>
                      <a:endParaRPr lang="ru-RU" sz="1400" b="0" i="0" u="none" strike="noStrike" dirty="0">
                        <a:solidFill>
                          <a:srgbClr val="000000"/>
                        </a:solidFill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 marL="6350" marR="6350" marT="6350" marB="0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ru-RU" sz="1400" b="0" i="0" u="none" strike="noStrike" dirty="0">
                          <a:solidFill>
                            <a:srgbClr val="00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 </a:t>
                      </a:r>
                      <a:r>
                        <a:rPr lang="ru-RU" sz="1400" b="0" i="0" u="none" strike="noStrike" dirty="0" smtClean="0">
                          <a:solidFill>
                            <a:srgbClr val="00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-</a:t>
                      </a:r>
                      <a:endParaRPr lang="ru-RU" sz="1400" b="0" i="0" u="none" strike="noStrike" dirty="0">
                        <a:solidFill>
                          <a:srgbClr val="000000"/>
                        </a:solidFill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 marL="6350" marR="6350" marT="6350" marB="0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ru-RU" sz="1400" b="0" i="0" u="none" strike="noStrike" dirty="0" smtClean="0">
                          <a:solidFill>
                            <a:srgbClr val="00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64</a:t>
                      </a:r>
                      <a:endParaRPr lang="ru-RU" sz="1400" b="0" i="0" u="none" strike="noStrike" dirty="0">
                        <a:solidFill>
                          <a:srgbClr val="000000"/>
                        </a:solidFill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 marL="6350" marR="6350" marT="6350" marB="0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ru-RU" sz="1400" b="0" i="0" u="none" strike="noStrike" dirty="0">
                          <a:solidFill>
                            <a:srgbClr val="00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 </a:t>
                      </a:r>
                      <a:r>
                        <a:rPr lang="ru-RU" sz="1400" b="0" i="0" u="none" strike="noStrike" dirty="0" smtClean="0">
                          <a:solidFill>
                            <a:srgbClr val="00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4 510</a:t>
                      </a:r>
                      <a:endParaRPr lang="ru-RU" sz="1400" b="0" i="0" u="none" strike="noStrike" dirty="0">
                        <a:solidFill>
                          <a:srgbClr val="000000"/>
                        </a:solidFill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 marL="6350" marR="6350" marT="6350" marB="0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ru-RU" sz="1400" b="0" i="0" u="none" strike="noStrike" dirty="0" smtClean="0">
                          <a:solidFill>
                            <a:srgbClr val="00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98</a:t>
                      </a:r>
                      <a:endParaRPr lang="ru-RU" sz="1400" b="0" i="0" u="none" strike="noStrike" dirty="0">
                        <a:solidFill>
                          <a:srgbClr val="000000"/>
                        </a:solidFill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 marL="6350" marR="6350" marT="6350" marB="0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ru-RU" sz="1400" b="0" i="0" u="none" strike="noStrike" dirty="0">
                          <a:solidFill>
                            <a:srgbClr val="00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 </a:t>
                      </a:r>
                      <a:r>
                        <a:rPr lang="ru-RU" sz="1400" b="0" i="0" u="none" strike="noStrike" dirty="0" smtClean="0">
                          <a:solidFill>
                            <a:srgbClr val="00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31 780</a:t>
                      </a:r>
                      <a:endParaRPr lang="ru-RU" sz="1400" b="0" i="0" u="none" strike="noStrike" dirty="0">
                        <a:solidFill>
                          <a:srgbClr val="000000"/>
                        </a:solidFill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 marL="6350" marR="6350" marT="6350" marB="0"/>
                </a:tc>
              </a:tr>
              <a:tr h="311111">
                <a:tc>
                  <a:txBody>
                    <a:bodyPr/>
                    <a:lstStyle/>
                    <a:p>
                      <a:pPr marL="228600" indent="-228600" algn="ctr" defTabSz="914400" rtl="0" eaLnBrk="1" latinLnBrk="0" hangingPunct="1">
                        <a:buFontTx/>
                        <a:buNone/>
                      </a:pPr>
                      <a:r>
                        <a:rPr lang="ru-RU" sz="1400" kern="1200" dirty="0" smtClean="0">
                          <a:solidFill>
                            <a:schemeClr val="dk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2. Сварка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algn="ctr" defTabSz="914400" rtl="0" eaLnBrk="1" fontAlgn="ctr" latinLnBrk="0" hangingPunct="1"/>
                      <a:r>
                        <a:rPr lang="ru-RU" sz="1400" b="0" i="0" u="none" strike="noStrike" kern="1200" dirty="0" smtClean="0">
                          <a:solidFill>
                            <a:srgbClr val="000000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15</a:t>
                      </a:r>
                    </a:p>
                  </a:txBody>
                  <a:tcPr marL="6350" marR="6350" marT="6350" marB="0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ru-RU" sz="1400" b="0" i="0" u="none" strike="noStrike" dirty="0">
                          <a:solidFill>
                            <a:srgbClr val="00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970</a:t>
                      </a:r>
                    </a:p>
                  </a:txBody>
                  <a:tcPr marL="6350" marR="6350" marT="6350" marB="0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ru-RU" sz="1400" b="0" i="0" u="none" strike="noStrike" dirty="0" smtClean="0">
                          <a:solidFill>
                            <a:srgbClr val="00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53</a:t>
                      </a:r>
                      <a:endParaRPr lang="ru-RU" sz="1400" b="0" i="0" u="none" strike="noStrike" dirty="0">
                        <a:solidFill>
                          <a:srgbClr val="000000"/>
                        </a:solidFill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 marL="6350" marR="6350" marT="6350" marB="0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ru-RU" sz="1400" b="0" i="0" u="none" strike="noStrike" dirty="0" smtClean="0">
                          <a:solidFill>
                            <a:srgbClr val="00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2 340</a:t>
                      </a:r>
                      <a:endParaRPr lang="ru-RU" sz="1400" b="0" i="0" u="none" strike="noStrike" dirty="0">
                        <a:solidFill>
                          <a:srgbClr val="000000"/>
                        </a:solidFill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 marL="6350" marR="6350" marT="6350" marB="0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ru-RU" sz="1400" b="0" i="0" u="none" strike="noStrike" dirty="0" smtClean="0">
                          <a:solidFill>
                            <a:srgbClr val="00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62</a:t>
                      </a:r>
                      <a:endParaRPr lang="ru-RU" sz="1400" b="0" i="0" u="none" strike="noStrike" dirty="0">
                        <a:solidFill>
                          <a:srgbClr val="000000"/>
                        </a:solidFill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 marL="6350" marR="6350" marT="6350" marB="0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ru-RU" sz="1400" b="0" i="0" u="none" strike="noStrike" dirty="0" smtClean="0">
                          <a:solidFill>
                            <a:srgbClr val="00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4 610</a:t>
                      </a:r>
                      <a:endParaRPr lang="ru-RU" sz="1400" b="0" i="0" u="none" strike="noStrike" dirty="0">
                        <a:solidFill>
                          <a:srgbClr val="000000"/>
                        </a:solidFill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 marL="6350" marR="6350" marT="6350" marB="0"/>
                </a:tc>
              </a:tr>
              <a:tr h="311111">
                <a:tc>
                  <a:txBody>
                    <a:bodyPr/>
                    <a:lstStyle/>
                    <a:p>
                      <a:pPr marL="228600" indent="-228600" algn="ctr" defTabSz="914400" rtl="0" eaLnBrk="1" latinLnBrk="0" hangingPunct="1">
                        <a:buFontTx/>
                        <a:buNone/>
                      </a:pPr>
                      <a:r>
                        <a:rPr lang="ru-RU" sz="1400" kern="1200" dirty="0" smtClean="0">
                          <a:solidFill>
                            <a:schemeClr val="dk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3. </a:t>
                      </a:r>
                      <a:r>
                        <a:rPr lang="ru-RU" sz="1400" kern="1200" dirty="0" err="1" smtClean="0">
                          <a:solidFill>
                            <a:schemeClr val="dk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Наноиндустрия</a:t>
                      </a:r>
                      <a:endParaRPr lang="ru-RU" sz="1400" kern="1200" dirty="0" smtClean="0">
                        <a:solidFill>
                          <a:schemeClr val="dk1"/>
                        </a:solidFill>
                        <a:latin typeface="Times New Roman" pitchFamily="18" charset="0"/>
                        <a:ea typeface="+mn-ea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1400" dirty="0" smtClean="0">
                          <a:latin typeface="Times New Roman" pitchFamily="18" charset="0"/>
                          <a:cs typeface="Times New Roman" pitchFamily="18" charset="0"/>
                        </a:rPr>
                        <a:t>-</a:t>
                      </a:r>
                      <a:endParaRPr lang="ru-RU" sz="14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1400" dirty="0" smtClean="0">
                          <a:latin typeface="Times New Roman" pitchFamily="18" charset="0"/>
                          <a:cs typeface="Times New Roman" pitchFamily="18" charset="0"/>
                        </a:rPr>
                        <a:t>-</a:t>
                      </a:r>
                      <a:endParaRPr lang="ru-RU" sz="14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1400" dirty="0" smtClean="0">
                          <a:latin typeface="Times New Roman" pitchFamily="18" charset="0"/>
                          <a:cs typeface="Times New Roman" pitchFamily="18" charset="0"/>
                        </a:rPr>
                        <a:t>1</a:t>
                      </a:r>
                      <a:endParaRPr lang="ru-RU" sz="14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1400" dirty="0" smtClean="0">
                          <a:latin typeface="Times New Roman" pitchFamily="18" charset="0"/>
                          <a:cs typeface="Times New Roman" pitchFamily="18" charset="0"/>
                        </a:rPr>
                        <a:t>30</a:t>
                      </a:r>
                      <a:endParaRPr lang="ru-RU" sz="14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1400" dirty="0" smtClean="0">
                          <a:latin typeface="Times New Roman" pitchFamily="18" charset="0"/>
                          <a:cs typeface="Times New Roman" pitchFamily="18" charset="0"/>
                        </a:rPr>
                        <a:t>2</a:t>
                      </a:r>
                      <a:endParaRPr lang="ru-RU" sz="14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1400" dirty="0" smtClean="0">
                          <a:latin typeface="Times New Roman" pitchFamily="18" charset="0"/>
                          <a:cs typeface="Times New Roman" pitchFamily="18" charset="0"/>
                        </a:rPr>
                        <a:t>130</a:t>
                      </a:r>
                      <a:endParaRPr lang="ru-RU" sz="14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</a:tr>
              <a:tr h="314400">
                <a:tc>
                  <a:txBody>
                    <a:bodyPr/>
                    <a:lstStyle/>
                    <a:p>
                      <a:pPr marL="228600" indent="-228600" algn="ctr" defTabSz="914400" rtl="0" eaLnBrk="1" latinLnBrk="0" hangingPunct="1">
                        <a:buFontTx/>
                        <a:buNone/>
                      </a:pPr>
                      <a:r>
                        <a:rPr lang="ru-RU" sz="1400" kern="1200" dirty="0" smtClean="0">
                          <a:solidFill>
                            <a:schemeClr val="dk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4. Лифтовая отрасль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1400" dirty="0" smtClean="0">
                          <a:latin typeface="Times New Roman" pitchFamily="18" charset="0"/>
                          <a:cs typeface="Times New Roman" pitchFamily="18" charset="0"/>
                        </a:rPr>
                        <a:t>2</a:t>
                      </a:r>
                      <a:endParaRPr lang="ru-RU" sz="14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1400" dirty="0" smtClean="0">
                          <a:latin typeface="Times New Roman" pitchFamily="18" charset="0"/>
                          <a:cs typeface="Times New Roman" pitchFamily="18" charset="0"/>
                        </a:rPr>
                        <a:t>200</a:t>
                      </a:r>
                      <a:endParaRPr lang="ru-RU" sz="14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1400" dirty="0" smtClean="0">
                          <a:latin typeface="Times New Roman" pitchFamily="18" charset="0"/>
                          <a:cs typeface="Times New Roman" pitchFamily="18" charset="0"/>
                        </a:rPr>
                        <a:t>5</a:t>
                      </a:r>
                      <a:endParaRPr lang="ru-RU" sz="14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1400" dirty="0" smtClean="0">
                          <a:latin typeface="Times New Roman" pitchFamily="18" charset="0"/>
                          <a:cs typeface="Times New Roman" pitchFamily="18" charset="0"/>
                        </a:rPr>
                        <a:t>500</a:t>
                      </a:r>
                      <a:endParaRPr lang="ru-RU" sz="14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1400" dirty="0" smtClean="0">
                          <a:latin typeface="Times New Roman" pitchFamily="18" charset="0"/>
                          <a:cs typeface="Times New Roman" pitchFamily="18" charset="0"/>
                        </a:rPr>
                        <a:t>5</a:t>
                      </a:r>
                      <a:endParaRPr lang="ru-RU" sz="14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algn="ctr" defTabSz="914400" rtl="0" eaLnBrk="1" latinLnBrk="0" hangingPunct="1"/>
                      <a:r>
                        <a:rPr lang="ru-RU" sz="1400" kern="1200" dirty="0" smtClean="0">
                          <a:solidFill>
                            <a:schemeClr val="dk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500</a:t>
                      </a:r>
                      <a:endParaRPr lang="ru-RU" sz="1400" kern="1200" dirty="0">
                        <a:solidFill>
                          <a:schemeClr val="dk1"/>
                        </a:solidFill>
                        <a:latin typeface="Times New Roman" pitchFamily="18" charset="0"/>
                        <a:ea typeface="+mn-ea"/>
                        <a:cs typeface="Times New Roman" pitchFamily="18" charset="0"/>
                      </a:endParaRPr>
                    </a:p>
                  </a:txBody>
                  <a:tcPr/>
                </a:tc>
              </a:tr>
              <a:tr h="311111">
                <a:tc>
                  <a:txBody>
                    <a:bodyPr/>
                    <a:lstStyle/>
                    <a:p>
                      <a:pPr marL="228600" indent="-228600" algn="ctr" defTabSz="914400" rtl="0" eaLnBrk="1" latinLnBrk="0" hangingPunct="1">
                        <a:buFontTx/>
                        <a:buNone/>
                      </a:pPr>
                      <a:r>
                        <a:rPr lang="ru-RU" sz="1600" b="1" kern="1200" dirty="0" smtClean="0">
                          <a:solidFill>
                            <a:srgbClr val="C00000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5. Строительство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1600" b="1" dirty="0" smtClean="0">
                          <a:solidFill>
                            <a:srgbClr val="C0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10</a:t>
                      </a:r>
                      <a:endParaRPr lang="ru-RU" sz="1600" b="1" dirty="0">
                        <a:solidFill>
                          <a:srgbClr val="C00000"/>
                        </a:solidFill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1600" b="1" dirty="0" smtClean="0">
                          <a:solidFill>
                            <a:srgbClr val="C0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300</a:t>
                      </a:r>
                      <a:endParaRPr lang="ru-RU" sz="1600" b="1" dirty="0">
                        <a:solidFill>
                          <a:srgbClr val="C00000"/>
                        </a:solidFill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1600" b="1" dirty="0" smtClean="0">
                          <a:solidFill>
                            <a:srgbClr val="C0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41</a:t>
                      </a:r>
                      <a:endParaRPr lang="ru-RU" sz="1600" b="1" dirty="0">
                        <a:solidFill>
                          <a:srgbClr val="C00000"/>
                        </a:solidFill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1600" b="1" dirty="0" smtClean="0">
                          <a:solidFill>
                            <a:srgbClr val="C0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1 890</a:t>
                      </a:r>
                      <a:endParaRPr lang="ru-RU" sz="1600" b="1" dirty="0">
                        <a:solidFill>
                          <a:srgbClr val="C00000"/>
                        </a:solidFill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1600" b="1" dirty="0" smtClean="0">
                          <a:solidFill>
                            <a:srgbClr val="C0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86</a:t>
                      </a:r>
                      <a:endParaRPr lang="ru-RU" sz="1600" b="1" dirty="0">
                        <a:solidFill>
                          <a:srgbClr val="C00000"/>
                        </a:solidFill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algn="ctr" defTabSz="914400" rtl="0" eaLnBrk="1" latinLnBrk="0" hangingPunct="1"/>
                      <a:r>
                        <a:rPr lang="ru-RU" sz="1600" b="1" kern="1200" dirty="0" smtClean="0">
                          <a:solidFill>
                            <a:srgbClr val="C00000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5 450</a:t>
                      </a:r>
                      <a:endParaRPr lang="ru-RU" sz="1600" b="1" kern="1200" dirty="0">
                        <a:solidFill>
                          <a:srgbClr val="C00000"/>
                        </a:solidFill>
                        <a:latin typeface="Times New Roman" pitchFamily="18" charset="0"/>
                        <a:ea typeface="+mn-ea"/>
                        <a:cs typeface="Times New Roman" pitchFamily="18" charset="0"/>
                      </a:endParaRPr>
                    </a:p>
                  </a:txBody>
                  <a:tcPr/>
                </a:tc>
              </a:tr>
              <a:tr h="311111">
                <a:tc>
                  <a:txBody>
                    <a:bodyPr/>
                    <a:lstStyle/>
                    <a:p>
                      <a:pPr marL="228600" indent="-228600" algn="ctr" defTabSz="914400" rtl="0" eaLnBrk="1" latinLnBrk="0" hangingPunct="1">
                        <a:buFontTx/>
                        <a:buNone/>
                      </a:pPr>
                      <a:r>
                        <a:rPr lang="ru-RU" sz="1400" kern="1200" dirty="0" smtClean="0">
                          <a:solidFill>
                            <a:schemeClr val="dk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6. Машиностроение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algn="ctr" defTabSz="914400" rtl="0" eaLnBrk="1" fontAlgn="b" latinLnBrk="0" hangingPunct="1"/>
                      <a:r>
                        <a:rPr lang="ru-RU" sz="1400" kern="1200" dirty="0" smtClean="0">
                          <a:solidFill>
                            <a:schemeClr val="dk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3</a:t>
                      </a:r>
                    </a:p>
                  </a:txBody>
                  <a:tcPr marL="6350" marR="6350" marT="6350" marB="0"/>
                </a:tc>
                <a:tc>
                  <a:txBody>
                    <a:bodyPr/>
                    <a:lstStyle/>
                    <a:p>
                      <a:pPr marL="0" algn="ctr" defTabSz="914400" rtl="0" eaLnBrk="1" fontAlgn="b" latinLnBrk="0" hangingPunct="1"/>
                      <a:r>
                        <a:rPr lang="ru-RU" sz="1400" kern="1200" dirty="0" smtClean="0">
                          <a:solidFill>
                            <a:schemeClr val="dk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1 200</a:t>
                      </a:r>
                    </a:p>
                  </a:txBody>
                  <a:tcPr marL="6350" marR="6350" marT="6350" marB="0"/>
                </a:tc>
                <a:tc>
                  <a:txBody>
                    <a:bodyPr/>
                    <a:lstStyle/>
                    <a:p>
                      <a:pPr marL="0" algn="ctr" defTabSz="914400" rtl="0" eaLnBrk="1" fontAlgn="b" latinLnBrk="0" hangingPunct="1"/>
                      <a:r>
                        <a:rPr lang="ru-RU" sz="1400" kern="1200" dirty="0" smtClean="0">
                          <a:solidFill>
                            <a:schemeClr val="dk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11</a:t>
                      </a:r>
                    </a:p>
                  </a:txBody>
                  <a:tcPr marL="6350" marR="6350" marT="6350" marB="0"/>
                </a:tc>
                <a:tc>
                  <a:txBody>
                    <a:bodyPr/>
                    <a:lstStyle/>
                    <a:p>
                      <a:pPr marL="0" algn="ctr" defTabSz="914400" rtl="0" eaLnBrk="1" fontAlgn="b" latinLnBrk="0" hangingPunct="1"/>
                      <a:r>
                        <a:rPr lang="ru-RU" sz="1400" kern="1200" dirty="0" smtClean="0">
                          <a:solidFill>
                            <a:schemeClr val="dk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8 400</a:t>
                      </a:r>
                    </a:p>
                  </a:txBody>
                  <a:tcPr marL="6350" marR="6350" marT="6350" marB="0"/>
                </a:tc>
                <a:tc>
                  <a:txBody>
                    <a:bodyPr/>
                    <a:lstStyle/>
                    <a:p>
                      <a:pPr marL="0" algn="ctr" defTabSz="914400" rtl="0" eaLnBrk="1" fontAlgn="b" latinLnBrk="0" hangingPunct="1"/>
                      <a:r>
                        <a:rPr lang="ru-RU" sz="1400" kern="1200" dirty="0" smtClean="0">
                          <a:solidFill>
                            <a:schemeClr val="dk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14</a:t>
                      </a:r>
                    </a:p>
                  </a:txBody>
                  <a:tcPr marL="6350" marR="6350" marT="6350" marB="0"/>
                </a:tc>
                <a:tc>
                  <a:txBody>
                    <a:bodyPr/>
                    <a:lstStyle/>
                    <a:p>
                      <a:pPr marL="0" algn="ctr" defTabSz="914400" rtl="0" eaLnBrk="1" fontAlgn="b" latinLnBrk="0" hangingPunct="1"/>
                      <a:r>
                        <a:rPr lang="ru-RU" sz="1400" kern="1200" dirty="0" smtClean="0">
                          <a:solidFill>
                            <a:schemeClr val="dk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25 200</a:t>
                      </a:r>
                    </a:p>
                  </a:txBody>
                  <a:tcPr marL="6350" marR="6350" marT="6350" marB="0"/>
                </a:tc>
              </a:tr>
              <a:tr h="330077">
                <a:tc>
                  <a:txBody>
                    <a:bodyPr/>
                    <a:lstStyle/>
                    <a:p>
                      <a:pPr marL="228600" marR="0" indent="-22860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ru-RU" sz="1400" kern="1200" dirty="0" smtClean="0">
                          <a:solidFill>
                            <a:schemeClr val="dk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7. Железнодорожный</a:t>
                      </a:r>
                      <a:r>
                        <a:rPr lang="ru-RU" sz="1400" kern="1200" baseline="0" dirty="0" smtClean="0">
                          <a:solidFill>
                            <a:schemeClr val="dk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 </a:t>
                      </a:r>
                      <a:r>
                        <a:rPr lang="ru-RU" sz="1400" kern="1200" dirty="0" smtClean="0">
                          <a:solidFill>
                            <a:schemeClr val="dk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транспорт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b="0" dirty="0" smtClean="0">
                          <a:latin typeface="Times New Roman"/>
                          <a:ea typeface="Calibri"/>
                          <a:cs typeface="Times New Roman"/>
                        </a:rPr>
                        <a:t>1</a:t>
                      </a:r>
                      <a:endParaRPr lang="ru-RU" sz="1200" b="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b="0" dirty="0" smtClean="0">
                          <a:latin typeface="Times New Roman"/>
                          <a:ea typeface="Calibri"/>
                          <a:cs typeface="Times New Roman"/>
                        </a:rPr>
                        <a:t>400</a:t>
                      </a:r>
                      <a:endParaRPr lang="ru-RU" sz="1200" b="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b="0" dirty="0" smtClean="0">
                          <a:latin typeface="Times New Roman"/>
                          <a:ea typeface="Calibri"/>
                          <a:cs typeface="Times New Roman"/>
                        </a:rPr>
                        <a:t>1</a:t>
                      </a:r>
                      <a:endParaRPr lang="ru-RU" sz="1200" b="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b="0" dirty="0" smtClean="0">
                          <a:latin typeface="Times New Roman"/>
                          <a:ea typeface="Calibri"/>
                          <a:cs typeface="Times New Roman"/>
                        </a:rPr>
                        <a:t>400</a:t>
                      </a:r>
                      <a:endParaRPr lang="ru-RU" sz="1200" b="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b="0" dirty="0" smtClean="0">
                          <a:latin typeface="Times New Roman"/>
                          <a:ea typeface="Calibri"/>
                          <a:cs typeface="Times New Roman"/>
                        </a:rPr>
                        <a:t>1</a:t>
                      </a:r>
                      <a:endParaRPr lang="ru-RU" sz="1200" b="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b="0" dirty="0" smtClean="0">
                          <a:latin typeface="Times New Roman"/>
                          <a:ea typeface="Calibri"/>
                          <a:cs typeface="Times New Roman"/>
                        </a:rPr>
                        <a:t>400</a:t>
                      </a:r>
                      <a:endParaRPr lang="ru-RU" sz="1200" b="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/>
                </a:tc>
              </a:tr>
              <a:tr h="932544">
                <a:tc>
                  <a:txBody>
                    <a:bodyPr/>
                    <a:lstStyle/>
                    <a:p>
                      <a:pPr marL="228600" marR="0" indent="-22860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ru-RU" sz="1400" kern="1200" dirty="0" smtClean="0">
                          <a:solidFill>
                            <a:schemeClr val="dk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8. Союз «Агентства развития профессиональных</a:t>
                      </a:r>
                      <a:r>
                        <a:rPr lang="ru-RU" sz="1400" kern="1200" baseline="0" dirty="0" smtClean="0">
                          <a:solidFill>
                            <a:schemeClr val="dk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 сообществ и рабочих кадров «</a:t>
                      </a:r>
                      <a:r>
                        <a:rPr lang="ru-RU" sz="1400" kern="1200" baseline="0" dirty="0" err="1" smtClean="0">
                          <a:solidFill>
                            <a:schemeClr val="dk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Ворлдскиллс</a:t>
                      </a:r>
                      <a:r>
                        <a:rPr lang="ru-RU" sz="1400" kern="1200" baseline="0" dirty="0" smtClean="0">
                          <a:solidFill>
                            <a:schemeClr val="dk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 Россия</a:t>
                      </a:r>
                      <a:r>
                        <a:rPr lang="ru-RU" sz="1400" kern="1200" dirty="0" smtClean="0">
                          <a:solidFill>
                            <a:schemeClr val="dk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»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b="0" dirty="0" smtClean="0">
                          <a:latin typeface="Times New Roman" panose="02020603050405020304" pitchFamily="18" charset="0"/>
                          <a:ea typeface="Calibri"/>
                          <a:cs typeface="Times New Roman" panose="02020603050405020304" pitchFamily="18" charset="0"/>
                        </a:rPr>
                        <a:t>5</a:t>
                      </a:r>
                      <a:endParaRPr lang="ru-RU" sz="1400" b="0" dirty="0">
                        <a:latin typeface="Times New Roman" panose="02020603050405020304" pitchFamily="18" charset="0"/>
                        <a:ea typeface="Calibri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b="0" dirty="0" smtClean="0">
                          <a:latin typeface="Times New Roman" panose="02020603050405020304" pitchFamily="18" charset="0"/>
                          <a:ea typeface="Calibri"/>
                          <a:cs typeface="Times New Roman" panose="02020603050405020304" pitchFamily="18" charset="0"/>
                        </a:rPr>
                        <a:t>610</a:t>
                      </a:r>
                      <a:endParaRPr lang="ru-RU" sz="1400" b="0" dirty="0">
                        <a:latin typeface="Times New Roman" panose="02020603050405020304" pitchFamily="18" charset="0"/>
                        <a:ea typeface="Calibri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b="0" dirty="0" smtClean="0">
                          <a:latin typeface="Times New Roman" panose="02020603050405020304" pitchFamily="18" charset="0"/>
                          <a:ea typeface="Calibri"/>
                          <a:cs typeface="Times New Roman" panose="02020603050405020304" pitchFamily="18" charset="0"/>
                        </a:rPr>
                        <a:t>15</a:t>
                      </a:r>
                      <a:endParaRPr lang="ru-RU" sz="1400" b="0" dirty="0">
                        <a:latin typeface="Times New Roman" panose="02020603050405020304" pitchFamily="18" charset="0"/>
                        <a:ea typeface="Calibri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b="0" dirty="0" smtClean="0">
                          <a:latin typeface="Times New Roman" panose="02020603050405020304" pitchFamily="18" charset="0"/>
                          <a:ea typeface="Calibri"/>
                          <a:cs typeface="Times New Roman" panose="02020603050405020304" pitchFamily="18" charset="0"/>
                        </a:rPr>
                        <a:t>1 230</a:t>
                      </a:r>
                      <a:endParaRPr lang="ru-RU" sz="1400" b="0" dirty="0">
                        <a:latin typeface="Times New Roman" panose="02020603050405020304" pitchFamily="18" charset="0"/>
                        <a:ea typeface="Calibri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b="0" dirty="0" smtClean="0">
                          <a:latin typeface="Times New Roman" panose="02020603050405020304" pitchFamily="18" charset="0"/>
                          <a:ea typeface="Calibri"/>
                          <a:cs typeface="Times New Roman" panose="02020603050405020304" pitchFamily="18" charset="0"/>
                        </a:rPr>
                        <a:t>21</a:t>
                      </a:r>
                      <a:endParaRPr lang="ru-RU" sz="1400" b="0" dirty="0">
                        <a:latin typeface="Times New Roman" panose="02020603050405020304" pitchFamily="18" charset="0"/>
                        <a:ea typeface="Calibri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b="0" dirty="0" smtClean="0">
                          <a:latin typeface="Times New Roman" panose="02020603050405020304" pitchFamily="18" charset="0"/>
                          <a:ea typeface="Calibri"/>
                          <a:cs typeface="Times New Roman" panose="02020603050405020304" pitchFamily="18" charset="0"/>
                        </a:rPr>
                        <a:t>2 335</a:t>
                      </a:r>
                      <a:endParaRPr lang="ru-RU" sz="1400" b="0" dirty="0">
                        <a:latin typeface="Times New Roman" panose="02020603050405020304" pitchFamily="18" charset="0"/>
                        <a:ea typeface="Calibri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</a:tr>
              <a:tr h="311111">
                <a:tc>
                  <a:txBody>
                    <a:bodyPr/>
                    <a:lstStyle/>
                    <a:p>
                      <a:pPr marL="0" algn="ctr" defTabSz="914400" rtl="0" eaLnBrk="1" latinLnBrk="0" hangingPunct="1"/>
                      <a:r>
                        <a:rPr lang="ru-RU" sz="1400" kern="1200" dirty="0" smtClean="0">
                          <a:solidFill>
                            <a:schemeClr val="dk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Всего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algn="ctr" defTabSz="914400" rtl="0" eaLnBrk="1" fontAlgn="b" latinLnBrk="0" hangingPunct="1"/>
                      <a:r>
                        <a:rPr lang="ru-RU" sz="1400" kern="1200" dirty="0" smtClean="0">
                          <a:solidFill>
                            <a:schemeClr val="dk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36</a:t>
                      </a:r>
                    </a:p>
                  </a:txBody>
                  <a:tcPr marL="6350" marR="6350" marT="6350" marB="0"/>
                </a:tc>
                <a:tc>
                  <a:txBody>
                    <a:bodyPr/>
                    <a:lstStyle/>
                    <a:p>
                      <a:pPr marL="0" algn="ctr" defTabSz="914400" rtl="0" eaLnBrk="1" fontAlgn="b" latinLnBrk="0" hangingPunct="1"/>
                      <a:r>
                        <a:rPr lang="ru-RU" sz="1400" kern="1200" dirty="0" smtClean="0">
                          <a:solidFill>
                            <a:schemeClr val="dk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3 680</a:t>
                      </a:r>
                    </a:p>
                  </a:txBody>
                  <a:tcPr marL="6350" marR="6350" marT="6350" marB="0"/>
                </a:tc>
                <a:tc>
                  <a:txBody>
                    <a:bodyPr/>
                    <a:lstStyle/>
                    <a:p>
                      <a:pPr marL="0" algn="ctr" defTabSz="914400" rtl="0" eaLnBrk="1" fontAlgn="b" latinLnBrk="0" hangingPunct="1"/>
                      <a:r>
                        <a:rPr lang="ru-RU" sz="1400" kern="1200" dirty="0" smtClean="0">
                          <a:solidFill>
                            <a:schemeClr val="dk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191</a:t>
                      </a:r>
                    </a:p>
                  </a:txBody>
                  <a:tcPr marL="6350" marR="6350" marT="6350" marB="0"/>
                </a:tc>
                <a:tc>
                  <a:txBody>
                    <a:bodyPr/>
                    <a:lstStyle/>
                    <a:p>
                      <a:pPr marL="0" algn="ctr" defTabSz="914400" rtl="0" eaLnBrk="1" fontAlgn="b" latinLnBrk="0" hangingPunct="1"/>
                      <a:r>
                        <a:rPr lang="ru-RU" sz="1400" kern="1200" dirty="0" smtClean="0">
                          <a:solidFill>
                            <a:schemeClr val="dk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19 300</a:t>
                      </a:r>
                    </a:p>
                  </a:txBody>
                  <a:tcPr marL="6350" marR="6350" marT="6350" marB="0"/>
                </a:tc>
                <a:tc>
                  <a:txBody>
                    <a:bodyPr/>
                    <a:lstStyle/>
                    <a:p>
                      <a:pPr marL="0" algn="ctr" defTabSz="914400" rtl="0" eaLnBrk="1" fontAlgn="b" latinLnBrk="0" hangingPunct="1"/>
                      <a:r>
                        <a:rPr lang="ru-RU" sz="1400" kern="1200" dirty="0" smtClean="0">
                          <a:solidFill>
                            <a:schemeClr val="dk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289</a:t>
                      </a:r>
                    </a:p>
                  </a:txBody>
                  <a:tcPr marL="6350" marR="6350" marT="6350" marB="0"/>
                </a:tc>
                <a:tc>
                  <a:txBody>
                    <a:bodyPr/>
                    <a:lstStyle/>
                    <a:p>
                      <a:pPr marL="0" algn="ctr" defTabSz="914400" rtl="0" eaLnBrk="1" fontAlgn="b" latinLnBrk="0" hangingPunct="1"/>
                      <a:r>
                        <a:rPr lang="ru-RU" sz="1400" kern="1200" dirty="0" smtClean="0">
                          <a:solidFill>
                            <a:schemeClr val="dk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70 405</a:t>
                      </a:r>
                    </a:p>
                  </a:txBody>
                  <a:tcPr marL="6350" marR="6350" marT="6350" marB="0"/>
                </a:tc>
              </a:tr>
            </a:tbl>
          </a:graphicData>
        </a:graphic>
      </p:graphicFrame>
      <p:sp>
        <p:nvSpPr>
          <p:cNvPr id="7" name="Заголовок 1"/>
          <p:cNvSpPr txBox="1">
            <a:spLocks/>
          </p:cNvSpPr>
          <p:nvPr/>
        </p:nvSpPr>
        <p:spPr bwMode="auto">
          <a:xfrm>
            <a:off x="179512" y="1371142"/>
            <a:ext cx="8856983" cy="64807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endParaRPr lang="ru-RU" sz="1800" b="1" dirty="0" smtClean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endParaRPr>
          </a:p>
          <a:p>
            <a:endParaRPr lang="ru-RU" sz="1800" b="1" dirty="0">
              <a:latin typeface="Times New Roman" panose="02020603050405020304" pitchFamily="18" charset="0"/>
              <a:ea typeface="+mn-ea"/>
              <a:cs typeface="Times New Roman" panose="02020603050405020304" pitchFamily="18" charset="0"/>
            </a:endParaRPr>
          </a:p>
          <a:p>
            <a:r>
              <a:rPr lang="ru-RU" sz="1800" b="1" dirty="0" smtClean="0"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План-график формирования сети независимых центров сертификации профессиональных квалификаций </a:t>
            </a:r>
          </a:p>
          <a:p>
            <a:r>
              <a:rPr lang="ru-RU" sz="1800" dirty="0" smtClean="0">
                <a:solidFill>
                  <a:srgbClr val="22232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(</a:t>
            </a:r>
            <a:r>
              <a:rPr lang="ru-RU" sz="1800" dirty="0">
                <a:solidFill>
                  <a:srgbClr val="22232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утвержден Распоряжением Правительства от 14.05.15 №881-р).</a:t>
            </a:r>
            <a:endParaRPr lang="ru-RU" sz="18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ru-RU" sz="5400" b="1" dirty="0">
              <a:latin typeface="+mn-lt"/>
            </a:endParaRPr>
          </a:p>
        </p:txBody>
      </p:sp>
      <p:pic>
        <p:nvPicPr>
          <p:cNvPr id="9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9512" y="183008"/>
            <a:ext cx="1258887" cy="9017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8" name="Прямоугольник 7"/>
          <p:cNvSpPr/>
          <p:nvPr/>
        </p:nvSpPr>
        <p:spPr>
          <a:xfrm>
            <a:off x="1907704" y="317088"/>
            <a:ext cx="6179320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ru-RU" sz="28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Независимая </a:t>
            </a:r>
            <a:r>
              <a:rPr lang="ru-RU" sz="28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оценка квалификаций </a:t>
            </a:r>
            <a:endParaRPr lang="ru-RU" sz="2800" dirty="0">
              <a:solidFill>
                <a:srgbClr val="C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6538612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Freeform 14"/>
          <p:cNvSpPr>
            <a:spLocks/>
          </p:cNvSpPr>
          <p:nvPr/>
        </p:nvSpPr>
        <p:spPr bwMode="auto">
          <a:xfrm>
            <a:off x="0" y="-242888"/>
            <a:ext cx="9144000" cy="1454151"/>
          </a:xfrm>
          <a:custGeom>
            <a:avLst/>
            <a:gdLst>
              <a:gd name="T0" fmla="*/ 0 w 5783"/>
              <a:gd name="T1" fmla="*/ 2147483647 h 1776"/>
              <a:gd name="T2" fmla="*/ 2147483647 w 5783"/>
              <a:gd name="T3" fmla="*/ 2147483647 h 1776"/>
              <a:gd name="T4" fmla="*/ 2147483647 w 5783"/>
              <a:gd name="T5" fmla="*/ 2147483647 h 1776"/>
              <a:gd name="T6" fmla="*/ 0 w 5783"/>
              <a:gd name="T7" fmla="*/ 2147483647 h 1776"/>
              <a:gd name="T8" fmla="*/ 0 w 5783"/>
              <a:gd name="T9" fmla="*/ 2147483647 h 1776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  <a:gd name="T15" fmla="*/ 0 w 5783"/>
              <a:gd name="T16" fmla="*/ 0 h 1776"/>
              <a:gd name="T17" fmla="*/ 5783 w 5783"/>
              <a:gd name="T18" fmla="*/ 1776 h 177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T15" t="T16" r="T17" b="T18"/>
            <a:pathLst>
              <a:path w="5783" h="1776">
                <a:moveTo>
                  <a:pt x="0" y="1677"/>
                </a:moveTo>
                <a:cubicBezTo>
                  <a:pt x="3704" y="0"/>
                  <a:pt x="1536" y="1776"/>
                  <a:pt x="5783" y="566"/>
                </a:cubicBezTo>
                <a:cubicBezTo>
                  <a:pt x="5783" y="350"/>
                  <a:pt x="5783" y="135"/>
                  <a:pt x="5783" y="135"/>
                </a:cubicBezTo>
                <a:lnTo>
                  <a:pt x="0" y="135"/>
                </a:lnTo>
                <a:cubicBezTo>
                  <a:pt x="0" y="135"/>
                  <a:pt x="0" y="1677"/>
                  <a:pt x="0" y="1677"/>
                </a:cubicBezTo>
                <a:close/>
              </a:path>
            </a:pathLst>
          </a:custGeom>
          <a:solidFill>
            <a:schemeClr val="bg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ru-RU"/>
          </a:p>
        </p:txBody>
      </p:sp>
      <p:sp>
        <p:nvSpPr>
          <p:cNvPr id="14340" name="Text Box 11"/>
          <p:cNvSpPr txBox="1">
            <a:spLocks noChangeArrowheads="1"/>
          </p:cNvSpPr>
          <p:nvPr/>
        </p:nvSpPr>
        <p:spPr bwMode="auto">
          <a:xfrm>
            <a:off x="1446213" y="9873"/>
            <a:ext cx="7515225" cy="107721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>
            <a:spAutoFit/>
          </a:bodyPr>
          <a:lstStyle>
            <a:lvl1pPr defTabSz="358775" eaLnBrk="0" hangingPunct="0"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1pPr>
            <a:lvl2pPr marL="742950" indent="-285750" defTabSz="358775" eaLnBrk="0" hangingPunct="0"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2pPr>
            <a:lvl3pPr marL="1143000" indent="-228600" defTabSz="358775" eaLnBrk="0" hangingPunct="0"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3pPr>
            <a:lvl4pPr marL="1600200" indent="-228600" defTabSz="358775" eaLnBrk="0" hangingPunct="0"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4pPr>
            <a:lvl5pPr marL="2057400" indent="-228600" defTabSz="358775" eaLnBrk="0" hangingPunct="0"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5pPr>
            <a:lvl6pPr marL="2514600" indent="-228600" defTabSz="358775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6pPr>
            <a:lvl7pPr marL="2971800" indent="-228600" defTabSz="358775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7pPr>
            <a:lvl8pPr marL="3429000" indent="-228600" defTabSz="358775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8pPr>
            <a:lvl9pPr marL="3886200" indent="-228600" defTabSz="358775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ru-RU" altLang="ru-RU" sz="3200" b="1" dirty="0" smtClean="0">
                <a:solidFill>
                  <a:srgbClr val="C00000"/>
                </a:solidFill>
                <a:latin typeface="Arial" panose="020B0604020202020204" pitchFamily="34" charset="0"/>
              </a:rPr>
              <a:t>Опыт НОСТРОЙ в сфере оценки квалификаций</a:t>
            </a:r>
            <a:endParaRPr lang="ru-RU" altLang="ru-RU" sz="3200" b="1" dirty="0">
              <a:solidFill>
                <a:srgbClr val="C00000"/>
              </a:solidFill>
              <a:latin typeface="Arial" panose="020B0604020202020204" pitchFamily="34" charset="0"/>
            </a:endParaRPr>
          </a:p>
        </p:txBody>
      </p:sp>
      <p:sp>
        <p:nvSpPr>
          <p:cNvPr id="2" name="Номер слайда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 eaLnBrk="0" hangingPunct="0"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fld id="{92B219F1-961C-4DEE-A7B6-54B5C93313F7}" type="slidenum">
              <a:rPr lang="ru-RU" altLang="ru-RU">
                <a:solidFill>
                  <a:srgbClr val="898989"/>
                </a:solidFill>
              </a:rPr>
              <a:pPr eaLnBrk="1" hangingPunct="1"/>
              <a:t>8</a:t>
            </a:fld>
            <a:endParaRPr lang="ru-RU" altLang="ru-RU">
              <a:solidFill>
                <a:srgbClr val="898989"/>
              </a:solidFill>
            </a:endParaRPr>
          </a:p>
        </p:txBody>
      </p:sp>
      <p:pic>
        <p:nvPicPr>
          <p:cNvPr id="1434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4300" y="12700"/>
            <a:ext cx="1331913" cy="9445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TextBox 2"/>
          <p:cNvSpPr txBox="1"/>
          <p:nvPr/>
        </p:nvSpPr>
        <p:spPr>
          <a:xfrm>
            <a:off x="602119" y="1304477"/>
            <a:ext cx="8349878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dirty="0" smtClean="0">
                <a:latin typeface="Arial" panose="020B0604020202020204" pitchFamily="34" charset="0"/>
                <a:cs typeface="Arial" panose="020B0604020202020204" pitchFamily="34" charset="0"/>
              </a:rPr>
              <a:t>НОСТРОЙ создал и внедрил Единую систему аттестации руководителей и специалистов строительного комплекса. </a:t>
            </a:r>
          </a:p>
        </p:txBody>
      </p:sp>
      <p:pic>
        <p:nvPicPr>
          <p:cNvPr id="10" name="Рисунок 9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23528" y="2220980"/>
            <a:ext cx="4173666" cy="2819918"/>
          </a:xfrm>
          <a:prstGeom prst="rect">
            <a:avLst/>
          </a:prstGeom>
        </p:spPr>
      </p:pic>
      <p:sp>
        <p:nvSpPr>
          <p:cNvPr id="11" name="TextBox 10"/>
          <p:cNvSpPr txBox="1"/>
          <p:nvPr/>
        </p:nvSpPr>
        <p:spPr>
          <a:xfrm>
            <a:off x="348229" y="5166788"/>
            <a:ext cx="8555558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dirty="0" smtClean="0">
                <a:latin typeface="Arial" panose="020B0604020202020204" pitchFamily="34" charset="0"/>
                <a:cs typeface="Arial" panose="020B0604020202020204" pitchFamily="34" charset="0"/>
              </a:rPr>
              <a:t>В ЕСА ведется уникальный реестр из более чем </a:t>
            </a:r>
            <a:r>
              <a:rPr lang="ru-RU" b="1" dirty="0" smtClean="0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135 000 </a:t>
            </a:r>
            <a:r>
              <a:rPr lang="ru-RU" dirty="0" err="1" smtClean="0">
                <a:latin typeface="Arial" panose="020B0604020202020204" pitchFamily="34" charset="0"/>
                <a:cs typeface="Arial" panose="020B0604020202020204" pitchFamily="34" charset="0"/>
              </a:rPr>
              <a:t>ИТРовцев</a:t>
            </a:r>
            <a:r>
              <a:rPr lang="ru-RU" dirty="0" smtClean="0">
                <a:latin typeface="Arial" panose="020B0604020202020204" pitchFamily="34" charset="0"/>
                <a:cs typeface="Arial" panose="020B0604020202020204" pitchFamily="34" charset="0"/>
              </a:rPr>
              <a:t>-строителей. Аттестация проходит в виде компьютерного тестирования на знание нормативно-технических документов. В тестовой базе </a:t>
            </a:r>
            <a:r>
              <a:rPr lang="ru-RU" b="1" dirty="0" smtClean="0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19 000 </a:t>
            </a:r>
            <a:r>
              <a:rPr lang="ru-RU" dirty="0" smtClean="0">
                <a:latin typeface="Arial" panose="020B0604020202020204" pitchFamily="34" charset="0"/>
                <a:cs typeface="Arial" panose="020B0604020202020204" pitchFamily="34" charset="0"/>
              </a:rPr>
              <a:t>вопросов</a:t>
            </a:r>
            <a:endParaRPr lang="ru-RU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5" name="Рисунок 4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13027" y="2210213"/>
            <a:ext cx="3964970" cy="281991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4093229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0" name="Заголовок 1"/>
          <p:cNvSpPr>
            <a:spLocks noGrp="1"/>
          </p:cNvSpPr>
          <p:nvPr>
            <p:ph type="title"/>
          </p:nvPr>
        </p:nvSpPr>
        <p:spPr>
          <a:xfrm>
            <a:off x="1619672" y="186241"/>
            <a:ext cx="7443279" cy="898467"/>
          </a:xfrm>
        </p:spPr>
        <p:txBody>
          <a:bodyPr>
            <a:noAutofit/>
          </a:bodyPr>
          <a:lstStyle/>
          <a:p>
            <a:r>
              <a:rPr lang="ru-RU" sz="2800" b="1" dirty="0" smtClean="0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Действия СПК в строительстве по независимой оценке </a:t>
            </a:r>
            <a:r>
              <a:rPr lang="ru-RU" sz="2800" b="1" dirty="0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квалификаций </a:t>
            </a:r>
            <a:endParaRPr lang="ru-RU" sz="2800" b="1" dirty="0" smtClean="0">
              <a:solidFill>
                <a:srgbClr val="C000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7411" name="Номер слайда 3"/>
          <p:cNvSpPr>
            <a:spLocks noGrp="1"/>
          </p:cNvSpPr>
          <p:nvPr>
            <p:ph type="sldNum" sz="quarter" idx="12"/>
          </p:nvPr>
        </p:nvSpPr>
        <p:spPr bwMode="auto">
          <a:noFill/>
          <a:ln>
            <a:miter lim="800000"/>
            <a:headEnd/>
            <a:tailEnd/>
          </a:ln>
        </p:spPr>
        <p:txBody>
          <a:bodyPr/>
          <a:lstStyle/>
          <a:p>
            <a:fld id="{7CAFF85C-736D-4045-8C4C-A763FC94F6FC}" type="slidenum">
              <a:rPr lang="en-US" altLang="ru-RU" smtClean="0">
                <a:solidFill>
                  <a:prstClr val="black">
                    <a:tint val="75000"/>
                  </a:prstClr>
                </a:solidFill>
              </a:rPr>
              <a:pPr/>
              <a:t>9</a:t>
            </a:fld>
            <a:endParaRPr lang="en-US" altLang="ru-RU" smtClean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8" name="TextBox 130"/>
          <p:cNvSpPr txBox="1">
            <a:spLocks noChangeArrowheads="1"/>
          </p:cNvSpPr>
          <p:nvPr/>
        </p:nvSpPr>
        <p:spPr bwMode="auto">
          <a:xfrm>
            <a:off x="251520" y="1014976"/>
            <a:ext cx="8739423" cy="560153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endParaRPr lang="ru-RU" sz="1600" b="1" dirty="0" smtClean="0">
              <a:solidFill>
                <a:srgbClr val="C000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ru-RU" b="1" dirty="0" smtClean="0">
                <a:latin typeface="Arial" panose="020B0604020202020204" pitchFamily="34" charset="0"/>
                <a:cs typeface="Arial" panose="020B0604020202020204" pitchFamily="34" charset="0"/>
              </a:rPr>
              <a:t>1) СПК в строительстве получил одобрение НСПК по проведению независимой оценки квалификаций на соответствие </a:t>
            </a:r>
            <a:r>
              <a:rPr lang="ru-RU" b="1" dirty="0" smtClean="0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4</a:t>
            </a:r>
            <a:r>
              <a:rPr lang="ru-RU" b="1" dirty="0" smtClean="0">
                <a:latin typeface="Arial" panose="020B0604020202020204" pitchFamily="34" charset="0"/>
                <a:cs typeface="Arial" panose="020B0604020202020204" pitchFamily="34" charset="0"/>
              </a:rPr>
              <a:t> профессиональным стандартам:</a:t>
            </a:r>
          </a:p>
          <a:p>
            <a:r>
              <a:rPr lang="ru-RU" dirty="0" smtClean="0">
                <a:latin typeface="Arial" panose="020B0604020202020204" pitchFamily="34" charset="0"/>
                <a:cs typeface="Arial" panose="020B0604020202020204" pitchFamily="34" charset="0"/>
              </a:rPr>
              <a:t>– </a:t>
            </a:r>
            <a:r>
              <a:rPr lang="ru-RU" dirty="0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Монтажник систем вентиляции и кондиционирования воздуха</a:t>
            </a:r>
            <a:r>
              <a:rPr lang="ru-RU" dirty="0">
                <a:latin typeface="Arial" panose="020B0604020202020204" pitchFamily="34" charset="0"/>
                <a:cs typeface="Arial" panose="020B0604020202020204" pitchFamily="34" charset="0"/>
              </a:rPr>
              <a:t>, утвержден приказом Минтруда РФ от 28.11.2014. №959н;</a:t>
            </a:r>
            <a:br>
              <a:rPr lang="ru-RU" dirty="0"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ru-RU" dirty="0">
                <a:latin typeface="Arial" panose="020B0604020202020204" pitchFamily="34" charset="0"/>
                <a:cs typeface="Arial" panose="020B0604020202020204" pitchFamily="34" charset="0"/>
              </a:rPr>
              <a:t>– </a:t>
            </a:r>
            <a:r>
              <a:rPr lang="ru-RU" dirty="0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Монтажник оборудования котельных</a:t>
            </a:r>
            <a:r>
              <a:rPr lang="ru-RU" dirty="0">
                <a:latin typeface="Arial" panose="020B0604020202020204" pitchFamily="34" charset="0"/>
                <a:cs typeface="Arial" panose="020B0604020202020204" pitchFamily="34" charset="0"/>
              </a:rPr>
              <a:t>, утвержден приказом Минтруда РФ от 19.12.2014. №35269;</a:t>
            </a:r>
            <a:br>
              <a:rPr lang="ru-RU" dirty="0"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ru-RU" dirty="0">
                <a:latin typeface="Arial" panose="020B0604020202020204" pitchFamily="34" charset="0"/>
                <a:cs typeface="Arial" panose="020B0604020202020204" pitchFamily="34" charset="0"/>
              </a:rPr>
              <a:t>– </a:t>
            </a:r>
            <a:r>
              <a:rPr lang="ru-RU" dirty="0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Монтажник каркасно-обшивных конструкций</a:t>
            </a:r>
            <a:r>
              <a:rPr lang="ru-RU" dirty="0">
                <a:latin typeface="Arial" panose="020B0604020202020204" pitchFamily="34" charset="0"/>
                <a:cs typeface="Arial" panose="020B0604020202020204" pitchFamily="34" charset="0"/>
              </a:rPr>
              <a:t>, утвержден приказом Минтруда РФ от 26.03.2015. №36573;</a:t>
            </a:r>
            <a:br>
              <a:rPr lang="ru-RU" dirty="0"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ru-RU" dirty="0">
                <a:latin typeface="Arial" panose="020B0604020202020204" pitchFamily="34" charset="0"/>
                <a:cs typeface="Arial" panose="020B0604020202020204" pitchFamily="34" charset="0"/>
              </a:rPr>
              <a:t>– </a:t>
            </a:r>
            <a:r>
              <a:rPr lang="ru-RU" dirty="0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Организатор строительного производства</a:t>
            </a:r>
            <a:r>
              <a:rPr lang="ru-RU" dirty="0">
                <a:latin typeface="Arial" panose="020B0604020202020204" pitchFamily="34" charset="0"/>
                <a:cs typeface="Arial" panose="020B0604020202020204" pitchFamily="34" charset="0"/>
              </a:rPr>
              <a:t>, утвержден приказом Минтруда РФ от 21.11.2014г. №</a:t>
            </a:r>
            <a:r>
              <a:rPr lang="ru-RU" dirty="0" smtClean="0">
                <a:latin typeface="Arial" panose="020B0604020202020204" pitchFamily="34" charset="0"/>
                <a:cs typeface="Arial" panose="020B0604020202020204" pitchFamily="34" charset="0"/>
              </a:rPr>
              <a:t>930н.</a:t>
            </a:r>
          </a:p>
          <a:p>
            <a:endParaRPr lang="ru-RU" dirty="0" smtClean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ru-RU" b="1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2) Наделяет статусом центры оценки квалификаций (ЦОК). </a:t>
            </a:r>
          </a:p>
          <a:p>
            <a:r>
              <a:rPr lang="ru-RU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На ближайшем заседании СПК в ноябре будут рассмотрены 5 заявок от претендентов;</a:t>
            </a:r>
          </a:p>
          <a:p>
            <a:endParaRPr lang="ru-RU" dirty="0" smtClean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ru-RU" b="1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3) Осуществляет подготовку экспертов ЦОК;</a:t>
            </a:r>
          </a:p>
          <a:p>
            <a:endParaRPr lang="ru-RU" b="1" dirty="0" smtClean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ru-RU" b="1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4) Разрабатывает </a:t>
            </a:r>
            <a:r>
              <a:rPr lang="ru-RU" b="1" dirty="0" err="1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КИМы</a:t>
            </a:r>
            <a:r>
              <a:rPr lang="ru-RU" b="1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ru-RU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(активно привлекая разработчиков </a:t>
            </a:r>
            <a:r>
              <a:rPr lang="ru-RU" dirty="0" err="1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профстандартов</a:t>
            </a:r>
            <a:r>
              <a:rPr lang="ru-RU" dirty="0" smtClean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)</a:t>
            </a:r>
            <a:endParaRPr lang="ru-RU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27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9512" y="183008"/>
            <a:ext cx="1258887" cy="9017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39132248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438405" y="1191659"/>
            <a:ext cx="8229600" cy="5361459"/>
          </a:xfrm>
        </p:spPr>
        <p:txBody>
          <a:bodyPr/>
          <a:lstStyle/>
          <a:p>
            <a:pPr marL="0" indent="0">
              <a:buNone/>
              <a:tabLst>
                <a:tab pos="88900" algn="l"/>
              </a:tabLst>
            </a:pPr>
            <a:endParaRPr lang="ru-RU" sz="1400" dirty="0" smtClean="0"/>
          </a:p>
          <a:p>
            <a:pPr marL="0" indent="0">
              <a:buNone/>
              <a:tabLst>
                <a:tab pos="88900" algn="l"/>
              </a:tabLst>
            </a:pPr>
            <a:endParaRPr lang="ru-RU" sz="1400" dirty="0" smtClean="0"/>
          </a:p>
          <a:p>
            <a:pPr>
              <a:buNone/>
            </a:pPr>
            <a:endParaRPr lang="ru-RU" sz="1600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9732F5A0-B2B0-4724-A9C1-93EFF48FF68F}" type="slidenum">
              <a:rPr lang="en-US" altLang="ru-RU" smtClean="0"/>
              <a:pPr>
                <a:defRPr/>
              </a:pPr>
              <a:t>10</a:t>
            </a:fld>
            <a:endParaRPr lang="en-US" altLang="ru-RU"/>
          </a:p>
        </p:txBody>
      </p:sp>
      <p:pic>
        <p:nvPicPr>
          <p:cNvPr id="9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0475" y="139096"/>
            <a:ext cx="1258887" cy="9017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8" name="Прямоугольник 7"/>
          <p:cNvSpPr/>
          <p:nvPr/>
        </p:nvSpPr>
        <p:spPr>
          <a:xfrm>
            <a:off x="1547664" y="46514"/>
            <a:ext cx="7059998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sz="28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Промежуточные результаты </a:t>
            </a:r>
          </a:p>
          <a:p>
            <a:pPr algn="ctr"/>
            <a:r>
              <a:rPr lang="ru-RU" sz="28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(на 01.12.15) по созданию </a:t>
            </a:r>
            <a:r>
              <a:rPr lang="ru-RU" sz="2800" b="1" dirty="0" err="1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ЦОКов</a:t>
            </a:r>
            <a:endParaRPr lang="ru-RU" sz="2800" dirty="0">
              <a:solidFill>
                <a:srgbClr val="C00000"/>
              </a:solidFill>
            </a:endParaRPr>
          </a:p>
        </p:txBody>
      </p:sp>
      <p:pic>
        <p:nvPicPr>
          <p:cNvPr id="4098" name="Picture 2" descr="https://upload.wikimedia.org/wikipedia/commons/thumb/d/db/Map_of_Russian_districts,_2014-03-21.svg/698px-Map_of_Russian_districts,_2014-03-21.svg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3674" y="2440325"/>
            <a:ext cx="8712968" cy="430383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1" name="Прямоугольник 10"/>
          <p:cNvSpPr/>
          <p:nvPr/>
        </p:nvSpPr>
        <p:spPr>
          <a:xfrm>
            <a:off x="1041250" y="6075383"/>
            <a:ext cx="1012825" cy="215900"/>
          </a:xfrm>
          <a:prstGeom prst="rect">
            <a:avLst/>
          </a:prstGeo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ru-RU" sz="1200" b="1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Махачкала</a:t>
            </a:r>
          </a:p>
        </p:txBody>
      </p:sp>
      <p:sp>
        <p:nvSpPr>
          <p:cNvPr id="12" name="Прямоугольник 11"/>
          <p:cNvSpPr/>
          <p:nvPr/>
        </p:nvSpPr>
        <p:spPr>
          <a:xfrm>
            <a:off x="131257" y="4082242"/>
            <a:ext cx="1457325" cy="212492"/>
          </a:xfrm>
          <a:prstGeom prst="rect">
            <a:avLst/>
          </a:prstGeo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ru-RU" sz="1200" b="1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Санкт-Петербург</a:t>
            </a:r>
          </a:p>
        </p:txBody>
      </p:sp>
      <p:sp>
        <p:nvSpPr>
          <p:cNvPr id="13" name="Прямоугольник 12"/>
          <p:cNvSpPr/>
          <p:nvPr/>
        </p:nvSpPr>
        <p:spPr>
          <a:xfrm>
            <a:off x="2339752" y="5579460"/>
            <a:ext cx="936104" cy="216024"/>
          </a:xfrm>
          <a:prstGeom prst="rect">
            <a:avLst/>
          </a:prstGeo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ru-RU" sz="12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Самара</a:t>
            </a:r>
            <a:endParaRPr lang="ru-RU" sz="1200" b="1" dirty="0">
              <a:solidFill>
                <a:srgbClr val="C0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4" name="Прямоугольник 13"/>
          <p:cNvSpPr/>
          <p:nvPr/>
        </p:nvSpPr>
        <p:spPr>
          <a:xfrm>
            <a:off x="1691680" y="4936559"/>
            <a:ext cx="1959518" cy="248500"/>
          </a:xfrm>
          <a:prstGeom prst="rect">
            <a:avLst/>
          </a:prstGeo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ru-RU" sz="12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Нижний Новгород</a:t>
            </a:r>
            <a:endParaRPr lang="ru-RU" sz="1200" b="1" dirty="0">
              <a:solidFill>
                <a:srgbClr val="C0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5" name="Прямоугольник 7"/>
          <p:cNvSpPr>
            <a:spLocks noChangeArrowheads="1"/>
          </p:cNvSpPr>
          <p:nvPr/>
        </p:nvSpPr>
        <p:spPr bwMode="auto">
          <a:xfrm>
            <a:off x="323528" y="1243720"/>
            <a:ext cx="8712968" cy="132343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2200">
                <a:solidFill>
                  <a:srgbClr val="404040"/>
                </a:solidFill>
                <a:latin typeface="Trebuchet MS" panose="020B0603020202020204" pitchFamily="34" charset="0"/>
              </a:defRPr>
            </a:lvl1pPr>
            <a:lvl2pPr marL="742950" indent="-28575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2000">
                <a:solidFill>
                  <a:srgbClr val="404040"/>
                </a:solidFill>
                <a:latin typeface="Trebuchet MS" panose="020B0603020202020204" pitchFamily="34" charset="0"/>
              </a:defRPr>
            </a:lvl2pPr>
            <a:lvl3pPr marL="1143000" indent="-22860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>
                <a:solidFill>
                  <a:srgbClr val="404040"/>
                </a:solidFill>
                <a:latin typeface="Trebuchet MS" panose="020B0603020202020204" pitchFamily="34" charset="0"/>
              </a:defRPr>
            </a:lvl3pPr>
            <a:lvl4pPr marL="1600200" indent="-22860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600">
                <a:solidFill>
                  <a:srgbClr val="404040"/>
                </a:solidFill>
                <a:latin typeface="Trebuchet MS" panose="020B0603020202020204" pitchFamily="34" charset="0"/>
              </a:defRPr>
            </a:lvl4pPr>
            <a:lvl5pPr marL="2057400" indent="-22860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ts val="300"/>
              </a:spcAft>
              <a:buClr>
                <a:srgbClr val="C3260C"/>
              </a:buClr>
              <a:buSzPct val="130000"/>
              <a:buFont typeface="Georgia" panose="02040502050405020303" pitchFamily="18" charset="0"/>
              <a:buChar char="*"/>
              <a:defRPr sz="1400">
                <a:solidFill>
                  <a:srgbClr val="404040"/>
                </a:solidFill>
                <a:latin typeface="Trebuchet MS" panose="020B060302020202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</a:pPr>
            <a:r>
              <a:rPr lang="ru-RU" altLang="ru-RU" sz="2000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Создано 4 </a:t>
            </a:r>
            <a:r>
              <a:rPr lang="ru-RU" altLang="ru-RU" sz="2000" dirty="0" err="1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ЦОКа</a:t>
            </a:r>
            <a:r>
              <a:rPr lang="ru-RU" altLang="ru-RU" sz="2000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в Санкт-Петербурге, Махачкале, Нижнем Новгороде и Самаре. До конца года планируется присвоить статус еще 6 центрам, в том числе Союзу строителей железных дорог, и 3 на площадках ресурсных центров </a:t>
            </a:r>
            <a:r>
              <a:rPr lang="en-US" altLang="ru-RU" sz="2000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KNAUF</a:t>
            </a:r>
            <a:endParaRPr lang="ru-RU" altLang="ru-RU" sz="2000" b="1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4102" name="Picture 6" descr="http://www.stoltd.ru/upload/medialibrary/5c0/knauf_logo.jpg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79712" y="2515425"/>
            <a:ext cx="1152128" cy="70900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104" name="Picture 8" descr="http://www.eav.ru/img/publ200/2013-07_043.jpg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3524" y="2486353"/>
            <a:ext cx="1224138" cy="102827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90357681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Freeform 14"/>
          <p:cNvSpPr>
            <a:spLocks/>
          </p:cNvSpPr>
          <p:nvPr/>
        </p:nvSpPr>
        <p:spPr bwMode="auto">
          <a:xfrm>
            <a:off x="0" y="-242888"/>
            <a:ext cx="9144000" cy="1454151"/>
          </a:xfrm>
          <a:custGeom>
            <a:avLst/>
            <a:gdLst>
              <a:gd name="T0" fmla="*/ 0 w 5783"/>
              <a:gd name="T1" fmla="*/ 2147483647 h 1776"/>
              <a:gd name="T2" fmla="*/ 2147483647 w 5783"/>
              <a:gd name="T3" fmla="*/ 2147483647 h 1776"/>
              <a:gd name="T4" fmla="*/ 2147483647 w 5783"/>
              <a:gd name="T5" fmla="*/ 2147483647 h 1776"/>
              <a:gd name="T6" fmla="*/ 0 w 5783"/>
              <a:gd name="T7" fmla="*/ 2147483647 h 1776"/>
              <a:gd name="T8" fmla="*/ 0 w 5783"/>
              <a:gd name="T9" fmla="*/ 2147483647 h 1776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  <a:gd name="T15" fmla="*/ 0 w 5783"/>
              <a:gd name="T16" fmla="*/ 0 h 1776"/>
              <a:gd name="T17" fmla="*/ 5783 w 5783"/>
              <a:gd name="T18" fmla="*/ 1776 h 177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T15" t="T16" r="T17" b="T18"/>
            <a:pathLst>
              <a:path w="5783" h="1776">
                <a:moveTo>
                  <a:pt x="0" y="1677"/>
                </a:moveTo>
                <a:cubicBezTo>
                  <a:pt x="3704" y="0"/>
                  <a:pt x="1536" y="1776"/>
                  <a:pt x="5783" y="566"/>
                </a:cubicBezTo>
                <a:cubicBezTo>
                  <a:pt x="5783" y="350"/>
                  <a:pt x="5783" y="135"/>
                  <a:pt x="5783" y="135"/>
                </a:cubicBezTo>
                <a:lnTo>
                  <a:pt x="0" y="135"/>
                </a:lnTo>
                <a:cubicBezTo>
                  <a:pt x="0" y="135"/>
                  <a:pt x="0" y="1677"/>
                  <a:pt x="0" y="1677"/>
                </a:cubicBezTo>
                <a:close/>
              </a:path>
            </a:pathLst>
          </a:custGeom>
          <a:solidFill>
            <a:schemeClr val="bg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ru-RU"/>
          </a:p>
        </p:txBody>
      </p:sp>
      <p:sp>
        <p:nvSpPr>
          <p:cNvPr id="14340" name="Text Box 11"/>
          <p:cNvSpPr txBox="1">
            <a:spLocks noChangeArrowheads="1"/>
          </p:cNvSpPr>
          <p:nvPr/>
        </p:nvSpPr>
        <p:spPr bwMode="auto">
          <a:xfrm>
            <a:off x="1446213" y="9873"/>
            <a:ext cx="7515225" cy="107721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>
            <a:spAutoFit/>
          </a:bodyPr>
          <a:lstStyle>
            <a:lvl1pPr defTabSz="358775" eaLnBrk="0" hangingPunct="0"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1pPr>
            <a:lvl2pPr marL="742950" indent="-285750" defTabSz="358775" eaLnBrk="0" hangingPunct="0"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2pPr>
            <a:lvl3pPr marL="1143000" indent="-228600" defTabSz="358775" eaLnBrk="0" hangingPunct="0"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3pPr>
            <a:lvl4pPr marL="1600200" indent="-228600" defTabSz="358775" eaLnBrk="0" hangingPunct="0"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4pPr>
            <a:lvl5pPr marL="2057400" indent="-228600" defTabSz="358775" eaLnBrk="0" hangingPunct="0"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5pPr>
            <a:lvl6pPr marL="2514600" indent="-228600" defTabSz="358775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6pPr>
            <a:lvl7pPr marL="2971800" indent="-228600" defTabSz="358775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7pPr>
            <a:lvl8pPr marL="3429000" indent="-228600" defTabSz="358775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8pPr>
            <a:lvl9pPr marL="3886200" indent="-228600" defTabSz="358775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ru-RU" altLang="ru-RU" sz="3200" b="1" dirty="0" smtClean="0">
                <a:solidFill>
                  <a:srgbClr val="C00000"/>
                </a:solidFill>
                <a:latin typeface="Arial" panose="020B0604020202020204" pitchFamily="34" charset="0"/>
              </a:rPr>
              <a:t>Контрольно-измерительные материалы</a:t>
            </a:r>
            <a:endParaRPr lang="ru-RU" altLang="ru-RU" sz="3200" b="1" dirty="0">
              <a:solidFill>
                <a:srgbClr val="C00000"/>
              </a:solidFill>
              <a:latin typeface="Arial" panose="020B0604020202020204" pitchFamily="34" charset="0"/>
            </a:endParaRPr>
          </a:p>
        </p:txBody>
      </p:sp>
      <p:sp>
        <p:nvSpPr>
          <p:cNvPr id="2" name="Номер слайда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 eaLnBrk="0" hangingPunct="0"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fld id="{92B219F1-961C-4DEE-A7B6-54B5C93313F7}" type="slidenum">
              <a:rPr lang="ru-RU" altLang="ru-RU">
                <a:solidFill>
                  <a:srgbClr val="898989"/>
                </a:solidFill>
              </a:rPr>
              <a:pPr eaLnBrk="1" hangingPunct="1"/>
              <a:t>11</a:t>
            </a:fld>
            <a:endParaRPr lang="ru-RU" altLang="ru-RU">
              <a:solidFill>
                <a:srgbClr val="898989"/>
              </a:solidFill>
            </a:endParaRPr>
          </a:p>
        </p:txBody>
      </p:sp>
      <p:pic>
        <p:nvPicPr>
          <p:cNvPr id="1434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4300" y="12700"/>
            <a:ext cx="1331913" cy="9445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TextBox 2"/>
          <p:cNvSpPr txBox="1"/>
          <p:nvPr/>
        </p:nvSpPr>
        <p:spPr>
          <a:xfrm>
            <a:off x="397061" y="1323640"/>
            <a:ext cx="8349878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dirty="0" smtClean="0">
                <a:latin typeface="Arial" panose="020B0604020202020204" pitchFamily="34" charset="0"/>
                <a:cs typeface="Arial" panose="020B0604020202020204" pitchFamily="34" charset="0"/>
              </a:rPr>
              <a:t>Успешно идет процесс разработки контрольно-измерительных материалов для независимой оценки квалификаций, которые будут включать в себя как теоретические, так и практические задания.</a:t>
            </a:r>
          </a:p>
        </p:txBody>
      </p:sp>
      <p:pic>
        <p:nvPicPr>
          <p:cNvPr id="12" name="Рисунок 11" descr="чертёж 1.jpg"/>
          <p:cNvPicPr/>
          <p:nvPr/>
        </p:nvPicPr>
        <p:blipFill>
          <a:blip r:embed="rId3" cstate="print"/>
          <a:srcRect/>
          <a:stretch>
            <a:fillRect/>
          </a:stretch>
        </p:blipFill>
        <p:spPr>
          <a:xfrm>
            <a:off x="235832" y="2379371"/>
            <a:ext cx="4678680" cy="3733800"/>
          </a:xfrm>
          <a:prstGeom prst="rect">
            <a:avLst/>
          </a:prstGeom>
        </p:spPr>
      </p:pic>
      <p:graphicFrame>
        <p:nvGraphicFramePr>
          <p:cNvPr id="4" name="Таблица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697906247"/>
              </p:ext>
            </p:extLst>
          </p:nvPr>
        </p:nvGraphicFramePr>
        <p:xfrm>
          <a:off x="4914512" y="4015292"/>
          <a:ext cx="4088208" cy="2743200"/>
        </p:xfrm>
        <a:graphic>
          <a:graphicData uri="http://schemas.openxmlformats.org/drawingml/2006/table">
            <a:tbl>
              <a:tblPr firstRow="1" firstCol="1" lastRow="1" lastCol="1" bandRow="1" bandCol="1">
                <a:tableStyleId>{69CF1AB2-1976-4502-BF36-3FF5EA218861}</a:tableStyleId>
              </a:tblPr>
              <a:tblGrid>
                <a:gridCol w="792087"/>
                <a:gridCol w="2139081"/>
                <a:gridCol w="1157040"/>
              </a:tblGrid>
              <a:tr h="532130"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</a:pPr>
                      <a:r>
                        <a:rPr lang="ru-RU" sz="1200" dirty="0"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Раздел</a:t>
                      </a:r>
                      <a:endParaRPr lang="ru-RU" sz="1000" dirty="0">
                        <a:effectLst/>
                        <a:latin typeface="Arial" panose="020B0604020202020204" pitchFamily="34" charset="0"/>
                        <a:ea typeface="Times New Roman" panose="02020603050405020304" pitchFamily="18" charset="0"/>
                        <a:cs typeface="Arial" panose="020B0604020202020204" pitchFamily="34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</a:pPr>
                      <a:r>
                        <a:rPr lang="ru-RU" sz="1200" dirty="0"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Критерий</a:t>
                      </a:r>
                      <a:endParaRPr lang="ru-RU" sz="1000" dirty="0">
                        <a:effectLst/>
                        <a:latin typeface="Arial" panose="020B0604020202020204" pitchFamily="34" charset="0"/>
                        <a:ea typeface="Times New Roman" panose="02020603050405020304" pitchFamily="18" charset="0"/>
                        <a:cs typeface="Arial" panose="020B0604020202020204" pitchFamily="34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</a:pPr>
                      <a:r>
                        <a:rPr lang="ru-RU" sz="1200" dirty="0"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Количество баллов</a:t>
                      </a:r>
                      <a:endParaRPr lang="ru-RU" sz="1000" dirty="0">
                        <a:effectLst/>
                        <a:latin typeface="Arial" panose="020B0604020202020204" pitchFamily="34" charset="0"/>
                        <a:ea typeface="Times New Roman" panose="02020603050405020304" pitchFamily="18" charset="0"/>
                        <a:cs typeface="Arial" panose="020B0604020202020204" pitchFamily="34" charset="0"/>
                      </a:endParaRPr>
                    </a:p>
                  </a:txBody>
                  <a:tcPr marL="68580" marR="68580" marT="0" marB="0"/>
                </a:tc>
              </a:tr>
              <a:tr h="0"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ru-RU" sz="1200"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A</a:t>
                      </a:r>
                      <a:endParaRPr lang="ru-RU" sz="1000">
                        <a:effectLst/>
                        <a:latin typeface="Arial" panose="020B0604020202020204" pitchFamily="34" charset="0"/>
                        <a:ea typeface="Times New Roman" panose="02020603050405020304" pitchFamily="18" charset="0"/>
                        <a:cs typeface="Arial" panose="020B060402020202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ru-RU" sz="1200" dirty="0"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Общий вид конструкции, размеры</a:t>
                      </a:r>
                      <a:endParaRPr lang="ru-RU" sz="1000" dirty="0">
                        <a:effectLst/>
                        <a:latin typeface="Arial" panose="020B0604020202020204" pitchFamily="34" charset="0"/>
                        <a:ea typeface="Times New Roman" panose="02020603050405020304" pitchFamily="18" charset="0"/>
                        <a:cs typeface="Arial" panose="020B060402020202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ru-RU" sz="1200"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30,00</a:t>
                      </a:r>
                      <a:endParaRPr lang="ru-RU" sz="1000">
                        <a:effectLst/>
                        <a:latin typeface="Arial" panose="020B0604020202020204" pitchFamily="34" charset="0"/>
                        <a:ea typeface="Times New Roman" panose="02020603050405020304" pitchFamily="18" charset="0"/>
                        <a:cs typeface="Arial" panose="020B0604020202020204" pitchFamily="34" charset="0"/>
                      </a:endParaRPr>
                    </a:p>
                  </a:txBody>
                  <a:tcPr marL="68580" marR="68580" marT="0" marB="0" anchor="b"/>
                </a:tc>
              </a:tr>
              <a:tr h="0"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ru-RU" sz="1200"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B</a:t>
                      </a:r>
                      <a:endParaRPr lang="ru-RU" sz="1000">
                        <a:effectLst/>
                        <a:latin typeface="Arial" panose="020B0604020202020204" pitchFamily="34" charset="0"/>
                        <a:ea typeface="Times New Roman" panose="02020603050405020304" pitchFamily="18" charset="0"/>
                        <a:cs typeface="Arial" panose="020B060402020202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ru-RU" sz="1200" dirty="0"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Ровность конструкции</a:t>
                      </a:r>
                      <a:endParaRPr lang="ru-RU" sz="1000" dirty="0">
                        <a:effectLst/>
                        <a:latin typeface="Arial" panose="020B0604020202020204" pitchFamily="34" charset="0"/>
                        <a:ea typeface="Times New Roman" panose="02020603050405020304" pitchFamily="18" charset="0"/>
                        <a:cs typeface="Arial" panose="020B060402020202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ru-RU" sz="1200"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25,00</a:t>
                      </a:r>
                      <a:endParaRPr lang="ru-RU" sz="1000">
                        <a:effectLst/>
                        <a:latin typeface="Arial" panose="020B0604020202020204" pitchFamily="34" charset="0"/>
                        <a:ea typeface="Times New Roman" panose="02020603050405020304" pitchFamily="18" charset="0"/>
                        <a:cs typeface="Arial" panose="020B0604020202020204" pitchFamily="34" charset="0"/>
                      </a:endParaRPr>
                    </a:p>
                  </a:txBody>
                  <a:tcPr marL="68580" marR="68580" marT="0" marB="0" anchor="b"/>
                </a:tc>
              </a:tr>
              <a:tr h="152400"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ru-RU" sz="1200"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</a:t>
                      </a:r>
                      <a:endParaRPr lang="ru-RU" sz="1000">
                        <a:effectLst/>
                        <a:latin typeface="Arial" panose="020B0604020202020204" pitchFamily="34" charset="0"/>
                        <a:ea typeface="Times New Roman" panose="02020603050405020304" pitchFamily="18" charset="0"/>
                        <a:cs typeface="Arial" panose="020B060402020202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ru-RU" sz="1200" dirty="0"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Обработка стыков и углов</a:t>
                      </a:r>
                      <a:endParaRPr lang="ru-RU" sz="1000" dirty="0">
                        <a:effectLst/>
                        <a:latin typeface="Arial" panose="020B0604020202020204" pitchFamily="34" charset="0"/>
                        <a:ea typeface="Times New Roman" panose="02020603050405020304" pitchFamily="18" charset="0"/>
                        <a:cs typeface="Arial" panose="020B060402020202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ru-RU" sz="1200"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5,00</a:t>
                      </a:r>
                      <a:endParaRPr lang="ru-RU" sz="1000">
                        <a:effectLst/>
                        <a:latin typeface="Arial" panose="020B0604020202020204" pitchFamily="34" charset="0"/>
                        <a:ea typeface="Times New Roman" panose="02020603050405020304" pitchFamily="18" charset="0"/>
                        <a:cs typeface="Arial" panose="020B0604020202020204" pitchFamily="34" charset="0"/>
                      </a:endParaRPr>
                    </a:p>
                  </a:txBody>
                  <a:tcPr marL="68580" marR="68580" marT="0" marB="0" anchor="b"/>
                </a:tc>
              </a:tr>
              <a:tr h="106680"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ru-RU" sz="1200"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D</a:t>
                      </a:r>
                      <a:endParaRPr lang="ru-RU" sz="1000">
                        <a:effectLst/>
                        <a:latin typeface="Arial" panose="020B0604020202020204" pitchFamily="34" charset="0"/>
                        <a:ea typeface="Times New Roman" panose="02020603050405020304" pitchFamily="18" charset="0"/>
                        <a:cs typeface="Arial" panose="020B060402020202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ru-RU" sz="1200" dirty="0"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Техническое соответствие</a:t>
                      </a:r>
                      <a:endParaRPr lang="ru-RU" sz="1000" dirty="0">
                        <a:effectLst/>
                        <a:latin typeface="Arial" panose="020B0604020202020204" pitchFamily="34" charset="0"/>
                        <a:ea typeface="Times New Roman" panose="02020603050405020304" pitchFamily="18" charset="0"/>
                        <a:cs typeface="Arial" panose="020B060402020202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ru-RU" sz="1200"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25,00</a:t>
                      </a:r>
                      <a:endParaRPr lang="ru-RU" sz="1000">
                        <a:effectLst/>
                        <a:latin typeface="Arial" panose="020B0604020202020204" pitchFamily="34" charset="0"/>
                        <a:ea typeface="Times New Roman" panose="02020603050405020304" pitchFamily="18" charset="0"/>
                        <a:cs typeface="Arial" panose="020B0604020202020204" pitchFamily="34" charset="0"/>
                      </a:endParaRPr>
                    </a:p>
                  </a:txBody>
                  <a:tcPr marL="68580" marR="68580" marT="0" marB="0" anchor="b"/>
                </a:tc>
              </a:tr>
              <a:tr h="0"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ru-RU" sz="1200"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Е</a:t>
                      </a:r>
                      <a:endParaRPr lang="ru-RU" sz="1000">
                        <a:effectLst/>
                        <a:latin typeface="Arial" panose="020B0604020202020204" pitchFamily="34" charset="0"/>
                        <a:ea typeface="Times New Roman" panose="02020603050405020304" pitchFamily="18" charset="0"/>
                        <a:cs typeface="Arial" panose="020B060402020202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ru-RU" sz="1200"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Охрана труда, безопасность</a:t>
                      </a:r>
                      <a:endParaRPr lang="ru-RU" sz="1000">
                        <a:effectLst/>
                        <a:latin typeface="Arial" panose="020B0604020202020204" pitchFamily="34" charset="0"/>
                        <a:ea typeface="Times New Roman" panose="02020603050405020304" pitchFamily="18" charset="0"/>
                        <a:cs typeface="Arial" panose="020B0604020202020204" pitchFamily="34" charset="0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ru-RU" sz="1200" dirty="0"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5,00</a:t>
                      </a:r>
                      <a:endParaRPr lang="ru-RU" sz="1000" dirty="0">
                        <a:effectLst/>
                        <a:latin typeface="Arial" panose="020B0604020202020204" pitchFamily="34" charset="0"/>
                        <a:ea typeface="Times New Roman" panose="02020603050405020304" pitchFamily="18" charset="0"/>
                        <a:cs typeface="Arial" panose="020B0604020202020204" pitchFamily="34" charset="0"/>
                      </a:endParaRPr>
                    </a:p>
                  </a:txBody>
                  <a:tcPr marL="68580" marR="68580" marT="0" marB="0" anchor="b"/>
                </a:tc>
              </a:tr>
              <a:tr h="0">
                <a:tc gridSpan="2"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</a:pPr>
                      <a:r>
                        <a:rPr lang="ru-RU" sz="1200"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Итого:</a:t>
                      </a:r>
                      <a:endParaRPr lang="ru-RU" sz="1000">
                        <a:effectLst/>
                        <a:latin typeface="Arial" panose="020B0604020202020204" pitchFamily="34" charset="0"/>
                        <a:ea typeface="Times New Roman" panose="02020603050405020304" pitchFamily="18" charset="0"/>
                        <a:cs typeface="Arial" panose="020B0604020202020204" pitchFamily="34" charset="0"/>
                      </a:endParaRPr>
                    </a:p>
                  </a:txBody>
                  <a:tcPr marL="68580" marR="68580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</a:pPr>
                      <a:r>
                        <a:rPr lang="ru-RU" sz="1200" dirty="0">
                          <a:effectLst/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90,00</a:t>
                      </a:r>
                      <a:endParaRPr lang="ru-RU" sz="1000" dirty="0">
                        <a:effectLst/>
                        <a:latin typeface="Arial" panose="020B0604020202020204" pitchFamily="34" charset="0"/>
                        <a:ea typeface="Times New Roman" panose="02020603050405020304" pitchFamily="18" charset="0"/>
                        <a:cs typeface="Arial" panose="020B0604020202020204" pitchFamily="34" charset="0"/>
                      </a:endParaRPr>
                    </a:p>
                  </a:txBody>
                  <a:tcPr marL="68580" marR="68580" marT="0" marB="0"/>
                </a:tc>
              </a:tr>
            </a:tbl>
          </a:graphicData>
        </a:graphic>
      </p:graphicFrame>
      <p:pic>
        <p:nvPicPr>
          <p:cNvPr id="8" name="Рисунок 7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740352" y="2391947"/>
            <a:ext cx="1128438" cy="1393952"/>
          </a:xfrm>
          <a:prstGeom prst="rect">
            <a:avLst/>
          </a:prstGeom>
        </p:spPr>
      </p:pic>
      <p:pic>
        <p:nvPicPr>
          <p:cNvPr id="9" name="Рисунок 8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372200" y="2391947"/>
            <a:ext cx="1080120" cy="1418626"/>
          </a:xfrm>
          <a:prstGeom prst="rect">
            <a:avLst/>
          </a:prstGeom>
        </p:spPr>
      </p:pic>
      <p:pic>
        <p:nvPicPr>
          <p:cNvPr id="16" name="Рисунок 15" descr="7.jpg"/>
          <p:cNvPicPr/>
          <p:nvPr/>
        </p:nvPicPr>
        <p:blipFill>
          <a:blip r:embed="rId6" cstate="print"/>
          <a:stretch>
            <a:fillRect/>
          </a:stretch>
        </p:blipFill>
        <p:spPr>
          <a:xfrm>
            <a:off x="5076056" y="2399257"/>
            <a:ext cx="896244" cy="144298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5816245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extBox 7"/>
          <p:cNvSpPr txBox="1"/>
          <p:nvPr/>
        </p:nvSpPr>
        <p:spPr>
          <a:xfrm>
            <a:off x="179512" y="1916832"/>
            <a:ext cx="9144000" cy="218521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endParaRPr lang="ru-RU" sz="4400" b="1" dirty="0" smtClean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ctr"/>
            <a:r>
              <a:rPr lang="ru-RU" sz="4400" b="1" dirty="0" smtClean="0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Спасибо за внимание!</a:t>
            </a:r>
            <a:endParaRPr lang="ru-RU" sz="4400" b="1" dirty="0">
              <a:solidFill>
                <a:srgbClr val="C000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ctr"/>
            <a:endParaRPr lang="ru-RU" sz="2400" dirty="0" smtClean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ctr"/>
            <a:endParaRPr lang="ru-RU" sz="24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3" name="Picture 8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23928" y="260648"/>
            <a:ext cx="1224136" cy="92626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510423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 build="allAtOnce"/>
    </p:bldLst>
  </p:timing>
</p:sld>
</file>

<file path=ppt/theme/theme1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2585</TotalTime>
  <Words>804</Words>
  <Application>Microsoft Office PowerPoint</Application>
  <PresentationFormat>Экран (4:3)</PresentationFormat>
  <Paragraphs>195</Paragraphs>
  <Slides>12</Slides>
  <Notes>3</Notes>
  <HiddenSlides>0</HiddenSlides>
  <MMClips>0</MMClips>
  <ScaleCrop>false</ScaleCrop>
  <HeadingPairs>
    <vt:vector size="6" baseType="variant">
      <vt:variant>
        <vt:lpstr>Использованные шрифты</vt:lpstr>
      </vt:variant>
      <vt:variant>
        <vt:i4>4</vt:i4>
      </vt:variant>
      <vt:variant>
        <vt:lpstr>Тема</vt:lpstr>
      </vt:variant>
      <vt:variant>
        <vt:i4>1</vt:i4>
      </vt:variant>
      <vt:variant>
        <vt:lpstr>Заголовки слайдов</vt:lpstr>
      </vt:variant>
      <vt:variant>
        <vt:i4>12</vt:i4>
      </vt:variant>
    </vt:vector>
  </HeadingPairs>
  <TitlesOfParts>
    <vt:vector size="17" baseType="lpstr">
      <vt:lpstr>Arial</vt:lpstr>
      <vt:lpstr>Calibri</vt:lpstr>
      <vt:lpstr>Georgia</vt:lpstr>
      <vt:lpstr>Times New Roman</vt:lpstr>
      <vt:lpstr>Тема Office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Действия СПК в строительстве по независимой оценке квалификаций </vt:lpstr>
      <vt:lpstr>Презентация PowerPoint</vt:lpstr>
      <vt:lpstr>Презентация PowerPoint</vt:lpstr>
      <vt:lpstr>Презентация PowerPoint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Формирование справочника профессий, востребованных на рынке труда, новых и перспективных профессий</dc:title>
  <dc:creator>Факторович Алла Аркадьевна</dc:creator>
  <cp:lastModifiedBy>Кришталь Владислав Викторович</cp:lastModifiedBy>
  <cp:revision>175</cp:revision>
  <cp:lastPrinted>2015-12-09T09:56:08Z</cp:lastPrinted>
  <dcterms:created xsi:type="dcterms:W3CDTF">2015-04-01T11:10:58Z</dcterms:created>
  <dcterms:modified xsi:type="dcterms:W3CDTF">2015-12-09T12:23:41Z</dcterms:modified>
</cp:coreProperties>
</file>