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51" r:id="rId2"/>
    <p:sldId id="368" r:id="rId3"/>
    <p:sldId id="318" r:id="rId4"/>
    <p:sldId id="375" r:id="rId5"/>
    <p:sldId id="362" r:id="rId6"/>
    <p:sldId id="363" r:id="rId7"/>
    <p:sldId id="265" r:id="rId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7CD4C-34CB-4803-9F20-5B7CBF6957C8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9DA63-8D1C-4A85-9C27-13639F111F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3B7F1-3FCF-49B0-832A-D94BEAF25825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F5409-01ED-4933-9416-48FDB3EB6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1E1B9-B054-43D5-836A-D953373BE759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019D2-8095-41DF-AECA-50E3193EF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BAC7-CE95-4227-8A50-91266CB2CDDC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7AFE1-33EB-4BAA-B2CA-B29BB3C8A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3D26D-972F-4579-8EFD-69E6B2C9E957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839A9-E5BF-43D4-AB26-2563432949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C1EAC-CC50-4590-A464-7BE6F5815E96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9E75E-28C8-400F-B296-2B1404DD2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58192-7168-4B72-BD84-989364927619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F8C8-8DDB-4C97-9701-62807B752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BEB51-105C-4A3D-A7EF-774A1506916B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7BFA-8EC4-4FCD-A905-441FBC335D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7AE32-0172-4F4C-A55E-6823BF95E96C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32AF0-FF27-40E8-99BF-B3B1F8F75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9F763-1ADB-447E-8D31-7B05DA88A875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15E44-A598-4866-9389-99D2F47832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518FC-3869-4A7A-B9C5-804DB007CB95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FF632-BE26-4388-B848-66193AE3E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7BAE8-8E63-4E60-BE7A-9E3B8F7DB243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FC7DE-F5CF-415F-9FEA-07CD815482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B6A1F8-FB59-430D-8C4C-061A2C2D79EE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A23B55-CD20-4CBF-9CB9-A1DDAA7AA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gfbank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57200" y="115888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ru-RU" sz="3600" b="1" i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                   </a:t>
            </a:r>
            <a:endParaRPr lang="ru-RU" sz="28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3" name="Picture 2" descr="1kommerz_a"/>
          <p:cNvPicPr>
            <a:picLocks noChangeAspect="1" noChangeArrowheads="1"/>
          </p:cNvPicPr>
          <p:nvPr/>
        </p:nvPicPr>
        <p:blipFill>
          <a:blip r:embed="rId2" cstate="print"/>
          <a:srcRect l="7576" t="21118" r="54546" b="22566"/>
          <a:stretch>
            <a:fillRect/>
          </a:stretch>
        </p:blipFill>
        <p:spPr bwMode="auto">
          <a:xfrm>
            <a:off x="0" y="0"/>
            <a:ext cx="2123727" cy="74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3347864" y="692696"/>
            <a:ext cx="5796136" cy="45719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0" y="6092825"/>
            <a:ext cx="9144000" cy="250825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458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						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55976" y="5661248"/>
            <a:ext cx="1031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06.07.2016г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83568" y="1830452"/>
            <a:ext cx="8064896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900" b="1" dirty="0" smtClean="0"/>
              <a:t>Кредиты </a:t>
            </a:r>
            <a:r>
              <a:rPr lang="ru-RU" sz="2900" b="1" dirty="0" smtClean="0"/>
              <a:t>под залог недвижимости</a:t>
            </a:r>
            <a:r>
              <a:rPr lang="ru-RU" sz="2900" b="1" dirty="0" smtClean="0"/>
              <a:t>:</a:t>
            </a:r>
          </a:p>
          <a:p>
            <a:pPr lvl="0"/>
            <a:r>
              <a:rPr lang="ru-RU" sz="2900" b="1" dirty="0" smtClean="0"/>
              <a:t>новый </a:t>
            </a:r>
            <a:r>
              <a:rPr lang="ru-RU" sz="2900" b="1" dirty="0" smtClean="0"/>
              <a:t>рынок кредитных услуг и инструмент </a:t>
            </a:r>
            <a:r>
              <a:rPr lang="ru-RU" sz="2900" b="1" dirty="0" smtClean="0"/>
              <a:t>снижения кредитного </a:t>
            </a:r>
            <a:r>
              <a:rPr lang="ru-RU" sz="2900" b="1" dirty="0" smtClean="0"/>
              <a:t>риска</a:t>
            </a:r>
            <a:endParaRPr kumimoji="0" lang="ru-RU" sz="29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221088"/>
            <a:ext cx="23455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</a:rPr>
              <a:t>Первый заместитель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Председателя Правления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И.В.Жигунов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kommerz_a"/>
          <p:cNvPicPr>
            <a:picLocks noChangeAspect="1" noChangeArrowheads="1"/>
          </p:cNvPicPr>
          <p:nvPr/>
        </p:nvPicPr>
        <p:blipFill>
          <a:blip r:embed="rId2" cstate="print"/>
          <a:srcRect l="7576" t="21118" r="54546" b="22566"/>
          <a:stretch>
            <a:fillRect/>
          </a:stretch>
        </p:blipFill>
        <p:spPr bwMode="auto">
          <a:xfrm>
            <a:off x="1" y="0"/>
            <a:ext cx="1757609" cy="6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2195736" y="1"/>
            <a:ext cx="6948264" cy="548679"/>
          </a:xfrm>
        </p:spPr>
        <p:txBody>
          <a:bodyPr/>
          <a:lstStyle/>
          <a:p>
            <a:pPr algn="r" eaLnBrk="1" hangingPunct="1"/>
            <a:r>
              <a:rPr lang="ru-RU" sz="2000" b="1" i="1" dirty="0" smtClean="0">
                <a:solidFill>
                  <a:srgbClr val="C00000"/>
                </a:solidFill>
              </a:rPr>
              <a:t>Рынок «залоговых» ипотечных кредитов</a:t>
            </a: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2411760" y="548680"/>
            <a:ext cx="6732240" cy="72008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11560" y="841371"/>
          <a:ext cx="7632848" cy="4333761"/>
        </p:xfrm>
        <a:graphic>
          <a:graphicData uri="http://schemas.openxmlformats.org/drawingml/2006/table">
            <a:tbl>
              <a:tblPr/>
              <a:tblGrid>
                <a:gridCol w="1629789"/>
                <a:gridCol w="1847095"/>
                <a:gridCol w="4155964"/>
              </a:tblGrid>
              <a:tr h="323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период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млн.руб.*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основные потребители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2015 </a:t>
                      </a:r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год</a:t>
                      </a:r>
                    </a:p>
                    <a:p>
                      <a:pPr algn="ctr" fontAlgn="b"/>
                      <a:endParaRPr lang="ru-RU" sz="20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 fontAlgn="b">
                        <a:buAutoNum type="arabicPlain" startAt="20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540</a:t>
                      </a:r>
                    </a:p>
                    <a:p>
                      <a:pPr marL="457200" indent="-457200" algn="ctr" fontAlgn="b">
                        <a:buAutoNum type="arabicPlain" startAt="20"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50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%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-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ИП/малый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бизнес</a:t>
                      </a:r>
                    </a:p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50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%  - потребительские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нужды </a:t>
                      </a:r>
                    </a:p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702"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 smtClean="0">
                        <a:solidFill>
                          <a:srgbClr val="00206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2014 год</a:t>
                      </a:r>
                    </a:p>
                    <a:p>
                      <a:pPr algn="ctr" fontAlgn="b"/>
                      <a:endParaRPr lang="ru-RU" sz="20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 fontAlgn="b">
                        <a:buAutoNum type="arabicPlain" startAt="31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095</a:t>
                      </a:r>
                    </a:p>
                    <a:p>
                      <a:pPr marL="457200" indent="-457200" algn="ctr" fontAlgn="b">
                        <a:buAutoNum type="arabicPlain" startAt="31"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None/>
                      </a:pP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30%  - ИП/малый бизнес</a:t>
                      </a:r>
                    </a:p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70%  - потребительские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нужды </a:t>
                      </a:r>
                    </a:p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702"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 smtClean="0">
                        <a:solidFill>
                          <a:srgbClr val="00206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2013 год</a:t>
                      </a:r>
                    </a:p>
                    <a:p>
                      <a:pPr algn="ctr" fontAlgn="b"/>
                      <a:endParaRPr lang="ru-RU" sz="2000" b="0" i="0" u="none" strike="noStrike" dirty="0" smtClean="0">
                        <a:solidFill>
                          <a:srgbClr val="00206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ru-RU" sz="20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 fontAlgn="b">
                        <a:buAutoNum type="arabicPlain" startAt="17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217</a:t>
                      </a:r>
                    </a:p>
                    <a:p>
                      <a:pPr marL="457200" indent="-457200" algn="ctr" fontAlgn="b">
                        <a:buAutoNum type="arabicPlain" startAt="17"/>
                      </a:pP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457200" indent="-457200" algn="ctr" fontAlgn="b">
                        <a:buAutoNum type="arabicPlain" startAt="17"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10%  - ИП/малый бизнес</a:t>
                      </a:r>
                    </a:p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90%  - потребительские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нужды </a:t>
                      </a:r>
                    </a:p>
                    <a:p>
                      <a:pPr algn="l" fontAlgn="b">
                        <a:buFont typeface="Arial" pitchFamily="34" charset="0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2012 год</a:t>
                      </a:r>
                      <a:endParaRPr lang="ru-RU" sz="20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 fontAlgn="b">
                        <a:buAutoNum type="arabicPlain" startAt="13"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н.д.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55576" y="5229200"/>
            <a:ext cx="5460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Средняя сумма кредита от 1,0 до 3,0 млн.руб. в зависимости от региона</a:t>
            </a:r>
            <a:endParaRPr lang="ru-RU" sz="12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55576" y="6093296"/>
            <a:ext cx="4104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576" y="6093296"/>
            <a:ext cx="4304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*   </a:t>
            </a:r>
            <a:r>
              <a:rPr lang="ru-RU" sz="1000" dirty="0" smtClean="0"/>
              <a:t>в</a:t>
            </a:r>
            <a:r>
              <a:rPr lang="ru-RU" sz="1000" dirty="0" smtClean="0"/>
              <a:t>ыдано банками в РФ / по </a:t>
            </a:r>
            <a:r>
              <a:rPr lang="ru-RU" sz="1000" dirty="0" smtClean="0"/>
              <a:t>данным </a:t>
            </a:r>
            <a:r>
              <a:rPr lang="ru-RU" sz="1000" dirty="0" err="1" smtClean="0"/>
              <a:t>Русипотека</a:t>
            </a:r>
            <a:r>
              <a:rPr lang="ru-RU" sz="1000" dirty="0" smtClean="0"/>
              <a:t> / </a:t>
            </a:r>
            <a:r>
              <a:rPr lang="ru-RU" sz="800" dirty="0" smtClean="0"/>
              <a:t>залог жилых объектов</a:t>
            </a:r>
          </a:p>
          <a:p>
            <a:r>
              <a:rPr lang="ru-RU" sz="1000" dirty="0" smtClean="0"/>
              <a:t>** экспертная оценка заявок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kommerz_a"/>
          <p:cNvPicPr>
            <a:picLocks noChangeAspect="1" noChangeArrowheads="1"/>
          </p:cNvPicPr>
          <p:nvPr/>
        </p:nvPicPr>
        <p:blipFill>
          <a:blip r:embed="rId2" cstate="print"/>
          <a:srcRect l="7576" t="21118" r="54546" b="22566"/>
          <a:stretch>
            <a:fillRect/>
          </a:stretch>
        </p:blipFill>
        <p:spPr bwMode="auto">
          <a:xfrm>
            <a:off x="0" y="0"/>
            <a:ext cx="19621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pPr algn="r" eaLnBrk="1" hangingPunct="1"/>
            <a:r>
              <a:rPr lang="ru-RU" sz="3600" b="1" i="1" dirty="0" smtClean="0">
                <a:solidFill>
                  <a:srgbClr val="002060"/>
                </a:solidFill>
              </a:rPr>
              <a:t>                    </a:t>
            </a:r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2843213" y="548681"/>
            <a:ext cx="6300787" cy="72008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0" y="6021388"/>
            <a:ext cx="9144000" cy="250825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458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							</a:t>
            </a:r>
          </a:p>
        </p:txBody>
      </p:sp>
      <p:sp>
        <p:nvSpPr>
          <p:cNvPr id="5127" name="TextBox 11"/>
          <p:cNvSpPr txBox="1">
            <a:spLocks noChangeArrowheads="1"/>
          </p:cNvSpPr>
          <p:nvPr/>
        </p:nvSpPr>
        <p:spPr bwMode="auto">
          <a:xfrm>
            <a:off x="3635375" y="1628775"/>
            <a:ext cx="3600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4" name="TextBox 19"/>
          <p:cNvSpPr txBox="1">
            <a:spLocks noChangeArrowheads="1"/>
          </p:cNvSpPr>
          <p:nvPr/>
        </p:nvSpPr>
        <p:spPr bwMode="auto">
          <a:xfrm>
            <a:off x="611560" y="1052736"/>
            <a:ext cx="7776864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Wingdings" pitchFamily="2" charset="2"/>
              <a:buChar char="q"/>
            </a:pPr>
            <a:r>
              <a:rPr lang="ru-RU" b="1" dirty="0" smtClean="0"/>
              <a:t>Обеспечение – залог недвижимости,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Wingdings" pitchFamily="2" charset="2"/>
              <a:buChar char="q"/>
            </a:pPr>
            <a:r>
              <a:rPr lang="ru-RU" b="1" dirty="0" smtClean="0"/>
              <a:t>Сумма кредита от </a:t>
            </a:r>
            <a:r>
              <a:rPr lang="ru-RU" b="1" dirty="0" smtClean="0">
                <a:solidFill>
                  <a:srgbClr val="C00000"/>
                </a:solidFill>
              </a:rPr>
              <a:t>1 до 10 млн.руб</a:t>
            </a:r>
            <a:r>
              <a:rPr lang="ru-RU" b="1" dirty="0" smtClean="0"/>
              <a:t>.,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Wingdings" pitchFamily="2" charset="2"/>
              <a:buChar char="q"/>
            </a:pPr>
            <a:r>
              <a:rPr lang="ru-RU" b="1" dirty="0" smtClean="0"/>
              <a:t>Размер кредита – </a:t>
            </a:r>
            <a:r>
              <a:rPr lang="ru-RU" b="1" dirty="0" smtClean="0">
                <a:solidFill>
                  <a:srgbClr val="C00000"/>
                </a:solidFill>
              </a:rPr>
              <a:t>до 50% </a:t>
            </a:r>
            <a:r>
              <a:rPr lang="ru-RU" b="1" dirty="0" smtClean="0"/>
              <a:t>оценки залога,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Wingdings" pitchFamily="2" charset="2"/>
              <a:buChar char="q"/>
            </a:pPr>
            <a:r>
              <a:rPr lang="ru-RU" b="1" dirty="0" smtClean="0"/>
              <a:t>Срок кредита от </a:t>
            </a:r>
            <a:r>
              <a:rPr lang="ru-RU" b="1" dirty="0" smtClean="0">
                <a:solidFill>
                  <a:srgbClr val="C00000"/>
                </a:solidFill>
              </a:rPr>
              <a:t>1 до 15 лет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Wingdings" pitchFamily="2" charset="2"/>
              <a:buChar char="q"/>
            </a:pPr>
            <a:r>
              <a:rPr lang="ru-RU" b="1" dirty="0" smtClean="0"/>
              <a:t>Ставки по кредиту </a:t>
            </a:r>
            <a:r>
              <a:rPr lang="ru-RU" b="1" dirty="0" smtClean="0">
                <a:solidFill>
                  <a:srgbClr val="C00000"/>
                </a:solidFill>
              </a:rPr>
              <a:t>14%-</a:t>
            </a:r>
            <a:r>
              <a:rPr lang="ru-RU" b="1" dirty="0" smtClean="0">
                <a:solidFill>
                  <a:srgbClr val="C00000"/>
                </a:solidFill>
              </a:rPr>
              <a:t>17%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Wingdings" pitchFamily="2" charset="2"/>
              <a:buChar char="q"/>
            </a:pPr>
            <a:r>
              <a:rPr lang="ru-RU" b="1" dirty="0" smtClean="0"/>
              <a:t>Заемщик – физическое лицо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Wingdings" pitchFamily="2" charset="2"/>
              <a:buChar char="q"/>
            </a:pPr>
            <a:r>
              <a:rPr lang="ru-RU" b="1" dirty="0" smtClean="0"/>
              <a:t>Возможен залог имущества третьих лиц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Wingdings" pitchFamily="2" charset="2"/>
              <a:buChar char="q"/>
            </a:pPr>
            <a:r>
              <a:rPr lang="ru-RU" b="1" dirty="0" smtClean="0"/>
              <a:t>Цели – на «разные нужды» </a:t>
            </a:r>
            <a:r>
              <a:rPr lang="ru-RU" sz="1600" dirty="0" smtClean="0"/>
              <a:t>(пример: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ru-RU" sz="1600" dirty="0" smtClean="0"/>
              <a:t>	- на тендер / на франшизу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ru-RU" sz="1600" dirty="0" smtClean="0"/>
              <a:t>	- финансирование текущей деятельности ИП / МСБ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ru-RU" sz="1600" dirty="0" smtClean="0"/>
              <a:t>	- на развитие бизнеса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</a:pPr>
            <a:r>
              <a:rPr lang="ru-RU" sz="1600" dirty="0" smtClean="0"/>
              <a:t>	- покупка коммерческих помещений / расширение производства)</a:t>
            </a:r>
          </a:p>
          <a:p>
            <a:pPr marL="514350" lvl="0" indent="-51435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Wingdings" pitchFamily="2" charset="2"/>
              <a:buChar char="q"/>
            </a:pPr>
            <a:endParaRPr lang="ru" sz="1600" dirty="0" smtClean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2436813" y="0"/>
            <a:ext cx="6707187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ru-RU" sz="2000" b="1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Основные параметры кредитного продукта *</a:t>
            </a:r>
            <a:endParaRPr lang="ru-RU" sz="20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27584" y="5589240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7584" y="5589240"/>
            <a:ext cx="20056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* среднерыночные показатели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kommerz_a"/>
          <p:cNvPicPr>
            <a:picLocks noChangeAspect="1" noChangeArrowheads="1"/>
          </p:cNvPicPr>
          <p:nvPr/>
        </p:nvPicPr>
        <p:blipFill>
          <a:blip r:embed="rId2" cstate="print"/>
          <a:srcRect l="7576" t="21118" r="54546" b="22566"/>
          <a:stretch>
            <a:fillRect/>
          </a:stretch>
        </p:blipFill>
        <p:spPr bwMode="auto">
          <a:xfrm>
            <a:off x="1" y="0"/>
            <a:ext cx="1979711" cy="69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2195736" y="1"/>
            <a:ext cx="6948264" cy="548679"/>
          </a:xfrm>
        </p:spPr>
        <p:txBody>
          <a:bodyPr/>
          <a:lstStyle/>
          <a:p>
            <a:pPr algn="r" eaLnBrk="1" hangingPunct="1"/>
            <a:r>
              <a:rPr lang="ru-RU" sz="2000" b="1" i="1" dirty="0" smtClean="0">
                <a:solidFill>
                  <a:srgbClr val="C00000"/>
                </a:solidFill>
              </a:rPr>
              <a:t>Решаемые задачи при «залоговом» кредитовании</a:t>
            </a:r>
          </a:p>
        </p:txBody>
      </p:sp>
      <p:sp>
        <p:nvSpPr>
          <p:cNvPr id="13316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4032448" cy="4752528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   </a:t>
            </a:r>
            <a:r>
              <a:rPr lang="ru-RU" sz="3000" b="1" i="1" dirty="0" smtClean="0">
                <a:solidFill>
                  <a:srgbClr val="C00000"/>
                </a:solidFill>
              </a:rPr>
              <a:t>для кредитора:</a:t>
            </a:r>
            <a:endParaRPr lang="ru-RU" sz="3000" b="1" u="sng" dirty="0" smtClean="0">
              <a:solidFill>
                <a:srgbClr val="0070C0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ru-RU" sz="2000" dirty="0" smtClean="0">
                <a:solidFill>
                  <a:srgbClr val="002060"/>
                </a:solidFill>
              </a:rPr>
              <a:t>повышение качества кредитного портфеля</a:t>
            </a:r>
          </a:p>
          <a:p>
            <a:pPr eaLnBrk="1" hangingPunct="1">
              <a:spcBef>
                <a:spcPts val="1200"/>
              </a:spcBef>
            </a:pPr>
            <a:r>
              <a:rPr lang="ru-RU" sz="2000" dirty="0" smtClean="0">
                <a:solidFill>
                  <a:srgbClr val="002060"/>
                </a:solidFill>
              </a:rPr>
              <a:t>наличие «адекватного» обеспечения</a:t>
            </a:r>
          </a:p>
          <a:p>
            <a:pPr eaLnBrk="1" hangingPunct="1">
              <a:spcBef>
                <a:spcPts val="1200"/>
              </a:spcBef>
            </a:pPr>
            <a:r>
              <a:rPr lang="ru-RU" sz="2000" dirty="0" smtClean="0">
                <a:solidFill>
                  <a:srgbClr val="002060"/>
                </a:solidFill>
              </a:rPr>
              <a:t>снижение «резервов</a:t>
            </a:r>
            <a:r>
              <a:rPr lang="ru-RU" sz="2000" dirty="0" smtClean="0">
                <a:solidFill>
                  <a:srgbClr val="002060"/>
                </a:solidFill>
              </a:rPr>
              <a:t>»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     (качество залога)</a:t>
            </a:r>
            <a:endParaRPr lang="ru-RU" sz="2000" dirty="0" smtClean="0">
              <a:solidFill>
                <a:srgbClr val="002060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ru-RU" sz="2000" dirty="0" smtClean="0">
                <a:solidFill>
                  <a:srgbClr val="002060"/>
                </a:solidFill>
              </a:rPr>
              <a:t>расширение целевой аудитории пользователя кредитной услуги</a:t>
            </a:r>
          </a:p>
          <a:p>
            <a:pPr eaLnBrk="1" hangingPunct="1">
              <a:spcBef>
                <a:spcPts val="1200"/>
              </a:spcBef>
            </a:pPr>
            <a:r>
              <a:rPr lang="ru-RU" sz="2000" dirty="0" smtClean="0">
                <a:solidFill>
                  <a:srgbClr val="002060"/>
                </a:solidFill>
              </a:rPr>
              <a:t>возможность рефинансирования/ </a:t>
            </a:r>
            <a:r>
              <a:rPr lang="ru-RU" sz="2000" dirty="0" err="1" smtClean="0">
                <a:solidFill>
                  <a:srgbClr val="002060"/>
                </a:solidFill>
              </a:rPr>
              <a:t>секьюритизации</a:t>
            </a:r>
            <a:r>
              <a:rPr lang="ru-RU" sz="2000" dirty="0" smtClean="0">
                <a:solidFill>
                  <a:srgbClr val="002060"/>
                </a:solidFill>
              </a:rPr>
              <a:t> портфеля как «ипотечного продукта»</a:t>
            </a: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2411760" y="620688"/>
            <a:ext cx="6732240" cy="72008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4860032" y="1052736"/>
            <a:ext cx="403244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ru-RU" sz="3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</a:t>
            </a:r>
            <a:r>
              <a:rPr lang="ru-RU" sz="3000" b="1" i="1" dirty="0" smtClean="0">
                <a:solidFill>
                  <a:srgbClr val="C00000"/>
                </a:solidFill>
                <a:latin typeface="+mn-lt"/>
              </a:rPr>
              <a:t>клиента</a:t>
            </a:r>
            <a:r>
              <a:rPr kumimoji="0" lang="ru-RU" sz="3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3000" b="1" i="0" u="sng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возможность получения финансирования по «адекватной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рыночной» ставке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простота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получения кредита и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     пользования ресурсом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возможность 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получения средств на </a:t>
            </a:r>
            <a:r>
              <a:rPr lang="ru-RU" sz="2000" dirty="0" err="1" smtClean="0">
                <a:solidFill>
                  <a:srgbClr val="002060"/>
                </a:solidFill>
                <a:latin typeface="+mn-lt"/>
              </a:rPr>
              <a:t>бизнес-цели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 «без прямой» привязки к «бизнес-плану» заявителя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использование имущества третьих лиц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427984" y="1268760"/>
            <a:ext cx="72008" cy="496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1kommerz_a"/>
          <p:cNvPicPr>
            <a:picLocks noChangeAspect="1" noChangeArrowheads="1"/>
          </p:cNvPicPr>
          <p:nvPr/>
        </p:nvPicPr>
        <p:blipFill>
          <a:blip r:embed="rId2" cstate="print"/>
          <a:srcRect l="7576" t="21118" r="54546" b="22566"/>
          <a:stretch>
            <a:fillRect/>
          </a:stretch>
        </p:blipFill>
        <p:spPr bwMode="auto">
          <a:xfrm>
            <a:off x="0" y="0"/>
            <a:ext cx="175577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>
          <a:xfrm>
            <a:off x="2051720" y="-99392"/>
            <a:ext cx="7092280" cy="649287"/>
          </a:xfrm>
        </p:spPr>
        <p:txBody>
          <a:bodyPr/>
          <a:lstStyle/>
          <a:p>
            <a:pPr algn="r" eaLnBrk="1" hangingPunct="1"/>
            <a:r>
              <a:rPr lang="ru-RU" sz="2000" b="1" dirty="0" smtClean="0">
                <a:solidFill>
                  <a:srgbClr val="C00000"/>
                </a:solidFill>
              </a:rPr>
              <a:t>ПРИМЕР : выбор между «целевой МСБ» и «залоговый» </a:t>
            </a:r>
            <a:r>
              <a:rPr lang="ru-RU" sz="2000" b="1" i="1" dirty="0" smtClean="0">
                <a:solidFill>
                  <a:srgbClr val="002060"/>
                </a:solidFill>
              </a:rPr>
              <a:t>   </a:t>
            </a:r>
            <a:r>
              <a:rPr lang="ru-RU" sz="3600" b="1" i="1" dirty="0" smtClean="0">
                <a:solidFill>
                  <a:srgbClr val="002060"/>
                </a:solidFill>
              </a:rPr>
              <a:t>                </a:t>
            </a:r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339975" y="548680"/>
            <a:ext cx="6804025" cy="73025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021388"/>
            <a:ext cx="9144000" cy="250825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458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							</a:t>
            </a:r>
          </a:p>
        </p:txBody>
      </p:sp>
      <p:sp>
        <p:nvSpPr>
          <p:cNvPr id="18439" name="TextBox 11"/>
          <p:cNvSpPr txBox="1">
            <a:spLocks noChangeArrowheads="1"/>
          </p:cNvSpPr>
          <p:nvPr/>
        </p:nvSpPr>
        <p:spPr bwMode="auto">
          <a:xfrm>
            <a:off x="3635375" y="1628775"/>
            <a:ext cx="3600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8440" name="TextBox 14"/>
          <p:cNvSpPr txBox="1">
            <a:spLocks noChangeArrowheads="1"/>
          </p:cNvSpPr>
          <p:nvPr/>
        </p:nvSpPr>
        <p:spPr bwMode="auto">
          <a:xfrm>
            <a:off x="287338" y="620688"/>
            <a:ext cx="885666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</a:rPr>
              <a:t>Сумма кредита 1 </a:t>
            </a:r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000 000 рублей</a:t>
            </a:r>
          </a:p>
          <a:p>
            <a:endParaRPr lang="ru-RU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0" y="1124744"/>
          <a:ext cx="9144001" cy="4473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660"/>
                <a:gridCol w="1168212"/>
                <a:gridCol w="1117788"/>
                <a:gridCol w="1730239"/>
                <a:gridCol w="3223102"/>
              </a:tblGrid>
              <a:tr h="102172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Вид кредита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Срок кредита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% ставка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Ежемесячный платеж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(в среднем)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3040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074499">
                <a:tc>
                  <a:txBody>
                    <a:bodyPr/>
                    <a:lstStyle/>
                    <a:p>
                      <a:r>
                        <a:rPr lang="ru-RU" dirty="0" smtClean="0"/>
                        <a:t>МСБ</a:t>
                      </a:r>
                    </a:p>
                    <a:p>
                      <a:r>
                        <a:rPr lang="ru-RU" dirty="0" smtClean="0"/>
                        <a:t>(</a:t>
                      </a:r>
                      <a:r>
                        <a:rPr lang="ru-RU" sz="1400" dirty="0" smtClean="0"/>
                        <a:t>обычный кредит малому бизнесу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До</a:t>
                      </a:r>
                      <a:r>
                        <a:rPr lang="ru-RU" sz="1700" baseline="0" dirty="0" smtClean="0"/>
                        <a:t> </a:t>
                      </a:r>
                      <a:r>
                        <a:rPr lang="ru-RU" sz="1700" baseline="0" dirty="0" smtClean="0"/>
                        <a:t>3-</a:t>
                      </a:r>
                      <a:r>
                        <a:rPr lang="ru-RU" sz="1700" dirty="0" smtClean="0"/>
                        <a:t>5 </a:t>
                      </a:r>
                      <a:r>
                        <a:rPr lang="ru-RU" sz="1700" dirty="0" smtClean="0"/>
                        <a:t>лет</a:t>
                      </a:r>
                      <a:endParaRPr lang="ru-RU" sz="17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19%-</a:t>
                      </a:r>
                      <a:r>
                        <a:rPr lang="ru-RU" dirty="0" smtClean="0"/>
                        <a:t>24%</a:t>
                      </a:r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26-30 </a:t>
                      </a:r>
                      <a:r>
                        <a:rPr lang="ru-RU" sz="1400" dirty="0" smtClean="0"/>
                        <a:t>т.руб.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выше платеж,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кредит как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ю.л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./ИП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пакет документов по бизнесу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1654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кредит на </a:t>
                      </a:r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разные</a:t>
                      </a:r>
                    </a:p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бизнес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цели</a:t>
                      </a:r>
                      <a:endParaRPr lang="ru-RU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ru-RU" dirty="0" smtClean="0"/>
                        <a:t>«под залог»</a:t>
                      </a:r>
                    </a:p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rgbClr val="FFFF00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до 15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лет</a:t>
                      </a:r>
                    </a:p>
                    <a:p>
                      <a:r>
                        <a:rPr lang="ru-RU" sz="1400" b="0" i="1" dirty="0" smtClean="0">
                          <a:solidFill>
                            <a:schemeClr val="tx1"/>
                          </a:solidFill>
                        </a:rPr>
                        <a:t>(дольше</a:t>
                      </a:r>
                      <a:r>
                        <a:rPr lang="ru-RU" sz="1400" b="0" i="1" baseline="0" dirty="0" smtClean="0">
                          <a:solidFill>
                            <a:schemeClr val="tx1"/>
                          </a:solidFill>
                        </a:rPr>
                        <a:t> срок – ниже платеж)</a:t>
                      </a:r>
                      <a:endParaRPr lang="ru-RU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14%-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17%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12-15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т.руб.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ниже размер платежа,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кредит как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физ.лицу,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решение за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2-3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дня,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без формирования пакета по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ю.л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получение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денег сразу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после оформления залога</a:t>
                      </a:r>
                      <a:endParaRPr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FF00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1" name="Капля 10"/>
          <p:cNvSpPr/>
          <p:nvPr/>
        </p:nvSpPr>
        <p:spPr>
          <a:xfrm>
            <a:off x="4283968" y="4005064"/>
            <a:ext cx="1296144" cy="1224136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499992" y="2852936"/>
            <a:ext cx="0" cy="10801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72000" y="3717032"/>
            <a:ext cx="1096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платеж </a:t>
            </a:r>
            <a:r>
              <a:rPr lang="ru-RU" sz="1200" dirty="0" smtClean="0">
                <a:solidFill>
                  <a:srgbClr val="FF0000"/>
                </a:solidFill>
              </a:rPr>
              <a:t>ниже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1kommerz_a"/>
          <p:cNvPicPr>
            <a:picLocks noChangeAspect="1" noChangeArrowheads="1"/>
          </p:cNvPicPr>
          <p:nvPr/>
        </p:nvPicPr>
        <p:blipFill>
          <a:blip r:embed="rId2" cstate="print"/>
          <a:srcRect l="7576" t="21118" r="54546" b="22566"/>
          <a:stretch>
            <a:fillRect/>
          </a:stretch>
        </p:blipFill>
        <p:spPr bwMode="auto">
          <a:xfrm>
            <a:off x="0" y="0"/>
            <a:ext cx="216376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pPr algn="r" eaLnBrk="1" hangingPunct="1"/>
            <a:r>
              <a:rPr lang="ru-RU" sz="3600" b="1" i="1" smtClean="0">
                <a:solidFill>
                  <a:srgbClr val="002060"/>
                </a:solidFill>
              </a:rPr>
              <a:t>                    </a:t>
            </a:r>
            <a:endParaRPr lang="ru-RU" sz="2800" smtClean="0">
              <a:solidFill>
                <a:srgbClr val="002060"/>
              </a:solidFill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2843213" y="620688"/>
            <a:ext cx="6300787" cy="73025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0" y="6021388"/>
            <a:ext cx="9144000" cy="250825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458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							</a:t>
            </a:r>
          </a:p>
        </p:txBody>
      </p:sp>
      <p:sp>
        <p:nvSpPr>
          <p:cNvPr id="20487" name="TextBox 11"/>
          <p:cNvSpPr txBox="1">
            <a:spLocks noChangeArrowheads="1"/>
          </p:cNvSpPr>
          <p:nvPr/>
        </p:nvSpPr>
        <p:spPr bwMode="auto">
          <a:xfrm>
            <a:off x="3635375" y="1628775"/>
            <a:ext cx="3600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0488" name="TextBox 14"/>
          <p:cNvSpPr txBox="1">
            <a:spLocks noChangeArrowheads="1"/>
          </p:cNvSpPr>
          <p:nvPr/>
        </p:nvSpPr>
        <p:spPr bwMode="auto">
          <a:xfrm>
            <a:off x="395288" y="333375"/>
            <a:ext cx="90011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400" b="1" dirty="0">
              <a:solidFill>
                <a:srgbClr val="0070C0"/>
              </a:solidFill>
              <a:latin typeface="Calibri" pitchFamily="34" charset="0"/>
            </a:endParaRPr>
          </a:p>
          <a:p>
            <a:endParaRPr lang="ru-RU" sz="2600" b="1" dirty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ru-RU" sz="26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6156176" y="116632"/>
            <a:ext cx="288032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2400" b="1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опции для бизнеса</a:t>
            </a:r>
            <a:endParaRPr lang="ru-RU" sz="24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052736"/>
            <a:ext cx="4997635" cy="366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611188" y="2066925"/>
            <a:ext cx="2376487" cy="7207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1600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Взял кредит</a:t>
            </a:r>
            <a:r>
              <a:rPr lang="ru-RU" sz="1600" dirty="0">
                <a:latin typeface="Calibri" pitchFamily="34" charset="0"/>
                <a:cs typeface="Arial" charset="0"/>
              </a:rPr>
              <a:t> –</a:t>
            </a:r>
          </a:p>
          <a:p>
            <a:pPr>
              <a:spcAft>
                <a:spcPts val="1000"/>
              </a:spcAft>
            </a:pPr>
            <a:r>
              <a:rPr lang="ru-RU" sz="1600" dirty="0">
                <a:latin typeface="Calibri" pitchFamily="34" charset="0"/>
                <a:cs typeface="Arial" charset="0"/>
              </a:rPr>
              <a:t>«вложил» в бизнес</a:t>
            </a:r>
            <a:endParaRPr lang="ru-RU" sz="1600" dirty="0">
              <a:cs typeface="Arial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659563" y="1995488"/>
            <a:ext cx="2225675" cy="647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1600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Вернул кредит –</a:t>
            </a:r>
          </a:p>
          <a:p>
            <a:pPr>
              <a:spcAft>
                <a:spcPts val="1000"/>
              </a:spcAft>
            </a:pPr>
            <a:r>
              <a:rPr lang="ru-RU" sz="1600" dirty="0">
                <a:latin typeface="Calibri" pitchFamily="34" charset="0"/>
                <a:cs typeface="Arial" charset="0"/>
              </a:rPr>
              <a:t>восстановил лимит</a:t>
            </a:r>
            <a:endParaRPr lang="ru-RU" sz="1600" dirty="0"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584" y="4365104"/>
            <a:ext cx="7775575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ru-RU" sz="2600" b="1" dirty="0" smtClean="0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ru-RU" sz="2600" b="1" dirty="0" smtClean="0">
                <a:solidFill>
                  <a:srgbClr val="0070C0"/>
                </a:solidFill>
              </a:rPr>
              <a:t>«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</a:rPr>
              <a:t>Ипотечный овердрафт</a:t>
            </a:r>
            <a:r>
              <a:rPr lang="ru-RU" sz="2600" b="1" dirty="0">
                <a:solidFill>
                  <a:srgbClr val="0070C0"/>
                </a:solidFill>
              </a:rPr>
              <a:t>»:</a:t>
            </a:r>
            <a:r>
              <a:rPr lang="ru-RU" sz="2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ctr">
              <a:defRPr/>
            </a:pPr>
            <a:r>
              <a:rPr lang="ru-RU" sz="2600" b="1" dirty="0">
                <a:solidFill>
                  <a:srgbClr val="0070C0"/>
                </a:solidFill>
              </a:rPr>
              <a:t>возобновляемая ипотечная кредитная линия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1kommerz_a"/>
          <p:cNvPicPr>
            <a:picLocks noChangeAspect="1" noChangeArrowheads="1"/>
          </p:cNvPicPr>
          <p:nvPr/>
        </p:nvPicPr>
        <p:blipFill>
          <a:blip r:embed="rId2" cstate="print"/>
          <a:srcRect l="7576" t="21118" r="54546" b="22566"/>
          <a:stretch>
            <a:fillRect/>
          </a:stretch>
        </p:blipFill>
        <p:spPr bwMode="auto">
          <a:xfrm>
            <a:off x="0" y="-1"/>
            <a:ext cx="1907703" cy="67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2843213" y="548680"/>
            <a:ext cx="6300787" cy="73025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0" y="5949950"/>
            <a:ext cx="9144000" cy="250825"/>
          </a:xfrm>
          <a:prstGeom prst="rect">
            <a:avLst/>
          </a:prstGeom>
          <a:solidFill>
            <a:srgbClr val="9DCE6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458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							</a:t>
            </a:r>
          </a:p>
        </p:txBody>
      </p:sp>
      <p:sp>
        <p:nvSpPr>
          <p:cNvPr id="27655" name="TextBox 8"/>
          <p:cNvSpPr>
            <a:spLocks noGrp="1" noChangeArrowheads="1"/>
          </p:cNvSpPr>
          <p:nvPr>
            <p:ph idx="1"/>
          </p:nvPr>
        </p:nvSpPr>
        <p:spPr>
          <a:xfrm>
            <a:off x="539552" y="836712"/>
            <a:ext cx="8229600" cy="4425827"/>
          </a:xfrm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 algn="ctr">
              <a:buFont typeface="Arial" pitchFamily="34" charset="0"/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 algn="ctr">
              <a:buFont typeface="Arial" pitchFamily="34" charset="0"/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2600" b="1" dirty="0" smtClean="0">
                <a:solidFill>
                  <a:srgbClr val="0070C0"/>
                </a:solidFill>
              </a:rPr>
              <a:t>8 800 555 00 26 (звонок бесплатный), </a:t>
            </a:r>
          </a:p>
          <a:p>
            <a:pPr algn="ctr">
              <a:buFont typeface="Arial" charset="0"/>
              <a:buNone/>
            </a:pPr>
            <a:r>
              <a:rPr lang="en-US" sz="2600" b="1" dirty="0" smtClean="0">
                <a:solidFill>
                  <a:srgbClr val="0070C0"/>
                </a:solidFill>
              </a:rPr>
              <a:t>+</a:t>
            </a:r>
            <a:r>
              <a:rPr lang="ru-RU" sz="2600" b="1" dirty="0" smtClean="0">
                <a:solidFill>
                  <a:srgbClr val="0070C0"/>
                </a:solidFill>
              </a:rPr>
              <a:t>7 495  772 75 20 Москва </a:t>
            </a:r>
          </a:p>
          <a:p>
            <a:pPr algn="ctr">
              <a:buFont typeface="Arial" charset="0"/>
              <a:buNone/>
            </a:pPr>
            <a:r>
              <a:rPr lang="en-US" b="1" dirty="0" smtClean="0">
                <a:solidFill>
                  <a:srgbClr val="0070C0"/>
                </a:solidFill>
                <a:hlinkClick r:id="rId3"/>
              </a:rPr>
              <a:t>www.bgfbank.ru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endParaRPr lang="ru-RU" sz="1000" b="1" dirty="0" smtClean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endParaRPr lang="ru-RU" sz="1000" b="1" dirty="0" smtClean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endParaRPr lang="ru-RU" sz="1000" b="1" dirty="0" smtClean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endParaRPr lang="ru-RU" sz="1000" b="1" dirty="0" smtClean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1000" b="1" dirty="0" smtClean="0">
                <a:solidFill>
                  <a:srgbClr val="0070C0"/>
                </a:solidFill>
              </a:rPr>
              <a:t>АО «Банк Жилищного Финансирования», Генеральная лицензия ЦБ РФ № 3138. </a:t>
            </a:r>
          </a:p>
          <a:p>
            <a:pPr algn="ctr">
              <a:buFont typeface="Arial" charset="0"/>
              <a:buNone/>
            </a:pPr>
            <a:r>
              <a:rPr lang="ru-RU" sz="1000" b="1" dirty="0" smtClean="0">
                <a:solidFill>
                  <a:srgbClr val="0070C0"/>
                </a:solidFill>
              </a:rPr>
              <a:t>Информация на </a:t>
            </a:r>
            <a:r>
              <a:rPr lang="ru-RU" sz="1000" b="1" dirty="0" smtClean="0">
                <a:solidFill>
                  <a:srgbClr val="0070C0"/>
                </a:solidFill>
              </a:rPr>
              <a:t> 06.07.2016 </a:t>
            </a:r>
            <a:endParaRPr lang="ru-RU" sz="1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3567</TotalTime>
  <Words>442</Words>
  <Application>Microsoft Office PowerPoint</Application>
  <PresentationFormat>Экран (4:3)</PresentationFormat>
  <Paragraphs>127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Рынок «залоговых» ипотечных кредитов</vt:lpstr>
      <vt:lpstr>                    </vt:lpstr>
      <vt:lpstr>Решаемые задачи при «залоговом» кредитовании</vt:lpstr>
      <vt:lpstr>ПРИМЕР : выбор между «целевой МСБ» и «залоговый»                    </vt:lpstr>
      <vt:lpstr>                    </vt:lpstr>
      <vt:lpstr>Слайд 7</vt:lpstr>
    </vt:vector>
  </TitlesOfParts>
  <Company>ЗАО Банк ЖилФинанс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E.Rybina</dc:creator>
  <cp:lastModifiedBy>i.zhigunov</cp:lastModifiedBy>
  <cp:revision>172</cp:revision>
  <dcterms:created xsi:type="dcterms:W3CDTF">2015-02-10T07:18:00Z</dcterms:created>
  <dcterms:modified xsi:type="dcterms:W3CDTF">2016-07-05T13:50:18Z</dcterms:modified>
</cp:coreProperties>
</file>