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bin" ContentType="application/vnd.openxmlformats-officedocument.oleObject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0" r:id="rId4"/>
    <p:sldMasterId id="2147483667" r:id="rId5"/>
    <p:sldMasterId id="2147483715" r:id="rId6"/>
  </p:sldMasterIdLst>
  <p:notesMasterIdLst>
    <p:notesMasterId r:id="rId19"/>
  </p:notesMasterIdLst>
  <p:handoutMasterIdLst>
    <p:handoutMasterId r:id="rId20"/>
  </p:handoutMasterIdLst>
  <p:sldIdLst>
    <p:sldId id="298" r:id="rId7"/>
    <p:sldId id="458" r:id="rId8"/>
    <p:sldId id="459" r:id="rId9"/>
    <p:sldId id="460" r:id="rId10"/>
    <p:sldId id="471" r:id="rId11"/>
    <p:sldId id="464" r:id="rId12"/>
    <p:sldId id="472" r:id="rId13"/>
    <p:sldId id="466" r:id="rId14"/>
    <p:sldId id="465" r:id="rId15"/>
    <p:sldId id="473" r:id="rId16"/>
    <p:sldId id="461" r:id="rId17"/>
    <p:sldId id="431" r:id="rId18"/>
  </p:sldIdLst>
  <p:sldSz cx="9144000" cy="6858000" type="screen4x3"/>
  <p:notesSz cx="6808788" cy="9939338"/>
  <p:custDataLst>
    <p:tags r:id="rId2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ge" initials="RP" lastIdx="8" clrIdx="0"/>
  <p:cmAuthor id="1" name="Вологодский Сергей Александрович" initials="ВСА" lastIdx="2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19DD2"/>
    <a:srgbClr val="A50021"/>
    <a:srgbClr val="C7543D"/>
    <a:srgbClr val="EE1635"/>
    <a:srgbClr val="4E839A"/>
    <a:srgbClr val="F0EA00"/>
    <a:srgbClr val="4A83AE"/>
    <a:srgbClr val="50719A"/>
    <a:srgbClr val="004821"/>
    <a:srgbClr val="E1F61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38" autoAdjust="0"/>
    <p:restoredTop sz="97326" autoAdjust="0"/>
  </p:normalViewPr>
  <p:slideViewPr>
    <p:cSldViewPr showGuides="1">
      <p:cViewPr>
        <p:scale>
          <a:sx n="73" d="100"/>
          <a:sy n="73" d="100"/>
        </p:scale>
        <p:origin x="-2790" y="-966"/>
      </p:cViewPr>
      <p:guideLst>
        <p:guide orient="horz" pos="2160"/>
        <p:guide pos="274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61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tags" Target="tags/tag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6F72B7-1649-4369-8F4A-EF041C5225E3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511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E3385-E85A-403F-A983-2D3A25200F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7863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50475" cy="496967"/>
          </a:xfrm>
          <a:prstGeom prst="rect">
            <a:avLst/>
          </a:prstGeom>
        </p:spPr>
        <p:txBody>
          <a:bodyPr vert="horz" lIns="92271" tIns="46135" rIns="92271" bIns="46135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8" y="2"/>
            <a:ext cx="2950475" cy="496967"/>
          </a:xfrm>
          <a:prstGeom prst="rect">
            <a:avLst/>
          </a:prstGeom>
        </p:spPr>
        <p:txBody>
          <a:bodyPr vert="horz" lIns="92271" tIns="46135" rIns="92271" bIns="46135" rtlCol="0"/>
          <a:lstStyle>
            <a:lvl1pPr algn="r">
              <a:defRPr sz="1200"/>
            </a:lvl1pPr>
          </a:lstStyle>
          <a:p>
            <a:fld id="{42CC656C-8842-4812-883B-25CB224AB494}" type="datetimeFigureOut">
              <a:rPr lang="ru-RU" smtClean="0"/>
              <a:pPr/>
              <a:t>27.11.2014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71" tIns="46135" rIns="92271" bIns="46135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187"/>
            <a:ext cx="5447030" cy="4472702"/>
          </a:xfrm>
          <a:prstGeom prst="rect">
            <a:avLst/>
          </a:prstGeom>
        </p:spPr>
        <p:txBody>
          <a:bodyPr vert="horz" lIns="92271" tIns="46135" rIns="92271" bIns="4613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0647"/>
            <a:ext cx="2950475" cy="496967"/>
          </a:xfrm>
          <a:prstGeom prst="rect">
            <a:avLst/>
          </a:prstGeom>
        </p:spPr>
        <p:txBody>
          <a:bodyPr vert="horz" lIns="92271" tIns="46135" rIns="92271" bIns="46135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8" y="9440647"/>
            <a:ext cx="2950475" cy="496967"/>
          </a:xfrm>
          <a:prstGeom prst="rect">
            <a:avLst/>
          </a:prstGeom>
        </p:spPr>
        <p:txBody>
          <a:bodyPr vert="horz" lIns="92271" tIns="46135" rIns="92271" bIns="46135" rtlCol="0" anchor="b"/>
          <a:lstStyle>
            <a:lvl1pPr algn="r">
              <a:defRPr sz="1200"/>
            </a:lvl1pPr>
          </a:lstStyle>
          <a:p>
            <a:fld id="{4BDF3457-992A-4728-A893-0D08089A28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651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F3457-992A-4728-A893-0D08089A285F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79693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Президентом Российской Федерации в мае 2014 года было сформулировано Поручение о дополнительных мерах по стимулированию экономического роста (Поручение от 14.05.2014г), одним из пунктов которого было формирование Фонда развития промышленности (далее – Фонд). </a:t>
            </a:r>
            <a:endParaRPr lang="es-US" dirty="0"/>
          </a:p>
          <a:p>
            <a:r>
              <a:rPr lang="es-US" dirty="0"/>
              <a:t>Сегодня мы можем говорить о создании такого Фонда на базе ФГАУ «РФТР».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F3457-992A-4728-A893-0D08089A285F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89933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Долговая</a:t>
            </a:r>
            <a:r>
              <a:rPr lang="ru-RU" baseline="0" dirty="0" smtClean="0"/>
              <a:t> льготная поддержка научно-производственных проектов – распространенная мировая практика. В этом, как правило, участвуют государственные институты развития, но есть и публичные коммерческие банки и инвестиционные компании, которые предлагают такой инструмент финансирования. При этом поддержка осуществляется и как в части непосредственного финансирования проектов, и в создании инфраструктуры, поддержке инжиниринга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F3457-992A-4728-A893-0D08089A285F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89933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Большинство присутствующих знают ФГАУ «РФТР». Это наши прошлые и текущие заемщики, партнеры от технологических платформ, представители институтов развития, представители академических институтов и вузов, с которыми мы тесно взаимодействием при подборе проектов, наши бизнес-партнеры - представители средних и крупных предприятий, банков. </a:t>
            </a:r>
            <a:endParaRPr lang="es-US" dirty="0"/>
          </a:p>
          <a:p>
            <a:r>
              <a:rPr lang="ru-RU" dirty="0"/>
              <a:t>Но есть и меньшинство, для которых я хочу представить краткую справку по ФГАУ «РФТР». </a:t>
            </a:r>
            <a:endParaRPr lang="es-US" dirty="0"/>
          </a:p>
          <a:p>
            <a:r>
              <a:rPr lang="ru-RU" dirty="0"/>
              <a:t>ФГАУ «РФТР» - институт развития, сформированный на самой первой стадии создания нашей национальной инновационной системы. Решение о создании фонда было принято в 1992 г., наряду  с созданием РФФИ, РГНФ и Фонда содействия. РФТР всегда работал в секторе долгового финансирования, предоставляя предприятиям целевые льготные займы на выполнение исследований и разработок поздних стадий. Мы единственный институт развития, который специализируется именно на заемном финансировании и именно в части НИОКР, ориентированных на коммерческое внедрение.</a:t>
            </a:r>
            <a:endParaRPr lang="es-US" dirty="0"/>
          </a:p>
          <a:p>
            <a:r>
              <a:rPr lang="ru-RU" dirty="0"/>
              <a:t>За прошедшие более, чем 20 лет, РФТР реализовано более 900 проектов на общую сумму около 8 миллиардов рублей. А это означает, что накоплена уникальная информационная база (мы можем по своим проектам проследить всю историю российских инновационных компаний), отработаны процессы экспертизы и отбора проектов, их мониторинга и даже борьбы за возврат займов. При этом наши сотрудники обладают опытом не только администрирования проектов. Большинство имеют опыт практической реализации инновационных проектов, управления бизнес-инвестициями, организации корпоративных инновационных систем и создания центров исследований, разработок, инжиниринга.  </a:t>
            </a:r>
            <a:endParaRPr lang="es-US" dirty="0"/>
          </a:p>
          <a:p>
            <a:r>
              <a:rPr lang="ru-RU" dirty="0"/>
              <a:t>Таким образом, формирования Фонда развития промышленности на базе ФГАУ «РФТР» позволяет быстро запустить работу фонда и максимально использовать накопленный в РФТР потенциал.</a:t>
            </a:r>
            <a:endParaRPr lang="es-US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F3457-992A-4728-A893-0D08089A285F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81266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Мы существенно расширяем возможности использования средств займа. Если раньше это было исключительно НИОКР, то сейчас Фонд будет финансировать все работы, связанные с заключительной стадией разработки продукта и стадией внедрения:</a:t>
            </a:r>
            <a:endParaRPr lang="es-US" dirty="0"/>
          </a:p>
          <a:p>
            <a:pPr marL="171673" indent="-171673">
              <a:buFont typeface="Arial" panose="020B0604020202020204" pitchFamily="34" charset="0"/>
              <a:buChar char="•"/>
            </a:pPr>
            <a:r>
              <a:rPr lang="ru-RU" dirty="0"/>
              <a:t>Разработка нового продукта/технологии, включая разработку рабочей конструкторской и технологической документации, сбор и обработку маркетинговой информации, тестирование, клинические испытания, патентование разработанных решений, в </a:t>
            </a:r>
            <a:r>
              <a:rPr lang="ru-RU" dirty="0" err="1"/>
              <a:t>т.ч</a:t>
            </a:r>
            <a:r>
              <a:rPr lang="ru-RU" dirty="0"/>
              <a:t>. зарубежное патентование</a:t>
            </a:r>
            <a:endParaRPr lang="es-US" dirty="0"/>
          </a:p>
          <a:p>
            <a:pPr marL="171673" indent="-171673">
              <a:buFont typeface="Arial" panose="020B0604020202020204" pitchFamily="34" charset="0"/>
              <a:buChar char="•"/>
            </a:pPr>
            <a:r>
              <a:rPr lang="ru-RU" dirty="0"/>
              <a:t>Сертификация и др. процедуры вывода продукта на рынок</a:t>
            </a:r>
            <a:endParaRPr lang="es-US" dirty="0"/>
          </a:p>
          <a:p>
            <a:pPr marL="171673" indent="-171673">
              <a:buFont typeface="Arial" panose="020B0604020202020204" pitchFamily="34" charset="0"/>
              <a:buChar char="•"/>
            </a:pPr>
            <a:r>
              <a:rPr lang="ru-RU" dirty="0"/>
              <a:t>Специальное оборудование для проведения необходимых ОКР и отработки технологии, включая создание опытно-промышленных установок</a:t>
            </a:r>
            <a:endParaRPr lang="es-US" dirty="0"/>
          </a:p>
          <a:p>
            <a:pPr marL="171673" indent="-171673">
              <a:buFont typeface="Arial" panose="020B0604020202020204" pitchFamily="34" charset="0"/>
              <a:buChar char="•"/>
            </a:pPr>
            <a:r>
              <a:rPr lang="ru-RU" dirty="0"/>
              <a:t>Расходные материалы для проведения исследований, разработок, инжиниринга</a:t>
            </a:r>
            <a:endParaRPr lang="es-US" dirty="0"/>
          </a:p>
          <a:p>
            <a:pPr marL="171673" indent="-171673">
              <a:buFont typeface="Arial" panose="020B0604020202020204" pitchFamily="34" charset="0"/>
              <a:buChar char="•"/>
            </a:pPr>
            <a:r>
              <a:rPr lang="ru-RU" dirty="0" err="1"/>
              <a:t>Прединвестиционный</a:t>
            </a:r>
            <a:r>
              <a:rPr lang="ru-RU" dirty="0"/>
              <a:t> анализ и оптимизация проекта, разработка технико-экономического обоснования </a:t>
            </a:r>
            <a:endParaRPr lang="es-US" dirty="0"/>
          </a:p>
          <a:p>
            <a:pPr marL="171673" indent="-171673">
              <a:buFont typeface="Arial" panose="020B0604020202020204" pitchFamily="34" charset="0"/>
              <a:buChar char="•"/>
            </a:pPr>
            <a:r>
              <a:rPr lang="ru-RU" dirty="0"/>
              <a:t>Приобретение лицензий и патентов, если это необходимо для оптимизации сроков и расходов на разработку нового продукта, адаптация для конкретного производства </a:t>
            </a:r>
            <a:endParaRPr lang="es-US" dirty="0"/>
          </a:p>
          <a:p>
            <a:pPr marL="171673" indent="-171673">
              <a:buFont typeface="Arial" panose="020B0604020202020204" pitchFamily="34" charset="0"/>
              <a:buChar char="•"/>
            </a:pPr>
            <a:r>
              <a:rPr lang="ru-RU" dirty="0"/>
              <a:t>Разработка концепции строительства/ремонта зданий, сооружений, коммуникаций </a:t>
            </a:r>
            <a:endParaRPr lang="es-US" dirty="0"/>
          </a:p>
          <a:p>
            <a:r>
              <a:rPr lang="ru-RU" dirty="0"/>
              <a:t>В том числе мы планируем финансировать поставку и технологического оборудования, его монтаж и наладку, если в рамках бюджета проекта это будет носить дополнительный характер. В большей мере это относится к проектам первой программы, предполагающей полную определенность по проектным расходам. </a:t>
            </a:r>
          </a:p>
          <a:p>
            <a:pPr defTabSz="915589">
              <a:defRPr/>
            </a:pPr>
            <a:r>
              <a:rPr lang="ru-RU" dirty="0"/>
              <a:t>Если взять типовой проект полного жизненного цикла для сырьевого сектора промышленности  от исследований до выхода на массовое производство, то мы ориентируемся на то, что финансирование фонда будет в объеме 10 – 15% от общего бюджета проекта, но это финансирование обеспечит и использование имеющегося результата и привлечение финансирования, необходимого для реализации всего проекта. </a:t>
            </a:r>
            <a:endParaRPr lang="es-US" dirty="0"/>
          </a:p>
          <a:p>
            <a:endParaRPr lang="es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F3457-992A-4728-A893-0D08089A285F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00844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F3457-992A-4728-A893-0D08089A285F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79693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jpe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 hidden="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53206398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9839" name="think-cell Slide" r:id="rId3" imgW="0" imgH="0" progId="">
              <p:embed/>
            </p:oleObj>
          </a:graphicData>
        </a:graphic>
      </p:graphicFrame>
      <p:sp>
        <p:nvSpPr>
          <p:cNvPr id="9" name="TextBox 8"/>
          <p:cNvSpPr txBox="1"/>
          <p:nvPr userDrawn="1"/>
        </p:nvSpPr>
        <p:spPr>
          <a:xfrm>
            <a:off x="3473783" y="3792379"/>
            <a:ext cx="2308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solidFill>
                  <a:srgbClr val="FF0000"/>
                </a:solidFill>
              </a:rPr>
              <a:t>Предварительно </a:t>
            </a:r>
            <a:r>
              <a:rPr lang="en-US" sz="1000" dirty="0">
                <a:solidFill>
                  <a:srgbClr val="FF0000"/>
                </a:solidFill>
              </a:rPr>
              <a:t>- </a:t>
            </a:r>
            <a:r>
              <a:rPr lang="ru-RU" sz="1000" dirty="0">
                <a:solidFill>
                  <a:srgbClr val="FF0000"/>
                </a:solidFill>
              </a:rPr>
              <a:t>для обсуждения</a:t>
            </a: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0" y="2205038"/>
            <a:ext cx="9144000" cy="1833562"/>
          </a:xfrm>
          <a:prstGeom prst="rect">
            <a:avLst/>
          </a:prstGeom>
          <a:solidFill>
            <a:srgbClr val="CCECFF"/>
          </a:solidFill>
          <a:ln>
            <a:solidFill>
              <a:srgbClr val="CCECFF"/>
            </a:solidFill>
          </a:ln>
          <a:effectLst/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  <a:defRPr/>
            </a:pPr>
            <a:endParaRPr lang="ru-RU" sz="12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" name="Текст 8"/>
          <p:cNvSpPr>
            <a:spLocks noGrp="1"/>
          </p:cNvSpPr>
          <p:nvPr>
            <p:ph type="body" sz="quarter" idx="11" hasCustomPrompt="1"/>
          </p:nvPr>
        </p:nvSpPr>
        <p:spPr>
          <a:xfrm>
            <a:off x="287338" y="3321051"/>
            <a:ext cx="8569138" cy="468312"/>
          </a:xfrm>
        </p:spPr>
        <p:txBody>
          <a:bodyPr/>
          <a:lstStyle>
            <a:lvl1pPr marL="0" indent="0" algn="ctr">
              <a:buNone/>
              <a:defRPr sz="1600" baseline="0"/>
            </a:lvl1pPr>
          </a:lstStyle>
          <a:p>
            <a:r>
              <a:rPr lang="ru-RU" sz="1800" dirty="0" smtClean="0"/>
              <a:t>Дата </a:t>
            </a:r>
            <a:r>
              <a:rPr lang="en-US" sz="1800" dirty="0" smtClean="0"/>
              <a:t>XX.XX.XX</a:t>
            </a:r>
            <a:endParaRPr lang="ru-RU" sz="1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287338" y="2276289"/>
            <a:ext cx="8569138" cy="828675"/>
          </a:xfrm>
        </p:spPr>
        <p:txBody>
          <a:bodyPr anchor="ctr"/>
          <a:lstStyle>
            <a:lvl1pPr marL="360363" indent="-360363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None/>
              <a:defRPr lang="ru-RU" sz="2000" b="1" kern="1200" dirty="0">
                <a:solidFill>
                  <a:srgbClr val="4D4D4D"/>
                </a:solidFill>
                <a:latin typeface="Arial" charset="0"/>
                <a:ea typeface="+mn-ea"/>
                <a:cs typeface="Arial" charset="0"/>
              </a:defRPr>
            </a:lvl1pPr>
            <a:lvl2pPr marL="455613" indent="0">
              <a:buNone/>
              <a:defRPr/>
            </a:lvl2pPr>
            <a:lvl3pPr marL="912813" indent="0">
              <a:buNone/>
              <a:defRPr/>
            </a:lvl3pPr>
            <a:lvl4pPr marL="1370013" indent="0">
              <a:buNone/>
              <a:defRPr/>
            </a:lvl4pPr>
            <a:lvl5pPr marL="1827213" indent="0">
              <a:buNone/>
              <a:defRPr/>
            </a:lvl5pPr>
          </a:lstStyle>
          <a:p>
            <a:pPr lvl="0"/>
            <a:r>
              <a:rPr lang="ru-RU" dirty="0" smtClean="0"/>
              <a:t>Название проекта</a:t>
            </a:r>
            <a:endParaRPr lang="ru-RU" dirty="0"/>
          </a:p>
        </p:txBody>
      </p:sp>
      <p:pic>
        <p:nvPicPr>
          <p:cNvPr id="11" name="Picture 2" descr="http://www.pokupayte.ru/wp-content/uploads/2012/12/minpromtorg.jpg"/>
          <p:cNvPicPr>
            <a:picLocks noChangeAspect="1" noChangeArrowheads="1"/>
          </p:cNvPicPr>
          <p:nvPr userDrawn="1"/>
        </p:nvPicPr>
        <p:blipFill>
          <a:blip r:embed="rId4" cstate="print"/>
          <a:srcRect l="18106" t="24584" r="18607" b="25733"/>
          <a:stretch>
            <a:fillRect/>
          </a:stretch>
        </p:blipFill>
        <p:spPr bwMode="auto">
          <a:xfrm>
            <a:off x="3989615" y="195943"/>
            <a:ext cx="1164771" cy="685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06445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2125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3146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70705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13020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7312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15675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46789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 hidden="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14689883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66602" name="think-cell Slide" r:id="rId3" imgW="0" imgH="0" progId="">
              <p:embed/>
            </p:oleObj>
          </a:graphicData>
        </a:graphic>
      </p:graphicFrame>
      <p:sp>
        <p:nvSpPr>
          <p:cNvPr id="9" name="TextBox 8"/>
          <p:cNvSpPr txBox="1"/>
          <p:nvPr userDrawn="1"/>
        </p:nvSpPr>
        <p:spPr>
          <a:xfrm>
            <a:off x="3473783" y="3792379"/>
            <a:ext cx="2308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solidFill>
                  <a:srgbClr val="FF0000"/>
                </a:solidFill>
              </a:rPr>
              <a:t>Предварительно </a:t>
            </a:r>
            <a:r>
              <a:rPr lang="en-US" sz="1000" dirty="0">
                <a:solidFill>
                  <a:srgbClr val="FF0000"/>
                </a:solidFill>
              </a:rPr>
              <a:t>- </a:t>
            </a:r>
            <a:r>
              <a:rPr lang="ru-RU" sz="1000" dirty="0">
                <a:solidFill>
                  <a:srgbClr val="FF0000"/>
                </a:solidFill>
              </a:rPr>
              <a:t>для обсуждения</a:t>
            </a: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0" y="2205038"/>
            <a:ext cx="9144000" cy="1833562"/>
          </a:xfrm>
          <a:prstGeom prst="rect">
            <a:avLst/>
          </a:prstGeom>
          <a:solidFill>
            <a:srgbClr val="CCECFF"/>
          </a:solidFill>
          <a:ln>
            <a:solidFill>
              <a:srgbClr val="CCECFF"/>
            </a:solidFill>
          </a:ln>
          <a:effectLst/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  <a:defRPr/>
            </a:pPr>
            <a:endParaRPr lang="ru-RU" sz="12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" name="Текст 8"/>
          <p:cNvSpPr>
            <a:spLocks noGrp="1"/>
          </p:cNvSpPr>
          <p:nvPr>
            <p:ph type="body" sz="quarter" idx="11" hasCustomPrompt="1"/>
          </p:nvPr>
        </p:nvSpPr>
        <p:spPr>
          <a:xfrm>
            <a:off x="287338" y="3321051"/>
            <a:ext cx="8569138" cy="468312"/>
          </a:xfrm>
        </p:spPr>
        <p:txBody>
          <a:bodyPr/>
          <a:lstStyle>
            <a:lvl1pPr marL="0" indent="0" algn="ctr">
              <a:buNone/>
              <a:defRPr sz="1600" baseline="0"/>
            </a:lvl1pPr>
          </a:lstStyle>
          <a:p>
            <a:r>
              <a:rPr lang="ru-RU" sz="1800" dirty="0" smtClean="0"/>
              <a:t>Дата </a:t>
            </a:r>
            <a:r>
              <a:rPr lang="en-US" sz="1800" dirty="0" smtClean="0"/>
              <a:t>XX.XX.XX</a:t>
            </a:r>
            <a:endParaRPr lang="ru-RU" sz="1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287338" y="2276289"/>
            <a:ext cx="8569138" cy="828675"/>
          </a:xfrm>
        </p:spPr>
        <p:txBody>
          <a:bodyPr anchor="ctr"/>
          <a:lstStyle>
            <a:lvl1pPr marL="360363" indent="-360363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None/>
              <a:defRPr lang="ru-RU" sz="2000" b="1" kern="1200" dirty="0">
                <a:solidFill>
                  <a:srgbClr val="4D4D4D"/>
                </a:solidFill>
                <a:latin typeface="Arial" charset="0"/>
                <a:ea typeface="+mn-ea"/>
                <a:cs typeface="Arial" charset="0"/>
              </a:defRPr>
            </a:lvl1pPr>
            <a:lvl2pPr marL="455613" indent="0">
              <a:buNone/>
              <a:defRPr/>
            </a:lvl2pPr>
            <a:lvl3pPr marL="912813" indent="0">
              <a:buNone/>
              <a:defRPr/>
            </a:lvl3pPr>
            <a:lvl4pPr marL="1370013" indent="0">
              <a:buNone/>
              <a:defRPr/>
            </a:lvl4pPr>
            <a:lvl5pPr marL="1827213" indent="0">
              <a:buNone/>
              <a:defRPr/>
            </a:lvl5pPr>
          </a:lstStyle>
          <a:p>
            <a:pPr lvl="0"/>
            <a:r>
              <a:rPr lang="ru-RU" dirty="0" smtClean="0"/>
              <a:t>Название проекта</a:t>
            </a:r>
            <a:endParaRPr lang="ru-RU" dirty="0"/>
          </a:p>
        </p:txBody>
      </p:sp>
      <p:pic>
        <p:nvPicPr>
          <p:cNvPr id="11" name="Picture 2" descr="http://www.pokupayte.ru/wp-content/uploads/2012/12/minpromtorg.jpg"/>
          <p:cNvPicPr>
            <a:picLocks noChangeAspect="1" noChangeArrowheads="1"/>
          </p:cNvPicPr>
          <p:nvPr userDrawn="1"/>
        </p:nvPicPr>
        <p:blipFill>
          <a:blip r:embed="rId4" cstate="print"/>
          <a:srcRect l="18106" t="24584" r="18607" b="25733"/>
          <a:stretch>
            <a:fillRect/>
          </a:stretch>
        </p:blipFill>
        <p:spPr bwMode="auto">
          <a:xfrm>
            <a:off x="3989615" y="195943"/>
            <a:ext cx="1164771" cy="685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65043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192027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8" descr="внутр-06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 txBox="1">
            <a:spLocks/>
          </p:cNvSpPr>
          <p:nvPr userDrawn="1"/>
        </p:nvSpPr>
        <p:spPr bwMode="auto">
          <a:xfrm>
            <a:off x="285750" y="6286500"/>
            <a:ext cx="500063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defRPr/>
            </a:pPr>
            <a:fld id="{F6CABE40-A668-4B8E-93F1-9CB4961CB97B}" type="slidenum">
              <a:rPr lang="ru-RU" sz="1400" b="1">
                <a:solidFill>
                  <a:prstClr val="white"/>
                </a:solidFill>
                <a:latin typeface="Myriad Pro" pitchFamily="34" charset="0"/>
                <a:cs typeface="Arial" charset="0"/>
              </a:rPr>
              <a:pPr marL="342900" indent="-3429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1400" b="1" dirty="0">
              <a:solidFill>
                <a:prstClr val="white"/>
              </a:solidFill>
              <a:latin typeface="Myriad Pro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8054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dirty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172B991-5F67-4F25-BBED-588E39EBCAF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66308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94194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dirty="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58E5A2-6FFC-4B35-9446-21001BDCC8E6}" type="slidenum">
              <a:rPr lang="ru-RU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0057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7700" y="1219200"/>
            <a:ext cx="7899400" cy="4876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7781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  <p:custDataLst>
              <p:tags r:id="rId1"/>
            </p:custDataLst>
          </p:nvPr>
        </p:nvSpPr>
        <p:spPr bwMode="auto">
          <a:xfrm>
            <a:off x="8763206" y="6479687"/>
            <a:ext cx="380795" cy="23533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46800" tIns="45720" rIns="46800" bIns="45720" numCol="1" anchor="ctr" anchorCtr="1" compatLnSpc="1">
            <a:prstTxWarp prst="textNoShape">
              <a:avLst/>
            </a:prstTxWarp>
          </a:bodyPr>
          <a:lstStyle>
            <a:lvl1pPr algn="ctr">
              <a:defRPr lang="ru-RU" sz="1000" kern="1200">
                <a:solidFill>
                  <a:srgbClr val="7F7F7F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F4C30BF-B512-1E4E-A3A0-3AB32AA51720}" type="slidenum">
              <a:rPr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3473783" y="-58846"/>
            <a:ext cx="22749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>
                <a:solidFill>
                  <a:srgbClr val="FFFFFF"/>
                </a:solidFill>
                <a:ea typeface="ＭＳ Ｐゴシック" charset="0"/>
              </a:rPr>
              <a:t>Предварительно </a:t>
            </a:r>
            <a:r>
              <a:rPr lang="en-US" sz="1000" dirty="0">
                <a:solidFill>
                  <a:srgbClr val="FFFFFF"/>
                </a:solidFill>
                <a:ea typeface="ＭＳ Ｐゴシック" charset="0"/>
              </a:rPr>
              <a:t>- </a:t>
            </a:r>
            <a:r>
              <a:rPr lang="ru-RU" sz="1000" dirty="0">
                <a:solidFill>
                  <a:srgbClr val="FFFFFF"/>
                </a:solidFill>
                <a:ea typeface="ＭＳ Ｐゴシック" charset="0"/>
              </a:rPr>
              <a:t>для обсуждения</a:t>
            </a:r>
          </a:p>
        </p:txBody>
      </p:sp>
      <p:sp>
        <p:nvSpPr>
          <p:cNvPr id="7" name="Текст 8"/>
          <p:cNvSpPr>
            <a:spLocks noGrp="1"/>
          </p:cNvSpPr>
          <p:nvPr>
            <p:ph type="body" sz="quarter" idx="10" hasCustomPrompt="1"/>
          </p:nvPr>
        </p:nvSpPr>
        <p:spPr>
          <a:xfrm>
            <a:off x="250825" y="6357258"/>
            <a:ext cx="3363231" cy="480194"/>
          </a:xfrm>
        </p:spPr>
        <p:txBody>
          <a:bodyPr anchor="ctr"/>
          <a:lstStyle>
            <a:lvl1pPr marL="0" indent="0">
              <a:buNone/>
              <a:defRPr lang="ru-RU" sz="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None/>
            </a:pPr>
            <a:r>
              <a:rPr lang="ru-RU" dirty="0" smtClean="0"/>
              <a:t>Источник</a:t>
            </a:r>
            <a:r>
              <a:rPr lang="en-US" dirty="0" smtClean="0"/>
              <a:t>/</a:t>
            </a:r>
            <a:r>
              <a:rPr lang="ru-RU" dirty="0" smtClean="0"/>
              <a:t> </a:t>
            </a:r>
            <a:r>
              <a:rPr lang="ru-RU" dirty="0" err="1" smtClean="0"/>
              <a:t>сноки</a:t>
            </a:r>
            <a:r>
              <a:rPr lang="ru-RU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31128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7746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ru-RU" sz="2700" cap="all" spc="200" baseline="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marL="0" lvl="0" algn="l">
              <a:lnSpc>
                <a:spcPts val="4000"/>
              </a:lnSpc>
            </a:pPr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074140"/>
          </a:xfrm>
          <a:noFill/>
        </p:spPr>
        <p:txBody>
          <a:bodyPr wrap="square" rtlCol="0">
            <a:spAutoFit/>
          </a:bodyPr>
          <a:lstStyle>
            <a:lvl1pPr>
              <a:defRPr lang="ru-RU" sz="1100" kern="12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 lang="ru-RU" sz="1800" dirty="0" smtClean="0"/>
            </a:lvl2pPr>
            <a:lvl3pPr>
              <a:defRPr lang="ru-RU" sz="1800" dirty="0" smtClean="0"/>
            </a:lvl3pPr>
            <a:lvl4pPr>
              <a:defRPr lang="ru-RU" sz="1800" dirty="0" smtClean="0"/>
            </a:lvl4pPr>
            <a:lvl5pPr>
              <a:defRPr lang="ru-RU" sz="1800" dirty="0"/>
            </a:lvl5pPr>
          </a:lstStyle>
          <a:p>
            <a:pPr marL="0" lvl="0" algn="just"/>
            <a:r>
              <a:rPr lang="ru-RU" dirty="0" smtClean="0"/>
              <a:t>Образец текста</a:t>
            </a:r>
          </a:p>
          <a:p>
            <a:pPr marL="0" lvl="0" indent="-342900" algn="just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ru-RU" dirty="0" smtClean="0"/>
              <a:t>Второй уровень</a:t>
            </a:r>
          </a:p>
          <a:p>
            <a:pPr marL="0" lvl="0" indent="-342900" algn="just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ru-RU" dirty="0" smtClean="0"/>
              <a:t>Третий уровень</a:t>
            </a:r>
          </a:p>
          <a:p>
            <a:pPr marL="0" lvl="0" indent="-342900" algn="just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ru-RU" dirty="0" smtClean="0"/>
              <a:t>Четвертый уровень</a:t>
            </a:r>
          </a:p>
          <a:p>
            <a:pPr marL="0" lvl="0" indent="-342900" algn="just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0" name="Номер слайда 1"/>
          <p:cNvSpPr>
            <a:spLocks noGrp="1"/>
          </p:cNvSpPr>
          <p:nvPr>
            <p:ph type="sldNum" sz="quarter" idx="4"/>
          </p:nvPr>
        </p:nvSpPr>
        <p:spPr>
          <a:xfrm>
            <a:off x="6876256" y="6434177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300"/>
            </a:lvl1pPr>
          </a:lstStyle>
          <a:p>
            <a:fld id="{B19B0651-EE4F-4900-A07F-96A6BFA9D0F0}" type="slidenum">
              <a:rPr lang="ru-RU" smtClean="0">
                <a:solidFill>
                  <a:srgbClr val="FFFFFF">
                    <a:lumMod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3980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720079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908720"/>
            <a:ext cx="6400800" cy="1752600"/>
          </a:xfrm>
        </p:spPr>
        <p:txBody>
          <a:bodyPr/>
          <a:lstStyle>
            <a:lvl1pPr marL="0" indent="0" algn="l">
              <a:buNone/>
              <a:defRPr lang="ru-RU" sz="1100" kern="120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7" name="Номер слайда 1"/>
          <p:cNvSpPr>
            <a:spLocks noGrp="1"/>
          </p:cNvSpPr>
          <p:nvPr>
            <p:ph type="sldNum" sz="quarter" idx="4"/>
          </p:nvPr>
        </p:nvSpPr>
        <p:spPr>
          <a:xfrm>
            <a:off x="6876256" y="6434177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300"/>
            </a:lvl1pPr>
          </a:lstStyle>
          <a:p>
            <a:fld id="{B19B0651-EE4F-4900-A07F-96A6BFA9D0F0}" type="slidenum">
              <a:rPr lang="ru-RU" smtClean="0">
                <a:solidFill>
                  <a:srgbClr val="FFFFFF">
                    <a:lumMod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7904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7039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5884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03114226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241" name="think-cell Slide" r:id="rId8" imgW="360" imgH="360" progId="">
              <p:embed/>
            </p:oleObj>
          </a:graphicData>
        </a:graphic>
      </p:graphicFrame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72400" cy="487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</p:txBody>
      </p:sp>
      <p:sp>
        <p:nvSpPr>
          <p:cNvPr id="1027" name="Line 7"/>
          <p:cNvSpPr>
            <a:spLocks noChangeShapeType="1"/>
          </p:cNvSpPr>
          <p:nvPr/>
        </p:nvSpPr>
        <p:spPr bwMode="auto">
          <a:xfrm>
            <a:off x="0" y="6345324"/>
            <a:ext cx="91440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lIns="594000" tIns="0" rIns="216000" bIns="0" anchor="ctr"/>
          <a:lstStyle/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>
            <a:off x="0" y="1047750"/>
            <a:ext cx="91440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lIns="594000" tIns="0" rIns="216000" bIns="0" anchor="ctr"/>
          <a:lstStyle/>
          <a:p>
            <a:pPr>
              <a:defRPr/>
            </a:pPr>
            <a:endParaRPr lang="ru-RU" dirty="0">
              <a:solidFill>
                <a:srgbClr val="99CCFF"/>
              </a:solidFill>
            </a:endParaRP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209550"/>
            <a:ext cx="865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cxnSp>
        <p:nvCxnSpPr>
          <p:cNvPr id="10" name="Straight Connector 2"/>
          <p:cNvCxnSpPr/>
          <p:nvPr/>
        </p:nvCxnSpPr>
        <p:spPr>
          <a:xfrm>
            <a:off x="8748464" y="6453372"/>
            <a:ext cx="0" cy="288000"/>
          </a:xfrm>
          <a:prstGeom prst="line">
            <a:avLst/>
          </a:prstGeom>
          <a:ln w="9525" cmpd="sng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63204" y="6479705"/>
            <a:ext cx="380795" cy="23533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46800" tIns="45720" rIns="46800" bIns="45720" numCol="1" anchor="ctr" anchorCtr="1" compatLnSpc="1">
            <a:prstTxWarp prst="textNoShape">
              <a:avLst/>
            </a:prstTxWarp>
          </a:bodyPr>
          <a:lstStyle>
            <a:lvl1pPr algn="ctr">
              <a:defRPr lang="ru-RU" sz="1000" kern="1200">
                <a:solidFill>
                  <a:srgbClr val="7F7F7F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fld id="{FF4C30BF-B512-1E4E-A3A0-3AB32AA51720}" type="slidenum">
              <a:rPr smtClean="0"/>
              <a:pPr/>
              <a:t>‹#›</a:t>
            </a:fld>
            <a:endParaRPr dirty="0"/>
          </a:p>
        </p:txBody>
      </p:sp>
      <p:pic>
        <p:nvPicPr>
          <p:cNvPr id="11" name="Picture 2" descr="http://www.pokupayte.ru/wp-content/uploads/2012/12/minpromtorg.jpg"/>
          <p:cNvPicPr>
            <a:picLocks noChangeAspect="1" noChangeArrowheads="1"/>
          </p:cNvPicPr>
          <p:nvPr/>
        </p:nvPicPr>
        <p:blipFill>
          <a:blip r:embed="rId9" cstate="print"/>
          <a:srcRect l="18106" t="24584" r="18607" b="25733"/>
          <a:stretch>
            <a:fillRect/>
          </a:stretch>
        </p:blipFill>
        <p:spPr bwMode="auto">
          <a:xfrm>
            <a:off x="8137037" y="6431233"/>
            <a:ext cx="530006" cy="3120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39456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768" r:id="rId2"/>
    <p:sldLayoutId id="2147483771" r:id="rId3"/>
    <p:sldLayoutId id="2147483772" r:id="rId4"/>
    <p:sldLayoutId id="2147483773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</a:defRPr>
      </a:lvl9pPr>
    </p:titleStyle>
    <p:bodyStyle>
      <a:lvl1pPr marL="341313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■"/>
        <a:defRPr sz="16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■"/>
        <a:defRPr sz="1400">
          <a:solidFill>
            <a:srgbClr val="000000"/>
          </a:solidFill>
          <a:latin typeface="+mn-lt"/>
        </a:defRPr>
      </a:lvl2pPr>
      <a:lvl3pPr marL="114141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■"/>
        <a:defRPr sz="1200">
          <a:solidFill>
            <a:srgbClr val="000000"/>
          </a:solidFill>
          <a:latin typeface="+mn-lt"/>
        </a:defRPr>
      </a:lvl3pPr>
      <a:lvl4pPr marL="159861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■"/>
        <a:defRPr sz="1000">
          <a:solidFill>
            <a:srgbClr val="000000"/>
          </a:solidFill>
          <a:latin typeface="+mn-lt"/>
        </a:defRPr>
      </a:lvl4pPr>
      <a:lvl5pPr marL="205581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■"/>
        <a:defRPr sz="1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EEEEE"/>
            </a:gs>
            <a:gs pos="100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5073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11636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77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lang="ru-RU" sz="2700" kern="1200" cap="all" spc="200" baseline="0" smtClean="0">
          <a:solidFill>
            <a:schemeClr val="bg1">
              <a:lumMod val="50000"/>
            </a:schemeClr>
          </a:solidFill>
          <a:latin typeface="Tahoma" pitchFamily="34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1100" kern="1200" dirty="0" smtClean="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ru-RU" sz="1100" kern="1200" dirty="0" smtClean="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1100" kern="1200" dirty="0" smtClean="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ru-RU" sz="1100" kern="1200" dirty="0" smtClean="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ru-RU" sz="1100" kern="1200" dirty="0" smtClean="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18" descr="внутр-06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285750" y="6286500"/>
            <a:ext cx="500063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defRPr/>
            </a:pPr>
            <a:fld id="{717B5309-B495-4A4C-ABB3-5E7C313193FC}" type="slidenum">
              <a:rPr lang="ru-RU" sz="1400" b="1">
                <a:solidFill>
                  <a:prstClr val="white"/>
                </a:solidFill>
                <a:latin typeface="Myriad Pro" pitchFamily="34" charset="0"/>
                <a:cs typeface="Arial" charset="0"/>
              </a:rPr>
              <a:pPr marL="342900" indent="-3429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1400" b="1" dirty="0">
              <a:solidFill>
                <a:prstClr val="white"/>
              </a:solidFill>
              <a:latin typeface="Myriad Pro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6738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20" r:id="rId4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jpeg"/><Relationship Id="rId10" Type="http://schemas.openxmlformats.org/officeDocument/2006/relationships/image" Target="../media/image14.gif"/><Relationship Id="rId4" Type="http://schemas.openxmlformats.org/officeDocument/2006/relationships/image" Target="../media/image8.jpe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395350" y="2348880"/>
            <a:ext cx="8569138" cy="1512168"/>
          </a:xfrm>
        </p:spPr>
        <p:txBody>
          <a:bodyPr/>
          <a:lstStyle/>
          <a:p>
            <a:pPr marL="0" indent="0">
              <a:spcBef>
                <a:spcPts val="600"/>
              </a:spcBef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Создание</a:t>
            </a:r>
          </a:p>
          <a:p>
            <a:pPr marL="0" indent="0">
              <a:spcBef>
                <a:spcPts val="600"/>
              </a:spcBef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Фонда развития промышленности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135736"/>
            <a:ext cx="3312368" cy="84499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46327" y="4311556"/>
            <a:ext cx="57780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Программы поддержки и критерии отбора проектов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771231" y="5604212"/>
            <a:ext cx="1728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27.11.2014г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812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04448" y="6356350"/>
            <a:ext cx="504056" cy="365125"/>
          </a:xfrm>
        </p:spPr>
        <p:txBody>
          <a:bodyPr/>
          <a:lstStyle/>
          <a:p>
            <a:pPr algn="r"/>
            <a:fld id="{B19B0651-EE4F-4900-A07F-96A6BFA9D0F0}" type="slidenum">
              <a:rPr lang="ru-RU" smtClean="0">
                <a:solidFill>
                  <a:prstClr val="black"/>
                </a:solidFill>
              </a:rPr>
              <a:pPr algn="r"/>
              <a:t>10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23813" y="293319"/>
            <a:ext cx="8064574" cy="4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+mj-ea"/>
                <a:cs typeface="+mj-cs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lvl="1"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Экспертиза заявок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5589240"/>
            <a:ext cx="8640960" cy="1061829"/>
          </a:xfrm>
          <a:prstGeom prst="rect">
            <a:avLst/>
          </a:prstGeom>
          <a:noFill/>
          <a:ln w="25400">
            <a:noFill/>
            <a:prstDash val="dash"/>
          </a:ln>
        </p:spPr>
        <p:txBody>
          <a:bodyPr wrap="square">
            <a:spAutoFit/>
          </a:bodyPr>
          <a:lstStyle/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Постоянно действующая процедура, 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обеспечивающая минимизацию сроков рассмотрения и принятия решения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Тесное взаимодействие с заявителями в ходе экспертизы и подготовки проекта для оптимизации проекта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экспертизы – 3 – 6 месяцев (зависит от скорости и адекватности реакции заявителя на замечания)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Возможность ускоренного рассмотрения проектов, уже поддержанных коммерческими банками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258887" y="1053203"/>
            <a:ext cx="8658092" cy="4163482"/>
            <a:chOff x="244228" y="1143516"/>
            <a:chExt cx="8658092" cy="4163482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6598064" y="4122467"/>
              <a:ext cx="2304256" cy="1184531"/>
              <a:chOff x="251520" y="1668405"/>
              <a:chExt cx="2304256" cy="1184531"/>
            </a:xfrm>
          </p:grpSpPr>
          <p:grpSp>
            <p:nvGrpSpPr>
              <p:cNvPr id="61" name="Группа 60"/>
              <p:cNvGrpSpPr/>
              <p:nvPr/>
            </p:nvGrpSpPr>
            <p:grpSpPr>
              <a:xfrm>
                <a:off x="251520" y="1668405"/>
                <a:ext cx="2304256" cy="360040"/>
                <a:chOff x="251520" y="1668405"/>
                <a:chExt cx="2304256" cy="360040"/>
              </a:xfrm>
            </p:grpSpPr>
            <p:sp>
              <p:nvSpPr>
                <p:cNvPr id="63" name="Прямоугольник 62"/>
                <p:cNvSpPr/>
                <p:nvPr/>
              </p:nvSpPr>
              <p:spPr>
                <a:xfrm>
                  <a:off x="251520" y="1668405"/>
                  <a:ext cx="2304256" cy="36004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solidFill>
                    <a:srgbClr val="0E4D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1200" b="1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Первый </a:t>
                  </a:r>
                  <a:r>
                    <a:rPr lang="ru-RU" sz="1200" b="1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транш займа</a:t>
                  </a:r>
                </a:p>
              </p:txBody>
            </p:sp>
            <p:sp>
              <p:nvSpPr>
                <p:cNvPr id="64" name="Прямоугольник 63"/>
                <p:cNvSpPr/>
                <p:nvPr/>
              </p:nvSpPr>
              <p:spPr>
                <a:xfrm>
                  <a:off x="266179" y="1668405"/>
                  <a:ext cx="108012" cy="180020"/>
                </a:xfrm>
                <a:prstGeom prst="rect">
                  <a:avLst/>
                </a:prstGeom>
                <a:solidFill>
                  <a:srgbClr val="0E4D99"/>
                </a:solidFill>
                <a:ln>
                  <a:solidFill>
                    <a:srgbClr val="0E4D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1200" b="1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9</a:t>
                  </a:r>
                </a:p>
              </p:txBody>
            </p:sp>
          </p:grpSp>
          <p:sp>
            <p:nvSpPr>
              <p:cNvPr id="62" name="Прямоугольник 61"/>
              <p:cNvSpPr/>
              <p:nvPr/>
            </p:nvSpPr>
            <p:spPr>
              <a:xfrm>
                <a:off x="251520" y="2028444"/>
                <a:ext cx="2304256" cy="82449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E4D99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>
                  <a:spcBef>
                    <a:spcPts val="600"/>
                  </a:spcBef>
                </a:pPr>
                <a:endParaRPr lang="ru-RU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9" name="Группа 8"/>
            <p:cNvGrpSpPr/>
            <p:nvPr/>
          </p:nvGrpSpPr>
          <p:grpSpPr>
            <a:xfrm>
              <a:off x="244228" y="1143516"/>
              <a:ext cx="2304256" cy="1184531"/>
              <a:chOff x="251520" y="1668405"/>
              <a:chExt cx="2304256" cy="1184531"/>
            </a:xfrm>
          </p:grpSpPr>
          <p:grpSp>
            <p:nvGrpSpPr>
              <p:cNvPr id="57" name="Группа 56"/>
              <p:cNvGrpSpPr/>
              <p:nvPr/>
            </p:nvGrpSpPr>
            <p:grpSpPr>
              <a:xfrm>
                <a:off x="251520" y="1668405"/>
                <a:ext cx="2304256" cy="360040"/>
                <a:chOff x="251520" y="1668405"/>
                <a:chExt cx="2304256" cy="360040"/>
              </a:xfrm>
            </p:grpSpPr>
            <p:sp>
              <p:nvSpPr>
                <p:cNvPr id="59" name="Прямоугольник 58"/>
                <p:cNvSpPr/>
                <p:nvPr/>
              </p:nvSpPr>
              <p:spPr>
                <a:xfrm>
                  <a:off x="251520" y="1668405"/>
                  <a:ext cx="2304256" cy="36004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solidFill>
                    <a:srgbClr val="0E4D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1200" b="1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Предпроектное</a:t>
                  </a:r>
                  <a:r>
                    <a:rPr lang="ru-RU" sz="1200" b="1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взаимодействие</a:t>
                  </a:r>
                  <a:endParaRPr lang="ru-RU" sz="1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0" name="Прямоугольник 59"/>
                <p:cNvSpPr/>
                <p:nvPr/>
              </p:nvSpPr>
              <p:spPr>
                <a:xfrm>
                  <a:off x="266179" y="1668405"/>
                  <a:ext cx="108012" cy="180020"/>
                </a:xfrm>
                <a:prstGeom prst="rect">
                  <a:avLst/>
                </a:prstGeom>
                <a:solidFill>
                  <a:srgbClr val="0E4D99"/>
                </a:solidFill>
                <a:ln>
                  <a:solidFill>
                    <a:srgbClr val="0E4D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1200" b="1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1</a:t>
                  </a:r>
                  <a:endParaRPr lang="ru-RU" sz="1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58" name="Прямоугольник 57"/>
              <p:cNvSpPr/>
              <p:nvPr/>
            </p:nvSpPr>
            <p:spPr>
              <a:xfrm>
                <a:off x="251520" y="2028444"/>
                <a:ext cx="2304256" cy="82449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E4D99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>
                  <a:spcBef>
                    <a:spcPts val="600"/>
                  </a:spcBef>
                </a:pPr>
                <a:r>
                  <a:rPr lang="ru-RU" sz="11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Взаимодействие с институтами развития, </a:t>
                </a:r>
                <a:r>
                  <a:rPr lang="ru-RU" sz="11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коммерческими банками, встречи </a:t>
                </a:r>
                <a:r>
                  <a:rPr lang="ru-RU" sz="11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 потенциальными заявителями</a:t>
                </a:r>
                <a:endParaRPr lang="es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0" name="Группа 9"/>
            <p:cNvGrpSpPr/>
            <p:nvPr/>
          </p:nvGrpSpPr>
          <p:grpSpPr>
            <a:xfrm>
              <a:off x="3419872" y="1143516"/>
              <a:ext cx="2304256" cy="1184531"/>
              <a:chOff x="251520" y="1668405"/>
              <a:chExt cx="2304256" cy="1184531"/>
            </a:xfrm>
          </p:grpSpPr>
          <p:grpSp>
            <p:nvGrpSpPr>
              <p:cNvPr id="53" name="Группа 52"/>
              <p:cNvGrpSpPr/>
              <p:nvPr/>
            </p:nvGrpSpPr>
            <p:grpSpPr>
              <a:xfrm>
                <a:off x="251520" y="1668405"/>
                <a:ext cx="2304256" cy="360040"/>
                <a:chOff x="251520" y="1668405"/>
                <a:chExt cx="2304256" cy="360040"/>
              </a:xfrm>
            </p:grpSpPr>
            <p:sp>
              <p:nvSpPr>
                <p:cNvPr id="55" name="Прямоугольник 54"/>
                <p:cNvSpPr/>
                <p:nvPr/>
              </p:nvSpPr>
              <p:spPr>
                <a:xfrm>
                  <a:off x="251520" y="1668405"/>
                  <a:ext cx="2304256" cy="36004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solidFill>
                    <a:srgbClr val="0E4D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1200" b="1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Короткая заявка</a:t>
                  </a:r>
                </a:p>
              </p:txBody>
            </p:sp>
            <p:sp>
              <p:nvSpPr>
                <p:cNvPr id="56" name="Прямоугольник 55"/>
                <p:cNvSpPr/>
                <p:nvPr/>
              </p:nvSpPr>
              <p:spPr>
                <a:xfrm>
                  <a:off x="266179" y="1668405"/>
                  <a:ext cx="108012" cy="180020"/>
                </a:xfrm>
                <a:prstGeom prst="rect">
                  <a:avLst/>
                </a:prstGeom>
                <a:solidFill>
                  <a:srgbClr val="0E4D99"/>
                </a:solidFill>
                <a:ln>
                  <a:solidFill>
                    <a:srgbClr val="0E4D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1200" b="1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2</a:t>
                  </a:r>
                </a:p>
              </p:txBody>
            </p:sp>
          </p:grpSp>
          <p:sp>
            <p:nvSpPr>
              <p:cNvPr id="54" name="Прямоугольник 53"/>
              <p:cNvSpPr/>
              <p:nvPr/>
            </p:nvSpPr>
            <p:spPr>
              <a:xfrm>
                <a:off x="251520" y="2028444"/>
                <a:ext cx="2304256" cy="82449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E4D99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>
                  <a:spcBef>
                    <a:spcPts val="600"/>
                  </a:spcBef>
                </a:pPr>
                <a:r>
                  <a:rPr lang="ru-RU" sz="11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Краткая информация о проекте, заемщике и </a:t>
                </a:r>
                <a:r>
                  <a:rPr lang="ru-RU" sz="11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соинвесторах</a:t>
                </a:r>
                <a:r>
                  <a:rPr lang="ru-RU" sz="11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запрашиваемая сумма займа</a:t>
                </a:r>
                <a:endParaRPr lang="es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1" name="Группа 10"/>
            <p:cNvGrpSpPr/>
            <p:nvPr/>
          </p:nvGrpSpPr>
          <p:grpSpPr>
            <a:xfrm>
              <a:off x="6598064" y="1143516"/>
              <a:ext cx="2304256" cy="1184531"/>
              <a:chOff x="251520" y="1668405"/>
              <a:chExt cx="2304256" cy="1184531"/>
            </a:xfrm>
          </p:grpSpPr>
          <p:grpSp>
            <p:nvGrpSpPr>
              <p:cNvPr id="49" name="Группа 48"/>
              <p:cNvGrpSpPr/>
              <p:nvPr/>
            </p:nvGrpSpPr>
            <p:grpSpPr>
              <a:xfrm>
                <a:off x="251520" y="1668405"/>
                <a:ext cx="2304256" cy="360040"/>
                <a:chOff x="251520" y="1668405"/>
                <a:chExt cx="2304256" cy="360040"/>
              </a:xfrm>
            </p:grpSpPr>
            <p:sp>
              <p:nvSpPr>
                <p:cNvPr id="51" name="Прямоугольник 50"/>
                <p:cNvSpPr/>
                <p:nvPr/>
              </p:nvSpPr>
              <p:spPr>
                <a:xfrm>
                  <a:off x="251520" y="1668405"/>
                  <a:ext cx="2304256" cy="36004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solidFill>
                    <a:srgbClr val="0E4D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1200" b="1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Формальная экспертиза</a:t>
                  </a:r>
                </a:p>
              </p:txBody>
            </p:sp>
            <p:sp>
              <p:nvSpPr>
                <p:cNvPr id="52" name="Прямоугольник 51"/>
                <p:cNvSpPr/>
                <p:nvPr/>
              </p:nvSpPr>
              <p:spPr>
                <a:xfrm>
                  <a:off x="266179" y="1668405"/>
                  <a:ext cx="108012" cy="180020"/>
                </a:xfrm>
                <a:prstGeom prst="rect">
                  <a:avLst/>
                </a:prstGeom>
                <a:solidFill>
                  <a:srgbClr val="0E4D99"/>
                </a:solidFill>
                <a:ln>
                  <a:solidFill>
                    <a:srgbClr val="0E4D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1200" b="1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3</a:t>
                  </a:r>
                  <a:endParaRPr lang="ru-RU" sz="1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50" name="Прямоугольник 49"/>
              <p:cNvSpPr/>
              <p:nvPr/>
            </p:nvSpPr>
            <p:spPr>
              <a:xfrm>
                <a:off x="251520" y="2028444"/>
                <a:ext cx="2304256" cy="82449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E4D99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>
                  <a:spcBef>
                    <a:spcPts val="600"/>
                  </a:spcBef>
                </a:pPr>
                <a:r>
                  <a:rPr lang="ru-RU" sz="11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Соответствие формальным требованиям, занесение в реестр, обсуждение направления и </a:t>
                </a:r>
                <a:r>
                  <a:rPr lang="ru-RU" sz="11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проекта</a:t>
                </a:r>
                <a:endParaRPr lang="es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2" name="Группа 11"/>
            <p:cNvGrpSpPr/>
            <p:nvPr/>
          </p:nvGrpSpPr>
          <p:grpSpPr>
            <a:xfrm>
              <a:off x="6598064" y="2636912"/>
              <a:ext cx="2304256" cy="1184531"/>
              <a:chOff x="251520" y="1668405"/>
              <a:chExt cx="2304256" cy="1184531"/>
            </a:xfrm>
          </p:grpSpPr>
          <p:grpSp>
            <p:nvGrpSpPr>
              <p:cNvPr id="45" name="Группа 44"/>
              <p:cNvGrpSpPr/>
              <p:nvPr/>
            </p:nvGrpSpPr>
            <p:grpSpPr>
              <a:xfrm>
                <a:off x="251520" y="1668405"/>
                <a:ext cx="2304256" cy="360040"/>
                <a:chOff x="251520" y="1668405"/>
                <a:chExt cx="2304256" cy="360040"/>
              </a:xfrm>
            </p:grpSpPr>
            <p:sp>
              <p:nvSpPr>
                <p:cNvPr id="47" name="Прямоугольник 46"/>
                <p:cNvSpPr/>
                <p:nvPr/>
              </p:nvSpPr>
              <p:spPr>
                <a:xfrm>
                  <a:off x="251520" y="1668405"/>
                  <a:ext cx="2304256" cy="36004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solidFill>
                    <a:srgbClr val="0E4D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1200" b="1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Подготовка бизнес-плана</a:t>
                  </a:r>
                </a:p>
              </p:txBody>
            </p:sp>
            <p:sp>
              <p:nvSpPr>
                <p:cNvPr id="48" name="Прямоугольник 47"/>
                <p:cNvSpPr/>
                <p:nvPr/>
              </p:nvSpPr>
              <p:spPr>
                <a:xfrm>
                  <a:off x="266179" y="1668405"/>
                  <a:ext cx="108012" cy="180020"/>
                </a:xfrm>
                <a:prstGeom prst="rect">
                  <a:avLst/>
                </a:prstGeom>
                <a:solidFill>
                  <a:srgbClr val="0E4D99"/>
                </a:solidFill>
                <a:ln>
                  <a:solidFill>
                    <a:srgbClr val="0E4D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1200" b="1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4</a:t>
                  </a:r>
                </a:p>
              </p:txBody>
            </p:sp>
          </p:grpSp>
          <p:sp>
            <p:nvSpPr>
              <p:cNvPr id="46" name="Прямоугольник 45"/>
              <p:cNvSpPr/>
              <p:nvPr/>
            </p:nvSpPr>
            <p:spPr>
              <a:xfrm>
                <a:off x="251520" y="2028444"/>
                <a:ext cx="2304256" cy="82449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E4D99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>
                  <a:spcBef>
                    <a:spcPts val="600"/>
                  </a:spcBef>
                </a:pPr>
                <a:r>
                  <a:rPr lang="ru-RU" sz="11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Как правило, совместный процесс заявителя и менеджера фонда</a:t>
                </a:r>
                <a:endParaRPr lang="es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3" name="Группа 12"/>
            <p:cNvGrpSpPr/>
            <p:nvPr/>
          </p:nvGrpSpPr>
          <p:grpSpPr>
            <a:xfrm>
              <a:off x="3419872" y="2636912"/>
              <a:ext cx="2304256" cy="1184531"/>
              <a:chOff x="251520" y="1668405"/>
              <a:chExt cx="2304256" cy="1184531"/>
            </a:xfrm>
          </p:grpSpPr>
          <p:grpSp>
            <p:nvGrpSpPr>
              <p:cNvPr id="41" name="Группа 40"/>
              <p:cNvGrpSpPr/>
              <p:nvPr/>
            </p:nvGrpSpPr>
            <p:grpSpPr>
              <a:xfrm>
                <a:off x="251520" y="1668405"/>
                <a:ext cx="2304256" cy="360040"/>
                <a:chOff x="251520" y="1668405"/>
                <a:chExt cx="2304256" cy="360040"/>
              </a:xfrm>
            </p:grpSpPr>
            <p:sp>
              <p:nvSpPr>
                <p:cNvPr id="43" name="Прямоугольник 42"/>
                <p:cNvSpPr/>
                <p:nvPr/>
              </p:nvSpPr>
              <p:spPr>
                <a:xfrm>
                  <a:off x="251520" y="1668405"/>
                  <a:ext cx="2304256" cy="36004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solidFill>
                    <a:srgbClr val="0E4D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1200" b="1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Комплексная экспертиза</a:t>
                  </a:r>
                  <a:endParaRPr lang="ru-RU" sz="1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4" name="Прямоугольник 43"/>
                <p:cNvSpPr/>
                <p:nvPr/>
              </p:nvSpPr>
              <p:spPr>
                <a:xfrm>
                  <a:off x="266179" y="1668405"/>
                  <a:ext cx="108012" cy="180020"/>
                </a:xfrm>
                <a:prstGeom prst="rect">
                  <a:avLst/>
                </a:prstGeom>
                <a:solidFill>
                  <a:srgbClr val="0E4D99"/>
                </a:solidFill>
                <a:ln>
                  <a:solidFill>
                    <a:srgbClr val="0E4D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1200" b="1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5</a:t>
                  </a:r>
                  <a:endParaRPr lang="ru-RU" sz="1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42" name="Прямоугольник 41"/>
              <p:cNvSpPr/>
              <p:nvPr/>
            </p:nvSpPr>
            <p:spPr>
              <a:xfrm>
                <a:off x="251520" y="2028444"/>
                <a:ext cx="2304256" cy="82449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E4D99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>
                  <a:spcBef>
                    <a:spcPts val="600"/>
                  </a:spcBef>
                </a:pPr>
                <a:r>
                  <a:rPr lang="ru-RU" sz="11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Научно-техническая, технологическая, финансово-экономическая, юридическая</a:t>
                </a:r>
                <a:endParaRPr lang="es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4" name="Группа 13"/>
            <p:cNvGrpSpPr/>
            <p:nvPr/>
          </p:nvGrpSpPr>
          <p:grpSpPr>
            <a:xfrm>
              <a:off x="244228" y="2636912"/>
              <a:ext cx="2304256" cy="1184531"/>
              <a:chOff x="251520" y="1668405"/>
              <a:chExt cx="2304256" cy="1184531"/>
            </a:xfrm>
          </p:grpSpPr>
          <p:grpSp>
            <p:nvGrpSpPr>
              <p:cNvPr id="37" name="Группа 36"/>
              <p:cNvGrpSpPr/>
              <p:nvPr/>
            </p:nvGrpSpPr>
            <p:grpSpPr>
              <a:xfrm>
                <a:off x="251520" y="1668405"/>
                <a:ext cx="2304256" cy="360040"/>
                <a:chOff x="251520" y="1668405"/>
                <a:chExt cx="2304256" cy="360040"/>
              </a:xfrm>
            </p:grpSpPr>
            <p:sp>
              <p:nvSpPr>
                <p:cNvPr id="39" name="Прямоугольник 38"/>
                <p:cNvSpPr/>
                <p:nvPr/>
              </p:nvSpPr>
              <p:spPr>
                <a:xfrm>
                  <a:off x="251520" y="1668405"/>
                  <a:ext cx="2304256" cy="36004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solidFill>
                    <a:srgbClr val="0E4D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1200" b="1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Корректировка  </a:t>
                  </a:r>
                </a:p>
                <a:p>
                  <a:pPr algn="ctr"/>
                  <a:r>
                    <a:rPr lang="ru-RU" sz="1200" b="1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бизнес-плана</a:t>
                  </a:r>
                  <a:endParaRPr lang="ru-RU" sz="1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0" name="Прямоугольник 39"/>
                <p:cNvSpPr/>
                <p:nvPr/>
              </p:nvSpPr>
              <p:spPr>
                <a:xfrm>
                  <a:off x="266179" y="1668405"/>
                  <a:ext cx="108012" cy="180020"/>
                </a:xfrm>
                <a:prstGeom prst="rect">
                  <a:avLst/>
                </a:prstGeom>
                <a:solidFill>
                  <a:srgbClr val="0E4D99"/>
                </a:solidFill>
                <a:ln>
                  <a:solidFill>
                    <a:srgbClr val="0E4D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1200" b="1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6</a:t>
                  </a:r>
                  <a:endParaRPr lang="ru-RU" sz="1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38" name="Прямоугольник 37"/>
              <p:cNvSpPr/>
              <p:nvPr/>
            </p:nvSpPr>
            <p:spPr>
              <a:xfrm>
                <a:off x="251520" y="2028444"/>
                <a:ext cx="2304256" cy="82449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E4D99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>
                  <a:spcBef>
                    <a:spcPts val="600"/>
                  </a:spcBef>
                </a:pPr>
                <a:r>
                  <a:rPr lang="ru-RU" sz="11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Устранение замечаний по результатам экспертизы</a:t>
                </a:r>
                <a:endParaRPr lang="es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5" name="Группа 14"/>
            <p:cNvGrpSpPr/>
            <p:nvPr/>
          </p:nvGrpSpPr>
          <p:grpSpPr>
            <a:xfrm>
              <a:off x="244228" y="4122467"/>
              <a:ext cx="2304256" cy="1184531"/>
              <a:chOff x="251520" y="1668405"/>
              <a:chExt cx="2304256" cy="1184531"/>
            </a:xfrm>
          </p:grpSpPr>
          <p:grpSp>
            <p:nvGrpSpPr>
              <p:cNvPr id="33" name="Группа 32"/>
              <p:cNvGrpSpPr/>
              <p:nvPr/>
            </p:nvGrpSpPr>
            <p:grpSpPr>
              <a:xfrm>
                <a:off x="251520" y="1668405"/>
                <a:ext cx="2304256" cy="360040"/>
                <a:chOff x="251520" y="1668405"/>
                <a:chExt cx="2304256" cy="360040"/>
              </a:xfrm>
            </p:grpSpPr>
            <p:sp>
              <p:nvSpPr>
                <p:cNvPr id="35" name="Прямоугольник 34"/>
                <p:cNvSpPr/>
                <p:nvPr/>
              </p:nvSpPr>
              <p:spPr>
                <a:xfrm>
                  <a:off x="251520" y="1668405"/>
                  <a:ext cx="2304256" cy="36004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solidFill>
                    <a:srgbClr val="0E4D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1200" b="1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Решение о выдаче займа</a:t>
                  </a:r>
                </a:p>
              </p:txBody>
            </p:sp>
            <p:sp>
              <p:nvSpPr>
                <p:cNvPr id="36" name="Прямоугольник 35"/>
                <p:cNvSpPr/>
                <p:nvPr/>
              </p:nvSpPr>
              <p:spPr>
                <a:xfrm>
                  <a:off x="266179" y="1668405"/>
                  <a:ext cx="108012" cy="180020"/>
                </a:xfrm>
                <a:prstGeom prst="rect">
                  <a:avLst/>
                </a:prstGeom>
                <a:solidFill>
                  <a:srgbClr val="0E4D99"/>
                </a:solidFill>
                <a:ln>
                  <a:solidFill>
                    <a:srgbClr val="0E4D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1200" b="1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7</a:t>
                  </a:r>
                </a:p>
              </p:txBody>
            </p:sp>
          </p:grpSp>
          <p:sp>
            <p:nvSpPr>
              <p:cNvPr id="34" name="Прямоугольник 33"/>
              <p:cNvSpPr/>
              <p:nvPr/>
            </p:nvSpPr>
            <p:spPr>
              <a:xfrm>
                <a:off x="251520" y="2028444"/>
                <a:ext cx="2304256" cy="82449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E4D99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>
                  <a:spcBef>
                    <a:spcPts val="600"/>
                  </a:spcBef>
                </a:pPr>
                <a:r>
                  <a:rPr lang="ru-RU" sz="11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 с учетом целей фонда, соответствия критериям программы, формы обеспечения  </a:t>
                </a:r>
                <a:endParaRPr lang="es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6" name="Группа 15"/>
            <p:cNvGrpSpPr/>
            <p:nvPr/>
          </p:nvGrpSpPr>
          <p:grpSpPr>
            <a:xfrm>
              <a:off x="3419872" y="4122467"/>
              <a:ext cx="2304256" cy="1184531"/>
              <a:chOff x="251520" y="1668405"/>
              <a:chExt cx="2304256" cy="1184531"/>
            </a:xfrm>
          </p:grpSpPr>
          <p:grpSp>
            <p:nvGrpSpPr>
              <p:cNvPr id="29" name="Группа 28"/>
              <p:cNvGrpSpPr/>
              <p:nvPr/>
            </p:nvGrpSpPr>
            <p:grpSpPr>
              <a:xfrm>
                <a:off x="251520" y="1668405"/>
                <a:ext cx="2304256" cy="360040"/>
                <a:chOff x="251520" y="1668405"/>
                <a:chExt cx="2304256" cy="360040"/>
              </a:xfrm>
            </p:grpSpPr>
            <p:sp>
              <p:nvSpPr>
                <p:cNvPr id="31" name="Прямоугольник 30"/>
                <p:cNvSpPr/>
                <p:nvPr/>
              </p:nvSpPr>
              <p:spPr>
                <a:xfrm>
                  <a:off x="251520" y="1668405"/>
                  <a:ext cx="2304256" cy="36004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solidFill>
                    <a:srgbClr val="0E4D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1200" b="1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Соблюдение условий </a:t>
                  </a:r>
                </a:p>
                <a:p>
                  <a:pPr algn="ctr"/>
                  <a:r>
                    <a:rPr lang="ru-RU" sz="1200" b="1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выдачи займа </a:t>
                  </a:r>
                  <a:endParaRPr lang="ru-RU" sz="1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2" name="Прямоугольник 31"/>
                <p:cNvSpPr/>
                <p:nvPr/>
              </p:nvSpPr>
              <p:spPr>
                <a:xfrm>
                  <a:off x="266179" y="1668405"/>
                  <a:ext cx="108012" cy="180020"/>
                </a:xfrm>
                <a:prstGeom prst="rect">
                  <a:avLst/>
                </a:prstGeom>
                <a:solidFill>
                  <a:srgbClr val="0E4D99"/>
                </a:solidFill>
                <a:ln>
                  <a:solidFill>
                    <a:srgbClr val="0E4D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1200" b="1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8</a:t>
                  </a:r>
                  <a:endParaRPr lang="ru-RU" sz="1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30" name="Прямоугольник 29"/>
              <p:cNvSpPr/>
              <p:nvPr/>
            </p:nvSpPr>
            <p:spPr>
              <a:xfrm>
                <a:off x="251520" y="2028444"/>
                <a:ext cx="2304256" cy="82449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E4D99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>
                  <a:spcBef>
                    <a:spcPts val="600"/>
                  </a:spcBef>
                </a:pPr>
                <a:r>
                  <a:rPr lang="ru-RU" sz="11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Предоставление гарантий, оформление залога и т.п.</a:t>
                </a:r>
                <a:endParaRPr lang="es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17" name="Прямая со стрелкой 16"/>
            <p:cNvCxnSpPr>
              <a:stCxn id="58" idx="3"/>
              <a:endCxn id="54" idx="1"/>
            </p:cNvCxnSpPr>
            <p:nvPr/>
          </p:nvCxnSpPr>
          <p:spPr>
            <a:xfrm>
              <a:off x="2548484" y="1915801"/>
              <a:ext cx="87138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>
              <a:stCxn id="54" idx="3"/>
              <a:endCxn id="50" idx="1"/>
            </p:cNvCxnSpPr>
            <p:nvPr/>
          </p:nvCxnSpPr>
          <p:spPr>
            <a:xfrm>
              <a:off x="5724128" y="1915801"/>
              <a:ext cx="873936" cy="0"/>
            </a:xfrm>
            <a:prstGeom prst="straightConnector1">
              <a:avLst/>
            </a:prstGeom>
            <a:ln w="1905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>
              <a:stCxn id="50" idx="2"/>
              <a:endCxn id="47" idx="0"/>
            </p:cNvCxnSpPr>
            <p:nvPr/>
          </p:nvCxnSpPr>
          <p:spPr>
            <a:xfrm>
              <a:off x="7750192" y="2328047"/>
              <a:ext cx="0" cy="308865"/>
            </a:xfrm>
            <a:prstGeom prst="straightConnector1">
              <a:avLst/>
            </a:prstGeom>
            <a:ln w="1905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>
              <a:stCxn id="46" idx="1"/>
              <a:endCxn id="42" idx="3"/>
            </p:cNvCxnSpPr>
            <p:nvPr/>
          </p:nvCxnSpPr>
          <p:spPr>
            <a:xfrm flipH="1">
              <a:off x="5724128" y="3409197"/>
              <a:ext cx="873936" cy="0"/>
            </a:xfrm>
            <a:prstGeom prst="straightConnector1">
              <a:avLst/>
            </a:prstGeom>
            <a:ln w="1905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/>
            <p:cNvCxnSpPr>
              <a:stCxn id="42" idx="1"/>
              <a:endCxn id="38" idx="3"/>
            </p:cNvCxnSpPr>
            <p:nvPr/>
          </p:nvCxnSpPr>
          <p:spPr>
            <a:xfrm flipH="1">
              <a:off x="2548484" y="3409197"/>
              <a:ext cx="871388" cy="0"/>
            </a:xfrm>
            <a:prstGeom prst="straightConnector1">
              <a:avLst/>
            </a:prstGeom>
            <a:ln w="1905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/>
            <p:nvPr/>
          </p:nvCxnSpPr>
          <p:spPr>
            <a:xfrm>
              <a:off x="2555776" y="1915801"/>
              <a:ext cx="864096" cy="0"/>
            </a:xfrm>
            <a:prstGeom prst="straightConnector1">
              <a:avLst/>
            </a:prstGeom>
            <a:ln w="1905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 стрелкой 22"/>
            <p:cNvCxnSpPr>
              <a:stCxn id="34" idx="3"/>
              <a:endCxn id="30" idx="1"/>
            </p:cNvCxnSpPr>
            <p:nvPr/>
          </p:nvCxnSpPr>
          <p:spPr>
            <a:xfrm>
              <a:off x="2548484" y="4894752"/>
              <a:ext cx="871388" cy="0"/>
            </a:xfrm>
            <a:prstGeom prst="straightConnector1">
              <a:avLst/>
            </a:prstGeom>
            <a:ln w="1905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 стрелкой 23"/>
            <p:cNvCxnSpPr>
              <a:stCxn id="30" idx="3"/>
              <a:endCxn id="62" idx="1"/>
            </p:cNvCxnSpPr>
            <p:nvPr/>
          </p:nvCxnSpPr>
          <p:spPr>
            <a:xfrm>
              <a:off x="5724128" y="4894752"/>
              <a:ext cx="873936" cy="0"/>
            </a:xfrm>
            <a:prstGeom prst="straightConnector1">
              <a:avLst/>
            </a:prstGeom>
            <a:ln w="1905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 стрелкой 24"/>
            <p:cNvCxnSpPr>
              <a:stCxn id="38" idx="2"/>
              <a:endCxn id="35" idx="0"/>
            </p:cNvCxnSpPr>
            <p:nvPr/>
          </p:nvCxnSpPr>
          <p:spPr>
            <a:xfrm>
              <a:off x="1396356" y="3821443"/>
              <a:ext cx="0" cy="301024"/>
            </a:xfrm>
            <a:prstGeom prst="straightConnector1">
              <a:avLst/>
            </a:prstGeom>
            <a:ln w="1905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6" name="Рисунок 25" descr="3723-84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96336" y="4653136"/>
              <a:ext cx="432048" cy="432048"/>
            </a:xfrm>
            <a:prstGeom prst="rect">
              <a:avLst/>
            </a:prstGeom>
          </p:spPr>
        </p:pic>
        <p:pic>
          <p:nvPicPr>
            <p:cNvPr id="27" name="Рисунок 26" descr="3723-84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028384" y="4653136"/>
              <a:ext cx="432048" cy="432048"/>
            </a:xfrm>
            <a:prstGeom prst="rect">
              <a:avLst/>
            </a:prstGeom>
          </p:spPr>
        </p:pic>
        <p:pic>
          <p:nvPicPr>
            <p:cNvPr id="28" name="Рисунок 27" descr="3723-84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64288" y="4653136"/>
              <a:ext cx="432048" cy="43204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51017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04448" y="6356350"/>
            <a:ext cx="504056" cy="365125"/>
          </a:xfrm>
        </p:spPr>
        <p:txBody>
          <a:bodyPr/>
          <a:lstStyle/>
          <a:p>
            <a:pPr algn="r"/>
            <a:fld id="{B19B0651-EE4F-4900-A07F-96A6BFA9D0F0}" type="slidenum">
              <a:rPr lang="ru-RU" smtClean="0">
                <a:solidFill>
                  <a:prstClr val="black"/>
                </a:solidFill>
              </a:rPr>
              <a:pPr algn="r"/>
              <a:t>11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7504" y="44897"/>
            <a:ext cx="8064574" cy="4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Calibri" pitchFamily="34" charset="0"/>
                <a:ea typeface="+mj-ea"/>
                <a:cs typeface="+mj-cs"/>
              </a:defRPr>
            </a:lvl1pPr>
            <a:lvl2pPr marL="0" lvl="1" eaLnBrk="0" fontAlgn="base" hangingPunct="0">
              <a:spcBef>
                <a:spcPct val="0"/>
              </a:spcBef>
              <a:spcAft>
                <a:spcPct val="0"/>
              </a:spcAft>
              <a:defRPr sz="2000" b="1" kern="0">
                <a:solidFill>
                  <a:schemeClr val="accent6">
                    <a:lumMod val="75000"/>
                  </a:schemeClr>
                </a:solidFill>
                <a:ea typeface="+mj-ea"/>
                <a:cs typeface="+mj-cs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lvl="1" algn="ctr"/>
            <a:r>
              <a:rPr lang="ru-RU" dirty="0" smtClean="0"/>
              <a:t>Целевые показатели деятельности фонда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691680" y="1770057"/>
            <a:ext cx="4968552" cy="57606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Фонд развития промышленности</a:t>
            </a:r>
            <a:endParaRPr lang="es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699792" y="764704"/>
            <a:ext cx="3384376" cy="792088"/>
          </a:xfrm>
          <a:prstGeom prst="downArrow">
            <a:avLst>
              <a:gd name="adj1" fmla="val 100000"/>
              <a:gd name="adj2" fmla="val 2638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Бюджетное финансирование 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млрд. руб.</a:t>
            </a:r>
            <a:endParaRPr lang="es-US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9553" y="2881020"/>
            <a:ext cx="21602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160 </a:t>
            </a:r>
          </a:p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проектов </a:t>
            </a:r>
            <a:endParaRPr lang="es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4509120"/>
            <a:ext cx="2088232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Новая продукция </a:t>
            </a:r>
            <a:r>
              <a:rPr lang="ru-RU" sz="1600" b="1" i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общим годовым объемом </a:t>
            </a:r>
            <a:r>
              <a:rPr lang="ru-RU" sz="1600" b="1" i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</a:p>
          <a:p>
            <a:pPr algn="ctr"/>
            <a:r>
              <a:rPr lang="ru-RU" sz="1600" b="1" i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 </a:t>
            </a:r>
            <a:r>
              <a:rPr lang="ru-RU" sz="1600" b="1" i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млрд. руб</a:t>
            </a:r>
            <a:r>
              <a:rPr lang="ru-RU" sz="1600" b="1" i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US" sz="1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699792" y="4509120"/>
            <a:ext cx="3015208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</a:t>
            </a:r>
            <a:r>
              <a:rPr lang="ru-RU" sz="1600" b="1" i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высокопроизводительных рабочих мест </a:t>
            </a:r>
            <a:r>
              <a:rPr lang="ru-RU" sz="1600" b="1" i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</a:p>
          <a:p>
            <a:pPr algn="ctr"/>
            <a:r>
              <a:rPr lang="ru-RU" sz="1600" b="1" i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тысяч</a:t>
            </a:r>
            <a:endParaRPr lang="es-US" sz="1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868144" y="4509120"/>
            <a:ext cx="3096344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Суммарный </a:t>
            </a:r>
            <a:r>
              <a:rPr lang="ru-RU" sz="1600" b="1" i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налоговый эффект от новых производств в </a:t>
            </a:r>
            <a:r>
              <a:rPr lang="ru-RU" sz="1600" b="1" i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объеме -  </a:t>
            </a:r>
          </a:p>
          <a:p>
            <a:pPr algn="ctr"/>
            <a:r>
              <a:rPr lang="ru-RU" sz="1600" b="1" i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ru-RU" sz="1600" b="1" i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млрд. руб. в год</a:t>
            </a:r>
            <a:endParaRPr lang="es-US" sz="1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298007" y="2900763"/>
            <a:ext cx="2843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600"/>
              </a:spcBef>
            </a:pPr>
            <a:r>
              <a:rPr lang="ru-RU" b="1" dirty="0" err="1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Софиннансирование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150 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млрд. руб. </a:t>
            </a:r>
          </a:p>
        </p:txBody>
      </p:sp>
      <p:grpSp>
        <p:nvGrpSpPr>
          <p:cNvPr id="17" name="Группа 16"/>
          <p:cNvGrpSpPr/>
          <p:nvPr/>
        </p:nvGrpSpPr>
        <p:grpSpPr>
          <a:xfrm>
            <a:off x="2841623" y="2791881"/>
            <a:ext cx="2952328" cy="1224136"/>
            <a:chOff x="2267744" y="2348880"/>
            <a:chExt cx="2952328" cy="1224136"/>
          </a:xfrm>
        </p:grpSpPr>
        <p:sp>
          <p:nvSpPr>
            <p:cNvPr id="8" name="Стрелка вниз 7"/>
            <p:cNvSpPr/>
            <p:nvPr/>
          </p:nvSpPr>
          <p:spPr>
            <a:xfrm>
              <a:off x="2267744" y="2348880"/>
              <a:ext cx="2520280" cy="792088"/>
            </a:xfrm>
            <a:prstGeom prst="downArrow">
              <a:avLst>
                <a:gd name="adj1" fmla="val 100000"/>
                <a:gd name="adj2" fmla="val 26387"/>
              </a:avLst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S" sz="16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Стрелка вниз 14"/>
            <p:cNvSpPr/>
            <p:nvPr/>
          </p:nvSpPr>
          <p:spPr>
            <a:xfrm>
              <a:off x="2411760" y="2492896"/>
              <a:ext cx="2520280" cy="792088"/>
            </a:xfrm>
            <a:prstGeom prst="downArrow">
              <a:avLst>
                <a:gd name="adj1" fmla="val 100000"/>
                <a:gd name="adj2" fmla="val 26387"/>
              </a:avLst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S" sz="16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Стрелка вниз 15"/>
            <p:cNvSpPr/>
            <p:nvPr/>
          </p:nvSpPr>
          <p:spPr>
            <a:xfrm>
              <a:off x="2555776" y="2622685"/>
              <a:ext cx="2520280" cy="792088"/>
            </a:xfrm>
            <a:prstGeom prst="downArrow">
              <a:avLst>
                <a:gd name="adj1" fmla="val 100000"/>
                <a:gd name="adj2" fmla="val 26387"/>
              </a:avLst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S" sz="16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Стрелка вниз 8"/>
            <p:cNvSpPr/>
            <p:nvPr/>
          </p:nvSpPr>
          <p:spPr>
            <a:xfrm>
              <a:off x="2699792" y="2780928"/>
              <a:ext cx="2520280" cy="792088"/>
            </a:xfrm>
            <a:prstGeom prst="downArrow">
              <a:avLst>
                <a:gd name="adj1" fmla="val 100000"/>
                <a:gd name="adj2" fmla="val 26387"/>
              </a:avLst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Финансирование </a:t>
              </a:r>
            </a:p>
            <a:p>
              <a:pPr algn="ctr"/>
              <a:r>
                <a:rPr lang="ru-RU" sz="1600" b="1" dirty="0" smtClean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проектов</a:t>
              </a:r>
              <a:endParaRPr lang="es-US" sz="16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" name="Стрелка влево 17"/>
          <p:cNvSpPr/>
          <p:nvPr/>
        </p:nvSpPr>
        <p:spPr>
          <a:xfrm>
            <a:off x="6084168" y="2684739"/>
            <a:ext cx="144016" cy="1080120"/>
          </a:xfrm>
          <a:prstGeom prst="leftArrow">
            <a:avLst>
              <a:gd name="adj1" fmla="val 50000"/>
              <a:gd name="adj2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</p:spTree>
    <p:extLst>
      <p:ext uri="{BB962C8B-B14F-4D97-AF65-F5344CB8AC3E}">
        <p14:creationId xmlns:p14="http://schemas.microsoft.com/office/powerpoint/2010/main" xmlns="" val="40543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395350" y="2348880"/>
            <a:ext cx="8569138" cy="15121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spcBef>
                <a:spcPts val="600"/>
              </a:spcBef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Дополнительная информация</a:t>
            </a:r>
          </a:p>
          <a:p>
            <a:pPr marL="0" indent="0">
              <a:spcBef>
                <a:spcPts val="600"/>
              </a:spcBef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www.rftr.ru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135736"/>
            <a:ext cx="3312368" cy="844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0828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Цели создания Фонда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развития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промышленности</a:t>
            </a:r>
            <a:endParaRPr lang="es-US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3284984"/>
            <a:ext cx="3888432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ru-RU" sz="1400" b="1" dirty="0" err="1" smtClean="0"/>
              <a:t>В.В.Путин</a:t>
            </a:r>
            <a:r>
              <a:rPr lang="ru-RU" sz="1400" b="1" dirty="0" smtClean="0"/>
              <a:t>: </a:t>
            </a:r>
          </a:p>
          <a:p>
            <a:pPr>
              <a:spcBef>
                <a:spcPts val="600"/>
              </a:spcBef>
              <a:defRPr/>
            </a:pPr>
            <a:r>
              <a:rPr lang="ru-RU" sz="1400" b="1" dirty="0"/>
              <a:t>"Принять решение о формировании фонда развития промышленности в целях повышения доступности займов на финансирование проектов в соответствии с приоритетами, определенными правительством Российской Федерации. </a:t>
            </a:r>
            <a:endParaRPr lang="ru-RU" sz="1400" b="1" dirty="0" smtClean="0"/>
          </a:p>
          <a:p>
            <a:pPr>
              <a:spcBef>
                <a:spcPts val="600"/>
              </a:spcBef>
              <a:defRPr/>
            </a:pPr>
            <a:r>
              <a:rPr lang="ru-RU" sz="1400" dirty="0" smtClean="0"/>
              <a:t>(выступление 23 </a:t>
            </a:r>
            <a:r>
              <a:rPr lang="ru-RU" sz="1400" dirty="0"/>
              <a:t>мая </a:t>
            </a:r>
            <a:r>
              <a:rPr lang="ru-RU" sz="1400" dirty="0" smtClean="0"/>
              <a:t>2014 г. на </a:t>
            </a:r>
            <a:r>
              <a:rPr lang="ru-RU" sz="1400" dirty="0"/>
              <a:t>Петербургском международном экономическом </a:t>
            </a:r>
            <a:r>
              <a:rPr lang="ru-RU" sz="1400" dirty="0" smtClean="0"/>
              <a:t>форуме, </a:t>
            </a:r>
          </a:p>
          <a:p>
            <a:pPr>
              <a:spcBef>
                <a:spcPts val="600"/>
              </a:spcBef>
              <a:defRPr/>
            </a:pPr>
            <a:r>
              <a:rPr lang="ru-RU" sz="1400" dirty="0" smtClean="0"/>
              <a:t>Поручение Пр-1159</a:t>
            </a:r>
            <a:r>
              <a:rPr lang="ru-RU" sz="1400" dirty="0"/>
              <a:t>, </a:t>
            </a:r>
            <a:r>
              <a:rPr lang="ru-RU" sz="1400" dirty="0" smtClean="0"/>
              <a:t>п.1з от 28 мая 2014) </a:t>
            </a:r>
            <a:endParaRPr lang="ru-RU" sz="1400" dirty="0"/>
          </a:p>
        </p:txBody>
      </p:sp>
      <p:pic>
        <p:nvPicPr>
          <p:cNvPr id="7" name="Рисунок 6" descr="Фото пресс-службы Кремля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24744"/>
            <a:ext cx="2808312" cy="2016224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Равнобедренный треугольник 11"/>
          <p:cNvSpPr/>
          <p:nvPr/>
        </p:nvSpPr>
        <p:spPr>
          <a:xfrm rot="5400000">
            <a:off x="2075374" y="3388441"/>
            <a:ext cx="4176466" cy="225136"/>
          </a:xfrm>
          <a:prstGeom prst="triangl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E4D99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572000" y="1268760"/>
            <a:ext cx="4306441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1600" b="1" dirty="0"/>
              <a:t>повышения доступности займов на финансирование </a:t>
            </a:r>
            <a:r>
              <a:rPr lang="ru-RU" sz="1600" b="1" dirty="0" smtClean="0"/>
              <a:t>производственно-технологических проектов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1600" b="1" dirty="0"/>
              <a:t>с</a:t>
            </a:r>
            <a:r>
              <a:rPr lang="ru-RU" sz="1600" b="1" dirty="0" smtClean="0"/>
              <a:t>тимулирование модернизации и создания новых производств на базе принципов наилучших доступных технологий </a:t>
            </a:r>
            <a:endParaRPr lang="ru-RU" sz="1600" b="1" dirty="0"/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1600" b="1" dirty="0" smtClean="0"/>
              <a:t>стимулирование производства конкурентоспособной продукции, обеспечивающей рыночное </a:t>
            </a:r>
            <a:r>
              <a:rPr lang="ru-RU" sz="1600" b="1" dirty="0" err="1" smtClean="0"/>
              <a:t>импортозамещение</a:t>
            </a:r>
            <a:endParaRPr lang="ru-RU" sz="1600" b="1" dirty="0" smtClean="0"/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1600" b="1" dirty="0" smtClean="0"/>
              <a:t>расширение условий по внедрению результатов научно-исследовательских проектов в реальное производство и формирование на этой базе новой индустриальной базы   </a:t>
            </a:r>
          </a:p>
        </p:txBody>
      </p:sp>
    </p:spTree>
    <p:extLst>
      <p:ext uri="{BB962C8B-B14F-4D97-AF65-F5344CB8AC3E}">
        <p14:creationId xmlns:p14="http://schemas.microsoft.com/office/powerpoint/2010/main" xmlns="" val="47101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09550"/>
            <a:ext cx="8712968" cy="6096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При разработке концепции использован мировой опыт долговой поддержки финансирования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прединвестиционной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стадии</a:t>
            </a:r>
            <a:endParaRPr lang="es-US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5445224"/>
            <a:ext cx="30963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 </a:t>
            </a:r>
            <a:r>
              <a:rPr lang="ru-RU" sz="1100" dirty="0" smtClean="0">
                <a:solidFill>
                  <a:srgbClr val="262626"/>
                </a:solidFill>
                <a:latin typeface="Arial"/>
              </a:rPr>
              <a:t>Китайский </a:t>
            </a:r>
            <a:r>
              <a:rPr lang="ru-RU" sz="1100" dirty="0">
                <a:solidFill>
                  <a:srgbClr val="262626"/>
                </a:solidFill>
                <a:latin typeface="Arial"/>
              </a:rPr>
              <a:t>банк развития </a:t>
            </a:r>
            <a:r>
              <a:rPr lang="ru-RU" sz="1100" dirty="0" smtClean="0">
                <a:solidFill>
                  <a:srgbClr val="262626"/>
                </a:solidFill>
                <a:latin typeface="Arial"/>
              </a:rPr>
              <a:t>создал в 2011г. </a:t>
            </a:r>
            <a:r>
              <a:rPr lang="ru-RU" sz="1100" dirty="0">
                <a:solidFill>
                  <a:srgbClr val="262626"/>
                </a:solidFill>
                <a:latin typeface="Arial"/>
              </a:rPr>
              <a:t>Фонд поддержки промышленного производства и оборудования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5373216"/>
            <a:ext cx="1775213" cy="40951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27984" y="2132856"/>
            <a:ext cx="1518845" cy="43745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63688" y="4869160"/>
            <a:ext cx="1656184" cy="36004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156176" y="5805264"/>
            <a:ext cx="2808312" cy="5040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440"/>
              </a:lnSpc>
            </a:pPr>
            <a:r>
              <a:rPr lang="ru" sz="1100" dirty="0" smtClean="0">
                <a:solidFill>
                  <a:srgbClr val="262626"/>
                </a:solidFill>
                <a:latin typeface="Arial"/>
              </a:rPr>
              <a:t>Займы </a:t>
            </a:r>
            <a:r>
              <a:rPr lang="ru" sz="1100" dirty="0">
                <a:solidFill>
                  <a:srgbClr val="262626"/>
                </a:solidFill>
                <a:latin typeface="Arial"/>
              </a:rPr>
              <a:t>предоставляются на срок до 4 лет, процентная ставка -от 10 до 20% годовых,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156176" y="2060848"/>
            <a:ext cx="2599834" cy="5760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ts val="1440"/>
              </a:lnSpc>
            </a:pPr>
            <a:r>
              <a:rPr lang="ru-RU" sz="1100" dirty="0" smtClean="0">
                <a:solidFill>
                  <a:srgbClr val="262626"/>
                </a:solidFill>
                <a:latin typeface="Arial"/>
              </a:rPr>
              <a:t>П</a:t>
            </a:r>
            <a:r>
              <a:rPr lang="ru" sz="1100" dirty="0" smtClean="0">
                <a:solidFill>
                  <a:srgbClr val="262626"/>
                </a:solidFill>
                <a:latin typeface="Arial"/>
              </a:rPr>
              <a:t>убличная компания, предоставляет </a:t>
            </a:r>
            <a:r>
              <a:rPr lang="ru" sz="1100" dirty="0">
                <a:solidFill>
                  <a:srgbClr val="262626"/>
                </a:solidFill>
              </a:rPr>
              <a:t>займы инновационным компаниям</a:t>
            </a:r>
          </a:p>
          <a:p>
            <a:pPr indent="0">
              <a:lnSpc>
                <a:spcPts val="1440"/>
              </a:lnSpc>
            </a:pPr>
            <a:r>
              <a:rPr lang="ru" sz="1100" dirty="0" smtClean="0">
                <a:solidFill>
                  <a:srgbClr val="262626"/>
                </a:solidFill>
                <a:latin typeface="Arial"/>
              </a:rPr>
              <a:t>на срок от </a:t>
            </a:r>
            <a:r>
              <a:rPr lang="ru" sz="1100" dirty="0">
                <a:solidFill>
                  <a:srgbClr val="262626"/>
                </a:solidFill>
                <a:latin typeface="Arial"/>
              </a:rPr>
              <a:t>3 до 4 </a:t>
            </a:r>
            <a:r>
              <a:rPr lang="ru" sz="1100" dirty="0" smtClean="0">
                <a:solidFill>
                  <a:srgbClr val="262626"/>
                </a:solidFill>
                <a:latin typeface="Arial"/>
              </a:rPr>
              <a:t>лет</a:t>
            </a:r>
            <a:endParaRPr lang="ru" sz="1100" dirty="0">
              <a:solidFill>
                <a:srgbClr val="262626"/>
              </a:solidFill>
              <a:latin typeface="Arial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635896" y="4869160"/>
            <a:ext cx="4968552" cy="5760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440"/>
              </a:lnSpc>
            </a:pPr>
            <a:r>
              <a:rPr lang="ru" sz="1100" dirty="0">
                <a:solidFill>
                  <a:srgbClr val="262626"/>
                </a:solidFill>
                <a:latin typeface="Arial"/>
              </a:rPr>
              <a:t>Французская компания, специализирующаяся на </a:t>
            </a:r>
            <a:r>
              <a:rPr lang="ru" sz="1100" dirty="0" smtClean="0">
                <a:solidFill>
                  <a:srgbClr val="262626"/>
                </a:solidFill>
                <a:latin typeface="Arial"/>
              </a:rPr>
              <a:t>долговом </a:t>
            </a:r>
            <a:r>
              <a:rPr lang="ru" sz="1100" dirty="0">
                <a:solidFill>
                  <a:srgbClr val="262626"/>
                </a:solidFill>
                <a:latin typeface="Arial"/>
              </a:rPr>
              <a:t>финансировании технологических компаний, находящихся на стадии роста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907704" y="2060848"/>
            <a:ext cx="2520280" cy="5040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440"/>
              </a:lnSpc>
            </a:pPr>
            <a:r>
              <a:rPr lang="ru" sz="1100" dirty="0">
                <a:solidFill>
                  <a:srgbClr val="262626"/>
                </a:solidFill>
                <a:latin typeface="Arial"/>
              </a:rPr>
              <a:t>Одна из ведущих финансовых компаний в Израиле, предоставляющая долговое венчурное финансирование</a:t>
            </a:r>
          </a:p>
        </p:txBody>
      </p:sp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2132856"/>
            <a:ext cx="896222" cy="396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34" name="Picture 2" descr="KfW - Logo - KfW Bankengrupp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8760"/>
            <a:ext cx="1171575" cy="61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1763688" y="1124744"/>
            <a:ext cx="7128792" cy="5040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440"/>
              </a:lnSpc>
            </a:pPr>
            <a:r>
              <a:rPr lang="ru" sz="1100" dirty="0" smtClean="0">
                <a:solidFill>
                  <a:srgbClr val="262626"/>
                </a:solidFill>
                <a:latin typeface="Arial"/>
              </a:rPr>
              <a:t>Немецкий государственный банк развития, ориентированный на поддержку компаний малого и среднего бизнеса по приоритетным направлениям (альтернативная энергетика, энергоэффективность и др.). </a:t>
            </a:r>
            <a:r>
              <a:rPr lang="ru-RU" sz="1100" dirty="0" smtClean="0"/>
              <a:t>Участвует </a:t>
            </a:r>
            <a:r>
              <a:rPr lang="ru-RU" sz="1100" dirty="0"/>
              <a:t>в капитале  </a:t>
            </a:r>
            <a:r>
              <a:rPr lang="ru-RU" sz="1100" dirty="0" err="1"/>
              <a:t>Feranova</a:t>
            </a:r>
            <a:r>
              <a:rPr lang="ru-RU" sz="1100" dirty="0"/>
              <a:t>, </a:t>
            </a:r>
            <a:r>
              <a:rPr lang="de-DE" sz="1100" dirty="0"/>
              <a:t>Deutsche Energie-Agentur GmbH</a:t>
            </a:r>
            <a:r>
              <a:rPr lang="ru-RU" sz="1100" dirty="0"/>
              <a:t> и др. инжиниринговых </a:t>
            </a:r>
            <a:r>
              <a:rPr lang="ru-RU" sz="1100" dirty="0" smtClean="0"/>
              <a:t>компаний секторе </a:t>
            </a:r>
            <a:r>
              <a:rPr lang="ru-RU" sz="1100" dirty="0"/>
              <a:t>энергосбережения и развития возобновляемых источников энергии</a:t>
            </a:r>
            <a:endParaRPr lang="ru" sz="1100" dirty="0">
              <a:solidFill>
                <a:srgbClr val="262626"/>
              </a:solidFill>
              <a:latin typeface="Arial"/>
            </a:endParaRPr>
          </a:p>
        </p:txBody>
      </p:sp>
      <p:pic>
        <p:nvPicPr>
          <p:cNvPr id="69636" name="Picture 4" descr="logo caisses des depot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2858369"/>
            <a:ext cx="1008112" cy="1141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1187624" y="2875002"/>
            <a:ext cx="46805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>
                <a:solidFill>
                  <a:srgbClr val="000000"/>
                </a:solidFill>
              </a:rPr>
              <a:t>Французский банк развития </a:t>
            </a:r>
            <a:r>
              <a:rPr lang="ru" sz="1100" dirty="0" smtClean="0">
                <a:solidFill>
                  <a:srgbClr val="262626"/>
                </a:solidFill>
              </a:rPr>
              <a:t>– агент государства при реализации долгосрочных инвестиционных проектов, а также поддержки малого и среднего бизнеса. В т.ч. </a:t>
            </a:r>
            <a:r>
              <a:rPr lang="ru-RU" sz="1100" dirty="0" smtClean="0"/>
              <a:t>объединил ряд инжиниринговых активов, участвующих в реализации политики </a:t>
            </a:r>
            <a:r>
              <a:rPr lang="ru-RU" sz="1100" dirty="0" smtClean="0">
                <a:solidFill>
                  <a:srgbClr val="000000"/>
                </a:solidFill>
              </a:rPr>
              <a:t>Франции в области развития национальной инфраструктуры, в составе крупного инжинирингового холдинга </a:t>
            </a:r>
            <a:r>
              <a:rPr lang="en-US" sz="1100" dirty="0" smtClean="0">
                <a:solidFill>
                  <a:srgbClr val="000000"/>
                </a:solidFill>
              </a:rPr>
              <a:t>EGIS</a:t>
            </a:r>
            <a:r>
              <a:rPr lang="ru-RU" sz="1100" dirty="0" smtClean="0">
                <a:solidFill>
                  <a:srgbClr val="000000"/>
                </a:solidFill>
              </a:rPr>
              <a:t>. </a:t>
            </a:r>
            <a:endParaRPr lang="ru-RU" sz="1100" dirty="0">
              <a:solidFill>
                <a:srgbClr val="000000"/>
              </a:solidFill>
            </a:endParaRPr>
          </a:p>
        </p:txBody>
      </p:sp>
      <p:pic>
        <p:nvPicPr>
          <p:cNvPr id="69638" name="Picture 6" descr="https://upload.wikimedia.org/wikipedia/commons/thumb/8/8c/NRW.INVEST_Logo_2013.svg/300px-NRW.INVEST_Logo_2013.svg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933056"/>
            <a:ext cx="2857500" cy="98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2771800" y="3933056"/>
            <a:ext cx="54360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>
                <a:solidFill>
                  <a:srgbClr val="262626"/>
                </a:solidFill>
                <a:latin typeface="Arial"/>
              </a:rPr>
              <a:t>Государственное агентство </a:t>
            </a:r>
            <a:r>
              <a:rPr lang="ru-RU" sz="1100" dirty="0" smtClean="0">
                <a:solidFill>
                  <a:srgbClr val="262626"/>
                </a:solidFill>
                <a:latin typeface="Arial"/>
              </a:rPr>
              <a:t>экономического </a:t>
            </a:r>
            <a:r>
              <a:rPr lang="ru-RU" sz="1100" dirty="0">
                <a:solidFill>
                  <a:srgbClr val="262626"/>
                </a:solidFill>
                <a:latin typeface="Arial"/>
              </a:rPr>
              <a:t>развития </a:t>
            </a:r>
            <a:r>
              <a:rPr lang="ru-RU" sz="1100" dirty="0" smtClean="0">
                <a:solidFill>
                  <a:srgbClr val="262626"/>
                </a:solidFill>
                <a:latin typeface="Arial"/>
              </a:rPr>
              <a:t>поддерживает </a:t>
            </a:r>
            <a:r>
              <a:rPr lang="ru-RU" sz="1100" dirty="0">
                <a:solidFill>
                  <a:srgbClr val="262626"/>
                </a:solidFill>
                <a:latin typeface="Arial"/>
              </a:rPr>
              <a:t>иностранные и </a:t>
            </a:r>
            <a:r>
              <a:rPr lang="ru-RU" sz="1100" dirty="0" smtClean="0">
                <a:solidFill>
                  <a:srgbClr val="262626"/>
                </a:solidFill>
                <a:latin typeface="Arial"/>
              </a:rPr>
              <a:t>немецкие </a:t>
            </a:r>
            <a:r>
              <a:rPr lang="ru-RU" sz="1100" dirty="0">
                <a:solidFill>
                  <a:srgbClr val="262626"/>
                </a:solidFill>
                <a:latin typeface="Arial"/>
              </a:rPr>
              <a:t>предприятия при реализации </a:t>
            </a:r>
            <a:r>
              <a:rPr lang="ru-RU" sz="1100" dirty="0" smtClean="0">
                <a:solidFill>
                  <a:srgbClr val="262626"/>
                </a:solidFill>
                <a:latin typeface="Arial"/>
              </a:rPr>
              <a:t>бизнес-проектов в </a:t>
            </a:r>
            <a:r>
              <a:rPr lang="ru-RU" sz="1100" dirty="0">
                <a:solidFill>
                  <a:srgbClr val="262626"/>
                </a:solidFill>
                <a:latin typeface="Arial"/>
              </a:rPr>
              <a:t>земле Северный </a:t>
            </a:r>
            <a:r>
              <a:rPr lang="ru-RU" sz="1100" dirty="0" smtClean="0">
                <a:solidFill>
                  <a:srgbClr val="262626"/>
                </a:solidFill>
                <a:latin typeface="Arial"/>
              </a:rPr>
              <a:t>Рейн-Вестфалия. </a:t>
            </a:r>
            <a:r>
              <a:rPr lang="en-US" sz="1100" dirty="0"/>
              <a:t>NRW</a:t>
            </a:r>
            <a:r>
              <a:rPr lang="ru-RU" sz="1100" dirty="0"/>
              <a:t>.</a:t>
            </a:r>
            <a:r>
              <a:rPr lang="en-US" sz="1100" dirty="0"/>
              <a:t>BANK </a:t>
            </a:r>
            <a:r>
              <a:rPr lang="ru-RU" sz="1100" dirty="0" smtClean="0"/>
              <a:t>– региональный банк развития, создал </a:t>
            </a:r>
            <a:r>
              <a:rPr lang="ru-RU" sz="1100" dirty="0"/>
              <a:t>венчурный фонд для финансирования внедрения новых разработок. </a:t>
            </a:r>
            <a:r>
              <a:rPr lang="ru-RU" sz="1100" dirty="0" smtClean="0">
                <a:solidFill>
                  <a:srgbClr val="262626"/>
                </a:solidFill>
                <a:latin typeface="Arial"/>
              </a:rPr>
              <a:t>  </a:t>
            </a:r>
            <a:endParaRPr lang="ru-RU" sz="1100" dirty="0">
              <a:solidFill>
                <a:srgbClr val="262626"/>
              </a:solidFill>
              <a:latin typeface="Arial"/>
            </a:endParaRPr>
          </a:p>
        </p:txBody>
      </p:sp>
      <p:pic>
        <p:nvPicPr>
          <p:cNvPr id="69640" name="Picture 8" descr="Txt top logo.gi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445224"/>
            <a:ext cx="2427236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9642" name="Picture 10" descr="Silicon Valley Bank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140968"/>
            <a:ext cx="2552700" cy="70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6516216" y="2893230"/>
            <a:ext cx="2304256" cy="6001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1100" dirty="0" smtClean="0"/>
              <a:t>Ведущий банк </a:t>
            </a:r>
            <a:r>
              <a:rPr lang="ru-RU" sz="1100" dirty="0"/>
              <a:t>Кремниевой долины по работе с инновационными компаниями.</a:t>
            </a:r>
            <a:endParaRPr lang="es-US" sz="1100" dirty="0"/>
          </a:p>
        </p:txBody>
      </p:sp>
    </p:spTree>
    <p:extLst>
      <p:ext uri="{BB962C8B-B14F-4D97-AF65-F5344CB8AC3E}">
        <p14:creationId xmlns:p14="http://schemas.microsoft.com/office/powerpoint/2010/main" xmlns="" val="387154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>
            <a:off x="539553" y="6337142"/>
            <a:ext cx="417646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107504" y="260648"/>
            <a:ext cx="900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+mj-ea"/>
                <a:cs typeface="+mj-cs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ru-RU" dirty="0"/>
              <a:t>Российский фонд технологического развития – </a:t>
            </a:r>
          </a:p>
          <a:p>
            <a:r>
              <a:rPr lang="ru-RU" dirty="0"/>
              <a:t> база для Фонда развития промышленности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0" y="1052736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539552" y="1196752"/>
            <a:ext cx="2376264" cy="504056"/>
          </a:xfrm>
          <a:prstGeom prst="homePlate">
            <a:avLst>
              <a:gd name="adj" fmla="val 43321"/>
            </a:avLst>
          </a:prstGeom>
          <a:solidFill>
            <a:srgbClr val="50719A"/>
          </a:solidFill>
          <a:ln w="6350" cap="flat" cmpd="sng" algn="ctr">
            <a:solidFill>
              <a:srgbClr val="B2B2B2">
                <a:shade val="50000"/>
              </a:srgbClr>
            </a:solidFill>
            <a:prstDash val="solid"/>
            <a:headEnd/>
            <a:tailEnd/>
          </a:ln>
          <a:effectLst/>
        </p:spPr>
        <p:txBody>
          <a:bodyPr lIns="144000" tIns="91440" rIns="72000" bIns="91440" anchor="ctr"/>
          <a:lstStyle/>
          <a:p>
            <a:pPr marL="108000" algn="ctr" eaLnBrk="0" hangingPunct="0"/>
            <a:r>
              <a:rPr lang="ru-RU" sz="1400" b="1" kern="0" dirty="0" smtClean="0">
                <a:solidFill>
                  <a:srgbClr val="FFFFFF"/>
                </a:solidFill>
                <a:latin typeface="Arial"/>
              </a:rPr>
              <a:t>История</a:t>
            </a:r>
            <a:endParaRPr lang="ru-RU" sz="1400" b="1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8" name="Picture 2" descr="C:\Users\Dom\Desktop\logorft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6376" y="0"/>
            <a:ext cx="1078802" cy="109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Прямоугольник 20"/>
          <p:cNvSpPr/>
          <p:nvPr/>
        </p:nvSpPr>
        <p:spPr bwMode="auto">
          <a:xfrm>
            <a:off x="539552" y="5949280"/>
            <a:ext cx="8280920" cy="6376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rgbClr val="B2B2B2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kern="0" noProof="0" dirty="0" smtClean="0">
                <a:solidFill>
                  <a:schemeClr val="accent2">
                    <a:lumMod val="50000"/>
                  </a:schemeClr>
                </a:solidFill>
                <a:latin typeface="Arial"/>
              </a:rPr>
              <a:t>РФТР реализовано более 900 проектов на общую сумму около 8 миллиардов рублей.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kern="0" noProof="0" dirty="0" smtClean="0">
                <a:solidFill>
                  <a:schemeClr val="accent2">
                    <a:lumMod val="50000"/>
                  </a:schemeClr>
                </a:solidFill>
                <a:latin typeface="Arial"/>
              </a:rPr>
              <a:t>Текущий портфель фонда – более 2 миллиардов рублей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59832" y="1124744"/>
            <a:ext cx="540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000" eaLnBrk="0" hangingPunct="0"/>
            <a:r>
              <a:rPr lang="ru-RU" sz="1200" kern="0" dirty="0">
                <a:latin typeface="Arial"/>
              </a:rPr>
              <a:t>О</a:t>
            </a:r>
            <a:r>
              <a:rPr lang="ru-RU" sz="1200" kern="0" dirty="0" smtClean="0">
                <a:latin typeface="Arial"/>
              </a:rPr>
              <a:t>снован </a:t>
            </a:r>
            <a:r>
              <a:rPr lang="ru-RU" sz="1200" kern="0" dirty="0">
                <a:latin typeface="Arial"/>
              </a:rPr>
              <a:t>в 1992 </a:t>
            </a:r>
            <a:r>
              <a:rPr lang="ru-RU" sz="1200" kern="0" dirty="0" smtClean="0">
                <a:latin typeface="Arial"/>
              </a:rPr>
              <a:t>году. Первый </a:t>
            </a:r>
            <a:r>
              <a:rPr lang="ru-RU" sz="1200" kern="0" dirty="0">
                <a:latin typeface="Arial"/>
              </a:rPr>
              <a:t>институт развития, созданный в новой </a:t>
            </a:r>
            <a:r>
              <a:rPr lang="ru-RU" sz="1200" kern="0" dirty="0" smtClean="0">
                <a:latin typeface="Arial"/>
              </a:rPr>
              <a:t>России.  </a:t>
            </a:r>
            <a:endParaRPr lang="ru-RU" sz="1200" kern="0" dirty="0">
              <a:latin typeface="Arial"/>
            </a:endParaRPr>
          </a:p>
        </p:txBody>
      </p:sp>
      <p:sp>
        <p:nvSpPr>
          <p:cNvPr id="22" name="AutoShape 2"/>
          <p:cNvSpPr>
            <a:spLocks noChangeArrowheads="1"/>
          </p:cNvSpPr>
          <p:nvPr/>
        </p:nvSpPr>
        <p:spPr bwMode="auto">
          <a:xfrm>
            <a:off x="539552" y="1844824"/>
            <a:ext cx="2376264" cy="504056"/>
          </a:xfrm>
          <a:prstGeom prst="homePlate">
            <a:avLst>
              <a:gd name="adj" fmla="val 43321"/>
            </a:avLst>
          </a:prstGeom>
          <a:solidFill>
            <a:srgbClr val="50719A"/>
          </a:solidFill>
          <a:ln w="6350" cap="flat" cmpd="sng" algn="ctr">
            <a:solidFill>
              <a:srgbClr val="B2B2B2">
                <a:shade val="50000"/>
              </a:srgbClr>
            </a:solidFill>
            <a:prstDash val="solid"/>
            <a:headEnd/>
            <a:tailEnd/>
          </a:ln>
          <a:effectLst/>
        </p:spPr>
        <p:txBody>
          <a:bodyPr lIns="144000" tIns="91440" rIns="72000" bIns="91440" anchor="ctr"/>
          <a:lstStyle/>
          <a:p>
            <a:pPr marL="108000" algn="ctr" eaLnBrk="0" hangingPunct="0"/>
            <a:r>
              <a:rPr lang="ru-RU" sz="1400" b="1" kern="0" dirty="0" smtClean="0">
                <a:solidFill>
                  <a:srgbClr val="FFFFFF"/>
                </a:solidFill>
                <a:latin typeface="Arial"/>
              </a:rPr>
              <a:t>Опыт и компетенции</a:t>
            </a:r>
            <a:endParaRPr lang="ru-RU" sz="1400" b="1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" name="AutoShape 2"/>
          <p:cNvSpPr>
            <a:spLocks noChangeArrowheads="1"/>
          </p:cNvSpPr>
          <p:nvPr/>
        </p:nvSpPr>
        <p:spPr bwMode="auto">
          <a:xfrm>
            <a:off x="539552" y="2492896"/>
            <a:ext cx="2376264" cy="504056"/>
          </a:xfrm>
          <a:prstGeom prst="homePlate">
            <a:avLst>
              <a:gd name="adj" fmla="val 43321"/>
            </a:avLst>
          </a:prstGeom>
          <a:solidFill>
            <a:srgbClr val="50719A"/>
          </a:solidFill>
          <a:ln w="6350" cap="flat" cmpd="sng" algn="ctr">
            <a:solidFill>
              <a:srgbClr val="B2B2B2">
                <a:shade val="50000"/>
              </a:srgbClr>
            </a:solidFill>
            <a:prstDash val="solid"/>
            <a:headEnd/>
            <a:tailEnd/>
          </a:ln>
          <a:effectLst/>
        </p:spPr>
        <p:txBody>
          <a:bodyPr lIns="144000" tIns="91440" rIns="72000" bIns="91440" anchor="ctr"/>
          <a:lstStyle/>
          <a:p>
            <a:pPr marL="108000" algn="ctr" eaLnBrk="0" hangingPunct="0"/>
            <a:r>
              <a:rPr lang="ru-RU" sz="1400" b="1" kern="0" dirty="0" smtClean="0">
                <a:solidFill>
                  <a:srgbClr val="FFFFFF"/>
                </a:solidFill>
                <a:latin typeface="Arial"/>
              </a:rPr>
              <a:t>Инструменты поддержки</a:t>
            </a:r>
            <a:endParaRPr lang="ru-RU" sz="1400" b="1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" name="AutoShape 2"/>
          <p:cNvSpPr>
            <a:spLocks noChangeArrowheads="1"/>
          </p:cNvSpPr>
          <p:nvPr/>
        </p:nvSpPr>
        <p:spPr bwMode="auto">
          <a:xfrm>
            <a:off x="539552" y="4509120"/>
            <a:ext cx="2376264" cy="504056"/>
          </a:xfrm>
          <a:prstGeom prst="homePlate">
            <a:avLst>
              <a:gd name="adj" fmla="val 43321"/>
            </a:avLst>
          </a:prstGeom>
          <a:solidFill>
            <a:srgbClr val="50719A"/>
          </a:solidFill>
          <a:ln w="6350" cap="flat" cmpd="sng" algn="ctr">
            <a:solidFill>
              <a:srgbClr val="B2B2B2">
                <a:shade val="50000"/>
              </a:srgbClr>
            </a:solidFill>
            <a:prstDash val="solid"/>
            <a:headEnd/>
            <a:tailEnd/>
          </a:ln>
          <a:effectLst/>
        </p:spPr>
        <p:txBody>
          <a:bodyPr lIns="144000" tIns="91440" rIns="72000" bIns="91440" anchor="ctr"/>
          <a:lstStyle/>
          <a:p>
            <a:pPr marL="108000" algn="ctr" eaLnBrk="0" hangingPunct="0"/>
            <a:r>
              <a:rPr lang="ru-RU" sz="1400" b="1" kern="0" dirty="0" smtClean="0">
                <a:solidFill>
                  <a:srgbClr val="FFFFFF"/>
                </a:solidFill>
                <a:latin typeface="Arial"/>
              </a:rPr>
              <a:t>Ресурсы</a:t>
            </a:r>
            <a:endParaRPr lang="ru-RU" sz="1400" b="1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" name="AutoShape 2"/>
          <p:cNvSpPr>
            <a:spLocks noChangeArrowheads="1"/>
          </p:cNvSpPr>
          <p:nvPr/>
        </p:nvSpPr>
        <p:spPr bwMode="auto">
          <a:xfrm>
            <a:off x="539552" y="3861048"/>
            <a:ext cx="2376264" cy="504056"/>
          </a:xfrm>
          <a:prstGeom prst="homePlate">
            <a:avLst>
              <a:gd name="adj" fmla="val 43321"/>
            </a:avLst>
          </a:prstGeom>
          <a:solidFill>
            <a:srgbClr val="50719A"/>
          </a:solidFill>
          <a:ln w="6350" cap="flat" cmpd="sng" algn="ctr">
            <a:solidFill>
              <a:srgbClr val="B2B2B2">
                <a:shade val="50000"/>
              </a:srgbClr>
            </a:solidFill>
            <a:prstDash val="solid"/>
            <a:headEnd/>
            <a:tailEnd/>
          </a:ln>
          <a:effectLst/>
        </p:spPr>
        <p:txBody>
          <a:bodyPr lIns="144000" tIns="91440" rIns="72000" bIns="91440" anchor="ctr"/>
          <a:lstStyle/>
          <a:p>
            <a:pPr marL="108000" algn="ctr" eaLnBrk="0" hangingPunct="0"/>
            <a:r>
              <a:rPr lang="ru-RU" sz="1400" b="1" kern="0" dirty="0" smtClean="0">
                <a:solidFill>
                  <a:srgbClr val="FFFFFF"/>
                </a:solidFill>
                <a:latin typeface="Arial"/>
              </a:rPr>
              <a:t>Отработанные процессы</a:t>
            </a:r>
            <a:endParaRPr lang="ru-RU" sz="1400" b="1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7" name="AutoShape 2"/>
          <p:cNvSpPr>
            <a:spLocks noChangeArrowheads="1"/>
          </p:cNvSpPr>
          <p:nvPr/>
        </p:nvSpPr>
        <p:spPr bwMode="auto">
          <a:xfrm>
            <a:off x="539552" y="3176972"/>
            <a:ext cx="2376264" cy="504056"/>
          </a:xfrm>
          <a:prstGeom prst="homePlate">
            <a:avLst>
              <a:gd name="adj" fmla="val 43321"/>
            </a:avLst>
          </a:prstGeom>
          <a:solidFill>
            <a:srgbClr val="50719A"/>
          </a:solidFill>
          <a:ln w="6350" cap="flat" cmpd="sng" algn="ctr">
            <a:solidFill>
              <a:srgbClr val="B2B2B2">
                <a:shade val="50000"/>
              </a:srgbClr>
            </a:solidFill>
            <a:prstDash val="solid"/>
            <a:headEnd/>
            <a:tailEnd/>
          </a:ln>
          <a:effectLst/>
        </p:spPr>
        <p:txBody>
          <a:bodyPr lIns="144000" tIns="91440" rIns="72000" bIns="91440" anchor="ctr"/>
          <a:lstStyle/>
          <a:p>
            <a:pPr marL="108000" algn="ctr" eaLnBrk="0" hangingPunct="0"/>
            <a:r>
              <a:rPr lang="ru-RU" sz="1400" b="1" kern="0" dirty="0">
                <a:solidFill>
                  <a:srgbClr val="FFFFFF"/>
                </a:solidFill>
                <a:latin typeface="Arial"/>
              </a:rPr>
              <a:t>У</a:t>
            </a:r>
            <a:r>
              <a:rPr lang="ru-RU" sz="1400" b="1" kern="0" dirty="0" smtClean="0">
                <a:solidFill>
                  <a:srgbClr val="FFFFFF"/>
                </a:solidFill>
                <a:latin typeface="Arial"/>
              </a:rPr>
              <a:t>частие в системе институтов развития</a:t>
            </a:r>
            <a:endParaRPr lang="ru-RU" sz="1400" b="1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059832" y="1700808"/>
            <a:ext cx="55446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000" lvl="0" eaLnBrk="0" hangingPunct="0"/>
            <a:r>
              <a:rPr lang="ru-RU" sz="1200" kern="0" dirty="0">
                <a:latin typeface="Arial" panose="020B0604020202020204" pitchFamily="34" charset="0"/>
                <a:cs typeface="Arial" panose="020B0604020202020204" pitchFamily="34" charset="0"/>
              </a:rPr>
              <a:t>За 22 года активной деятельности накоплены уникальные </a:t>
            </a:r>
            <a:r>
              <a:rPr lang="ru-RU" sz="12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опыт проведения экспертизы </a:t>
            </a:r>
            <a:r>
              <a:rPr lang="ru-RU" sz="1200" kern="0" dirty="0">
                <a:latin typeface="Arial" panose="020B0604020202020204" pitchFamily="34" charset="0"/>
                <a:cs typeface="Arial" panose="020B0604020202020204" pitchFamily="34" charset="0"/>
              </a:rPr>
              <a:t>и сопровождения проектов </a:t>
            </a:r>
            <a:r>
              <a:rPr lang="ru-RU" sz="12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промышленности</a:t>
            </a:r>
            <a:endParaRPr lang="ru-RU" sz="1200" kern="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131840" y="3140968"/>
            <a:ext cx="56166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РФТР – ключевой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институт развития по заемному финансированию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прикладных научно-технических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проектов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131840" y="2348880"/>
            <a:ext cx="58326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Ц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елевые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льготные займы на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выполнение исследований и разработок поздних стадий, Оказание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консультационных услуг по вопросам управления инновациями и развития компаний.</a:t>
            </a:r>
          </a:p>
        </p:txBody>
      </p:sp>
      <p:sp>
        <p:nvSpPr>
          <p:cNvPr id="32" name="AutoShape 2"/>
          <p:cNvSpPr>
            <a:spLocks noChangeArrowheads="1"/>
          </p:cNvSpPr>
          <p:nvPr/>
        </p:nvSpPr>
        <p:spPr bwMode="auto">
          <a:xfrm>
            <a:off x="539552" y="5157192"/>
            <a:ext cx="2376264" cy="504056"/>
          </a:xfrm>
          <a:prstGeom prst="homePlate">
            <a:avLst>
              <a:gd name="adj" fmla="val 43321"/>
            </a:avLst>
          </a:prstGeom>
          <a:solidFill>
            <a:srgbClr val="50719A"/>
          </a:solidFill>
          <a:ln w="6350" cap="flat" cmpd="sng" algn="ctr">
            <a:solidFill>
              <a:srgbClr val="B2B2B2">
                <a:shade val="50000"/>
              </a:srgbClr>
            </a:solidFill>
            <a:prstDash val="solid"/>
            <a:headEnd/>
            <a:tailEnd/>
          </a:ln>
          <a:effectLst/>
        </p:spPr>
        <p:txBody>
          <a:bodyPr lIns="144000" tIns="91440" rIns="72000" bIns="91440" anchor="ctr"/>
          <a:lstStyle/>
          <a:p>
            <a:pPr marL="108000" algn="ctr" eaLnBrk="0" hangingPunct="0"/>
            <a:r>
              <a:rPr lang="ru-RU" sz="1400" b="1" kern="0" dirty="0" smtClean="0">
                <a:solidFill>
                  <a:srgbClr val="FFFFFF"/>
                </a:solidFill>
                <a:latin typeface="Arial"/>
              </a:rPr>
              <a:t>Сеть взаимодействия</a:t>
            </a:r>
            <a:endParaRPr lang="ru-RU" sz="1400" b="1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131840" y="3789040"/>
            <a:ext cx="56166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Экспертиза и отбор проектов</a:t>
            </a: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Мониторинг проектов</a:t>
            </a: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Обеспечение возврата займов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131840" y="4509120"/>
            <a:ext cx="56166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Наличие собственных ресурсов (3,5 млрд.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 позволяет уже сейчас начать отбор проектов для финансирования 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131840" y="5085184"/>
            <a:ext cx="56166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Налажено взаимодействие с институтами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развития,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ФЦП, Академией наук, инжиниринговыми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центрамипри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ВУЗах. </a:t>
            </a: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Сопровождение российских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технологических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платформ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оглашения с регионами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294967295"/>
          </p:nvPr>
        </p:nvSpPr>
        <p:spPr>
          <a:xfrm>
            <a:off x="8676456" y="6434177"/>
            <a:ext cx="3334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rgbClr val="FFFFFF">
                    <a:lumMod val="50000"/>
                  </a:srgbClr>
                </a:solidFill>
              </a:rPr>
              <a:pPr/>
              <a:t>4</a:t>
            </a:fld>
            <a:endParaRPr lang="ru-RU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059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50800" cy="6096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Целевые секторы и системные проблемы промышленного развития</a:t>
            </a:r>
            <a:endParaRPr lang="ru-RU" b="0" i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204419" y="1097117"/>
            <a:ext cx="2743192" cy="998024"/>
          </a:xfrm>
          <a:prstGeom prst="homePlate">
            <a:avLst>
              <a:gd name="adj" fmla="val 27419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144000" tIns="91440" rIns="72000" bIns="91440" anchor="ctr"/>
          <a:lstStyle/>
          <a:p>
            <a:pPr marL="108000" algn="ctr" eaLnBrk="0" hangingPunct="0"/>
            <a:r>
              <a:rPr lang="ru-RU" sz="1400" b="1" dirty="0" err="1" smtClean="0">
                <a:solidFill>
                  <a:srgbClr val="FFFFFF"/>
                </a:solidFill>
              </a:rPr>
              <a:t>Инновационно</a:t>
            </a:r>
            <a:r>
              <a:rPr lang="ru-RU" sz="1400" b="1" dirty="0" smtClean="0">
                <a:solidFill>
                  <a:srgbClr val="FFFFFF"/>
                </a:solidFill>
              </a:rPr>
              <a:t> - технологические компании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F4C30BF-B512-1E4E-A3A0-3AB32AA51720}" type="slidenum">
              <a:rPr lang="es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s-US" dirty="0"/>
          </a:p>
        </p:txBody>
      </p:sp>
      <p:sp>
        <p:nvSpPr>
          <p:cNvPr id="38" name="AutoShape 2"/>
          <p:cNvSpPr>
            <a:spLocks noChangeArrowheads="1"/>
          </p:cNvSpPr>
          <p:nvPr/>
        </p:nvSpPr>
        <p:spPr bwMode="auto">
          <a:xfrm>
            <a:off x="190137" y="2533944"/>
            <a:ext cx="2743192" cy="998024"/>
          </a:xfrm>
          <a:prstGeom prst="homePlate">
            <a:avLst>
              <a:gd name="adj" fmla="val 27419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144000" tIns="91440" rIns="72000" bIns="91440" anchor="ctr"/>
          <a:lstStyle/>
          <a:p>
            <a:pPr marL="108000" algn="ctr" eaLnBrk="0" hangingPunct="0"/>
            <a:r>
              <a:rPr lang="ru-RU" sz="1400" b="1" dirty="0" smtClean="0">
                <a:solidFill>
                  <a:srgbClr val="FFFFFF"/>
                </a:solidFill>
              </a:rPr>
              <a:t>Производственные компании средней  капитализации  </a:t>
            </a:r>
          </a:p>
        </p:txBody>
      </p:sp>
      <p:sp>
        <p:nvSpPr>
          <p:cNvPr id="39" name="AutoShape 2"/>
          <p:cNvSpPr>
            <a:spLocks noChangeArrowheads="1"/>
          </p:cNvSpPr>
          <p:nvPr/>
        </p:nvSpPr>
        <p:spPr bwMode="auto">
          <a:xfrm>
            <a:off x="183120" y="4015152"/>
            <a:ext cx="2743192" cy="998024"/>
          </a:xfrm>
          <a:prstGeom prst="homePlate">
            <a:avLst>
              <a:gd name="adj" fmla="val 27419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144000" tIns="91440" rIns="72000" bIns="91440" anchor="ctr"/>
          <a:lstStyle/>
          <a:p>
            <a:pPr marL="108000" algn="ctr" eaLnBrk="0" hangingPunct="0"/>
            <a:r>
              <a:rPr lang="ru-RU" sz="1400" b="1" dirty="0" smtClean="0">
                <a:solidFill>
                  <a:srgbClr val="FFFFFF"/>
                </a:solidFill>
              </a:rPr>
              <a:t>Крупные компании, </a:t>
            </a:r>
            <a:r>
              <a:rPr lang="ru-RU" sz="1400" b="1" dirty="0">
                <a:solidFill>
                  <a:srgbClr val="FFFFFF"/>
                </a:solidFill>
              </a:rPr>
              <a:t> </a:t>
            </a:r>
            <a:r>
              <a:rPr lang="ru-RU" sz="1400" b="1" dirty="0" smtClean="0">
                <a:solidFill>
                  <a:srgbClr val="FFFFFF"/>
                </a:solidFill>
              </a:rPr>
              <a:t>реализующие стратегические проекты</a:t>
            </a:r>
          </a:p>
        </p:txBody>
      </p:sp>
      <p:sp>
        <p:nvSpPr>
          <p:cNvPr id="40" name="AutoShape 2"/>
          <p:cNvSpPr>
            <a:spLocks noChangeArrowheads="1"/>
          </p:cNvSpPr>
          <p:nvPr/>
        </p:nvSpPr>
        <p:spPr bwMode="auto">
          <a:xfrm>
            <a:off x="183566" y="5323094"/>
            <a:ext cx="2743192" cy="998024"/>
          </a:xfrm>
          <a:prstGeom prst="homePlate">
            <a:avLst>
              <a:gd name="adj" fmla="val 27419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144000" tIns="91440" rIns="72000" bIns="91440" anchor="ctr"/>
          <a:lstStyle/>
          <a:p>
            <a:pPr marL="108000" algn="ctr" eaLnBrk="0" hangingPunct="0"/>
            <a:r>
              <a:rPr lang="ru-RU" sz="1400" b="1" dirty="0" smtClean="0">
                <a:solidFill>
                  <a:srgbClr val="FFFFFF"/>
                </a:solidFill>
              </a:rPr>
              <a:t>Отрасли,  стимулируемые  государством  к переходу  на новые технологии 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4070418" y="936302"/>
            <a:ext cx="4843441" cy="1374907"/>
          </a:xfrm>
          <a:prstGeom prst="rect">
            <a:avLst/>
          </a:prstGeom>
          <a:noFill/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/>
          <a:p>
            <a:pPr algn="just">
              <a:spcBef>
                <a:spcPts val="600"/>
              </a:spcBef>
            </a:pPr>
            <a:r>
              <a:rPr lang="ru-RU" sz="1200" b="1" dirty="0" smtClean="0">
                <a:solidFill>
                  <a:srgbClr val="A50021"/>
                </a:solidFill>
              </a:rPr>
              <a:t>Нехватка собственных ресурсов </a:t>
            </a:r>
            <a:endParaRPr lang="ru-RU" sz="1200" b="1" dirty="0">
              <a:solidFill>
                <a:srgbClr val="A50021"/>
              </a:solidFill>
            </a:endParaRPr>
          </a:p>
          <a:p>
            <a:pPr algn="just">
              <a:spcBef>
                <a:spcPts val="600"/>
              </a:spcBef>
            </a:pPr>
            <a:r>
              <a:rPr lang="ru-RU" sz="1200" b="1" dirty="0" smtClean="0">
                <a:solidFill>
                  <a:srgbClr val="A50021"/>
                </a:solidFill>
              </a:rPr>
              <a:t>Существующие кредитные продукты недоступны или слишком дороги для длительных проектов</a:t>
            </a:r>
          </a:p>
          <a:p>
            <a:pPr algn="just">
              <a:spcBef>
                <a:spcPts val="600"/>
              </a:spcBef>
            </a:pPr>
            <a:r>
              <a:rPr lang="ru-RU" sz="1200" b="1" dirty="0" smtClean="0">
                <a:solidFill>
                  <a:srgbClr val="A50021"/>
                </a:solidFill>
              </a:rPr>
              <a:t>Бюджетное финансирование на базе невозвратных инструментов приводит к нерыночной мотивации компаний и неэффективности бизнеса </a:t>
            </a:r>
            <a:endParaRPr lang="ru-RU" sz="1200" b="1" dirty="0">
              <a:solidFill>
                <a:srgbClr val="A50021"/>
              </a:solidFill>
            </a:endParaRPr>
          </a:p>
        </p:txBody>
      </p:sp>
      <p:pic>
        <p:nvPicPr>
          <p:cNvPr id="67586" name="Picture 2" descr="http://www.remdor.ru/files/categories/vyezd_zapreshe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4761" y="1227711"/>
            <a:ext cx="792087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http://www.remdor.ru/files/categories/vyezd_zapreshe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6120" y="2636912"/>
            <a:ext cx="792087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http://www.remdor.ru/files/categories/vyezd_zapreshe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84658" y="4047622"/>
            <a:ext cx="792087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http://www.remdor.ru/files/categories/vyezd_zapreshe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84659" y="5426062"/>
            <a:ext cx="792087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Прямоугольник 44"/>
          <p:cNvSpPr/>
          <p:nvPr/>
        </p:nvSpPr>
        <p:spPr>
          <a:xfrm>
            <a:off x="4067944" y="2385188"/>
            <a:ext cx="4843441" cy="1386987"/>
          </a:xfrm>
          <a:prstGeom prst="rect">
            <a:avLst/>
          </a:prstGeom>
          <a:noFill/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/>
          <a:p>
            <a:pPr algn="just">
              <a:spcBef>
                <a:spcPts val="600"/>
              </a:spcBef>
            </a:pPr>
            <a:r>
              <a:rPr lang="ru-RU" sz="1200" b="1" dirty="0" smtClean="0">
                <a:solidFill>
                  <a:srgbClr val="A50021"/>
                </a:solidFill>
              </a:rPr>
              <a:t>Не достаточно собственных средств на НИОКР</a:t>
            </a:r>
            <a:r>
              <a:rPr lang="ru-RU" sz="1200" b="1" dirty="0">
                <a:solidFill>
                  <a:srgbClr val="A50021"/>
                </a:solidFill>
              </a:rPr>
              <a:t>, ТЭО, сбор исходных </a:t>
            </a:r>
            <a:r>
              <a:rPr lang="ru-RU" sz="1200" b="1" dirty="0" smtClean="0">
                <a:solidFill>
                  <a:srgbClr val="A50021"/>
                </a:solidFill>
              </a:rPr>
              <a:t>данных</a:t>
            </a:r>
            <a:r>
              <a:rPr lang="ru-RU" sz="1200" b="1" dirty="0">
                <a:solidFill>
                  <a:srgbClr val="A50021"/>
                </a:solidFill>
              </a:rPr>
              <a:t>, </a:t>
            </a:r>
            <a:r>
              <a:rPr lang="ru-RU" sz="1200" b="1" dirty="0" err="1" smtClean="0">
                <a:solidFill>
                  <a:srgbClr val="A50021"/>
                </a:solidFill>
              </a:rPr>
              <a:t>предпроектный</a:t>
            </a:r>
            <a:r>
              <a:rPr lang="ru-RU" sz="1200" b="1" dirty="0" smtClean="0">
                <a:solidFill>
                  <a:srgbClr val="A50021"/>
                </a:solidFill>
              </a:rPr>
              <a:t> инжиниринг</a:t>
            </a:r>
            <a:endParaRPr lang="ru-RU" sz="1200" b="1" dirty="0">
              <a:solidFill>
                <a:srgbClr val="A50021"/>
              </a:solidFill>
            </a:endParaRPr>
          </a:p>
          <a:p>
            <a:pPr algn="just">
              <a:spcBef>
                <a:spcPts val="600"/>
              </a:spcBef>
            </a:pPr>
            <a:r>
              <a:rPr lang="ru-RU" sz="1200" b="1" dirty="0">
                <a:solidFill>
                  <a:srgbClr val="A50021"/>
                </a:solidFill>
              </a:rPr>
              <a:t>Банки не готовы кредитовать </a:t>
            </a:r>
            <a:r>
              <a:rPr lang="ru-RU" sz="1200" b="1" dirty="0" smtClean="0">
                <a:solidFill>
                  <a:srgbClr val="A50021"/>
                </a:solidFill>
              </a:rPr>
              <a:t>НИОКР и </a:t>
            </a:r>
            <a:r>
              <a:rPr lang="ru-RU" sz="1200" b="1" dirty="0" err="1" smtClean="0">
                <a:solidFill>
                  <a:srgbClr val="A50021"/>
                </a:solidFill>
              </a:rPr>
              <a:t>прединвестиционные</a:t>
            </a:r>
            <a:r>
              <a:rPr lang="ru-RU" sz="1200" b="1" dirty="0" smtClean="0">
                <a:solidFill>
                  <a:srgbClr val="A50021"/>
                </a:solidFill>
              </a:rPr>
              <a:t> расходы</a:t>
            </a:r>
          </a:p>
          <a:p>
            <a:pPr algn="just">
              <a:spcBef>
                <a:spcPts val="600"/>
              </a:spcBef>
            </a:pPr>
            <a:r>
              <a:rPr lang="ru-RU" sz="1200" b="1" dirty="0" smtClean="0">
                <a:solidFill>
                  <a:srgbClr val="A50021"/>
                </a:solidFill>
              </a:rPr>
              <a:t>Проще </a:t>
            </a:r>
            <a:r>
              <a:rPr lang="ru-RU" sz="1200" b="1" dirty="0">
                <a:solidFill>
                  <a:srgbClr val="A50021"/>
                </a:solidFill>
              </a:rPr>
              <a:t>получить кредит под закупку импортного оборудования, чем под инновационный проект с использованием российских </a:t>
            </a:r>
            <a:r>
              <a:rPr lang="ru-RU" sz="1200" b="1" dirty="0" smtClean="0">
                <a:solidFill>
                  <a:srgbClr val="A50021"/>
                </a:solidFill>
              </a:rPr>
              <a:t>разработок</a:t>
            </a:r>
            <a:endParaRPr lang="ru-RU" sz="1200" b="1" dirty="0">
              <a:solidFill>
                <a:srgbClr val="A5002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026198" y="4120501"/>
            <a:ext cx="49420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1200" b="1" dirty="0" err="1" smtClean="0">
                <a:solidFill>
                  <a:srgbClr val="A50021"/>
                </a:solidFill>
              </a:rPr>
              <a:t>Внешэконобанк</a:t>
            </a:r>
            <a:r>
              <a:rPr lang="ru-RU" sz="1200" b="1" dirty="0" smtClean="0">
                <a:solidFill>
                  <a:srgbClr val="A50021"/>
                </a:solidFill>
              </a:rPr>
              <a:t> и </a:t>
            </a:r>
            <a:r>
              <a:rPr lang="ru-RU" sz="1200" b="1" dirty="0">
                <a:solidFill>
                  <a:srgbClr val="A50021"/>
                </a:solidFill>
              </a:rPr>
              <a:t>др. институты развития, а также </a:t>
            </a:r>
            <a:r>
              <a:rPr lang="ru-RU" sz="1200" b="1" dirty="0" smtClean="0">
                <a:solidFill>
                  <a:srgbClr val="A50021"/>
                </a:solidFill>
              </a:rPr>
              <a:t>стратегические </a:t>
            </a:r>
            <a:r>
              <a:rPr lang="ru-RU" sz="1200" b="1" dirty="0">
                <a:solidFill>
                  <a:srgbClr val="A50021"/>
                </a:solidFill>
              </a:rPr>
              <a:t>инвесторы не готовы </a:t>
            </a:r>
            <a:r>
              <a:rPr lang="ru-RU" sz="1200" b="1" dirty="0" smtClean="0">
                <a:solidFill>
                  <a:srgbClr val="A50021"/>
                </a:solidFill>
              </a:rPr>
              <a:t>инвестировать без представления результатов детальной </a:t>
            </a:r>
            <a:r>
              <a:rPr lang="ru-RU" sz="1200" b="1" dirty="0" err="1" smtClean="0">
                <a:solidFill>
                  <a:srgbClr val="A50021"/>
                </a:solidFill>
              </a:rPr>
              <a:t>предпроектной</a:t>
            </a:r>
            <a:r>
              <a:rPr lang="ru-RU" sz="1200" b="1" dirty="0" smtClean="0">
                <a:solidFill>
                  <a:srgbClr val="A50021"/>
                </a:solidFill>
              </a:rPr>
              <a:t> проработки </a:t>
            </a:r>
            <a:endParaRPr lang="ru-RU" sz="1200" b="1" dirty="0">
              <a:solidFill>
                <a:srgbClr val="A50021"/>
              </a:solidFill>
            </a:endParaRPr>
          </a:p>
        </p:txBody>
      </p:sp>
      <p:sp>
        <p:nvSpPr>
          <p:cNvPr id="47" name="Line 15"/>
          <p:cNvSpPr>
            <a:spLocks noChangeShapeType="1"/>
          </p:cNvSpPr>
          <p:nvPr/>
        </p:nvSpPr>
        <p:spPr bwMode="auto">
          <a:xfrm flipH="1">
            <a:off x="165230" y="2311209"/>
            <a:ext cx="8759922" cy="0"/>
          </a:xfrm>
          <a:prstGeom prst="line">
            <a:avLst/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  <a:prstDash val="dash"/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ru-RU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8" name="Line 15"/>
          <p:cNvSpPr>
            <a:spLocks noChangeShapeType="1"/>
          </p:cNvSpPr>
          <p:nvPr/>
        </p:nvSpPr>
        <p:spPr bwMode="auto">
          <a:xfrm flipH="1">
            <a:off x="165230" y="3861048"/>
            <a:ext cx="8759922" cy="0"/>
          </a:xfrm>
          <a:prstGeom prst="line">
            <a:avLst/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  <a:prstDash val="dash"/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ru-RU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004415" y="5191995"/>
            <a:ext cx="4942062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1200" b="1" dirty="0" smtClean="0">
                <a:solidFill>
                  <a:srgbClr val="A50021"/>
                </a:solidFill>
              </a:rPr>
              <a:t>Отсутствие современных российских базовых технологий и опытно-промышленных установок общеотраслевого использования</a:t>
            </a:r>
          </a:p>
          <a:p>
            <a:pPr algn="just">
              <a:spcBef>
                <a:spcPts val="600"/>
              </a:spcBef>
            </a:pPr>
            <a:r>
              <a:rPr lang="ru-RU" sz="1200" b="1" dirty="0" smtClean="0">
                <a:solidFill>
                  <a:srgbClr val="A50021"/>
                </a:solidFill>
              </a:rPr>
              <a:t>Неконкурентоспособность российских инжиниринговых компаний, не имеющих «типовых проектов»</a:t>
            </a:r>
            <a:endParaRPr lang="ru-RU" sz="1200" b="1" dirty="0">
              <a:solidFill>
                <a:srgbClr val="A50021"/>
              </a:solidFill>
            </a:endParaRPr>
          </a:p>
        </p:txBody>
      </p:sp>
      <p:sp>
        <p:nvSpPr>
          <p:cNvPr id="50" name="Line 15"/>
          <p:cNvSpPr>
            <a:spLocks noChangeShapeType="1"/>
          </p:cNvSpPr>
          <p:nvPr/>
        </p:nvSpPr>
        <p:spPr bwMode="auto">
          <a:xfrm flipH="1">
            <a:off x="204419" y="5085184"/>
            <a:ext cx="8759922" cy="0"/>
          </a:xfrm>
          <a:prstGeom prst="line">
            <a:avLst/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  <a:prstDash val="dash"/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ru-RU" sz="9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850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50800" cy="6096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Программы финансирования Фонда развития промышленности – 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решение актуальных проблем промышленного развития</a:t>
            </a:r>
            <a:endParaRPr lang="ru-RU" b="0" i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98530" y="1156021"/>
            <a:ext cx="5437320" cy="1080120"/>
          </a:xfrm>
          <a:prstGeom prst="rect">
            <a:avLst/>
          </a:prstGeom>
          <a:noFill/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/>
          <a:p>
            <a:pPr marL="171450" indent="-171450">
              <a:spcBef>
                <a:spcPts val="400"/>
              </a:spcBef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</a:rPr>
              <a:t>Снижение стоимости долгового финансирования для производственно-технологических проектов</a:t>
            </a:r>
            <a:endParaRPr lang="ru-RU" sz="1200" dirty="0">
              <a:solidFill>
                <a:schemeClr val="accent3">
                  <a:lumMod val="50000"/>
                </a:schemeClr>
              </a:solidFill>
            </a:endParaRPr>
          </a:p>
          <a:p>
            <a:pPr marL="171450" indent="-171450">
              <a:spcBef>
                <a:spcPts val="400"/>
              </a:spcBef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Р</a:t>
            </a:r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</a:rPr>
              <a:t>асширение спектра целевого финансирования</a:t>
            </a:r>
            <a:endParaRPr lang="ru-RU" sz="1200" dirty="0">
              <a:solidFill>
                <a:schemeClr val="accent3">
                  <a:lumMod val="50000"/>
                </a:schemeClr>
              </a:solidFill>
            </a:endParaRPr>
          </a:p>
          <a:p>
            <a:pPr marL="171450" indent="-171450">
              <a:spcBef>
                <a:spcPts val="400"/>
              </a:spcBef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</a:rPr>
              <a:t>Переход от конкурсных процедур в 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пользу кредитно-инвестиционного отбора и доработки проектов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18381" y="5214938"/>
            <a:ext cx="5417469" cy="1113812"/>
          </a:xfrm>
          <a:prstGeom prst="rect">
            <a:avLst/>
          </a:prstGeom>
          <a:noFill/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</a:rPr>
              <a:t>Финансирование проектов консорциумов 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</a:rPr>
              <a:t>предприятий в целях разработки 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базовых технологий с </a:t>
            </a:r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</a:rPr>
              <a:t>дальнейшим 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их </a:t>
            </a:r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</a:rPr>
              <a:t>лицензированием и инжиниринговой адаптацией 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под </a:t>
            </a:r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</a:rPr>
              <a:t>специфику компаний</a:t>
            </a: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</a:rPr>
              <a:t>Реализация системных инициатив технологических платформ 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98530" y="2492896"/>
            <a:ext cx="5437320" cy="1152128"/>
          </a:xfrm>
          <a:prstGeom prst="rect">
            <a:avLst/>
          </a:prstGeom>
          <a:noFill/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Финансирование проектов с учетом последующего их кредитования на рыночных условиях. </a:t>
            </a: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</a:rPr>
              <a:t>Экспертно-техническая и методическая поддержка (банкам и компаниям) разработки новых продуктов производственных компаний, реализуемых с привлечением банковского финансирования </a:t>
            </a:r>
            <a:endParaRPr lang="ru-RU" sz="1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4" name="Line 15"/>
          <p:cNvSpPr>
            <a:spLocks noChangeShapeType="1"/>
          </p:cNvSpPr>
          <p:nvPr/>
        </p:nvSpPr>
        <p:spPr bwMode="auto">
          <a:xfrm flipH="1">
            <a:off x="132558" y="2348880"/>
            <a:ext cx="8759922" cy="0"/>
          </a:xfrm>
          <a:prstGeom prst="line">
            <a:avLst/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  <a:prstDash val="dash"/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ru-RU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5" name="Line 15"/>
          <p:cNvSpPr>
            <a:spLocks noChangeShapeType="1"/>
          </p:cNvSpPr>
          <p:nvPr/>
        </p:nvSpPr>
        <p:spPr bwMode="auto">
          <a:xfrm flipH="1">
            <a:off x="252573" y="5186500"/>
            <a:ext cx="8759922" cy="0"/>
          </a:xfrm>
          <a:prstGeom prst="line">
            <a:avLst/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  <a:prstDash val="dash"/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ru-RU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18381" y="4130235"/>
            <a:ext cx="5417469" cy="968758"/>
          </a:xfrm>
          <a:prstGeom prst="rect">
            <a:avLst/>
          </a:prstGeom>
          <a:noFill/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</a:rPr>
              <a:t>Финансирование расходов на прединвестиционной стадии 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с учетом </a:t>
            </a:r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</a:rPr>
              <a:t>последующего их финансирования со стороны ВЭБ, других институтов развития или крупного частного инвестора</a:t>
            </a: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</a:rPr>
              <a:t>Взаимодействие с институтами развития с целью совместной экспертизы и поддержки проектов, носящих стратегический характер для развития промышленности России.</a:t>
            </a: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ru-RU" sz="1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6" name="Line 15"/>
          <p:cNvSpPr>
            <a:spLocks noChangeShapeType="1"/>
          </p:cNvSpPr>
          <p:nvPr/>
        </p:nvSpPr>
        <p:spPr bwMode="auto">
          <a:xfrm flipH="1">
            <a:off x="192039" y="3717032"/>
            <a:ext cx="8759922" cy="0"/>
          </a:xfrm>
          <a:prstGeom prst="line">
            <a:avLst/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  <a:prstDash val="dash"/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ru-RU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F4C30BF-B512-1E4E-A3A0-3AB32AA51720}" type="slidenum">
              <a:rPr lang="es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s-US" dirty="0"/>
          </a:p>
        </p:txBody>
      </p:sp>
      <p:sp>
        <p:nvSpPr>
          <p:cNvPr id="3" name="Нашивка 2"/>
          <p:cNvSpPr/>
          <p:nvPr/>
        </p:nvSpPr>
        <p:spPr>
          <a:xfrm>
            <a:off x="6084168" y="1196752"/>
            <a:ext cx="2952328" cy="998659"/>
          </a:xfrm>
          <a:prstGeom prst="chevron">
            <a:avLst>
              <a:gd name="adj" fmla="val 251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Проекты </a:t>
            </a:r>
            <a:r>
              <a:rPr lang="ru-RU" sz="1600" b="1" dirty="0" err="1">
                <a:solidFill>
                  <a:schemeClr val="bg1"/>
                </a:solidFill>
              </a:rPr>
              <a:t>импортозамещения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37" name="Нашивка 36"/>
          <p:cNvSpPr/>
          <p:nvPr/>
        </p:nvSpPr>
        <p:spPr>
          <a:xfrm>
            <a:off x="6084168" y="2497622"/>
            <a:ext cx="2954575" cy="998659"/>
          </a:xfrm>
          <a:prstGeom prst="chevron">
            <a:avLst>
              <a:gd name="adj" fmla="val 251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bg1"/>
                </a:solidFill>
              </a:rPr>
              <a:t>Добанковские</a:t>
            </a:r>
            <a:r>
              <a:rPr lang="ru-RU" sz="1600" b="1" dirty="0" smtClean="0">
                <a:solidFill>
                  <a:schemeClr val="bg1"/>
                </a:solidFill>
              </a:rPr>
              <a:t> проекты 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38" name="Нашивка 37"/>
          <p:cNvSpPr/>
          <p:nvPr/>
        </p:nvSpPr>
        <p:spPr>
          <a:xfrm>
            <a:off x="6084168" y="3933056"/>
            <a:ext cx="2952328" cy="998659"/>
          </a:xfrm>
          <a:prstGeom prst="chevron">
            <a:avLst>
              <a:gd name="adj" fmla="val 251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bg1"/>
                </a:solidFill>
              </a:rPr>
              <a:t>Прединвестиционные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smtClean="0">
                <a:solidFill>
                  <a:schemeClr val="bg1"/>
                </a:solidFill>
              </a:rPr>
              <a:t>проекты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39" name="Нашивка 38"/>
          <p:cNvSpPr/>
          <p:nvPr/>
        </p:nvSpPr>
        <p:spPr>
          <a:xfrm>
            <a:off x="6086415" y="5272514"/>
            <a:ext cx="2952328" cy="998659"/>
          </a:xfrm>
          <a:prstGeom prst="chevron">
            <a:avLst>
              <a:gd name="adj" fmla="val 251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Проекты консорциумов</a:t>
            </a:r>
            <a:endParaRPr lang="ru-RU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43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50800" cy="6096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Программы финансирования: основные параметры финансирования</a:t>
            </a:r>
            <a:endParaRPr lang="ru-RU" b="0" i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487005" y="1156021"/>
            <a:ext cx="5525489" cy="1080120"/>
          </a:xfrm>
          <a:prstGeom prst="rect">
            <a:avLst/>
          </a:prstGeom>
          <a:noFill/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/>
          <a:p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Общий бюджет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проекта 		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2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до 500 млн. 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руб.</a:t>
            </a:r>
          </a:p>
          <a:p>
            <a:r>
              <a:rPr lang="ru-RU" sz="12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 </a:t>
            </a:r>
            <a:r>
              <a:rPr lang="ru-RU" sz="1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займа 		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50 </a:t>
            </a:r>
            <a:r>
              <a:rPr lang="ru-RU" sz="12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300 </a:t>
            </a:r>
            <a:r>
              <a:rPr lang="ru-RU" sz="12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 руб.</a:t>
            </a:r>
          </a:p>
          <a:p>
            <a:r>
              <a:rPr lang="ru-RU" sz="1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займа			</a:t>
            </a:r>
            <a:r>
              <a:rPr lang="ru-RU" sz="1200" kern="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5 лет</a:t>
            </a:r>
            <a:endParaRPr lang="ru-RU" sz="1200" kern="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реализации проекта </a:t>
            </a:r>
            <a:r>
              <a:rPr lang="ru-RU" sz="1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1200" kern="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3 </a:t>
            </a:r>
            <a:r>
              <a:rPr lang="ru-RU" sz="1200" kern="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лет до запуска </a:t>
            </a:r>
            <a:r>
              <a:rPr lang="ru-RU" sz="1200" kern="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производства</a:t>
            </a:r>
          </a:p>
          <a:p>
            <a:r>
              <a:rPr lang="ru-RU" sz="12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Целевой объем продаж </a:t>
            </a:r>
            <a:r>
              <a:rPr lang="ru-RU" sz="1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ru-RU" sz="1200" kern="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500 </a:t>
            </a:r>
            <a:r>
              <a:rPr lang="ru-RU" sz="1200" kern="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 руб. в год</a:t>
            </a:r>
            <a:endParaRPr lang="ru-RU" sz="1200" kern="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финансирования проекта	</a:t>
            </a:r>
            <a:r>
              <a:rPr lang="ru-RU" sz="1200" kern="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70%, подтверждение всего объема</a:t>
            </a:r>
            <a:endParaRPr lang="es-US" sz="12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Line 15"/>
          <p:cNvSpPr>
            <a:spLocks noChangeShapeType="1"/>
          </p:cNvSpPr>
          <p:nvPr/>
        </p:nvSpPr>
        <p:spPr bwMode="auto">
          <a:xfrm flipH="1">
            <a:off x="132558" y="2348880"/>
            <a:ext cx="8759922" cy="0"/>
          </a:xfrm>
          <a:prstGeom prst="line">
            <a:avLst/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  <a:prstDash val="dash"/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ru-RU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5" name="Line 15"/>
          <p:cNvSpPr>
            <a:spLocks noChangeShapeType="1"/>
          </p:cNvSpPr>
          <p:nvPr/>
        </p:nvSpPr>
        <p:spPr bwMode="auto">
          <a:xfrm flipH="1">
            <a:off x="252573" y="5085184"/>
            <a:ext cx="8759922" cy="0"/>
          </a:xfrm>
          <a:prstGeom prst="line">
            <a:avLst/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  <a:prstDash val="dash"/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ru-RU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6" name="Line 15"/>
          <p:cNvSpPr>
            <a:spLocks noChangeShapeType="1"/>
          </p:cNvSpPr>
          <p:nvPr/>
        </p:nvSpPr>
        <p:spPr bwMode="auto">
          <a:xfrm flipH="1">
            <a:off x="192039" y="3717032"/>
            <a:ext cx="8759922" cy="0"/>
          </a:xfrm>
          <a:prstGeom prst="line">
            <a:avLst/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  <a:prstDash val="dash"/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ru-RU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F4C30BF-B512-1E4E-A3A0-3AB32AA51720}" type="slidenum">
              <a:rPr lang="es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s-US" dirty="0"/>
          </a:p>
        </p:txBody>
      </p:sp>
      <p:sp>
        <p:nvSpPr>
          <p:cNvPr id="3" name="Нашивка 2"/>
          <p:cNvSpPr/>
          <p:nvPr/>
        </p:nvSpPr>
        <p:spPr>
          <a:xfrm>
            <a:off x="395536" y="1143809"/>
            <a:ext cx="2952328" cy="998659"/>
          </a:xfrm>
          <a:prstGeom prst="chevron">
            <a:avLst>
              <a:gd name="adj" fmla="val 251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Проекты </a:t>
            </a:r>
            <a:r>
              <a:rPr lang="ru-RU" sz="1600" b="1" dirty="0" err="1">
                <a:solidFill>
                  <a:schemeClr val="bg1"/>
                </a:solidFill>
              </a:rPr>
              <a:t>импортозамещения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37" name="Нашивка 36"/>
          <p:cNvSpPr/>
          <p:nvPr/>
        </p:nvSpPr>
        <p:spPr>
          <a:xfrm>
            <a:off x="395536" y="2444679"/>
            <a:ext cx="2954575" cy="998659"/>
          </a:xfrm>
          <a:prstGeom prst="chevron">
            <a:avLst>
              <a:gd name="adj" fmla="val 251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bg1"/>
                </a:solidFill>
              </a:rPr>
              <a:t>Добанковские</a:t>
            </a:r>
            <a:r>
              <a:rPr lang="ru-RU" sz="1600" b="1" dirty="0" smtClean="0">
                <a:solidFill>
                  <a:schemeClr val="bg1"/>
                </a:solidFill>
              </a:rPr>
              <a:t> проекты 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38" name="Нашивка 37"/>
          <p:cNvSpPr/>
          <p:nvPr/>
        </p:nvSpPr>
        <p:spPr>
          <a:xfrm>
            <a:off x="395536" y="3880113"/>
            <a:ext cx="2952328" cy="998659"/>
          </a:xfrm>
          <a:prstGeom prst="chevron">
            <a:avLst>
              <a:gd name="adj" fmla="val 251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bg1"/>
                </a:solidFill>
              </a:rPr>
              <a:t>Прединвестиционные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smtClean="0">
                <a:solidFill>
                  <a:schemeClr val="bg1"/>
                </a:solidFill>
              </a:rPr>
              <a:t>проекты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39" name="Нашивка 38"/>
          <p:cNvSpPr/>
          <p:nvPr/>
        </p:nvSpPr>
        <p:spPr>
          <a:xfrm>
            <a:off x="397783" y="5219571"/>
            <a:ext cx="2952328" cy="998659"/>
          </a:xfrm>
          <a:prstGeom prst="chevron">
            <a:avLst>
              <a:gd name="adj" fmla="val 251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Проекты консорциумов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487005" y="2444679"/>
            <a:ext cx="5525489" cy="1080120"/>
          </a:xfrm>
          <a:prstGeom prst="rect">
            <a:avLst/>
          </a:prstGeom>
          <a:noFill/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/>
          <a:p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Общий бюджет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проекта 		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500 </a:t>
            </a:r>
            <a:r>
              <a:rPr lang="ru-RU" sz="12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 </a:t>
            </a:r>
            <a:r>
              <a:rPr lang="ru-RU" sz="12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 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руб.</a:t>
            </a:r>
          </a:p>
          <a:p>
            <a:r>
              <a:rPr lang="ru-RU" sz="12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 </a:t>
            </a:r>
            <a:r>
              <a:rPr lang="ru-RU" sz="1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займа 		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50 </a:t>
            </a:r>
            <a:r>
              <a:rPr lang="ru-RU" sz="12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500 </a:t>
            </a:r>
            <a:r>
              <a:rPr lang="ru-RU" sz="12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 руб.</a:t>
            </a:r>
          </a:p>
          <a:p>
            <a:r>
              <a:rPr lang="ru-RU" sz="1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займа			</a:t>
            </a:r>
            <a:r>
              <a:rPr lang="ru-RU" sz="1200" kern="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5 лет</a:t>
            </a:r>
            <a:endParaRPr lang="ru-RU" sz="1200" kern="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реализации проекта </a:t>
            </a:r>
            <a:r>
              <a:rPr lang="ru-RU" sz="1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1200" kern="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4 </a:t>
            </a:r>
            <a:r>
              <a:rPr lang="ru-RU" sz="1200" kern="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лет до запуска </a:t>
            </a:r>
            <a:r>
              <a:rPr lang="ru-RU" sz="1200" kern="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производства</a:t>
            </a:r>
          </a:p>
          <a:p>
            <a:r>
              <a:rPr lang="ru-RU" sz="12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Целевой объем продаж </a:t>
            </a:r>
            <a:r>
              <a:rPr lang="ru-RU" sz="1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ru-RU" sz="1200" kern="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1 млрд </a:t>
            </a:r>
            <a:r>
              <a:rPr lang="ru-RU" sz="1200" kern="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руб. в год</a:t>
            </a:r>
            <a:endParaRPr lang="ru-RU" sz="1200" kern="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финансирования проекта	</a:t>
            </a:r>
            <a:r>
              <a:rPr lang="ru-RU" sz="1200" kern="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30%, отложенное финансирование</a:t>
            </a:r>
            <a:endParaRPr lang="es-US" sz="12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487005" y="3839382"/>
            <a:ext cx="5525489" cy="1080120"/>
          </a:xfrm>
          <a:prstGeom prst="rect">
            <a:avLst/>
          </a:prstGeom>
          <a:noFill/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/>
          <a:p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Общий бюджет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проекта 		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1000 млрд. руб.</a:t>
            </a:r>
          </a:p>
          <a:p>
            <a:r>
              <a:rPr lang="ru-RU" sz="12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 </a:t>
            </a:r>
            <a:r>
              <a:rPr lang="ru-RU" sz="1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займа 		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200  до 700 </a:t>
            </a:r>
            <a:r>
              <a:rPr lang="ru-RU" sz="12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 руб.</a:t>
            </a:r>
          </a:p>
          <a:p>
            <a:r>
              <a:rPr lang="ru-RU" sz="1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займа			</a:t>
            </a:r>
            <a:r>
              <a:rPr lang="ru-RU" sz="1200" kern="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4 лет</a:t>
            </a:r>
            <a:endParaRPr lang="ru-RU" sz="1200" kern="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реализации проекта </a:t>
            </a:r>
            <a:r>
              <a:rPr lang="ru-RU" sz="1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1200" kern="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согласно требованиям инвестора</a:t>
            </a:r>
          </a:p>
          <a:p>
            <a:r>
              <a:rPr lang="ru-RU" sz="12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Целевой объем продаж </a:t>
            </a:r>
            <a:r>
              <a:rPr lang="ru-RU" sz="1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ru-RU" sz="1200" kern="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согласно требованиям инвестора</a:t>
            </a:r>
          </a:p>
          <a:p>
            <a:r>
              <a:rPr lang="ru-RU" sz="1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финансирования проекта	</a:t>
            </a:r>
            <a:r>
              <a:rPr lang="ru-RU" sz="1200" kern="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20 %</a:t>
            </a:r>
            <a:endParaRPr lang="es-US" sz="12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487005" y="5219571"/>
            <a:ext cx="5525489" cy="1080120"/>
          </a:xfrm>
          <a:prstGeom prst="rect">
            <a:avLst/>
          </a:prstGeom>
          <a:noFill/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/>
          <a:p>
            <a:r>
              <a:rPr lang="ru-RU" sz="12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Общий бюджет проекта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200 </a:t>
            </a:r>
            <a:r>
              <a:rPr lang="ru-RU" sz="12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700 </a:t>
            </a:r>
            <a:r>
              <a:rPr lang="ru-RU" sz="12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 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руб.</a:t>
            </a:r>
          </a:p>
          <a:p>
            <a:r>
              <a:rPr lang="ru-RU" sz="12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 </a:t>
            </a:r>
            <a:r>
              <a:rPr lang="ru-RU" sz="1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займа 		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200 млн</a:t>
            </a:r>
            <a:r>
              <a:rPr lang="ru-RU" sz="12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руб.</a:t>
            </a:r>
          </a:p>
          <a:p>
            <a:r>
              <a:rPr lang="ru-RU" sz="1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займа			</a:t>
            </a:r>
            <a:r>
              <a:rPr lang="ru-RU" sz="1200" kern="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7 лет</a:t>
            </a:r>
            <a:endParaRPr lang="ru-RU" sz="1200" kern="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реализации проекта </a:t>
            </a:r>
            <a:r>
              <a:rPr lang="ru-RU" sz="1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1200" kern="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5 </a:t>
            </a:r>
            <a:r>
              <a:rPr lang="ru-RU" sz="1200" kern="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лет до запуска </a:t>
            </a:r>
            <a:r>
              <a:rPr lang="ru-RU" sz="1200" kern="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производства</a:t>
            </a:r>
          </a:p>
          <a:p>
            <a:r>
              <a:rPr lang="ru-RU" sz="12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Целевой объем продаж </a:t>
            </a:r>
            <a:r>
              <a:rPr lang="ru-RU" sz="1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ru-RU" sz="1200" kern="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5 млрд. </a:t>
            </a:r>
            <a:r>
              <a:rPr lang="ru-RU" sz="1200" kern="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руб. в год</a:t>
            </a:r>
            <a:endParaRPr lang="ru-RU" sz="1200" kern="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финансирования проекта	</a:t>
            </a:r>
            <a:r>
              <a:rPr lang="ru-RU" sz="1200" kern="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90% стадии НИОКР</a:t>
            </a:r>
            <a:endParaRPr lang="es-US" sz="12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985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04448" y="6356350"/>
            <a:ext cx="504056" cy="365125"/>
          </a:xfrm>
        </p:spPr>
        <p:txBody>
          <a:bodyPr/>
          <a:lstStyle/>
          <a:p>
            <a:pPr algn="r"/>
            <a:fld id="{B19B0651-EE4F-4900-A07F-96A6BFA9D0F0}" type="slidenum">
              <a:rPr lang="ru-RU" smtClean="0">
                <a:solidFill>
                  <a:prstClr val="black"/>
                </a:solidFill>
              </a:rPr>
              <a:pPr algn="r"/>
              <a:t>8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23813" y="293319"/>
            <a:ext cx="8064574" cy="4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+mj-ea"/>
                <a:cs typeface="+mj-cs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lvl="1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Общие требования к проектам (используются для всех программ)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628800"/>
            <a:ext cx="871296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2425" indent="-352425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ru-RU" kern="0" dirty="0">
                <a:latin typeface="Arial" panose="020B0604020202020204" pitchFamily="34" charset="0"/>
                <a:cs typeface="Arial" panose="020B0604020202020204" pitchFamily="34" charset="0"/>
              </a:rPr>
              <a:t>Соответствие отраслевым </a:t>
            </a:r>
            <a:r>
              <a:rPr lang="ru-RU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приоритетам: </a:t>
            </a:r>
            <a:r>
              <a:rPr lang="ru-RU" kern="0" dirty="0">
                <a:latin typeface="Arial" panose="020B0604020202020204" pitchFamily="34" charset="0"/>
                <a:cs typeface="Arial" panose="020B0604020202020204" pitchFamily="34" charset="0"/>
              </a:rPr>
              <a:t>проект направлен на производство новых продуктов гражданского </a:t>
            </a:r>
            <a:r>
              <a:rPr lang="ru-RU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назначения. Приоритет </a:t>
            </a:r>
            <a:r>
              <a:rPr lang="ru-RU" kern="0" dirty="0">
                <a:latin typeface="Arial" panose="020B0604020202020204" pitchFamily="34" charset="0"/>
                <a:cs typeface="Arial" panose="020B0604020202020204" pitchFamily="34" charset="0"/>
              </a:rPr>
              <a:t>для проектов обрабатывающей промышленности и всех типов </a:t>
            </a:r>
            <a:r>
              <a:rPr lang="ru-RU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машиностроения</a:t>
            </a:r>
          </a:p>
          <a:p>
            <a:pPr marL="352425" indent="-352425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ru-RU" kern="0" dirty="0">
                <a:latin typeface="Arial" panose="020B0604020202020204" pitchFamily="34" charset="0"/>
                <a:cs typeface="Arial" panose="020B0604020202020204" pitchFamily="34" charset="0"/>
              </a:rPr>
              <a:t>Научно-техническая перспективность продукта и проекта </a:t>
            </a:r>
            <a:endParaRPr lang="ru-RU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2425" indent="-352425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ru-RU" kern="0" dirty="0">
                <a:latin typeface="Arial" panose="020B0604020202020204" pitchFamily="34" charset="0"/>
                <a:cs typeface="Arial" panose="020B0604020202020204" pitchFamily="34" charset="0"/>
              </a:rPr>
              <a:t>Рыночная перспективность продукта</a:t>
            </a:r>
          </a:p>
          <a:p>
            <a:pPr marL="352425" indent="-352425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ru-RU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Заинтересованность </a:t>
            </a:r>
            <a:r>
              <a:rPr lang="ru-RU" kern="0" dirty="0">
                <a:latin typeface="Arial" panose="020B0604020202020204" pitchFamily="34" charset="0"/>
                <a:cs typeface="Arial" panose="020B0604020202020204" pitchFamily="34" charset="0"/>
              </a:rPr>
              <a:t>и готовность заемщика к </a:t>
            </a:r>
            <a:r>
              <a:rPr lang="ru-RU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реализации проекта</a:t>
            </a:r>
            <a:endParaRPr lang="ru-RU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2425" indent="-352425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ru-RU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Инвестиционная привлекательность проекта (</a:t>
            </a:r>
            <a:r>
              <a:rPr 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NPV</a:t>
            </a:r>
            <a:r>
              <a:rPr lang="ru-RU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ru-RU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0, </a:t>
            </a:r>
            <a:r>
              <a:rPr 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IRR &gt;</a:t>
            </a:r>
            <a:r>
              <a:rPr lang="ru-RU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ставка+5%)</a:t>
            </a:r>
          </a:p>
          <a:p>
            <a:pPr marL="352425" indent="-352425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ru-RU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Качественная проработка </a:t>
            </a:r>
            <a:r>
              <a:rPr lang="ru-RU" kern="0" dirty="0">
                <a:latin typeface="Arial" panose="020B0604020202020204" pitchFamily="34" charset="0"/>
                <a:cs typeface="Arial" panose="020B0604020202020204" pitchFamily="34" charset="0"/>
              </a:rPr>
              <a:t>проекта </a:t>
            </a:r>
            <a:endParaRPr lang="ru-RU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2425" indent="-352425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ru-RU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Экономическая </a:t>
            </a:r>
            <a:r>
              <a:rPr lang="ru-RU" kern="0" dirty="0">
                <a:latin typeface="Arial" panose="020B0604020202020204" pitchFamily="34" charset="0"/>
                <a:cs typeface="Arial" panose="020B0604020202020204" pitchFamily="34" charset="0"/>
              </a:rPr>
              <a:t>и юридическая состоятельность заемщика, основных участников и схемы реализации проекта</a:t>
            </a:r>
          </a:p>
          <a:p>
            <a:pPr marL="352425" indent="-352425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ru-RU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Обеспечение займа: стоимость чистых активов больше суммы займа или дополнительное обеспечение (гарантии, поручительство, залог)</a:t>
            </a:r>
            <a:endParaRPr lang="es-US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2425" indent="-352425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endParaRPr lang="es-US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endParaRPr lang="ru-RU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US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493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728" y="116632"/>
            <a:ext cx="8650800" cy="6096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Целевое использование займа</a:t>
            </a:r>
            <a:endParaRPr lang="es-US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4572" y="3436181"/>
            <a:ext cx="8604956" cy="2959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00"/>
              </a:spcBef>
            </a:pPr>
            <a:r>
              <a:rPr lang="ru-RU" sz="1200" b="1" dirty="0" smtClean="0"/>
              <a:t>Основной перечень</a:t>
            </a:r>
          </a:p>
          <a:p>
            <a:pPr marL="285750" indent="-2857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ru-RU" sz="1200" dirty="0" smtClean="0"/>
              <a:t>Разработка нового продукта/технологии (ОКР, маркетинговая аналитика, тестирование, клинические испытания, патентование разработанных решений, в </a:t>
            </a:r>
            <a:r>
              <a:rPr lang="ru-RU" sz="1200" dirty="0" err="1" smtClean="0"/>
              <a:t>т.ч</a:t>
            </a:r>
            <a:r>
              <a:rPr lang="ru-RU" sz="1200" dirty="0" smtClean="0"/>
              <a:t>. зарубежное патентование)</a:t>
            </a:r>
          </a:p>
          <a:p>
            <a:pPr marL="285750" indent="-2857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ru-RU" sz="1200" dirty="0"/>
              <a:t>С</a:t>
            </a:r>
            <a:r>
              <a:rPr lang="ru-RU" sz="1200" dirty="0" smtClean="0"/>
              <a:t>ертификация и др. процедуры вывода продукта на рынок</a:t>
            </a:r>
          </a:p>
          <a:p>
            <a:pPr marL="285750" indent="-2857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ru-RU" sz="1200" dirty="0" smtClean="0"/>
              <a:t>Специальное оборудование для проведения необходимых ОКР и отработки технологии, включая создание опытно-промышленных установок</a:t>
            </a:r>
          </a:p>
          <a:p>
            <a:pPr marL="285750" indent="-2857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ru-RU" sz="1200" dirty="0"/>
              <a:t>Расходные материалы для проведения исследований, разработок, </a:t>
            </a:r>
            <a:r>
              <a:rPr lang="ru-RU" sz="1200" dirty="0" smtClean="0"/>
              <a:t>инжиниринга</a:t>
            </a:r>
            <a:endParaRPr lang="ru-RU" sz="1200" dirty="0"/>
          </a:p>
          <a:p>
            <a:pPr marL="285750" indent="-2857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ru-RU" sz="1200" dirty="0" err="1" smtClean="0"/>
              <a:t>Прединвестиционный</a:t>
            </a:r>
            <a:r>
              <a:rPr lang="ru-RU" sz="1200" dirty="0" smtClean="0"/>
              <a:t> </a:t>
            </a:r>
            <a:r>
              <a:rPr lang="ru-RU" sz="1200" dirty="0"/>
              <a:t>анализ и оптимизация </a:t>
            </a:r>
            <a:r>
              <a:rPr lang="ru-RU" sz="1200" dirty="0" smtClean="0"/>
              <a:t>проекта, разработка технико-экономического обоснования </a:t>
            </a:r>
          </a:p>
          <a:p>
            <a:pPr marL="285750" indent="-2857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cs typeface="Arial" panose="020B0604020202020204" pitchFamily="34" charset="0"/>
              </a:rPr>
              <a:t>Приобретение</a:t>
            </a:r>
            <a:r>
              <a:rPr lang="en-US" sz="1200" dirty="0">
                <a:cs typeface="Arial" panose="020B0604020202020204" pitchFamily="34" charset="0"/>
              </a:rPr>
              <a:t> </a:t>
            </a:r>
            <a:r>
              <a:rPr lang="ru-RU" sz="1200" dirty="0">
                <a:cs typeface="Arial" panose="020B0604020202020204" pitchFamily="34" charset="0"/>
              </a:rPr>
              <a:t>лицензий и </a:t>
            </a:r>
            <a:r>
              <a:rPr lang="ru-RU" sz="1200" dirty="0" smtClean="0">
                <a:cs typeface="Arial" panose="020B0604020202020204" pitchFamily="34" charset="0"/>
              </a:rPr>
              <a:t>патентов у российских правообладателей</a:t>
            </a:r>
            <a:endParaRPr lang="ru-RU" sz="1200" dirty="0">
              <a:cs typeface="Arial" panose="020B0604020202020204" pitchFamily="34" charset="0"/>
            </a:endParaRPr>
          </a:p>
          <a:p>
            <a:pPr marL="285750" indent="-2857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ru-RU" sz="1200" dirty="0" smtClean="0"/>
              <a:t>Разработка концепции строительства/ремонта зданий, сооружений, коммуникаций </a:t>
            </a:r>
          </a:p>
          <a:p>
            <a:pPr>
              <a:spcBef>
                <a:spcPts val="200"/>
              </a:spcBef>
            </a:pPr>
            <a:endParaRPr lang="ru-RU" sz="1200" b="1" dirty="0" smtClean="0"/>
          </a:p>
          <a:p>
            <a:pPr>
              <a:spcBef>
                <a:spcPts val="200"/>
              </a:spcBef>
            </a:pPr>
            <a:r>
              <a:rPr lang="ru-RU" sz="1200" b="1" dirty="0" smtClean="0"/>
              <a:t>Дополнительно (для отдельных программ):</a:t>
            </a:r>
          </a:p>
          <a:p>
            <a:pPr marL="266700" indent="-26670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ru-RU" sz="1200" dirty="0" smtClean="0"/>
              <a:t>Поставка </a:t>
            </a:r>
            <a:r>
              <a:rPr lang="ru-RU" sz="1200" dirty="0"/>
              <a:t>технологического оборудования, монтаж, </a:t>
            </a:r>
            <a:r>
              <a:rPr lang="ru-RU" sz="1200" dirty="0" smtClean="0"/>
              <a:t>наладка</a:t>
            </a:r>
          </a:p>
          <a:p>
            <a:pPr marL="266700" indent="-26670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ru-RU" sz="1200" dirty="0" smtClean="0"/>
              <a:t>Проектная документация (для объектов капитального строительства)</a:t>
            </a:r>
          </a:p>
        </p:txBody>
      </p:sp>
      <p:sp>
        <p:nvSpPr>
          <p:cNvPr id="4" name="Стрелка вправо с вырезом 3"/>
          <p:cNvSpPr/>
          <p:nvPr/>
        </p:nvSpPr>
        <p:spPr>
          <a:xfrm>
            <a:off x="539552" y="1124744"/>
            <a:ext cx="1512168" cy="432048"/>
          </a:xfrm>
          <a:prstGeom prst="notchedRightArrow">
            <a:avLst>
              <a:gd name="adj1" fmla="val 100000"/>
              <a:gd name="adj2" fmla="val 3372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Поисковые исследования</a:t>
            </a:r>
            <a:endParaRPr lang="es-US" sz="1200" dirty="0"/>
          </a:p>
        </p:txBody>
      </p:sp>
      <p:sp>
        <p:nvSpPr>
          <p:cNvPr id="9" name="Стрелка вправо с вырезом 8"/>
          <p:cNvSpPr/>
          <p:nvPr/>
        </p:nvSpPr>
        <p:spPr>
          <a:xfrm>
            <a:off x="755576" y="1700808"/>
            <a:ext cx="1800200" cy="432048"/>
          </a:xfrm>
          <a:prstGeom prst="notchedRightArrow">
            <a:avLst>
              <a:gd name="adj1" fmla="val 100000"/>
              <a:gd name="adj2" fmla="val 29068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Структурирование проекта</a:t>
            </a:r>
            <a:endParaRPr lang="es-US" sz="1200" dirty="0"/>
          </a:p>
        </p:txBody>
      </p:sp>
      <p:sp>
        <p:nvSpPr>
          <p:cNvPr id="10" name="Стрелка вправо с вырезом 9"/>
          <p:cNvSpPr/>
          <p:nvPr/>
        </p:nvSpPr>
        <p:spPr>
          <a:xfrm>
            <a:off x="1979712" y="1124744"/>
            <a:ext cx="1764196" cy="432048"/>
          </a:xfrm>
          <a:prstGeom prst="notchedRightArrow">
            <a:avLst>
              <a:gd name="adj1" fmla="val 100000"/>
              <a:gd name="adj2" fmla="val 3372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НИР, разработка прототипа</a:t>
            </a:r>
            <a:endParaRPr lang="es-US" sz="1200" dirty="0"/>
          </a:p>
        </p:txBody>
      </p:sp>
      <p:sp>
        <p:nvSpPr>
          <p:cNvPr id="11" name="Стрелка вправо с вырезом 10"/>
          <p:cNvSpPr/>
          <p:nvPr/>
        </p:nvSpPr>
        <p:spPr>
          <a:xfrm>
            <a:off x="6732240" y="1124744"/>
            <a:ext cx="2232248" cy="432048"/>
          </a:xfrm>
          <a:prstGeom prst="notchedRightArrow">
            <a:avLst>
              <a:gd name="adj1" fmla="val 100000"/>
              <a:gd name="adj2" fmla="val 33719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Запуск производства, выход на рынок</a:t>
            </a:r>
            <a:endParaRPr lang="es-US" sz="1200" dirty="0"/>
          </a:p>
        </p:txBody>
      </p:sp>
      <p:sp>
        <p:nvSpPr>
          <p:cNvPr id="12" name="Стрелка вправо с вырезом 11"/>
          <p:cNvSpPr/>
          <p:nvPr/>
        </p:nvSpPr>
        <p:spPr>
          <a:xfrm>
            <a:off x="2987824" y="2276872"/>
            <a:ext cx="1872208" cy="432048"/>
          </a:xfrm>
          <a:prstGeom prst="notchedRightArrow">
            <a:avLst>
              <a:gd name="adj1" fmla="val 100000"/>
              <a:gd name="adj2" fmla="val 31394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Спецоборудование и оснастка</a:t>
            </a:r>
            <a:endParaRPr lang="es-US" sz="1200" dirty="0"/>
          </a:p>
        </p:txBody>
      </p:sp>
      <p:sp>
        <p:nvSpPr>
          <p:cNvPr id="14" name="Стрелка вправо с вырезом 13"/>
          <p:cNvSpPr/>
          <p:nvPr/>
        </p:nvSpPr>
        <p:spPr>
          <a:xfrm>
            <a:off x="3707904" y="1124744"/>
            <a:ext cx="3096344" cy="432048"/>
          </a:xfrm>
          <a:prstGeom prst="notchedRightArrow">
            <a:avLst>
              <a:gd name="adj1" fmla="val 100000"/>
              <a:gd name="adj2" fmla="val 31394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ОКР, тестирование, испытания, разработка  рабочей КД и ТД</a:t>
            </a:r>
            <a:endParaRPr lang="es-US" sz="1200" dirty="0"/>
          </a:p>
        </p:txBody>
      </p:sp>
      <p:sp>
        <p:nvSpPr>
          <p:cNvPr id="15" name="Стрелка вправо с вырезом 14"/>
          <p:cNvSpPr/>
          <p:nvPr/>
        </p:nvSpPr>
        <p:spPr>
          <a:xfrm>
            <a:off x="4788024" y="2276872"/>
            <a:ext cx="1728192" cy="432048"/>
          </a:xfrm>
          <a:prstGeom prst="notchedRightArrow">
            <a:avLst>
              <a:gd name="adj1" fmla="val 100000"/>
              <a:gd name="adj2" fmla="val 36045"/>
            </a:avLst>
          </a:prstGeom>
          <a:pattFill prst="pct90">
            <a:fgClr>
              <a:schemeClr val="accent1">
                <a:lumMod val="75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Технологическое оборудование</a:t>
            </a:r>
            <a:endParaRPr lang="es-US" sz="1200" dirty="0"/>
          </a:p>
        </p:txBody>
      </p:sp>
      <p:sp>
        <p:nvSpPr>
          <p:cNvPr id="18" name="Стрелка вправо с вырезом 17"/>
          <p:cNvSpPr/>
          <p:nvPr/>
        </p:nvSpPr>
        <p:spPr>
          <a:xfrm>
            <a:off x="5652120" y="2852936"/>
            <a:ext cx="1440160" cy="432048"/>
          </a:xfrm>
          <a:prstGeom prst="notchedRightArrow">
            <a:avLst>
              <a:gd name="adj1" fmla="val 100000"/>
              <a:gd name="adj2" fmla="val 29068"/>
            </a:avLst>
          </a:prstGeom>
          <a:pattFill prst="pct90">
            <a:fgClr>
              <a:schemeClr val="accent1">
                <a:lumMod val="75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Проектная документация </a:t>
            </a:r>
            <a:endParaRPr lang="es-US" sz="1200" dirty="0"/>
          </a:p>
        </p:txBody>
      </p:sp>
      <p:sp>
        <p:nvSpPr>
          <p:cNvPr id="19" name="Стрелка вправо с вырезом 18"/>
          <p:cNvSpPr/>
          <p:nvPr/>
        </p:nvSpPr>
        <p:spPr>
          <a:xfrm>
            <a:off x="4716017" y="1700808"/>
            <a:ext cx="1656184" cy="432048"/>
          </a:xfrm>
          <a:prstGeom prst="notchedRightArrow">
            <a:avLst>
              <a:gd name="adj1" fmla="val 100000"/>
              <a:gd name="adj2" fmla="val 29068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ТЭО и бизнес-план запуска</a:t>
            </a:r>
            <a:endParaRPr lang="es-US" sz="1200" dirty="0"/>
          </a:p>
        </p:txBody>
      </p:sp>
      <p:sp>
        <p:nvSpPr>
          <p:cNvPr id="20" name="Стрелка вправо с вырезом 19"/>
          <p:cNvSpPr/>
          <p:nvPr/>
        </p:nvSpPr>
        <p:spPr>
          <a:xfrm>
            <a:off x="2843808" y="1700808"/>
            <a:ext cx="1944216" cy="432048"/>
          </a:xfrm>
          <a:prstGeom prst="notchedRightArrow">
            <a:avLst>
              <a:gd name="adj1" fmla="val 100000"/>
              <a:gd name="adj2" fmla="val 29068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Маркетинговая аналитика</a:t>
            </a:r>
            <a:endParaRPr lang="es-US" sz="1200" dirty="0"/>
          </a:p>
        </p:txBody>
      </p:sp>
      <p:sp>
        <p:nvSpPr>
          <p:cNvPr id="17" name="Стрелка вправо с вырезом 16"/>
          <p:cNvSpPr/>
          <p:nvPr/>
        </p:nvSpPr>
        <p:spPr>
          <a:xfrm>
            <a:off x="4355976" y="2852936"/>
            <a:ext cx="1368152" cy="432048"/>
          </a:xfrm>
          <a:prstGeom prst="notchedRightArrow">
            <a:avLst>
              <a:gd name="adj1" fmla="val 100000"/>
              <a:gd name="adj2" fmla="val 29068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Концепция</a:t>
            </a:r>
            <a:endParaRPr lang="es-US" sz="1200" dirty="0"/>
          </a:p>
        </p:txBody>
      </p:sp>
      <p:sp>
        <p:nvSpPr>
          <p:cNvPr id="21" name="Стрелка вправо с вырезом 20"/>
          <p:cNvSpPr/>
          <p:nvPr/>
        </p:nvSpPr>
        <p:spPr>
          <a:xfrm>
            <a:off x="7020272" y="2852936"/>
            <a:ext cx="1872208" cy="432048"/>
          </a:xfrm>
          <a:prstGeom prst="notchedRightArrow">
            <a:avLst>
              <a:gd name="adj1" fmla="val 100000"/>
              <a:gd name="adj2" fmla="val 29068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bg1"/>
                </a:solidFill>
              </a:rPr>
              <a:t>Услуги </a:t>
            </a:r>
            <a:r>
              <a:rPr lang="en-US" sz="1200" dirty="0">
                <a:solidFill>
                  <a:schemeClr val="bg1"/>
                </a:solidFill>
              </a:rPr>
              <a:t>EPC(M)</a:t>
            </a:r>
            <a:r>
              <a:rPr lang="ru-RU" sz="1200" dirty="0" smtClean="0">
                <a:solidFill>
                  <a:schemeClr val="bg1"/>
                </a:solidFill>
              </a:rPr>
              <a:t>, СМР</a:t>
            </a:r>
            <a:endParaRPr lang="es-US" sz="12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5400000">
            <a:off x="313655" y="990601"/>
            <a:ext cx="307777" cy="720080"/>
          </a:xfrm>
          <a:prstGeom prst="rect">
            <a:avLst/>
          </a:prstGeom>
        </p:spPr>
        <p:txBody>
          <a:bodyPr vert="vert270" wrap="square">
            <a:spAutoFit/>
          </a:bodyPr>
          <a:lstStyle/>
          <a:p>
            <a:pPr algn="ctr"/>
            <a:r>
              <a:rPr lang="ru-RU" sz="800" dirty="0" smtClean="0">
                <a:solidFill>
                  <a:schemeClr val="accent2">
                    <a:lumMod val="50000"/>
                  </a:schemeClr>
                </a:solidFill>
              </a:rPr>
              <a:t>продукт</a:t>
            </a:r>
            <a:endParaRPr lang="es-US" sz="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 rot="5400000">
            <a:off x="277651" y="1602669"/>
            <a:ext cx="307777" cy="648072"/>
          </a:xfrm>
          <a:prstGeom prst="rect">
            <a:avLst/>
          </a:prstGeom>
        </p:spPr>
        <p:txBody>
          <a:bodyPr vert="vert270" wrap="square">
            <a:spAutoFit/>
          </a:bodyPr>
          <a:lstStyle/>
          <a:p>
            <a:pPr algn="ctr"/>
            <a:r>
              <a:rPr lang="ru-RU" sz="800" dirty="0" smtClean="0">
                <a:solidFill>
                  <a:schemeClr val="accent2">
                    <a:lumMod val="50000"/>
                  </a:schemeClr>
                </a:solidFill>
              </a:rPr>
              <a:t>рынок</a:t>
            </a:r>
            <a:endParaRPr lang="es-US" sz="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 rot="5400000">
            <a:off x="457671" y="2070721"/>
            <a:ext cx="307777" cy="864096"/>
          </a:xfrm>
          <a:prstGeom prst="rect">
            <a:avLst/>
          </a:prstGeom>
        </p:spPr>
        <p:txBody>
          <a:bodyPr vert="vert270" wrap="square">
            <a:spAutoFit/>
          </a:bodyPr>
          <a:lstStyle/>
          <a:p>
            <a:pPr algn="ctr"/>
            <a:r>
              <a:rPr lang="ru-RU" sz="800" dirty="0" smtClean="0">
                <a:solidFill>
                  <a:schemeClr val="accent2">
                    <a:lumMod val="50000"/>
                  </a:schemeClr>
                </a:solidFill>
              </a:rPr>
              <a:t>оборудование</a:t>
            </a:r>
            <a:endParaRPr lang="es-US" sz="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 rot="5400000">
            <a:off x="457671" y="2646788"/>
            <a:ext cx="307777" cy="864096"/>
          </a:xfrm>
          <a:prstGeom prst="rect">
            <a:avLst/>
          </a:prstGeom>
        </p:spPr>
        <p:txBody>
          <a:bodyPr vert="vert270" wrap="square">
            <a:spAutoFit/>
          </a:bodyPr>
          <a:lstStyle/>
          <a:p>
            <a:pPr algn="ctr"/>
            <a:r>
              <a:rPr lang="ru-RU" sz="800" dirty="0" smtClean="0">
                <a:solidFill>
                  <a:schemeClr val="accent2">
                    <a:lumMod val="50000"/>
                  </a:schemeClr>
                </a:solidFill>
              </a:rPr>
              <a:t>недвижимость</a:t>
            </a:r>
            <a:endParaRPr lang="es-US" sz="8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51520" y="1628800"/>
            <a:ext cx="864096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51520" y="2204864"/>
            <a:ext cx="864096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79512" y="2780928"/>
            <a:ext cx="864096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Номер слайда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F4C30BF-B512-1E4E-A3A0-3AB32AA51720}" type="slidenum">
              <a:rPr lang="es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s-US" dirty="0"/>
          </a:p>
        </p:txBody>
      </p:sp>
      <p:sp>
        <p:nvSpPr>
          <p:cNvPr id="34" name="Стрелка вправо с вырезом 33"/>
          <p:cNvSpPr/>
          <p:nvPr/>
        </p:nvSpPr>
        <p:spPr>
          <a:xfrm>
            <a:off x="3491880" y="2852936"/>
            <a:ext cx="936104" cy="432048"/>
          </a:xfrm>
          <a:prstGeom prst="notchedRightArrow">
            <a:avLst>
              <a:gd name="adj1" fmla="val 100000"/>
              <a:gd name="adj2" fmla="val 29068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ПИР</a:t>
            </a:r>
            <a:endParaRPr lang="es-US" sz="1200" dirty="0"/>
          </a:p>
        </p:txBody>
      </p:sp>
      <p:sp>
        <p:nvSpPr>
          <p:cNvPr id="35" name="Стрелка вправо с вырезом 34"/>
          <p:cNvSpPr/>
          <p:nvPr/>
        </p:nvSpPr>
        <p:spPr>
          <a:xfrm>
            <a:off x="6444208" y="2276872"/>
            <a:ext cx="1224136" cy="432048"/>
          </a:xfrm>
          <a:prstGeom prst="notchedRightArrow">
            <a:avLst>
              <a:gd name="adj1" fmla="val 100000"/>
              <a:gd name="adj2" fmla="val 29068"/>
            </a:avLst>
          </a:prstGeom>
          <a:pattFill prst="pct90">
            <a:fgClr>
              <a:schemeClr val="accent1">
                <a:lumMod val="75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Пуско-наладка</a:t>
            </a:r>
            <a:endParaRPr lang="es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367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2211&quot;/&gt;&lt;CPresentation id=&quot;1&quot;&gt;&lt;m_precDefaultNumber&gt;&lt;m_chMinusSymbol&gt;-&lt;/m_chMinusSymbol&gt;&lt;m_chDecimalSymbol17909&gt;,&lt;/m_chDecimalSymbol17909&gt;&lt;m_nGroupingDigits17909 val=&quot;3&quot;/&gt;&lt;m_chGroupingSymbol17909&gt;.&lt;/m_chGroupingSymbol17909&gt;&lt;/m_precDefaultNumber&gt;&lt;m_precDefaultPercent&gt;&lt;m_chMinusSymbol&gt;-&lt;/m_chMinusSymbol&gt;&lt;m_nDecimalDigits17909 val=&quot;1&quot;/&gt;&lt;m_chDecimalSymbol17909&gt;,&lt;/m_chDecimalSymbol17909&gt;&lt;m_nGroupingDigits17909 val=&quot;3&quot;/&gt;&lt;m_chGroupingSymbol17909&gt;.&lt;/m_chGroupingSymbol17909&gt;&lt;m_strSuffix17909&gt;%&lt;/m_strSuffix17909&gt;&lt;/m_precDefaultPercent&gt;&lt;m_precDefaultDate&gt;&lt;m_strFormatTime&gt;%d.%m.%Y&lt;/m_strFormatTime&gt;&lt;/m_precDefaultDate&gt;&lt;m_precDefaultYear/&gt;&lt;m_precDefaultQuarter/&gt;&lt;m_precDefaultMonth/&gt;&lt;m_precDefaultWeek/&gt;&lt;m_precDefaultDay/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C2rvDgjqkCw5PTzJEOTxQ"/>
</p:tagLst>
</file>

<file path=ppt/theme/theme1.xml><?xml version="1.0" encoding="utf-8"?>
<a:theme xmlns:a="http://schemas.openxmlformats.org/drawingml/2006/main" name="1_шаблон БР">
  <a:themeElements>
    <a:clrScheme name="SBS">
      <a:dk1>
        <a:srgbClr val="000000"/>
      </a:dk1>
      <a:lt1>
        <a:srgbClr val="FFFFFF"/>
      </a:lt1>
      <a:dk2>
        <a:srgbClr val="FF6600"/>
      </a:dk2>
      <a:lt2>
        <a:srgbClr val="B2B2B2"/>
      </a:lt2>
      <a:accent1>
        <a:srgbClr val="0E4D99"/>
      </a:accent1>
      <a:accent2>
        <a:srgbClr val="6699FF"/>
      </a:accent2>
      <a:accent3>
        <a:srgbClr val="99CCFF"/>
      </a:accent3>
      <a:accent4>
        <a:srgbClr val="CCECFF"/>
      </a:accent4>
      <a:accent5>
        <a:srgbClr val="B2B2B2"/>
      </a:accent5>
      <a:accent6>
        <a:srgbClr val="D9D9D9"/>
      </a:accent6>
      <a:hlink>
        <a:srgbClr val="99CCFF"/>
      </a:hlink>
      <a:folHlink>
        <a:srgbClr val="CCECFF"/>
      </a:folHlink>
    </a:clrScheme>
    <a:fontScheme name="шаблон БР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блон БР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БР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БР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БР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БР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БР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БР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БР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БР 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DDDDD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БР 1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9966"/>
        </a:accent1>
        <a:accent2>
          <a:srgbClr val="CCFFCC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B9E7B9"/>
        </a:accent6>
        <a:hlink>
          <a:srgbClr val="00CC99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БР 1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2DB9B9"/>
        </a:accent6>
        <a:hlink>
          <a:srgbClr val="99CC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БР 1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CCFFFF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B9E7E7"/>
        </a:accent6>
        <a:hlink>
          <a:srgbClr val="99CC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БР 1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2DB9B9"/>
        </a:accent6>
        <a:hlink>
          <a:srgbClr val="99CCFF"/>
        </a:hlink>
        <a:folHlink>
          <a:srgbClr val="CC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БР 1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2DB9B9"/>
        </a:accent6>
        <a:hlink>
          <a:srgbClr val="99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БР 1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33FF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ADADFF"/>
        </a:accent5>
        <a:accent6>
          <a:srgbClr val="5C8AE7"/>
        </a:accent6>
        <a:hlink>
          <a:srgbClr val="3399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БР 1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99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RFTR">
      <a:dk1>
        <a:sysClr val="windowText" lastClr="000000"/>
      </a:dk1>
      <a:lt1>
        <a:srgbClr val="FFFFFF"/>
      </a:lt1>
      <a:dk2>
        <a:srgbClr val="1C51A8"/>
      </a:dk2>
      <a:lt2>
        <a:srgbClr val="EEECE1"/>
      </a:lt2>
      <a:accent1>
        <a:srgbClr val="BFBFBF"/>
      </a:accent1>
      <a:accent2>
        <a:srgbClr val="76A9CC"/>
      </a:accent2>
      <a:accent3>
        <a:srgbClr val="245B98"/>
      </a:accent3>
      <a:accent4>
        <a:srgbClr val="C00000"/>
      </a:accent4>
      <a:accent5>
        <a:srgbClr val="FFFFFF"/>
      </a:accent5>
      <a:accent6>
        <a:srgbClr val="1C51A8"/>
      </a:accent6>
      <a:hlink>
        <a:srgbClr val="16385E"/>
      </a:hlink>
      <a:folHlink>
        <a:srgbClr val="7F7F7F"/>
      </a:folHlink>
    </a:clrScheme>
    <a:fontScheme name="RFTR">
      <a:majorFont>
        <a:latin typeface="Tahoma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Шаблон презентации РФТ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412__x0440__x0435__x043c__x044f__x0020__x0440__x0435__x0434__x0430__x043a__x0442__x0438__x0440__x043e__x0432__x0430__x043d__x0438__x044f_ xmlns="27e4d715-0a81-4b3d-945a-6640641f3f78" xsi:nil="true"/>
    <_x0427__x0438__x0441__x043b__x043e__x0020__x0441__x0442__x0440__x0430__x043d__x0438__x0446_ xmlns="27e4d715-0a81-4b3d-945a-6640641f3f78" xsi:nil="true"/>
    <_x0427__x0438__x0441__x043b__x043e__x0020__x0441__x043b__x043e__x0432_ xmlns="27e4d715-0a81-4b3d-945a-6640641f3f7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4E14ABD6BB0304BA6DEF82DB474DEF6" ma:contentTypeVersion="7" ma:contentTypeDescription="Создание документа." ma:contentTypeScope="" ma:versionID="b6702d51c4bafc121153b51bda1aded5">
  <xsd:schema xmlns:xsd="http://www.w3.org/2001/XMLSchema" xmlns:xs="http://www.w3.org/2001/XMLSchema" xmlns:p="http://schemas.microsoft.com/office/2006/metadata/properties" xmlns:ns2="27e4d715-0a81-4b3d-945a-6640641f3f78" targetNamespace="http://schemas.microsoft.com/office/2006/metadata/properties" ma:root="true" ma:fieldsID="11b76ee829520a8d47e16cd72a17e0af" ns2:_="">
    <xsd:import namespace="27e4d715-0a81-4b3d-945a-6640641f3f78"/>
    <xsd:element name="properties">
      <xsd:complexType>
        <xsd:sequence>
          <xsd:element name="documentManagement">
            <xsd:complexType>
              <xsd:all>
                <xsd:element ref="ns2:_x0427__x0438__x0441__x043b__x043e__x0020__x0441__x0442__x0440__x0430__x043d__x0438__x0446_" minOccurs="0"/>
                <xsd:element ref="ns2:_x0427__x0438__x0441__x043b__x043e__x0020__x0441__x043b__x043e__x0432_" minOccurs="0"/>
                <xsd:element ref="ns2:_x0412__x0440__x0435__x043c__x044f__x0020__x0440__x0435__x0434__x0430__x043a__x0442__x0438__x0440__x043e__x0432__x0430__x043d__x0438__x044f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e4d715-0a81-4b3d-945a-6640641f3f78" elementFormDefault="qualified">
    <xsd:import namespace="http://schemas.microsoft.com/office/2006/documentManagement/types"/>
    <xsd:import namespace="http://schemas.microsoft.com/office/infopath/2007/PartnerControls"/>
    <xsd:element name="_x0427__x0438__x0441__x043b__x043e__x0020__x0441__x0442__x0440__x0430__x043d__x0438__x0446_" ma:index="8" nillable="true" ma:displayName="Число страниц" ma:hidden="true" ma:internalName="_x0427__x0438__x0441__x043b__x043e__x0020__x0441__x0442__x0440__x0430__x043d__x0438__x0446_">
      <xsd:simpleType>
        <xsd:restriction base="dms:Unknown"/>
      </xsd:simpleType>
    </xsd:element>
    <xsd:element name="_x0427__x0438__x0441__x043b__x043e__x0020__x0441__x043b__x043e__x0432_" ma:index="9" nillable="true" ma:displayName="Число слов" ma:hidden="true" ma:internalName="_x0427__x0438__x0441__x043b__x043e__x0020__x0441__x043b__x043e__x0432_">
      <xsd:simpleType>
        <xsd:restriction base="dms:Unknown"/>
      </xsd:simpleType>
    </xsd:element>
    <xsd:element name="_x0412__x0440__x0435__x043c__x044f__x0020__x0440__x0435__x0434__x0430__x043a__x0442__x0438__x0440__x043e__x0432__x0430__x043d__x0438__x044f_" ma:index="10" nillable="true" ma:displayName="Время редактирования" ma:hidden="true" ma:internalName="_x0412__x0440__x0435__x043c__x044f__x0020__x0440__x0435__x0434__x0430__x043a__x0442__x0438__x0440__x043e__x0432__x0430__x043d__x0438__x044f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97ADE4-3270-4F2B-B25E-82EEA645AF4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D9536D1-B3A2-464D-B08F-3825537A203B}">
  <ds:schemaRefs>
    <ds:schemaRef ds:uri="http://purl.org/dc/elements/1.1/"/>
    <ds:schemaRef ds:uri="http://purl.org/dc/dcmitype/"/>
    <ds:schemaRef ds:uri="http://purl.org/dc/terms/"/>
    <ds:schemaRef ds:uri="http://www.w3.org/XML/1998/namespace"/>
    <ds:schemaRef ds:uri="http://schemas.microsoft.com/office/infopath/2007/PartnerControls"/>
    <ds:schemaRef ds:uri="27e4d715-0a81-4b3d-945a-6640641f3f78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</ds:schemaRefs>
</ds:datastoreItem>
</file>

<file path=customXml/itemProps3.xml><?xml version="1.0" encoding="utf-8"?>
<ds:datastoreItem xmlns:ds="http://schemas.openxmlformats.org/officeDocument/2006/customXml" ds:itemID="{7D6C9A8B-06EE-4509-81AC-6618F16238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e4d715-0a81-4b3d-945a-6640641f3f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9723</TotalTime>
  <Words>1878</Words>
  <Application>Microsoft Office PowerPoint</Application>
  <PresentationFormat>Экран (4:3)</PresentationFormat>
  <Paragraphs>226</Paragraphs>
  <Slides>12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1_шаблон БР</vt:lpstr>
      <vt:lpstr>Тема Office</vt:lpstr>
      <vt:lpstr>Шаблон презентации РФТР</vt:lpstr>
      <vt:lpstr>think-cell Slide</vt:lpstr>
      <vt:lpstr>Слайд 1</vt:lpstr>
      <vt:lpstr>Цели создания Фонда развития промышленности</vt:lpstr>
      <vt:lpstr>При разработке концепции использован мировой опыт долговой поддержки финансирования прединвестиционной стадии</vt:lpstr>
      <vt:lpstr>Слайд 4</vt:lpstr>
      <vt:lpstr>Целевые секторы и системные проблемы промышленного развития</vt:lpstr>
      <vt:lpstr>Программы финансирования Фонда развития промышленности –  решение актуальных проблем промышленного развития</vt:lpstr>
      <vt:lpstr>Программы финансирования: основные параметры финансирования</vt:lpstr>
      <vt:lpstr>Слайд 8</vt:lpstr>
      <vt:lpstr>Целевое использование займа</vt:lpstr>
      <vt:lpstr>Слайд 10</vt:lpstr>
      <vt:lpstr>Слайд 11</vt:lpstr>
      <vt:lpstr>Слайд 12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Содержание</dc:title>
  <dc:creator>Дмитрий Бабанский</dc:creator>
  <cp:lastModifiedBy>freelance</cp:lastModifiedBy>
  <cp:revision>589</cp:revision>
  <cp:lastPrinted>2014-11-07T10:05:42Z</cp:lastPrinted>
  <dcterms:created xsi:type="dcterms:W3CDTF">2013-12-24T08:08:03Z</dcterms:created>
  <dcterms:modified xsi:type="dcterms:W3CDTF">2014-11-27T11:24:19Z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0x010100D4E14ABD6BB0304BA6DEF82DB474DEF6</vt:lpwstr>
  </property>
</Properties>
</file>