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bin" ContentType="application/vnd.openxmlformats-officedocument.oleObject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  <p:sldMasterId id="2147483667" r:id="rId5"/>
    <p:sldMasterId id="2147483715" r:id="rId6"/>
  </p:sldMasterIdLst>
  <p:notesMasterIdLst>
    <p:notesMasterId r:id="rId19"/>
  </p:notesMasterIdLst>
  <p:handoutMasterIdLst>
    <p:handoutMasterId r:id="rId20"/>
  </p:handoutMasterIdLst>
  <p:sldIdLst>
    <p:sldId id="298" r:id="rId7"/>
    <p:sldId id="458" r:id="rId8"/>
    <p:sldId id="459" r:id="rId9"/>
    <p:sldId id="460" r:id="rId10"/>
    <p:sldId id="471" r:id="rId11"/>
    <p:sldId id="464" r:id="rId12"/>
    <p:sldId id="472" r:id="rId13"/>
    <p:sldId id="466" r:id="rId14"/>
    <p:sldId id="465" r:id="rId15"/>
    <p:sldId id="473" r:id="rId16"/>
    <p:sldId id="461" r:id="rId17"/>
    <p:sldId id="431" r:id="rId18"/>
  </p:sldIdLst>
  <p:sldSz cx="9144000" cy="6858000" type="screen4x3"/>
  <p:notesSz cx="6808788" cy="9939338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ge" initials="RP" lastIdx="8" clrIdx="0"/>
  <p:cmAuthor id="1" name="Вологодский Сергей Александрович" initials="ВСА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19DD2"/>
    <a:srgbClr val="A50021"/>
    <a:srgbClr val="C7543D"/>
    <a:srgbClr val="EE1635"/>
    <a:srgbClr val="4E839A"/>
    <a:srgbClr val="F0EA00"/>
    <a:srgbClr val="4A83AE"/>
    <a:srgbClr val="50719A"/>
    <a:srgbClr val="004821"/>
    <a:srgbClr val="E1F6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8" autoAdjust="0"/>
    <p:restoredTop sz="97326" autoAdjust="0"/>
  </p:normalViewPr>
  <p:slideViewPr>
    <p:cSldViewPr showGuides="1">
      <p:cViewPr>
        <p:scale>
          <a:sx n="73" d="100"/>
          <a:sy n="73" d="100"/>
        </p:scale>
        <p:origin x="-2790" y="-966"/>
      </p:cViewPr>
      <p:guideLst>
        <p:guide orient="horz" pos="2160"/>
        <p:guide pos="27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6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F72B7-1649-4369-8F4A-EF041C5225E3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3385-E85A-403F-A983-2D3A25200F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863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475" cy="496967"/>
          </a:xfrm>
          <a:prstGeom prst="rect">
            <a:avLst/>
          </a:prstGeom>
        </p:spPr>
        <p:txBody>
          <a:bodyPr vert="horz" lIns="92271" tIns="46135" rIns="92271" bIns="4613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2"/>
            <a:ext cx="2950475" cy="496967"/>
          </a:xfrm>
          <a:prstGeom prst="rect">
            <a:avLst/>
          </a:prstGeom>
        </p:spPr>
        <p:txBody>
          <a:bodyPr vert="horz" lIns="92271" tIns="46135" rIns="92271" bIns="46135" rtlCol="0"/>
          <a:lstStyle>
            <a:lvl1pPr algn="r">
              <a:defRPr sz="1200"/>
            </a:lvl1pPr>
          </a:lstStyle>
          <a:p>
            <a:fld id="{42CC656C-8842-4812-883B-25CB224AB494}" type="datetimeFigureOut">
              <a:rPr lang="ru-RU" smtClean="0"/>
              <a:pPr/>
              <a:t>27.11.2014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1" tIns="46135" rIns="92271" bIns="4613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187"/>
            <a:ext cx="5447030" cy="4472702"/>
          </a:xfrm>
          <a:prstGeom prst="rect">
            <a:avLst/>
          </a:prstGeom>
        </p:spPr>
        <p:txBody>
          <a:bodyPr vert="horz" lIns="92271" tIns="46135" rIns="92271" bIns="461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50475" cy="496967"/>
          </a:xfrm>
          <a:prstGeom prst="rect">
            <a:avLst/>
          </a:prstGeom>
        </p:spPr>
        <p:txBody>
          <a:bodyPr vert="horz" lIns="92271" tIns="46135" rIns="92271" bIns="4613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0647"/>
            <a:ext cx="2950475" cy="496967"/>
          </a:xfrm>
          <a:prstGeom prst="rect">
            <a:avLst/>
          </a:prstGeom>
        </p:spPr>
        <p:txBody>
          <a:bodyPr vert="horz" lIns="92271" tIns="46135" rIns="92271" bIns="46135" rtlCol="0" anchor="b"/>
          <a:lstStyle>
            <a:lvl1pPr algn="r">
              <a:defRPr sz="1200"/>
            </a:lvl1pPr>
          </a:lstStyle>
          <a:p>
            <a:fld id="{4BDF3457-992A-4728-A893-0D08089A28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51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3457-992A-4728-A893-0D08089A285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9693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Президентом Российской Федерации в мае 2014 года было сформулировано Поручение о дополнительных мерах по стимулированию экономического роста (Поручение от 14.05.2014г), одним из пунктов которого было формирование Фонда развития промышленности (далее – Фонд). </a:t>
            </a:r>
            <a:endParaRPr lang="es-US" dirty="0"/>
          </a:p>
          <a:p>
            <a:r>
              <a:rPr lang="es-US" dirty="0"/>
              <a:t>Сегодня мы можем говорить о создании такого Фонда на базе ФГАУ «РФТР».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3457-992A-4728-A893-0D08089A285F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9933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Долговая</a:t>
            </a:r>
            <a:r>
              <a:rPr lang="ru-RU" baseline="0" dirty="0" smtClean="0"/>
              <a:t> льготная поддержка научно-производственных проектов – распространенная мировая практика. В этом, как правило, участвуют государственные институты развития, но есть и публичные коммерческие банки и инвестиционные компании, которые предлагают такой инструмент финансирования. При этом поддержка осуществляется и как в части непосредственного финансирования проектов, и в создании инфраструктуры, поддержке инжиниринга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3457-992A-4728-A893-0D08089A285F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9933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Большинство присутствующих знают ФГАУ «РФТР». Это наши прошлые и текущие заемщики, партнеры от технологических платформ, представители институтов развития, представители академических институтов и вузов, с которыми мы тесно взаимодействием при подборе проектов, наши бизнес-партнеры - представители средних и крупных предприятий, банков. </a:t>
            </a:r>
            <a:endParaRPr lang="es-US" dirty="0"/>
          </a:p>
          <a:p>
            <a:r>
              <a:rPr lang="ru-RU" dirty="0"/>
              <a:t>Но есть и меньшинство, для которых я хочу представить краткую справку по ФГАУ «РФТР». </a:t>
            </a:r>
            <a:endParaRPr lang="es-US" dirty="0"/>
          </a:p>
          <a:p>
            <a:r>
              <a:rPr lang="ru-RU" dirty="0"/>
              <a:t>ФГАУ «РФТР» - институт развития, сформированный на самой первой стадии создания нашей национальной инновационной системы. Решение о создании фонда было принято в 1992 г., наряду  с созданием РФФИ, РГНФ и Фонда содействия. РФТР всегда работал в секторе долгового финансирования, предоставляя предприятиям целевые льготные займы на выполнение исследований и разработок поздних стадий. Мы единственный институт развития, который специализируется именно на заемном финансировании и именно в части НИОКР, ориентированных на коммерческое внедрение.</a:t>
            </a:r>
            <a:endParaRPr lang="es-US" dirty="0"/>
          </a:p>
          <a:p>
            <a:r>
              <a:rPr lang="ru-RU" dirty="0"/>
              <a:t>За прошедшие более, чем 20 лет, РФТР реализовано более 900 проектов на общую сумму около 8 миллиардов рублей. А это означает, что накоплена уникальная информационная база (мы можем по своим проектам проследить всю историю российских инновационных компаний), отработаны процессы экспертизы и отбора проектов, их мониторинга и даже борьбы за возврат займов. При этом наши сотрудники обладают опытом не только администрирования проектов. Большинство имеют опыт практической реализации инновационных проектов, управления бизнес-инвестициями, организации корпоративных инновационных систем и создания центров исследований, разработок, инжиниринга.  </a:t>
            </a:r>
            <a:endParaRPr lang="es-US" dirty="0"/>
          </a:p>
          <a:p>
            <a:r>
              <a:rPr lang="ru-RU" dirty="0"/>
              <a:t>Таким образом, формирования Фонда развития промышленности на базе ФГАУ «РФТР» позволяет быстро запустить работу фонда и максимально использовать накопленный в РФТР потенциал.</a:t>
            </a:r>
            <a:endParaRPr lang="es-US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3457-992A-4728-A893-0D08089A285F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8126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Мы существенно расширяем возможности использования средств займа. Если раньше это было исключительно НИОКР, то сейчас Фонд будет финансировать все работы, связанные с заключительной стадией разработки продукта и стадией внедрения:</a:t>
            </a:r>
            <a:endParaRPr lang="es-US" dirty="0"/>
          </a:p>
          <a:p>
            <a:pPr marL="171673" indent="-171673">
              <a:buFont typeface="Arial" panose="020B0604020202020204" pitchFamily="34" charset="0"/>
              <a:buChar char="•"/>
            </a:pPr>
            <a:r>
              <a:rPr lang="ru-RU" dirty="0"/>
              <a:t>Разработка нового продукта/технологии, включая разработку рабочей конструкторской и технологической документации, сбор и обработку маркетинговой информации, тестирование, клинические испытания, патентование разработанных решений, в </a:t>
            </a:r>
            <a:r>
              <a:rPr lang="ru-RU" dirty="0" err="1"/>
              <a:t>т.ч</a:t>
            </a:r>
            <a:r>
              <a:rPr lang="ru-RU" dirty="0"/>
              <a:t>. зарубежное патентование</a:t>
            </a:r>
            <a:endParaRPr lang="es-US" dirty="0"/>
          </a:p>
          <a:p>
            <a:pPr marL="171673" indent="-171673">
              <a:buFont typeface="Arial" panose="020B0604020202020204" pitchFamily="34" charset="0"/>
              <a:buChar char="•"/>
            </a:pPr>
            <a:r>
              <a:rPr lang="ru-RU" dirty="0"/>
              <a:t>Сертификация и др. процедуры вывода продукта на рынок</a:t>
            </a:r>
            <a:endParaRPr lang="es-US" dirty="0"/>
          </a:p>
          <a:p>
            <a:pPr marL="171673" indent="-171673">
              <a:buFont typeface="Arial" panose="020B0604020202020204" pitchFamily="34" charset="0"/>
              <a:buChar char="•"/>
            </a:pPr>
            <a:r>
              <a:rPr lang="ru-RU" dirty="0"/>
              <a:t>Специальное оборудование для проведения необходимых ОКР и отработки технологии, включая создание опытно-промышленных установок</a:t>
            </a:r>
            <a:endParaRPr lang="es-US" dirty="0"/>
          </a:p>
          <a:p>
            <a:pPr marL="171673" indent="-171673">
              <a:buFont typeface="Arial" panose="020B0604020202020204" pitchFamily="34" charset="0"/>
              <a:buChar char="•"/>
            </a:pPr>
            <a:r>
              <a:rPr lang="ru-RU" dirty="0"/>
              <a:t>Расходные материалы для проведения исследований, разработок, инжиниринга</a:t>
            </a:r>
            <a:endParaRPr lang="es-US" dirty="0"/>
          </a:p>
          <a:p>
            <a:pPr marL="171673" indent="-171673">
              <a:buFont typeface="Arial" panose="020B0604020202020204" pitchFamily="34" charset="0"/>
              <a:buChar char="•"/>
            </a:pPr>
            <a:r>
              <a:rPr lang="ru-RU" dirty="0" err="1"/>
              <a:t>Прединвестиционный</a:t>
            </a:r>
            <a:r>
              <a:rPr lang="ru-RU" dirty="0"/>
              <a:t> анализ и оптимизация проекта, разработка технико-экономического обоснования </a:t>
            </a:r>
            <a:endParaRPr lang="es-US" dirty="0"/>
          </a:p>
          <a:p>
            <a:pPr marL="171673" indent="-171673">
              <a:buFont typeface="Arial" panose="020B0604020202020204" pitchFamily="34" charset="0"/>
              <a:buChar char="•"/>
            </a:pPr>
            <a:r>
              <a:rPr lang="ru-RU" dirty="0"/>
              <a:t>Приобретение лицензий и патентов, если это необходимо для оптимизации сроков и расходов на разработку нового продукта, адаптация для конкретного производства </a:t>
            </a:r>
            <a:endParaRPr lang="es-US" dirty="0"/>
          </a:p>
          <a:p>
            <a:pPr marL="171673" indent="-171673">
              <a:buFont typeface="Arial" panose="020B0604020202020204" pitchFamily="34" charset="0"/>
              <a:buChar char="•"/>
            </a:pPr>
            <a:r>
              <a:rPr lang="ru-RU" dirty="0"/>
              <a:t>Разработка концепции строительства/ремонта зданий, сооружений, коммуникаций </a:t>
            </a:r>
            <a:endParaRPr lang="es-US" dirty="0"/>
          </a:p>
          <a:p>
            <a:r>
              <a:rPr lang="ru-RU" dirty="0"/>
              <a:t>В том числе мы планируем финансировать поставку и технологического оборудования, его монтаж и наладку, если в рамках бюджета проекта это будет носить дополнительный характер. В большей мере это относится к проектам первой программы, предполагающей полную определенность по проектным расходам. </a:t>
            </a:r>
          </a:p>
          <a:p>
            <a:pPr defTabSz="915589">
              <a:defRPr/>
            </a:pPr>
            <a:r>
              <a:rPr lang="ru-RU" dirty="0"/>
              <a:t>Если взять типовой проект полного жизненного цикла для сырьевого сектора промышленности  от исследований до выхода на массовое производство, то мы ориентируемся на то, что финансирование фонда будет в объеме 10 – 15% от общего бюджета проекта, но это финансирование обеспечит и использование имеющегося результата и привлечение финансирования, необходимого для реализации всего проекта. </a:t>
            </a:r>
            <a:endParaRPr lang="es-US" dirty="0"/>
          </a:p>
          <a:p>
            <a:endParaRPr lang="es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3457-992A-4728-A893-0D08089A285F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084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3457-992A-4728-A893-0D08089A285F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9693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320639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9839" name="think-cell Slide" r:id="rId3" imgW="0" imgH="0" progId="">
              <p:embed/>
            </p:oleObj>
          </a:graphicData>
        </a:graphic>
      </p:graphicFrame>
      <p:sp>
        <p:nvSpPr>
          <p:cNvPr id="9" name="TextBox 8"/>
          <p:cNvSpPr txBox="1"/>
          <p:nvPr userDrawn="1"/>
        </p:nvSpPr>
        <p:spPr>
          <a:xfrm>
            <a:off x="3473783" y="3792379"/>
            <a:ext cx="2308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solidFill>
                  <a:srgbClr val="FF0000"/>
                </a:solidFill>
              </a:rPr>
              <a:t>Предварительно </a:t>
            </a:r>
            <a:r>
              <a:rPr lang="en-US" sz="1000" dirty="0">
                <a:solidFill>
                  <a:srgbClr val="FF0000"/>
                </a:solidFill>
              </a:rPr>
              <a:t>- </a:t>
            </a:r>
            <a:r>
              <a:rPr lang="ru-RU" sz="1000" dirty="0">
                <a:solidFill>
                  <a:srgbClr val="FF0000"/>
                </a:solidFill>
              </a:rPr>
              <a:t>для обсуждения</a:t>
            </a: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05038"/>
            <a:ext cx="9144000" cy="1833562"/>
          </a:xfrm>
          <a:prstGeom prst="rect">
            <a:avLst/>
          </a:prstGeom>
          <a:solidFill>
            <a:srgbClr val="CCECFF"/>
          </a:solidFill>
          <a:ln>
            <a:solidFill>
              <a:srgbClr val="CCECFF"/>
            </a:solidFill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ct val="90000"/>
              </a:lnSpc>
              <a:defRPr/>
            </a:pPr>
            <a:endParaRPr lang="ru-RU" sz="12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Текст 8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3321051"/>
            <a:ext cx="8569138" cy="468312"/>
          </a:xfrm>
        </p:spPr>
        <p:txBody>
          <a:bodyPr/>
          <a:lstStyle>
            <a:lvl1pPr marL="0" indent="0" algn="ctr">
              <a:buNone/>
              <a:defRPr sz="1600" baseline="0"/>
            </a:lvl1pPr>
          </a:lstStyle>
          <a:p>
            <a:r>
              <a:rPr lang="ru-RU" sz="1800" dirty="0" smtClean="0"/>
              <a:t>Дата </a:t>
            </a:r>
            <a:r>
              <a:rPr lang="en-US" sz="1800" dirty="0" smtClean="0"/>
              <a:t>XX.XX.XX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2276289"/>
            <a:ext cx="8569138" cy="828675"/>
          </a:xfrm>
        </p:spPr>
        <p:txBody>
          <a:bodyPr anchor="ctr"/>
          <a:lstStyle>
            <a:lvl1pPr marL="360363" indent="-360363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lang="ru-RU" sz="2000" b="1" kern="1200" dirty="0">
                <a:solidFill>
                  <a:srgbClr val="4D4D4D"/>
                </a:solidFill>
                <a:latin typeface="Arial" charset="0"/>
                <a:ea typeface="+mn-ea"/>
                <a:cs typeface="Arial" charset="0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ru-RU" dirty="0" smtClean="0"/>
              <a:t>Название проекта</a:t>
            </a:r>
            <a:endParaRPr lang="ru-RU" dirty="0"/>
          </a:p>
        </p:txBody>
      </p:sp>
      <p:pic>
        <p:nvPicPr>
          <p:cNvPr id="11" name="Picture 2" descr="http://www.pokupayte.ru/wp-content/uploads/2012/12/minpromtorg.jpg"/>
          <p:cNvPicPr>
            <a:picLocks noChangeAspect="1" noChangeArrowheads="1"/>
          </p:cNvPicPr>
          <p:nvPr userDrawn="1"/>
        </p:nvPicPr>
        <p:blipFill>
          <a:blip r:embed="rId4" cstate="print"/>
          <a:srcRect l="18106" t="24584" r="18607" b="25733"/>
          <a:stretch>
            <a:fillRect/>
          </a:stretch>
        </p:blipFill>
        <p:spPr bwMode="auto">
          <a:xfrm>
            <a:off x="3989615" y="195943"/>
            <a:ext cx="1164771" cy="68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064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212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14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7070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302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31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1567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4678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1468988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6602" name="think-cell Slide" r:id="rId3" imgW="0" imgH="0" progId="">
              <p:embed/>
            </p:oleObj>
          </a:graphicData>
        </a:graphic>
      </p:graphicFrame>
      <p:sp>
        <p:nvSpPr>
          <p:cNvPr id="9" name="TextBox 8"/>
          <p:cNvSpPr txBox="1"/>
          <p:nvPr userDrawn="1"/>
        </p:nvSpPr>
        <p:spPr>
          <a:xfrm>
            <a:off x="3473783" y="3792379"/>
            <a:ext cx="2308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solidFill>
                  <a:srgbClr val="FF0000"/>
                </a:solidFill>
              </a:rPr>
              <a:t>Предварительно </a:t>
            </a:r>
            <a:r>
              <a:rPr lang="en-US" sz="1000" dirty="0">
                <a:solidFill>
                  <a:srgbClr val="FF0000"/>
                </a:solidFill>
              </a:rPr>
              <a:t>- </a:t>
            </a:r>
            <a:r>
              <a:rPr lang="ru-RU" sz="1000" dirty="0">
                <a:solidFill>
                  <a:srgbClr val="FF0000"/>
                </a:solidFill>
              </a:rPr>
              <a:t>для обсуждения</a:t>
            </a: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05038"/>
            <a:ext cx="9144000" cy="1833562"/>
          </a:xfrm>
          <a:prstGeom prst="rect">
            <a:avLst/>
          </a:prstGeom>
          <a:solidFill>
            <a:srgbClr val="CCECFF"/>
          </a:solidFill>
          <a:ln>
            <a:solidFill>
              <a:srgbClr val="CCECFF"/>
            </a:solidFill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ct val="90000"/>
              </a:lnSpc>
              <a:defRPr/>
            </a:pPr>
            <a:endParaRPr lang="ru-RU" sz="12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Текст 8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3321051"/>
            <a:ext cx="8569138" cy="468312"/>
          </a:xfrm>
        </p:spPr>
        <p:txBody>
          <a:bodyPr/>
          <a:lstStyle>
            <a:lvl1pPr marL="0" indent="0" algn="ctr">
              <a:buNone/>
              <a:defRPr sz="1600" baseline="0"/>
            </a:lvl1pPr>
          </a:lstStyle>
          <a:p>
            <a:r>
              <a:rPr lang="ru-RU" sz="1800" dirty="0" smtClean="0"/>
              <a:t>Дата </a:t>
            </a:r>
            <a:r>
              <a:rPr lang="en-US" sz="1800" dirty="0" smtClean="0"/>
              <a:t>XX.XX.XX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2276289"/>
            <a:ext cx="8569138" cy="828675"/>
          </a:xfrm>
        </p:spPr>
        <p:txBody>
          <a:bodyPr anchor="ctr"/>
          <a:lstStyle>
            <a:lvl1pPr marL="360363" indent="-360363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lang="ru-RU" sz="2000" b="1" kern="1200" dirty="0">
                <a:solidFill>
                  <a:srgbClr val="4D4D4D"/>
                </a:solidFill>
                <a:latin typeface="Arial" charset="0"/>
                <a:ea typeface="+mn-ea"/>
                <a:cs typeface="Arial" charset="0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ru-RU" dirty="0" smtClean="0"/>
              <a:t>Название проекта</a:t>
            </a:r>
            <a:endParaRPr lang="ru-RU" dirty="0"/>
          </a:p>
        </p:txBody>
      </p:sp>
      <p:pic>
        <p:nvPicPr>
          <p:cNvPr id="11" name="Picture 2" descr="http://www.pokupayte.ru/wp-content/uploads/2012/12/minpromtorg.jpg"/>
          <p:cNvPicPr>
            <a:picLocks noChangeAspect="1" noChangeArrowheads="1"/>
          </p:cNvPicPr>
          <p:nvPr userDrawn="1"/>
        </p:nvPicPr>
        <p:blipFill>
          <a:blip r:embed="rId4" cstate="print"/>
          <a:srcRect l="18106" t="24584" r="18607" b="25733"/>
          <a:stretch>
            <a:fillRect/>
          </a:stretch>
        </p:blipFill>
        <p:spPr bwMode="auto">
          <a:xfrm>
            <a:off x="3989615" y="195943"/>
            <a:ext cx="1164771" cy="68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65043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19202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внутр-06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 txBox="1">
            <a:spLocks/>
          </p:cNvSpPr>
          <p:nvPr userDrawn="1"/>
        </p:nvSpPr>
        <p:spPr bwMode="auto">
          <a:xfrm>
            <a:off x="285750" y="6286500"/>
            <a:ext cx="50006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fld id="{F6CABE40-A668-4B8E-93F1-9CB4961CB97B}" type="slidenum">
              <a:rPr lang="ru-RU" sz="1400" b="1">
                <a:solidFill>
                  <a:prstClr val="white"/>
                </a:solidFill>
                <a:latin typeface="Myriad Pro" pitchFamily="34" charset="0"/>
                <a:cs typeface="Arial" charset="0"/>
              </a:rPr>
              <a:pPr marL="342900" indent="-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400" b="1" dirty="0">
              <a:solidFill>
                <a:prstClr val="white"/>
              </a:solidFill>
              <a:latin typeface="Myriad Pro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805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72B991-5F67-4F25-BBED-588E39EBCA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630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419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58E5A2-6FFC-4B35-9446-21001BDCC8E6}" type="slidenum">
              <a:rPr lang="ru-RU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005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7700" y="1219200"/>
            <a:ext cx="7899400" cy="4876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7781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  <p:custDataLst>
              <p:tags r:id="rId1"/>
            </p:custDataLst>
          </p:nvPr>
        </p:nvSpPr>
        <p:spPr bwMode="auto">
          <a:xfrm>
            <a:off x="8763206" y="6479687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lang="ru-RU" sz="10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4C30BF-B512-1E4E-A3A0-3AB32AA51720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73783" y="-58846"/>
            <a:ext cx="22749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>
                <a:solidFill>
                  <a:srgbClr val="FFFFFF"/>
                </a:solidFill>
                <a:ea typeface="ＭＳ Ｐゴシック" charset="0"/>
              </a:rPr>
              <a:t>Предварительно </a:t>
            </a:r>
            <a:r>
              <a:rPr lang="en-US" sz="1000" dirty="0">
                <a:solidFill>
                  <a:srgbClr val="FFFFFF"/>
                </a:solidFill>
                <a:ea typeface="ＭＳ Ｐゴシック" charset="0"/>
              </a:rPr>
              <a:t>- </a:t>
            </a:r>
            <a:r>
              <a:rPr lang="ru-RU" sz="1000" dirty="0">
                <a:solidFill>
                  <a:srgbClr val="FFFFFF"/>
                </a:solidFill>
                <a:ea typeface="ＭＳ Ｐゴシック" charset="0"/>
              </a:rPr>
              <a:t>для обсуждения</a:t>
            </a:r>
          </a:p>
        </p:txBody>
      </p:sp>
      <p:sp>
        <p:nvSpPr>
          <p:cNvPr id="7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6357258"/>
            <a:ext cx="3363231" cy="480194"/>
          </a:xfrm>
        </p:spPr>
        <p:txBody>
          <a:bodyPr anchor="ctr"/>
          <a:lstStyle>
            <a:lvl1pPr marL="0" indent="0">
              <a:buNone/>
              <a:defRPr lang="ru-RU" sz="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</a:pPr>
            <a:r>
              <a:rPr lang="ru-RU" dirty="0" smtClean="0"/>
              <a:t>Источник</a:t>
            </a:r>
            <a:r>
              <a:rPr lang="en-US" dirty="0" smtClean="0"/>
              <a:t>/</a:t>
            </a:r>
            <a:r>
              <a:rPr lang="ru-RU" dirty="0" smtClean="0"/>
              <a:t> </a:t>
            </a:r>
            <a:r>
              <a:rPr lang="ru-RU" dirty="0" err="1" smtClean="0"/>
              <a:t>сноки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1128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74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sz="2700" cap="all" spc="200" baseline="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algn="l">
              <a:lnSpc>
                <a:spcPts val="4000"/>
              </a:lnSpc>
            </a:pP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74140"/>
          </a:xfrm>
          <a:noFill/>
        </p:spPr>
        <p:txBody>
          <a:bodyPr wrap="square" rtlCol="0">
            <a:spAutoFit/>
          </a:bodyPr>
          <a:lstStyle>
            <a:lvl1pPr>
              <a:defRPr lang="ru-RU" sz="1100" kern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lang="ru-RU" sz="1800" dirty="0" smtClean="0"/>
            </a:lvl2pPr>
            <a:lvl3pPr>
              <a:defRPr lang="ru-RU" sz="1800" dirty="0" smtClean="0"/>
            </a:lvl3pPr>
            <a:lvl4pPr>
              <a:defRPr lang="ru-RU" sz="1800" dirty="0" smtClean="0"/>
            </a:lvl4pPr>
            <a:lvl5pPr>
              <a:defRPr lang="ru-RU" sz="1800" dirty="0"/>
            </a:lvl5pPr>
          </a:lstStyle>
          <a:p>
            <a:pPr marL="0" lvl="0" algn="just"/>
            <a:r>
              <a:rPr lang="ru-RU" dirty="0" smtClean="0"/>
              <a:t>Образец текста</a:t>
            </a:r>
          </a:p>
          <a:p>
            <a:pPr marL="0" lvl="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/>
              <a:t>Второй уровень</a:t>
            </a:r>
          </a:p>
          <a:p>
            <a:pPr marL="0" lvl="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/>
              <a:t>Третий уровень</a:t>
            </a:r>
          </a:p>
          <a:p>
            <a:pPr marL="0" lvl="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/>
              <a:t>Четвертый уровень</a:t>
            </a:r>
          </a:p>
          <a:p>
            <a:pPr marL="0" lvl="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4"/>
          </p:nvPr>
        </p:nvSpPr>
        <p:spPr>
          <a:xfrm>
            <a:off x="6876256" y="643417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/>
            </a:lvl1pPr>
          </a:lstStyle>
          <a:p>
            <a:fld id="{B19B0651-EE4F-4900-A07F-96A6BFA9D0F0}" type="slidenum">
              <a:rPr lang="ru-RU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3980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720079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6400800" cy="1752600"/>
          </a:xfrm>
        </p:spPr>
        <p:txBody>
          <a:bodyPr/>
          <a:lstStyle>
            <a:lvl1pPr marL="0" indent="0" algn="l">
              <a:buNone/>
              <a:defRPr lang="ru-RU" sz="1100" kern="12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xfrm>
            <a:off x="6876256" y="643417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/>
            </a:lvl1pPr>
          </a:lstStyle>
          <a:p>
            <a:fld id="{B19B0651-EE4F-4900-A07F-96A6BFA9D0F0}" type="slidenum">
              <a:rPr lang="ru-RU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7904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7039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588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311422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1" name="think-cell Slide" r:id="rId8" imgW="360" imgH="360" progId="">
              <p:embed/>
            </p:oleObj>
          </a:graphicData>
        </a:graphic>
      </p:graphicFrame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1027" name="Line 7"/>
          <p:cNvSpPr>
            <a:spLocks noChangeShapeType="1"/>
          </p:cNvSpPr>
          <p:nvPr/>
        </p:nvSpPr>
        <p:spPr bwMode="auto">
          <a:xfrm>
            <a:off x="0" y="6345324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594000" tIns="0" rIns="216000" bIns="0" anchor="ctr"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10477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594000" tIns="0" rIns="216000" bIns="0" anchor="ctr"/>
          <a:lstStyle/>
          <a:p>
            <a:pPr>
              <a:defRPr/>
            </a:pPr>
            <a:endParaRPr lang="ru-RU" dirty="0">
              <a:solidFill>
                <a:srgbClr val="99CCFF"/>
              </a:solidFill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209550"/>
            <a:ext cx="865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cxnSp>
        <p:nvCxnSpPr>
          <p:cNvPr id="10" name="Straight Connector 2"/>
          <p:cNvCxnSpPr/>
          <p:nvPr/>
        </p:nvCxnSpPr>
        <p:spPr>
          <a:xfrm>
            <a:off x="8748464" y="6453372"/>
            <a:ext cx="0" cy="288000"/>
          </a:xfrm>
          <a:prstGeom prst="line">
            <a:avLst/>
          </a:prstGeom>
          <a:ln w="9525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204" y="6479705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lang="ru-RU" sz="10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fld id="{FF4C30BF-B512-1E4E-A3A0-3AB32AA51720}" type="slidenum">
              <a:rPr smtClean="0"/>
              <a:pPr/>
              <a:t>‹#›</a:t>
            </a:fld>
            <a:endParaRPr dirty="0"/>
          </a:p>
        </p:txBody>
      </p:sp>
      <p:pic>
        <p:nvPicPr>
          <p:cNvPr id="11" name="Picture 2" descr="http://www.pokupayte.ru/wp-content/uploads/2012/12/minpromtorg.jpg"/>
          <p:cNvPicPr>
            <a:picLocks noChangeAspect="1" noChangeArrowheads="1"/>
          </p:cNvPicPr>
          <p:nvPr/>
        </p:nvPicPr>
        <p:blipFill>
          <a:blip r:embed="rId9" cstate="print"/>
          <a:srcRect l="18106" t="24584" r="18607" b="25733"/>
          <a:stretch>
            <a:fillRect/>
          </a:stretch>
        </p:blipFill>
        <p:spPr bwMode="auto">
          <a:xfrm>
            <a:off x="8137037" y="6431233"/>
            <a:ext cx="530006" cy="3120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3945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68" r:id="rId2"/>
    <p:sldLayoutId id="2147483771" r:id="rId3"/>
    <p:sldLayoutId id="2147483772" r:id="rId4"/>
    <p:sldLayoutId id="214748377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9pPr>
    </p:titleStyle>
    <p:bodyStyle>
      <a:lvl1pPr marL="341313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400">
          <a:solidFill>
            <a:srgbClr val="000000"/>
          </a:solidFill>
          <a:latin typeface="+mn-lt"/>
        </a:defRPr>
      </a:lvl2pPr>
      <a:lvl3pPr marL="114141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200">
          <a:solidFill>
            <a:srgbClr val="000000"/>
          </a:solidFill>
          <a:latin typeface="+mn-lt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EEEEE"/>
            </a:gs>
            <a:gs pos="100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163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77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ru-RU" sz="2700" kern="1200" cap="all" spc="200" baseline="0" smtClean="0">
          <a:solidFill>
            <a:schemeClr val="bg1">
              <a:lumMod val="50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1100" kern="1200" dirty="0" smtClean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100" kern="1200" dirty="0" smtClean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1100" kern="1200" dirty="0" smtClean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100" kern="1200" dirty="0" smtClean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100" kern="1200" dirty="0" smtClean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8" descr="внутр-06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285750" y="6286500"/>
            <a:ext cx="50006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fld id="{717B5309-B495-4A4C-ABB3-5E7C313193FC}" type="slidenum">
              <a:rPr lang="ru-RU" sz="1400" b="1">
                <a:solidFill>
                  <a:prstClr val="white"/>
                </a:solidFill>
                <a:latin typeface="Myriad Pro" pitchFamily="34" charset="0"/>
                <a:cs typeface="Arial" charset="0"/>
              </a:rPr>
              <a:pPr marL="342900" indent="-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400" b="1" dirty="0">
              <a:solidFill>
                <a:prstClr val="white"/>
              </a:solidFill>
              <a:latin typeface="Myriad Pro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673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20" r:id="rId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jpeg"/><Relationship Id="rId10" Type="http://schemas.openxmlformats.org/officeDocument/2006/relationships/image" Target="../media/image14.gif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395350" y="2348880"/>
            <a:ext cx="8569138" cy="1512168"/>
          </a:xfrm>
        </p:spPr>
        <p:txBody>
          <a:bodyPr/>
          <a:lstStyle/>
          <a:p>
            <a:pPr marL="0" indent="0">
              <a:spcBef>
                <a:spcPts val="6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</a:t>
            </a:r>
          </a:p>
          <a:p>
            <a:pPr marL="0" indent="0">
              <a:spcBef>
                <a:spcPts val="6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Фонда развития промышленности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135736"/>
            <a:ext cx="3312368" cy="84499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46327" y="4311556"/>
            <a:ext cx="5778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Программы поддержки и критерии отбора проектов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71231" y="5604212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27.11.2014г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12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6356350"/>
            <a:ext cx="504056" cy="365125"/>
          </a:xfrm>
        </p:spPr>
        <p:txBody>
          <a:bodyPr/>
          <a:lstStyle/>
          <a:p>
            <a:pPr algn="r"/>
            <a:fld id="{B19B0651-EE4F-4900-A07F-96A6BFA9D0F0}" type="slidenum">
              <a:rPr lang="ru-RU" smtClean="0">
                <a:solidFill>
                  <a:prstClr val="black"/>
                </a:solidFill>
              </a:rPr>
              <a:pPr algn="r"/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23813" y="293319"/>
            <a:ext cx="8064574" cy="4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lvl="1"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Экспертиза заявок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589240"/>
            <a:ext cx="8640960" cy="1061829"/>
          </a:xfrm>
          <a:prstGeom prst="rect">
            <a:avLst/>
          </a:prstGeom>
          <a:noFill/>
          <a:ln w="25400">
            <a:noFill/>
            <a:prstDash val="dash"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Постоянно действующая процедура, 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обеспечивающая минимизацию сроков рассмотрения и принятия решения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Тесное взаимодействие с заявителями в ходе экспертизы и подготовки проекта для оптимизации проекта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экспертизы – 3 – 6 месяцев (зависит от скорости и адекватности реакции заявителя на замечания)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ускоренного рассмотрения проектов, уже поддержанных коммерческими банками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258887" y="1053203"/>
            <a:ext cx="8658092" cy="4163482"/>
            <a:chOff x="244228" y="1143516"/>
            <a:chExt cx="8658092" cy="4163482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6598064" y="4122467"/>
              <a:ext cx="2304256" cy="1184531"/>
              <a:chOff x="251520" y="1668405"/>
              <a:chExt cx="2304256" cy="1184531"/>
            </a:xfrm>
          </p:grpSpPr>
          <p:grpSp>
            <p:nvGrpSpPr>
              <p:cNvPr id="61" name="Группа 60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63" name="Прямоугольник 62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Первый </a:t>
                  </a:r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транш займа</a:t>
                  </a:r>
                </a:p>
              </p:txBody>
            </p:sp>
            <p:sp>
              <p:nvSpPr>
                <p:cNvPr id="64" name="Прямоугольник 63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9</a:t>
                  </a:r>
                </a:p>
              </p:txBody>
            </p:sp>
          </p:grpSp>
          <p:sp>
            <p:nvSpPr>
              <p:cNvPr id="62" name="Прямоугольник 61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endParaRPr lang="ru-RU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244228" y="1143516"/>
              <a:ext cx="2304256" cy="1184531"/>
              <a:chOff x="251520" y="1668405"/>
              <a:chExt cx="2304256" cy="1184531"/>
            </a:xfrm>
          </p:grpSpPr>
          <p:grpSp>
            <p:nvGrpSpPr>
              <p:cNvPr id="57" name="Группа 56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59" name="Прямоугольник 58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Предпроектное</a:t>
                  </a:r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взаимодействие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0" name="Прямоугольник 59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8" name="Прямоугольник 57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Взаимодействие с институтами развития, </a:t>
                </a:r>
                <a:r>
                  <a:rPr lang="ru-RU" sz="11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коммерческими банками, встречи </a:t>
                </a:r>
                <a:r>
                  <a:rPr lang="ru-RU" sz="11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 потенциальными заявителями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3419872" y="1143516"/>
              <a:ext cx="2304256" cy="1184531"/>
              <a:chOff x="251520" y="1668405"/>
              <a:chExt cx="2304256" cy="1184531"/>
            </a:xfrm>
          </p:grpSpPr>
          <p:grpSp>
            <p:nvGrpSpPr>
              <p:cNvPr id="53" name="Группа 52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55" name="Прямоугольник 54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Короткая заявка</a:t>
                  </a:r>
                </a:p>
              </p:txBody>
            </p:sp>
            <p:sp>
              <p:nvSpPr>
                <p:cNvPr id="56" name="Прямоугольник 55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</p:grpSp>
          <p:sp>
            <p:nvSpPr>
              <p:cNvPr id="54" name="Прямоугольник 53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Краткая информация о проекте, заемщике и </a:t>
                </a:r>
                <a:r>
                  <a:rPr lang="ru-RU" sz="11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соинвесторах</a:t>
                </a:r>
                <a:r>
                  <a:rPr lang="ru-RU" sz="11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запрашиваемая сумма займа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6598064" y="1143516"/>
              <a:ext cx="2304256" cy="1184531"/>
              <a:chOff x="251520" y="1668405"/>
              <a:chExt cx="2304256" cy="1184531"/>
            </a:xfrm>
          </p:grpSpPr>
          <p:grpSp>
            <p:nvGrpSpPr>
              <p:cNvPr id="49" name="Группа 48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51" name="Прямоугольник 50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Формальная экспертиза</a:t>
                  </a:r>
                </a:p>
              </p:txBody>
            </p:sp>
            <p:sp>
              <p:nvSpPr>
                <p:cNvPr id="52" name="Прямоугольник 51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0" name="Прямоугольник 49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Соответствие формальным требованиям, занесение в реестр, обсуждение направления и </a:t>
                </a:r>
                <a:r>
                  <a:rPr lang="ru-RU" sz="11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проекта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6598064" y="2636912"/>
              <a:ext cx="2304256" cy="1184531"/>
              <a:chOff x="251520" y="1668405"/>
              <a:chExt cx="2304256" cy="1184531"/>
            </a:xfrm>
          </p:grpSpPr>
          <p:grpSp>
            <p:nvGrpSpPr>
              <p:cNvPr id="45" name="Группа 44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47" name="Прямоугольник 46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Подготовка бизнес-плана</a:t>
                  </a:r>
                </a:p>
              </p:txBody>
            </p:sp>
            <p:sp>
              <p:nvSpPr>
                <p:cNvPr id="48" name="Прямоугольник 47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</a:p>
              </p:txBody>
            </p:sp>
          </p:grpSp>
          <p:sp>
            <p:nvSpPr>
              <p:cNvPr id="46" name="Прямоугольник 45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Как правило, совместный процесс заявителя и менеджера фонда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3419872" y="2636912"/>
              <a:ext cx="2304256" cy="1184531"/>
              <a:chOff x="251520" y="1668405"/>
              <a:chExt cx="2304256" cy="1184531"/>
            </a:xfrm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43" name="Прямоугольник 42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Комплексная экспертиза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Прямоугольник 43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5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2" name="Прямоугольник 41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Научно-техническая, технологическая, финансово-экономическая, юридическая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Группа 13"/>
            <p:cNvGrpSpPr/>
            <p:nvPr/>
          </p:nvGrpSpPr>
          <p:grpSpPr>
            <a:xfrm>
              <a:off x="244228" y="2636912"/>
              <a:ext cx="2304256" cy="1184531"/>
              <a:chOff x="251520" y="1668405"/>
              <a:chExt cx="2304256" cy="1184531"/>
            </a:xfrm>
          </p:grpSpPr>
          <p:grpSp>
            <p:nvGrpSpPr>
              <p:cNvPr id="37" name="Группа 36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39" name="Прямоугольник 38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Корректировка  </a:t>
                  </a:r>
                </a:p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бизнес-плана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Прямоугольник 39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6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8" name="Прямоугольник 37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Устранение замечаний по результатам экспертизы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244228" y="4122467"/>
              <a:ext cx="2304256" cy="1184531"/>
              <a:chOff x="251520" y="1668405"/>
              <a:chExt cx="2304256" cy="1184531"/>
            </a:xfrm>
          </p:grpSpPr>
          <p:grpSp>
            <p:nvGrpSpPr>
              <p:cNvPr id="33" name="Группа 32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35" name="Прямоугольник 34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Решение о выдаче займа</a:t>
                  </a:r>
                </a:p>
              </p:txBody>
            </p:sp>
            <p:sp>
              <p:nvSpPr>
                <p:cNvPr id="36" name="Прямоугольник 35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7</a:t>
                  </a:r>
                </a:p>
              </p:txBody>
            </p:sp>
          </p:grpSp>
          <p:sp>
            <p:nvSpPr>
              <p:cNvPr id="34" name="Прямоугольник 33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 с учетом целей фонда, соответствия критериям программы, формы обеспечения  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3419872" y="4122467"/>
              <a:ext cx="2304256" cy="1184531"/>
              <a:chOff x="251520" y="1668405"/>
              <a:chExt cx="2304256" cy="1184531"/>
            </a:xfrm>
          </p:grpSpPr>
          <p:grpSp>
            <p:nvGrpSpPr>
              <p:cNvPr id="29" name="Группа 28"/>
              <p:cNvGrpSpPr/>
              <p:nvPr/>
            </p:nvGrpSpPr>
            <p:grpSpPr>
              <a:xfrm>
                <a:off x="251520" y="1668405"/>
                <a:ext cx="2304256" cy="360040"/>
                <a:chOff x="251520" y="1668405"/>
                <a:chExt cx="2304256" cy="360040"/>
              </a:xfrm>
            </p:grpSpPr>
            <p:sp>
              <p:nvSpPr>
                <p:cNvPr id="31" name="Прямоугольник 30"/>
                <p:cNvSpPr/>
                <p:nvPr/>
              </p:nvSpPr>
              <p:spPr>
                <a:xfrm>
                  <a:off x="251520" y="1668405"/>
                  <a:ext cx="2304256" cy="3600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Соблюдение условий </a:t>
                  </a:r>
                </a:p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выдачи займа 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Прямоугольник 31"/>
                <p:cNvSpPr/>
                <p:nvPr/>
              </p:nvSpPr>
              <p:spPr>
                <a:xfrm>
                  <a:off x="266179" y="1668405"/>
                  <a:ext cx="108012" cy="180020"/>
                </a:xfrm>
                <a:prstGeom prst="rect">
                  <a:avLst/>
                </a:prstGeom>
                <a:solidFill>
                  <a:srgbClr val="0E4D99"/>
                </a:solidFill>
                <a:ln>
                  <a:solidFill>
                    <a:srgbClr val="0E4D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8</a:t>
                  </a:r>
                  <a:endParaRPr lang="ru-RU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0" name="Прямоугольник 29"/>
              <p:cNvSpPr/>
              <p:nvPr/>
            </p:nvSpPr>
            <p:spPr>
              <a:xfrm>
                <a:off x="251520" y="2028444"/>
                <a:ext cx="2304256" cy="824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E4D9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ts val="600"/>
                  </a:spcBef>
                </a:pPr>
                <a:r>
                  <a:rPr lang="ru-RU" sz="11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Предоставление гарантий, оформление залога и т.п.</a:t>
                </a:r>
                <a:endParaRPr lang="es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7" name="Прямая со стрелкой 16"/>
            <p:cNvCxnSpPr>
              <a:stCxn id="58" idx="3"/>
              <a:endCxn id="54" idx="1"/>
            </p:cNvCxnSpPr>
            <p:nvPr/>
          </p:nvCxnSpPr>
          <p:spPr>
            <a:xfrm>
              <a:off x="2548484" y="1915801"/>
              <a:ext cx="8713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54" idx="3"/>
              <a:endCxn id="50" idx="1"/>
            </p:cNvCxnSpPr>
            <p:nvPr/>
          </p:nvCxnSpPr>
          <p:spPr>
            <a:xfrm>
              <a:off x="5724128" y="1915801"/>
              <a:ext cx="873936" cy="0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50" idx="2"/>
              <a:endCxn id="47" idx="0"/>
            </p:cNvCxnSpPr>
            <p:nvPr/>
          </p:nvCxnSpPr>
          <p:spPr>
            <a:xfrm>
              <a:off x="7750192" y="2328047"/>
              <a:ext cx="0" cy="308865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46" idx="1"/>
              <a:endCxn id="42" idx="3"/>
            </p:cNvCxnSpPr>
            <p:nvPr/>
          </p:nvCxnSpPr>
          <p:spPr>
            <a:xfrm flipH="1">
              <a:off x="5724128" y="3409197"/>
              <a:ext cx="873936" cy="0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>
              <a:stCxn id="42" idx="1"/>
              <a:endCxn id="38" idx="3"/>
            </p:cNvCxnSpPr>
            <p:nvPr/>
          </p:nvCxnSpPr>
          <p:spPr>
            <a:xfrm flipH="1">
              <a:off x="2548484" y="3409197"/>
              <a:ext cx="871388" cy="0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2555776" y="1915801"/>
              <a:ext cx="864096" cy="0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>
              <a:stCxn id="34" idx="3"/>
              <a:endCxn id="30" idx="1"/>
            </p:cNvCxnSpPr>
            <p:nvPr/>
          </p:nvCxnSpPr>
          <p:spPr>
            <a:xfrm>
              <a:off x="2548484" y="4894752"/>
              <a:ext cx="871388" cy="0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30" idx="3"/>
              <a:endCxn id="62" idx="1"/>
            </p:cNvCxnSpPr>
            <p:nvPr/>
          </p:nvCxnSpPr>
          <p:spPr>
            <a:xfrm>
              <a:off x="5724128" y="4894752"/>
              <a:ext cx="873936" cy="0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stCxn id="38" idx="2"/>
              <a:endCxn id="35" idx="0"/>
            </p:cNvCxnSpPr>
            <p:nvPr/>
          </p:nvCxnSpPr>
          <p:spPr>
            <a:xfrm>
              <a:off x="1396356" y="3821443"/>
              <a:ext cx="0" cy="301024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Рисунок 25" descr="3723-84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96336" y="4653136"/>
              <a:ext cx="432048" cy="432048"/>
            </a:xfrm>
            <a:prstGeom prst="rect">
              <a:avLst/>
            </a:prstGeom>
          </p:spPr>
        </p:pic>
        <p:pic>
          <p:nvPicPr>
            <p:cNvPr id="27" name="Рисунок 26" descr="3723-84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384" y="4653136"/>
              <a:ext cx="432048" cy="432048"/>
            </a:xfrm>
            <a:prstGeom prst="rect">
              <a:avLst/>
            </a:prstGeom>
          </p:spPr>
        </p:pic>
        <p:pic>
          <p:nvPicPr>
            <p:cNvPr id="28" name="Рисунок 27" descr="3723-84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64288" y="4653136"/>
              <a:ext cx="432048" cy="4320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5101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6356350"/>
            <a:ext cx="504056" cy="365125"/>
          </a:xfrm>
        </p:spPr>
        <p:txBody>
          <a:bodyPr/>
          <a:lstStyle/>
          <a:p>
            <a:pPr algn="r"/>
            <a:fld id="{B19B0651-EE4F-4900-A07F-96A6BFA9D0F0}" type="slidenum">
              <a:rPr lang="ru-RU" smtClean="0">
                <a:solidFill>
                  <a:prstClr val="black"/>
                </a:solidFill>
              </a:rPr>
              <a:pPr algn="r"/>
              <a:t>11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44897"/>
            <a:ext cx="8064574" cy="4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defRPr>
            </a:lvl1pPr>
            <a:lvl2pPr marL="0" lvl="1" eaLnBrk="0" fontAlgn="base" hangingPunct="0">
              <a:spcBef>
                <a:spcPct val="0"/>
              </a:spcBef>
              <a:spcAft>
                <a:spcPct val="0"/>
              </a:spcAft>
              <a:defRPr sz="2000" b="1" kern="0">
                <a:solidFill>
                  <a:schemeClr val="accent6">
                    <a:lumMod val="75000"/>
                  </a:schemeClr>
                </a:solidFill>
                <a:ea typeface="+mj-ea"/>
                <a:cs typeface="+mj-cs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lvl="1" algn="ctr"/>
            <a:r>
              <a:rPr lang="ru-RU" dirty="0" smtClean="0"/>
              <a:t>Целевые показатели деятельности фонда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1770057"/>
            <a:ext cx="4968552" cy="57606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Фонд развития промышленности</a:t>
            </a:r>
            <a:endParaRPr lang="es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699792" y="764704"/>
            <a:ext cx="3384376" cy="792088"/>
          </a:xfrm>
          <a:prstGeom prst="downArrow">
            <a:avLst>
              <a:gd name="adj1" fmla="val 100000"/>
              <a:gd name="adj2" fmla="val 263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финансирование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млрд. руб.</a:t>
            </a:r>
            <a:endParaRPr lang="es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3" y="2881020"/>
            <a:ext cx="2160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 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 </a:t>
            </a:r>
            <a:endParaRPr lang="es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509120"/>
            <a:ext cx="2088232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Новая продукция </a:t>
            </a:r>
            <a:r>
              <a:rPr lang="ru-RU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общим годовым объемом </a:t>
            </a:r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pPr algn="ctr"/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 </a:t>
            </a:r>
            <a:r>
              <a:rPr lang="ru-RU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руб</a:t>
            </a:r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US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99792" y="4509120"/>
            <a:ext cx="3015208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высокопроизводительных рабочих мест </a:t>
            </a:r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pPr algn="ctr"/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тысяч</a:t>
            </a:r>
            <a:endParaRPr lang="es-US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68144" y="4509120"/>
            <a:ext cx="3096344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Суммарный </a:t>
            </a:r>
            <a:r>
              <a:rPr lang="ru-RU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налоговый эффект от новых производств в </a:t>
            </a:r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объеме -  </a:t>
            </a:r>
          </a:p>
          <a:p>
            <a:pPr algn="ctr"/>
            <a:r>
              <a:rPr lang="ru-RU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ru-RU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руб. в год</a:t>
            </a:r>
            <a:endParaRPr lang="es-US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98007" y="2900763"/>
            <a:ext cx="2843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Софиннансирование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150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руб. 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2841623" y="2791881"/>
            <a:ext cx="2952328" cy="1224136"/>
            <a:chOff x="2267744" y="2348880"/>
            <a:chExt cx="2952328" cy="1224136"/>
          </a:xfrm>
        </p:grpSpPr>
        <p:sp>
          <p:nvSpPr>
            <p:cNvPr id="8" name="Стрелка вниз 7"/>
            <p:cNvSpPr/>
            <p:nvPr/>
          </p:nvSpPr>
          <p:spPr>
            <a:xfrm>
              <a:off x="2267744" y="2348880"/>
              <a:ext cx="2520280" cy="792088"/>
            </a:xfrm>
            <a:prstGeom prst="downArrow">
              <a:avLst>
                <a:gd name="adj1" fmla="val 100000"/>
                <a:gd name="adj2" fmla="val 26387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S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2411760" y="2492896"/>
              <a:ext cx="2520280" cy="792088"/>
            </a:xfrm>
            <a:prstGeom prst="downArrow">
              <a:avLst>
                <a:gd name="adj1" fmla="val 100000"/>
                <a:gd name="adj2" fmla="val 26387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S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2555776" y="2622685"/>
              <a:ext cx="2520280" cy="792088"/>
            </a:xfrm>
            <a:prstGeom prst="downArrow">
              <a:avLst>
                <a:gd name="adj1" fmla="val 100000"/>
                <a:gd name="adj2" fmla="val 26387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S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2699792" y="2780928"/>
              <a:ext cx="2520280" cy="792088"/>
            </a:xfrm>
            <a:prstGeom prst="downArrow">
              <a:avLst>
                <a:gd name="adj1" fmla="val 100000"/>
                <a:gd name="adj2" fmla="val 26387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Финансирование </a:t>
              </a:r>
            </a:p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проектов</a:t>
              </a:r>
              <a:endParaRPr lang="es-US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Стрелка влево 17"/>
          <p:cNvSpPr/>
          <p:nvPr/>
        </p:nvSpPr>
        <p:spPr>
          <a:xfrm>
            <a:off x="6084168" y="2684739"/>
            <a:ext cx="144016" cy="1080120"/>
          </a:xfrm>
          <a:prstGeom prst="leftArrow">
            <a:avLst>
              <a:gd name="adj1" fmla="val 5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xmlns="" val="4054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395350" y="2348880"/>
            <a:ext cx="8569138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6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Дополнительная информация</a:t>
            </a:r>
          </a:p>
          <a:p>
            <a:pPr marL="0" indent="0">
              <a:spcBef>
                <a:spcPts val="600"/>
              </a:spcBef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www.rftr.ru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135736"/>
            <a:ext cx="3312368" cy="84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828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Цели создания Фонда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развития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промышленности</a:t>
            </a:r>
            <a:endParaRPr lang="es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284984"/>
            <a:ext cx="3888432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ru-RU" sz="1400" b="1" dirty="0" err="1" smtClean="0"/>
              <a:t>В.В.Путин</a:t>
            </a:r>
            <a:r>
              <a:rPr lang="ru-RU" sz="1400" b="1" dirty="0" smtClean="0"/>
              <a:t>: </a:t>
            </a:r>
          </a:p>
          <a:p>
            <a:pPr>
              <a:spcBef>
                <a:spcPts val="600"/>
              </a:spcBef>
              <a:defRPr/>
            </a:pPr>
            <a:r>
              <a:rPr lang="ru-RU" sz="1400" b="1" dirty="0"/>
              <a:t>"Принять решение о формировании фонда развития промышленности в целях повышения доступности займов на финансирование проектов в соответствии с приоритетами, определенными правительством Российской Федерации. </a:t>
            </a:r>
            <a:endParaRPr lang="ru-RU" sz="1400" b="1" dirty="0" smtClean="0"/>
          </a:p>
          <a:p>
            <a:pPr>
              <a:spcBef>
                <a:spcPts val="600"/>
              </a:spcBef>
              <a:defRPr/>
            </a:pPr>
            <a:r>
              <a:rPr lang="ru-RU" sz="1400" dirty="0" smtClean="0"/>
              <a:t>(выступление 23 </a:t>
            </a:r>
            <a:r>
              <a:rPr lang="ru-RU" sz="1400" dirty="0"/>
              <a:t>мая </a:t>
            </a:r>
            <a:r>
              <a:rPr lang="ru-RU" sz="1400" dirty="0" smtClean="0"/>
              <a:t>2014 г. на </a:t>
            </a:r>
            <a:r>
              <a:rPr lang="ru-RU" sz="1400" dirty="0"/>
              <a:t>Петербургском международном экономическом </a:t>
            </a:r>
            <a:r>
              <a:rPr lang="ru-RU" sz="1400" dirty="0" smtClean="0"/>
              <a:t>форуме, </a:t>
            </a:r>
          </a:p>
          <a:p>
            <a:pPr>
              <a:spcBef>
                <a:spcPts val="600"/>
              </a:spcBef>
              <a:defRPr/>
            </a:pPr>
            <a:r>
              <a:rPr lang="ru-RU" sz="1400" dirty="0" smtClean="0"/>
              <a:t>Поручение Пр-1159</a:t>
            </a:r>
            <a:r>
              <a:rPr lang="ru-RU" sz="1400" dirty="0"/>
              <a:t>, </a:t>
            </a:r>
            <a:r>
              <a:rPr lang="ru-RU" sz="1400" dirty="0" smtClean="0"/>
              <a:t>п.1з от 28 мая 2014) </a:t>
            </a:r>
            <a:endParaRPr lang="ru-RU" sz="1400" dirty="0"/>
          </a:p>
        </p:txBody>
      </p:sp>
      <p:pic>
        <p:nvPicPr>
          <p:cNvPr id="7" name="Рисунок 6" descr="Фото пресс-службы Кремл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2808312" cy="2016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Равнобедренный треугольник 11"/>
          <p:cNvSpPr/>
          <p:nvPr/>
        </p:nvSpPr>
        <p:spPr>
          <a:xfrm rot="5400000">
            <a:off x="2075374" y="3388441"/>
            <a:ext cx="4176466" cy="225136"/>
          </a:xfrm>
          <a:prstGeom prst="triangl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rgbClr val="0E4D99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268760"/>
            <a:ext cx="4306441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1600" b="1" dirty="0"/>
              <a:t>повышения доступности займов на финансирование </a:t>
            </a:r>
            <a:r>
              <a:rPr lang="ru-RU" sz="1600" b="1" dirty="0" smtClean="0"/>
              <a:t>производственно-технологических проектов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1600" b="1" dirty="0"/>
              <a:t>с</a:t>
            </a:r>
            <a:r>
              <a:rPr lang="ru-RU" sz="1600" b="1" dirty="0" smtClean="0"/>
              <a:t>тимулирование модернизации и создания новых производств на базе принципов наилучших доступных технологий </a:t>
            </a:r>
            <a:endParaRPr lang="ru-RU" sz="1600" b="1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1600" b="1" dirty="0" smtClean="0"/>
              <a:t>стимулирование производства конкурентоспособной продукции, обеспечивающей рыночное </a:t>
            </a:r>
            <a:r>
              <a:rPr lang="ru-RU" sz="1600" b="1" dirty="0" err="1" smtClean="0"/>
              <a:t>импортозамещение</a:t>
            </a:r>
            <a:endParaRPr lang="ru-RU" sz="1600" b="1" dirty="0" smtClean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1600" b="1" dirty="0" smtClean="0"/>
              <a:t>расширение условий по внедрению результатов научно-исследовательских проектов в реальное производство и формирование на этой базе новой индустриальной базы   </a:t>
            </a:r>
          </a:p>
        </p:txBody>
      </p:sp>
    </p:spTree>
    <p:extLst>
      <p:ext uri="{BB962C8B-B14F-4D97-AF65-F5344CB8AC3E}">
        <p14:creationId xmlns:p14="http://schemas.microsoft.com/office/powerpoint/2010/main" xmlns="" val="47101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9550"/>
            <a:ext cx="8712968" cy="609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При разработке концепции использован мировой опыт долговой поддержки финансирования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прединвестиционной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стадии</a:t>
            </a:r>
            <a:endParaRPr lang="es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5445224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Китайский </a:t>
            </a:r>
            <a:r>
              <a:rPr lang="ru-RU" sz="1100" dirty="0">
                <a:solidFill>
                  <a:srgbClr val="262626"/>
                </a:solidFill>
                <a:latin typeface="Arial"/>
              </a:rPr>
              <a:t>банк развития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создал в 2011г. </a:t>
            </a:r>
            <a:r>
              <a:rPr lang="ru-RU" sz="1100" dirty="0">
                <a:solidFill>
                  <a:srgbClr val="262626"/>
                </a:solidFill>
                <a:latin typeface="Arial"/>
              </a:rPr>
              <a:t>Фонд поддержки промышленного производства и оборудования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373216"/>
            <a:ext cx="1775213" cy="4095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2132856"/>
            <a:ext cx="1518845" cy="4374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3688" y="4869160"/>
            <a:ext cx="1656184" cy="3600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156176" y="5805264"/>
            <a:ext cx="2808312" cy="5040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ru" sz="1100" dirty="0" smtClean="0">
                <a:solidFill>
                  <a:srgbClr val="262626"/>
                </a:solidFill>
                <a:latin typeface="Arial"/>
              </a:rPr>
              <a:t>Займы </a:t>
            </a:r>
            <a:r>
              <a:rPr lang="ru" sz="1100" dirty="0">
                <a:solidFill>
                  <a:srgbClr val="262626"/>
                </a:solidFill>
                <a:latin typeface="Arial"/>
              </a:rPr>
              <a:t>предоставляются на срок до 4 лет, процентная ставка -от 10 до 20% годовых,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56176" y="2060848"/>
            <a:ext cx="2599834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1440"/>
              </a:lnSpc>
            </a:pP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П</a:t>
            </a:r>
            <a:r>
              <a:rPr lang="ru" sz="1100" dirty="0" smtClean="0">
                <a:solidFill>
                  <a:srgbClr val="262626"/>
                </a:solidFill>
                <a:latin typeface="Arial"/>
              </a:rPr>
              <a:t>убличная компания, предоставляет </a:t>
            </a:r>
            <a:r>
              <a:rPr lang="ru" sz="1100" dirty="0">
                <a:solidFill>
                  <a:srgbClr val="262626"/>
                </a:solidFill>
              </a:rPr>
              <a:t>займы инновационным компаниям</a:t>
            </a:r>
          </a:p>
          <a:p>
            <a:pPr indent="0">
              <a:lnSpc>
                <a:spcPts val="1440"/>
              </a:lnSpc>
            </a:pPr>
            <a:r>
              <a:rPr lang="ru" sz="1100" dirty="0" smtClean="0">
                <a:solidFill>
                  <a:srgbClr val="262626"/>
                </a:solidFill>
                <a:latin typeface="Arial"/>
              </a:rPr>
              <a:t>на срок от </a:t>
            </a:r>
            <a:r>
              <a:rPr lang="ru" sz="1100" dirty="0">
                <a:solidFill>
                  <a:srgbClr val="262626"/>
                </a:solidFill>
                <a:latin typeface="Arial"/>
              </a:rPr>
              <a:t>3 до 4 </a:t>
            </a:r>
            <a:r>
              <a:rPr lang="ru" sz="1100" dirty="0" smtClean="0">
                <a:solidFill>
                  <a:srgbClr val="262626"/>
                </a:solidFill>
                <a:latin typeface="Arial"/>
              </a:rPr>
              <a:t>лет</a:t>
            </a:r>
            <a:endParaRPr lang="ru" sz="1100" dirty="0">
              <a:solidFill>
                <a:srgbClr val="262626"/>
              </a:solidFill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4869160"/>
            <a:ext cx="4968552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r>
              <a:rPr lang="ru" sz="1100" dirty="0">
                <a:solidFill>
                  <a:srgbClr val="262626"/>
                </a:solidFill>
                <a:latin typeface="Arial"/>
              </a:rPr>
              <a:t>Французская компания, специализирующаяся на </a:t>
            </a:r>
            <a:r>
              <a:rPr lang="ru" sz="1100" dirty="0" smtClean="0">
                <a:solidFill>
                  <a:srgbClr val="262626"/>
                </a:solidFill>
                <a:latin typeface="Arial"/>
              </a:rPr>
              <a:t>долговом </a:t>
            </a:r>
            <a:r>
              <a:rPr lang="ru" sz="1100" dirty="0">
                <a:solidFill>
                  <a:srgbClr val="262626"/>
                </a:solidFill>
                <a:latin typeface="Arial"/>
              </a:rPr>
              <a:t>финансировании технологических компаний, находящихся на стадии роста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2060848"/>
            <a:ext cx="2520280" cy="5040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r>
              <a:rPr lang="ru" sz="1100" dirty="0">
                <a:solidFill>
                  <a:srgbClr val="262626"/>
                </a:solidFill>
                <a:latin typeface="Arial"/>
              </a:rPr>
              <a:t>Одна из ведущих финансовых компаний в Израиле, предоставляющая долговое венчурное финансирование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896222" cy="396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4" name="Picture 2" descr="KfW - Logo - KfW Bankengrupp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117157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763688" y="1124744"/>
            <a:ext cx="7128792" cy="5040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r>
              <a:rPr lang="ru" sz="1100" dirty="0" smtClean="0">
                <a:solidFill>
                  <a:srgbClr val="262626"/>
                </a:solidFill>
                <a:latin typeface="Arial"/>
              </a:rPr>
              <a:t>Немецкий государственный банк развития, ориентированный на поддержку компаний малого и среднего бизнеса по приоритетным направлениям (альтернативная энергетика, энергоэффективность и др.). </a:t>
            </a:r>
            <a:r>
              <a:rPr lang="ru-RU" sz="1100" dirty="0" smtClean="0"/>
              <a:t>Участвует </a:t>
            </a:r>
            <a:r>
              <a:rPr lang="ru-RU" sz="1100" dirty="0"/>
              <a:t>в капитале  </a:t>
            </a:r>
            <a:r>
              <a:rPr lang="ru-RU" sz="1100" dirty="0" err="1"/>
              <a:t>Feranova</a:t>
            </a:r>
            <a:r>
              <a:rPr lang="ru-RU" sz="1100" dirty="0"/>
              <a:t>, </a:t>
            </a:r>
            <a:r>
              <a:rPr lang="de-DE" sz="1100" dirty="0"/>
              <a:t>Deutsche Energie-Agentur GmbH</a:t>
            </a:r>
            <a:r>
              <a:rPr lang="ru-RU" sz="1100" dirty="0"/>
              <a:t> и др. инжиниринговых </a:t>
            </a:r>
            <a:r>
              <a:rPr lang="ru-RU" sz="1100" dirty="0" smtClean="0"/>
              <a:t>компаний секторе </a:t>
            </a:r>
            <a:r>
              <a:rPr lang="ru-RU" sz="1100" dirty="0"/>
              <a:t>энергосбережения и развития возобновляемых источников энергии</a:t>
            </a:r>
            <a:endParaRPr lang="ru" sz="1100" dirty="0">
              <a:solidFill>
                <a:srgbClr val="262626"/>
              </a:solidFill>
              <a:latin typeface="Arial"/>
            </a:endParaRPr>
          </a:p>
        </p:txBody>
      </p:sp>
      <p:pic>
        <p:nvPicPr>
          <p:cNvPr id="69636" name="Picture 4" descr="logo caisses des depot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8369"/>
            <a:ext cx="1008112" cy="114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187624" y="2875002"/>
            <a:ext cx="46805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rgbClr val="000000"/>
                </a:solidFill>
              </a:rPr>
              <a:t>Французский банк развития </a:t>
            </a:r>
            <a:r>
              <a:rPr lang="ru" sz="1100" dirty="0" smtClean="0">
                <a:solidFill>
                  <a:srgbClr val="262626"/>
                </a:solidFill>
              </a:rPr>
              <a:t>– агент государства при реализации долгосрочных инвестиционных проектов, а также поддержки малого и среднего бизнеса. В т.ч. </a:t>
            </a:r>
            <a:r>
              <a:rPr lang="ru-RU" sz="1100" dirty="0" smtClean="0"/>
              <a:t>объединил ряд инжиниринговых активов, участвующих в реализации политики </a:t>
            </a:r>
            <a:r>
              <a:rPr lang="ru-RU" sz="1100" dirty="0" smtClean="0">
                <a:solidFill>
                  <a:srgbClr val="000000"/>
                </a:solidFill>
              </a:rPr>
              <a:t>Франции в области развития национальной инфраструктуры, в составе крупного инжинирингового холдинга </a:t>
            </a:r>
            <a:r>
              <a:rPr lang="en-US" sz="1100" dirty="0" smtClean="0">
                <a:solidFill>
                  <a:srgbClr val="000000"/>
                </a:solidFill>
              </a:rPr>
              <a:t>EGIS</a:t>
            </a:r>
            <a:r>
              <a:rPr lang="ru-RU" sz="1100" dirty="0" smtClean="0">
                <a:solidFill>
                  <a:srgbClr val="000000"/>
                </a:solidFill>
              </a:rPr>
              <a:t>. </a:t>
            </a:r>
            <a:endParaRPr lang="ru-RU" sz="1100" dirty="0">
              <a:solidFill>
                <a:srgbClr val="000000"/>
              </a:solidFill>
            </a:endParaRPr>
          </a:p>
        </p:txBody>
      </p:sp>
      <p:pic>
        <p:nvPicPr>
          <p:cNvPr id="69638" name="Picture 6" descr="https://upload.wikimedia.org/wikipedia/commons/thumb/8/8c/NRW.INVEST_Logo_2013.svg/300px-NRW.INVEST_Logo_2013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933056"/>
            <a:ext cx="2857500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2771800" y="3933056"/>
            <a:ext cx="54360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262626"/>
                </a:solidFill>
                <a:latin typeface="Arial"/>
              </a:rPr>
              <a:t>Государственное агентство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экономического </a:t>
            </a:r>
            <a:r>
              <a:rPr lang="ru-RU" sz="1100" dirty="0">
                <a:solidFill>
                  <a:srgbClr val="262626"/>
                </a:solidFill>
                <a:latin typeface="Arial"/>
              </a:rPr>
              <a:t>развития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поддерживает </a:t>
            </a:r>
            <a:r>
              <a:rPr lang="ru-RU" sz="1100" dirty="0">
                <a:solidFill>
                  <a:srgbClr val="262626"/>
                </a:solidFill>
                <a:latin typeface="Arial"/>
              </a:rPr>
              <a:t>иностранные и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немецкие </a:t>
            </a:r>
            <a:r>
              <a:rPr lang="ru-RU" sz="1100" dirty="0">
                <a:solidFill>
                  <a:srgbClr val="262626"/>
                </a:solidFill>
                <a:latin typeface="Arial"/>
              </a:rPr>
              <a:t>предприятия при реализации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бизнес-проектов в </a:t>
            </a:r>
            <a:r>
              <a:rPr lang="ru-RU" sz="1100" dirty="0">
                <a:solidFill>
                  <a:srgbClr val="262626"/>
                </a:solidFill>
                <a:latin typeface="Arial"/>
              </a:rPr>
              <a:t>земле Северный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Рейн-Вестфалия. </a:t>
            </a:r>
            <a:r>
              <a:rPr lang="en-US" sz="1100" dirty="0"/>
              <a:t>NRW</a:t>
            </a:r>
            <a:r>
              <a:rPr lang="ru-RU" sz="1100" dirty="0"/>
              <a:t>.</a:t>
            </a:r>
            <a:r>
              <a:rPr lang="en-US" sz="1100" dirty="0"/>
              <a:t>BANK </a:t>
            </a:r>
            <a:r>
              <a:rPr lang="ru-RU" sz="1100" dirty="0" smtClean="0"/>
              <a:t>– региональный банк развития, создал </a:t>
            </a:r>
            <a:r>
              <a:rPr lang="ru-RU" sz="1100" dirty="0"/>
              <a:t>венчурный фонд для финансирования внедрения новых разработок. </a:t>
            </a:r>
            <a:r>
              <a:rPr lang="ru-RU" sz="1100" dirty="0" smtClean="0">
                <a:solidFill>
                  <a:srgbClr val="262626"/>
                </a:solidFill>
                <a:latin typeface="Arial"/>
              </a:rPr>
              <a:t>  </a:t>
            </a:r>
            <a:endParaRPr lang="ru-RU" sz="1100" dirty="0">
              <a:solidFill>
                <a:srgbClr val="262626"/>
              </a:solidFill>
              <a:latin typeface="Arial"/>
            </a:endParaRPr>
          </a:p>
        </p:txBody>
      </p:sp>
      <p:pic>
        <p:nvPicPr>
          <p:cNvPr id="69640" name="Picture 8" descr="Txt top logo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445224"/>
            <a:ext cx="242723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9642" name="Picture 10" descr="Silicon Valley Ban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140968"/>
            <a:ext cx="2552700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6516216" y="2893230"/>
            <a:ext cx="2304256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100" dirty="0" smtClean="0"/>
              <a:t>Ведущий банк </a:t>
            </a:r>
            <a:r>
              <a:rPr lang="ru-RU" sz="1100" dirty="0"/>
              <a:t>Кремниевой долины по работе с инновационными компаниями.</a:t>
            </a:r>
            <a:endParaRPr lang="es-US" sz="1100" dirty="0"/>
          </a:p>
        </p:txBody>
      </p:sp>
    </p:spTree>
    <p:extLst>
      <p:ext uri="{BB962C8B-B14F-4D97-AF65-F5344CB8AC3E}">
        <p14:creationId xmlns:p14="http://schemas.microsoft.com/office/powerpoint/2010/main" xmlns="" val="387154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539553" y="6337142"/>
            <a:ext cx="417646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07504" y="260648"/>
            <a:ext cx="9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ru-RU" dirty="0"/>
              <a:t>Российский фонд технологического развития – </a:t>
            </a:r>
          </a:p>
          <a:p>
            <a:r>
              <a:rPr lang="ru-RU" dirty="0"/>
              <a:t> база для Фонда развития промышленности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105273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539552" y="1196752"/>
            <a:ext cx="2376264" cy="504056"/>
          </a:xfrm>
          <a:prstGeom prst="homePlate">
            <a:avLst>
              <a:gd name="adj" fmla="val 43321"/>
            </a:avLst>
          </a:prstGeom>
          <a:solidFill>
            <a:srgbClr val="50719A"/>
          </a:solidFill>
          <a:ln w="6350" cap="flat" cmpd="sng" algn="ctr">
            <a:solidFill>
              <a:srgbClr val="B2B2B2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kern="0" dirty="0" smtClean="0">
                <a:solidFill>
                  <a:srgbClr val="FFFFFF"/>
                </a:solidFill>
                <a:latin typeface="Arial"/>
              </a:rPr>
              <a:t>История</a:t>
            </a:r>
            <a:endParaRPr lang="ru-RU" sz="1400" b="1" kern="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8" name="Picture 2" descr="C:\Users\Dom\Desktop\logorft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078802" cy="109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 bwMode="auto">
          <a:xfrm>
            <a:off x="539552" y="5949280"/>
            <a:ext cx="8280920" cy="6376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rgbClr val="B2B2B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0" noProof="0" dirty="0" smtClean="0">
                <a:solidFill>
                  <a:schemeClr val="accent2">
                    <a:lumMod val="50000"/>
                  </a:schemeClr>
                </a:solidFill>
                <a:latin typeface="Arial"/>
              </a:rPr>
              <a:t>РФТР реализовано более 900 проектов на общую сумму около 8 миллиардов рублей.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0" noProof="0" dirty="0" smtClean="0">
                <a:solidFill>
                  <a:schemeClr val="accent2">
                    <a:lumMod val="50000"/>
                  </a:schemeClr>
                </a:solidFill>
                <a:latin typeface="Arial"/>
              </a:rPr>
              <a:t>Текущий портфель фонда – более 2 миллиардов рублей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59832" y="1124744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eaLnBrk="0" hangingPunct="0"/>
            <a:r>
              <a:rPr lang="ru-RU" sz="1200" kern="0" dirty="0">
                <a:latin typeface="Arial"/>
              </a:rPr>
              <a:t>О</a:t>
            </a:r>
            <a:r>
              <a:rPr lang="ru-RU" sz="1200" kern="0" dirty="0" smtClean="0">
                <a:latin typeface="Arial"/>
              </a:rPr>
              <a:t>снован </a:t>
            </a:r>
            <a:r>
              <a:rPr lang="ru-RU" sz="1200" kern="0" dirty="0">
                <a:latin typeface="Arial"/>
              </a:rPr>
              <a:t>в 1992 </a:t>
            </a:r>
            <a:r>
              <a:rPr lang="ru-RU" sz="1200" kern="0" dirty="0" smtClean="0">
                <a:latin typeface="Arial"/>
              </a:rPr>
              <a:t>году. Первый </a:t>
            </a:r>
            <a:r>
              <a:rPr lang="ru-RU" sz="1200" kern="0" dirty="0">
                <a:latin typeface="Arial"/>
              </a:rPr>
              <a:t>институт развития, созданный в новой </a:t>
            </a:r>
            <a:r>
              <a:rPr lang="ru-RU" sz="1200" kern="0" dirty="0" smtClean="0">
                <a:latin typeface="Arial"/>
              </a:rPr>
              <a:t>России.  </a:t>
            </a:r>
            <a:endParaRPr lang="ru-RU" sz="1200" kern="0" dirty="0">
              <a:latin typeface="Arial"/>
            </a:endParaRPr>
          </a:p>
        </p:txBody>
      </p: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539552" y="1844824"/>
            <a:ext cx="2376264" cy="504056"/>
          </a:xfrm>
          <a:prstGeom prst="homePlate">
            <a:avLst>
              <a:gd name="adj" fmla="val 43321"/>
            </a:avLst>
          </a:prstGeom>
          <a:solidFill>
            <a:srgbClr val="50719A"/>
          </a:solidFill>
          <a:ln w="6350" cap="flat" cmpd="sng" algn="ctr">
            <a:solidFill>
              <a:srgbClr val="B2B2B2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kern="0" dirty="0" smtClean="0">
                <a:solidFill>
                  <a:srgbClr val="FFFFFF"/>
                </a:solidFill>
                <a:latin typeface="Arial"/>
              </a:rPr>
              <a:t>Опыт и компетенции</a:t>
            </a:r>
            <a:endParaRPr lang="ru-RU" sz="1400" b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AutoShape 2"/>
          <p:cNvSpPr>
            <a:spLocks noChangeArrowheads="1"/>
          </p:cNvSpPr>
          <p:nvPr/>
        </p:nvSpPr>
        <p:spPr bwMode="auto">
          <a:xfrm>
            <a:off x="539552" y="2492896"/>
            <a:ext cx="2376264" cy="504056"/>
          </a:xfrm>
          <a:prstGeom prst="homePlate">
            <a:avLst>
              <a:gd name="adj" fmla="val 43321"/>
            </a:avLst>
          </a:prstGeom>
          <a:solidFill>
            <a:srgbClr val="50719A"/>
          </a:solidFill>
          <a:ln w="6350" cap="flat" cmpd="sng" algn="ctr">
            <a:solidFill>
              <a:srgbClr val="B2B2B2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kern="0" dirty="0" smtClean="0">
                <a:solidFill>
                  <a:srgbClr val="FFFFFF"/>
                </a:solidFill>
                <a:latin typeface="Arial"/>
              </a:rPr>
              <a:t>Инструменты поддержки</a:t>
            </a:r>
            <a:endParaRPr lang="ru-RU" sz="1400" b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AutoShape 2"/>
          <p:cNvSpPr>
            <a:spLocks noChangeArrowheads="1"/>
          </p:cNvSpPr>
          <p:nvPr/>
        </p:nvSpPr>
        <p:spPr bwMode="auto">
          <a:xfrm>
            <a:off x="539552" y="4509120"/>
            <a:ext cx="2376264" cy="504056"/>
          </a:xfrm>
          <a:prstGeom prst="homePlate">
            <a:avLst>
              <a:gd name="adj" fmla="val 43321"/>
            </a:avLst>
          </a:prstGeom>
          <a:solidFill>
            <a:srgbClr val="50719A"/>
          </a:solidFill>
          <a:ln w="6350" cap="flat" cmpd="sng" algn="ctr">
            <a:solidFill>
              <a:srgbClr val="B2B2B2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kern="0" dirty="0" smtClean="0">
                <a:solidFill>
                  <a:srgbClr val="FFFFFF"/>
                </a:solidFill>
                <a:latin typeface="Arial"/>
              </a:rPr>
              <a:t>Ресурсы</a:t>
            </a:r>
            <a:endParaRPr lang="ru-RU" sz="1400" b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539552" y="3861048"/>
            <a:ext cx="2376264" cy="504056"/>
          </a:xfrm>
          <a:prstGeom prst="homePlate">
            <a:avLst>
              <a:gd name="adj" fmla="val 43321"/>
            </a:avLst>
          </a:prstGeom>
          <a:solidFill>
            <a:srgbClr val="50719A"/>
          </a:solidFill>
          <a:ln w="6350" cap="flat" cmpd="sng" algn="ctr">
            <a:solidFill>
              <a:srgbClr val="B2B2B2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kern="0" dirty="0" smtClean="0">
                <a:solidFill>
                  <a:srgbClr val="FFFFFF"/>
                </a:solidFill>
                <a:latin typeface="Arial"/>
              </a:rPr>
              <a:t>Отработанные процессы</a:t>
            </a:r>
            <a:endParaRPr lang="ru-RU" sz="1400" b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AutoShape 2"/>
          <p:cNvSpPr>
            <a:spLocks noChangeArrowheads="1"/>
          </p:cNvSpPr>
          <p:nvPr/>
        </p:nvSpPr>
        <p:spPr bwMode="auto">
          <a:xfrm>
            <a:off x="539552" y="3176972"/>
            <a:ext cx="2376264" cy="504056"/>
          </a:xfrm>
          <a:prstGeom prst="homePlate">
            <a:avLst>
              <a:gd name="adj" fmla="val 43321"/>
            </a:avLst>
          </a:prstGeom>
          <a:solidFill>
            <a:srgbClr val="50719A"/>
          </a:solidFill>
          <a:ln w="6350" cap="flat" cmpd="sng" algn="ctr">
            <a:solidFill>
              <a:srgbClr val="B2B2B2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kern="0" dirty="0">
                <a:solidFill>
                  <a:srgbClr val="FFFFFF"/>
                </a:solidFill>
                <a:latin typeface="Arial"/>
              </a:rPr>
              <a:t>У</a:t>
            </a:r>
            <a:r>
              <a:rPr lang="ru-RU" sz="1400" b="1" kern="0" dirty="0" smtClean="0">
                <a:solidFill>
                  <a:srgbClr val="FFFFFF"/>
                </a:solidFill>
                <a:latin typeface="Arial"/>
              </a:rPr>
              <a:t>частие в системе институтов развития</a:t>
            </a:r>
            <a:endParaRPr lang="ru-RU" sz="1400" b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059832" y="1700808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lvl="0" eaLnBrk="0" hangingPunct="0"/>
            <a:r>
              <a:rPr lang="ru-RU" sz="1200" kern="0" dirty="0">
                <a:latin typeface="Arial" panose="020B0604020202020204" pitchFamily="34" charset="0"/>
                <a:cs typeface="Arial" panose="020B0604020202020204" pitchFamily="34" charset="0"/>
              </a:rPr>
              <a:t>За 22 года активной деятельности накоплены уникальные </a:t>
            </a: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опыт проведения экспертизы </a:t>
            </a:r>
            <a:r>
              <a:rPr lang="ru-RU" sz="1200" kern="0" dirty="0">
                <a:latin typeface="Arial" panose="020B0604020202020204" pitchFamily="34" charset="0"/>
                <a:cs typeface="Arial" panose="020B0604020202020204" pitchFamily="34" charset="0"/>
              </a:rPr>
              <a:t>и сопровождения проектов </a:t>
            </a: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промышленности</a:t>
            </a:r>
            <a:endParaRPr lang="ru-RU" sz="1200" kern="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131840" y="3140968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РФТР – ключевой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институт развития по заемному финансированию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прикладных научно-технических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131840" y="2348880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елевые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льготные займы на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выполнение исследований и разработок поздних стадий, Оказание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консультационных услуг по вопросам управления инновациями и развития компаний.</a:t>
            </a:r>
          </a:p>
        </p:txBody>
      </p:sp>
      <p:sp>
        <p:nvSpPr>
          <p:cNvPr id="32" name="AutoShape 2"/>
          <p:cNvSpPr>
            <a:spLocks noChangeArrowheads="1"/>
          </p:cNvSpPr>
          <p:nvPr/>
        </p:nvSpPr>
        <p:spPr bwMode="auto">
          <a:xfrm>
            <a:off x="539552" y="5157192"/>
            <a:ext cx="2376264" cy="504056"/>
          </a:xfrm>
          <a:prstGeom prst="homePlate">
            <a:avLst>
              <a:gd name="adj" fmla="val 43321"/>
            </a:avLst>
          </a:prstGeom>
          <a:solidFill>
            <a:srgbClr val="50719A"/>
          </a:solidFill>
          <a:ln w="6350" cap="flat" cmpd="sng" algn="ctr">
            <a:solidFill>
              <a:srgbClr val="B2B2B2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kern="0" dirty="0" smtClean="0">
                <a:solidFill>
                  <a:srgbClr val="FFFFFF"/>
                </a:solidFill>
                <a:latin typeface="Arial"/>
              </a:rPr>
              <a:t>Сеть взаимодействия</a:t>
            </a:r>
            <a:endParaRPr lang="ru-RU" sz="1400" b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131840" y="3789040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Экспертиза и отбор проектов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Мониторинг проектов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возврата займов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131840" y="4509120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собственных ресурсов (3,5 млрд.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позволяет уже сейчас начать отбор проектов для финансирования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131840" y="5085184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Налажено взаимодействие с институтами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развития,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ФЦП, Академией наук, инжиниринговыми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центрамипри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ВУЗах. 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Сопровождение российских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технологических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платформ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оглашения с регионами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8676456" y="6434177"/>
            <a:ext cx="3334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FFFFFF">
                    <a:lumMod val="50000"/>
                  </a:srgbClr>
                </a:solidFill>
              </a:rPr>
              <a:pPr/>
              <a:t>4</a:t>
            </a:fld>
            <a:endParaRPr lang="ru-RU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059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50800" cy="609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Целевые секторы и системные проблемы промышленного развития</a:t>
            </a:r>
            <a:endParaRPr lang="ru-RU" b="0" i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04419" y="1097117"/>
            <a:ext cx="2743192" cy="998024"/>
          </a:xfrm>
          <a:prstGeom prst="homePlate">
            <a:avLst>
              <a:gd name="adj" fmla="val 27419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dirty="0" err="1" smtClean="0">
                <a:solidFill>
                  <a:srgbClr val="FFFFFF"/>
                </a:solidFill>
              </a:rPr>
              <a:t>Инновационно</a:t>
            </a:r>
            <a:r>
              <a:rPr lang="ru-RU" sz="1400" b="1" dirty="0" smtClean="0">
                <a:solidFill>
                  <a:srgbClr val="FFFFFF"/>
                </a:solidFill>
              </a:rPr>
              <a:t> - технологические компании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4C30BF-B512-1E4E-A3A0-3AB32AA51720}" type="slidenum">
              <a:rPr lang="es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US" dirty="0"/>
          </a:p>
        </p:txBody>
      </p:sp>
      <p:sp>
        <p:nvSpPr>
          <p:cNvPr id="38" name="AutoShape 2"/>
          <p:cNvSpPr>
            <a:spLocks noChangeArrowheads="1"/>
          </p:cNvSpPr>
          <p:nvPr/>
        </p:nvSpPr>
        <p:spPr bwMode="auto">
          <a:xfrm>
            <a:off x="190137" y="2533944"/>
            <a:ext cx="2743192" cy="998024"/>
          </a:xfrm>
          <a:prstGeom prst="homePlate">
            <a:avLst>
              <a:gd name="adj" fmla="val 27419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dirty="0" smtClean="0">
                <a:solidFill>
                  <a:srgbClr val="FFFFFF"/>
                </a:solidFill>
              </a:rPr>
              <a:t>Производственные компании средней  капитализации  </a:t>
            </a:r>
          </a:p>
        </p:txBody>
      </p: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183120" y="4015152"/>
            <a:ext cx="2743192" cy="998024"/>
          </a:xfrm>
          <a:prstGeom prst="homePlate">
            <a:avLst>
              <a:gd name="adj" fmla="val 27419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dirty="0" smtClean="0">
                <a:solidFill>
                  <a:srgbClr val="FFFFFF"/>
                </a:solidFill>
              </a:rPr>
              <a:t>Крупные компании, </a:t>
            </a:r>
            <a:r>
              <a:rPr lang="ru-RU" sz="1400" b="1" dirty="0">
                <a:solidFill>
                  <a:srgbClr val="FFFFFF"/>
                </a:solidFill>
              </a:rPr>
              <a:t> </a:t>
            </a:r>
            <a:r>
              <a:rPr lang="ru-RU" sz="1400" b="1" dirty="0" smtClean="0">
                <a:solidFill>
                  <a:srgbClr val="FFFFFF"/>
                </a:solidFill>
              </a:rPr>
              <a:t>реализующие стратегические проекты</a:t>
            </a:r>
          </a:p>
        </p:txBody>
      </p:sp>
      <p:sp>
        <p:nvSpPr>
          <p:cNvPr id="40" name="AutoShape 2"/>
          <p:cNvSpPr>
            <a:spLocks noChangeArrowheads="1"/>
          </p:cNvSpPr>
          <p:nvPr/>
        </p:nvSpPr>
        <p:spPr bwMode="auto">
          <a:xfrm>
            <a:off x="183566" y="5323094"/>
            <a:ext cx="2743192" cy="998024"/>
          </a:xfrm>
          <a:prstGeom prst="homePlate">
            <a:avLst>
              <a:gd name="adj" fmla="val 27419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44000" tIns="91440" rIns="72000" bIns="91440" anchor="ctr"/>
          <a:lstStyle/>
          <a:p>
            <a:pPr marL="108000" algn="ctr" eaLnBrk="0" hangingPunct="0"/>
            <a:r>
              <a:rPr lang="ru-RU" sz="1400" b="1" dirty="0" smtClean="0">
                <a:solidFill>
                  <a:srgbClr val="FFFFFF"/>
                </a:solidFill>
              </a:rPr>
              <a:t>Отрасли,  стимулируемые  государством  к переходу  на новые технологии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070418" y="936302"/>
            <a:ext cx="4843441" cy="137490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algn="just">
              <a:spcBef>
                <a:spcPts val="600"/>
              </a:spcBef>
            </a:pPr>
            <a:r>
              <a:rPr lang="ru-RU" sz="1200" b="1" dirty="0" smtClean="0">
                <a:solidFill>
                  <a:srgbClr val="A50021"/>
                </a:solidFill>
              </a:rPr>
              <a:t>Нехватка собственных ресурсов </a:t>
            </a:r>
            <a:endParaRPr lang="ru-RU" sz="1200" b="1" dirty="0">
              <a:solidFill>
                <a:srgbClr val="A50021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sz="1200" b="1" dirty="0" smtClean="0">
                <a:solidFill>
                  <a:srgbClr val="A50021"/>
                </a:solidFill>
              </a:rPr>
              <a:t>Существующие кредитные продукты недоступны или слишком дороги для длительных проектов</a:t>
            </a:r>
          </a:p>
          <a:p>
            <a:pPr algn="just">
              <a:spcBef>
                <a:spcPts val="600"/>
              </a:spcBef>
            </a:pPr>
            <a:r>
              <a:rPr lang="ru-RU" sz="1200" b="1" dirty="0" smtClean="0">
                <a:solidFill>
                  <a:srgbClr val="A50021"/>
                </a:solidFill>
              </a:rPr>
              <a:t>Бюджетное финансирование на базе невозвратных инструментов приводит к нерыночной мотивации компаний и неэффективности бизнеса </a:t>
            </a:r>
            <a:endParaRPr lang="ru-RU" sz="1200" b="1" dirty="0">
              <a:solidFill>
                <a:srgbClr val="A50021"/>
              </a:solidFill>
            </a:endParaRPr>
          </a:p>
        </p:txBody>
      </p:sp>
      <p:pic>
        <p:nvPicPr>
          <p:cNvPr id="67586" name="Picture 2" descr="http://www.remdor.ru/files/categories/vyezd_zapresh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4761" y="1227711"/>
            <a:ext cx="79208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://www.remdor.ru/files/categories/vyezd_zapresh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6120" y="2636912"/>
            <a:ext cx="79208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://www.remdor.ru/files/categories/vyezd_zapresh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84658" y="4047622"/>
            <a:ext cx="79208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www.remdor.ru/files/categories/vyezd_zapresh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84659" y="5426062"/>
            <a:ext cx="79208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Прямоугольник 44"/>
          <p:cNvSpPr/>
          <p:nvPr/>
        </p:nvSpPr>
        <p:spPr>
          <a:xfrm>
            <a:off x="4067944" y="2385188"/>
            <a:ext cx="4843441" cy="138698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algn="just">
              <a:spcBef>
                <a:spcPts val="600"/>
              </a:spcBef>
            </a:pPr>
            <a:r>
              <a:rPr lang="ru-RU" sz="1200" b="1" dirty="0" smtClean="0">
                <a:solidFill>
                  <a:srgbClr val="A50021"/>
                </a:solidFill>
              </a:rPr>
              <a:t>Не достаточно собственных средств на НИОКР</a:t>
            </a:r>
            <a:r>
              <a:rPr lang="ru-RU" sz="1200" b="1" dirty="0">
                <a:solidFill>
                  <a:srgbClr val="A50021"/>
                </a:solidFill>
              </a:rPr>
              <a:t>, ТЭО, сбор исходных </a:t>
            </a:r>
            <a:r>
              <a:rPr lang="ru-RU" sz="1200" b="1" dirty="0" smtClean="0">
                <a:solidFill>
                  <a:srgbClr val="A50021"/>
                </a:solidFill>
              </a:rPr>
              <a:t>данных</a:t>
            </a:r>
            <a:r>
              <a:rPr lang="ru-RU" sz="1200" b="1" dirty="0">
                <a:solidFill>
                  <a:srgbClr val="A50021"/>
                </a:solidFill>
              </a:rPr>
              <a:t>, </a:t>
            </a:r>
            <a:r>
              <a:rPr lang="ru-RU" sz="1200" b="1" dirty="0" err="1" smtClean="0">
                <a:solidFill>
                  <a:srgbClr val="A50021"/>
                </a:solidFill>
              </a:rPr>
              <a:t>предпроектный</a:t>
            </a:r>
            <a:r>
              <a:rPr lang="ru-RU" sz="1200" b="1" dirty="0" smtClean="0">
                <a:solidFill>
                  <a:srgbClr val="A50021"/>
                </a:solidFill>
              </a:rPr>
              <a:t> инжиниринг</a:t>
            </a:r>
            <a:endParaRPr lang="ru-RU" sz="1200" b="1" dirty="0">
              <a:solidFill>
                <a:srgbClr val="A50021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sz="1200" b="1" dirty="0">
                <a:solidFill>
                  <a:srgbClr val="A50021"/>
                </a:solidFill>
              </a:rPr>
              <a:t>Банки не готовы кредитовать </a:t>
            </a:r>
            <a:r>
              <a:rPr lang="ru-RU" sz="1200" b="1" dirty="0" smtClean="0">
                <a:solidFill>
                  <a:srgbClr val="A50021"/>
                </a:solidFill>
              </a:rPr>
              <a:t>НИОКР и </a:t>
            </a:r>
            <a:r>
              <a:rPr lang="ru-RU" sz="1200" b="1" dirty="0" err="1" smtClean="0">
                <a:solidFill>
                  <a:srgbClr val="A50021"/>
                </a:solidFill>
              </a:rPr>
              <a:t>прединвестиционные</a:t>
            </a:r>
            <a:r>
              <a:rPr lang="ru-RU" sz="1200" b="1" dirty="0" smtClean="0">
                <a:solidFill>
                  <a:srgbClr val="A50021"/>
                </a:solidFill>
              </a:rPr>
              <a:t> расходы</a:t>
            </a:r>
          </a:p>
          <a:p>
            <a:pPr algn="just">
              <a:spcBef>
                <a:spcPts val="600"/>
              </a:spcBef>
            </a:pPr>
            <a:r>
              <a:rPr lang="ru-RU" sz="1200" b="1" dirty="0" smtClean="0">
                <a:solidFill>
                  <a:srgbClr val="A50021"/>
                </a:solidFill>
              </a:rPr>
              <a:t>Проще </a:t>
            </a:r>
            <a:r>
              <a:rPr lang="ru-RU" sz="1200" b="1" dirty="0">
                <a:solidFill>
                  <a:srgbClr val="A50021"/>
                </a:solidFill>
              </a:rPr>
              <a:t>получить кредит под закупку импортного оборудования, чем под инновационный проект с использованием российских </a:t>
            </a:r>
            <a:r>
              <a:rPr lang="ru-RU" sz="1200" b="1" dirty="0" smtClean="0">
                <a:solidFill>
                  <a:srgbClr val="A50021"/>
                </a:solidFill>
              </a:rPr>
              <a:t>разработок</a:t>
            </a:r>
            <a:endParaRPr lang="ru-RU" sz="1200" b="1" dirty="0">
              <a:solidFill>
                <a:srgbClr val="A5002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26198" y="4120501"/>
            <a:ext cx="4942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200" b="1" dirty="0" err="1" smtClean="0">
                <a:solidFill>
                  <a:srgbClr val="A50021"/>
                </a:solidFill>
              </a:rPr>
              <a:t>Внешэконобанк</a:t>
            </a:r>
            <a:r>
              <a:rPr lang="ru-RU" sz="1200" b="1" dirty="0" smtClean="0">
                <a:solidFill>
                  <a:srgbClr val="A50021"/>
                </a:solidFill>
              </a:rPr>
              <a:t> и </a:t>
            </a:r>
            <a:r>
              <a:rPr lang="ru-RU" sz="1200" b="1" dirty="0">
                <a:solidFill>
                  <a:srgbClr val="A50021"/>
                </a:solidFill>
              </a:rPr>
              <a:t>др. институты развития, а также </a:t>
            </a:r>
            <a:r>
              <a:rPr lang="ru-RU" sz="1200" b="1" dirty="0" smtClean="0">
                <a:solidFill>
                  <a:srgbClr val="A50021"/>
                </a:solidFill>
              </a:rPr>
              <a:t>стратегические </a:t>
            </a:r>
            <a:r>
              <a:rPr lang="ru-RU" sz="1200" b="1" dirty="0">
                <a:solidFill>
                  <a:srgbClr val="A50021"/>
                </a:solidFill>
              </a:rPr>
              <a:t>инвесторы не готовы </a:t>
            </a:r>
            <a:r>
              <a:rPr lang="ru-RU" sz="1200" b="1" dirty="0" smtClean="0">
                <a:solidFill>
                  <a:srgbClr val="A50021"/>
                </a:solidFill>
              </a:rPr>
              <a:t>инвестировать без представления результатов детальной </a:t>
            </a:r>
            <a:r>
              <a:rPr lang="ru-RU" sz="1200" b="1" dirty="0" err="1" smtClean="0">
                <a:solidFill>
                  <a:srgbClr val="A50021"/>
                </a:solidFill>
              </a:rPr>
              <a:t>предпроектной</a:t>
            </a:r>
            <a:r>
              <a:rPr lang="ru-RU" sz="1200" b="1" dirty="0" smtClean="0">
                <a:solidFill>
                  <a:srgbClr val="A50021"/>
                </a:solidFill>
              </a:rPr>
              <a:t> проработки </a:t>
            </a:r>
            <a:endParaRPr lang="ru-RU" sz="1200" b="1" dirty="0">
              <a:solidFill>
                <a:srgbClr val="A50021"/>
              </a:solidFill>
            </a:endParaRPr>
          </a:p>
        </p:txBody>
      </p:sp>
      <p:sp>
        <p:nvSpPr>
          <p:cNvPr id="47" name="Line 15"/>
          <p:cNvSpPr>
            <a:spLocks noChangeShapeType="1"/>
          </p:cNvSpPr>
          <p:nvPr/>
        </p:nvSpPr>
        <p:spPr bwMode="auto">
          <a:xfrm flipH="1">
            <a:off x="165230" y="2311209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Line 15"/>
          <p:cNvSpPr>
            <a:spLocks noChangeShapeType="1"/>
          </p:cNvSpPr>
          <p:nvPr/>
        </p:nvSpPr>
        <p:spPr bwMode="auto">
          <a:xfrm flipH="1">
            <a:off x="165230" y="3861048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004415" y="5191995"/>
            <a:ext cx="494206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200" b="1" dirty="0" smtClean="0">
                <a:solidFill>
                  <a:srgbClr val="A50021"/>
                </a:solidFill>
              </a:rPr>
              <a:t>Отсутствие современных российских базовых технологий и опытно-промышленных установок общеотраслевого использования</a:t>
            </a:r>
          </a:p>
          <a:p>
            <a:pPr algn="just">
              <a:spcBef>
                <a:spcPts val="600"/>
              </a:spcBef>
            </a:pPr>
            <a:r>
              <a:rPr lang="ru-RU" sz="1200" b="1" dirty="0" smtClean="0">
                <a:solidFill>
                  <a:srgbClr val="A50021"/>
                </a:solidFill>
              </a:rPr>
              <a:t>Неконкурентоспособность российских инжиниринговых компаний, не имеющих «типовых проектов»</a:t>
            </a:r>
            <a:endParaRPr lang="ru-RU" sz="1200" b="1" dirty="0">
              <a:solidFill>
                <a:srgbClr val="A50021"/>
              </a:solidFill>
            </a:endParaRPr>
          </a:p>
        </p:txBody>
      </p:sp>
      <p:sp>
        <p:nvSpPr>
          <p:cNvPr id="50" name="Line 15"/>
          <p:cNvSpPr>
            <a:spLocks noChangeShapeType="1"/>
          </p:cNvSpPr>
          <p:nvPr/>
        </p:nvSpPr>
        <p:spPr bwMode="auto">
          <a:xfrm flipH="1">
            <a:off x="204419" y="5085184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5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50800" cy="609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Программы финансирования Фонда развития промышленности –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решение актуальных проблем промышленного развития</a:t>
            </a:r>
            <a:endParaRPr lang="ru-RU" b="0" i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8530" y="1156021"/>
            <a:ext cx="5437320" cy="108012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Снижение стоимости долгового финансирования для производственно-технологических проектов</a:t>
            </a:r>
            <a:endParaRPr lang="ru-RU" sz="1200" dirty="0">
              <a:solidFill>
                <a:schemeClr val="accent3">
                  <a:lumMod val="50000"/>
                </a:schemeClr>
              </a:solidFill>
            </a:endParaRP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Р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асширение спектра целевого финансирования</a:t>
            </a:r>
            <a:endParaRPr lang="ru-RU" sz="1200" dirty="0">
              <a:solidFill>
                <a:schemeClr val="accent3">
                  <a:lumMod val="50000"/>
                </a:schemeClr>
              </a:solidFill>
            </a:endParaRP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Переход от конкурсных процедур в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пользу кредитно-инвестиционного отбора и доработки проектов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18381" y="5214938"/>
            <a:ext cx="5417469" cy="1113812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Финансирование проектов консорциумов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предприятий в целях разработки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базовых технологий с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дальнейшим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их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лицензированием и инжиниринговой адаптацией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под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специфику компаний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Реализация системных инициатив технологических платформ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98530" y="2492896"/>
            <a:ext cx="5437320" cy="1152128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Финансирование проектов с учетом последующего их кредитования на рыночных условиях.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Экспертно-техническая и методическая поддержка (банкам и компаниям) разработки новых продуктов производственных компаний, реализуемых с привлечением банковского финансирования </a:t>
            </a:r>
            <a:endParaRPr lang="ru-RU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132558" y="2348880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H="1">
            <a:off x="252573" y="5186500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18381" y="4130235"/>
            <a:ext cx="5417469" cy="968758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Финансирование расходов на прединвестиционной стадии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с учетом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последующего их финансирования со стороны ВЭБ, других институтов развития или крупного частного инвестора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Взаимодействие с институтами развития с целью совместной экспертизы и поддержки проектов, носящих стратегический характер для развития промышленности России.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 flipH="1">
            <a:off x="192039" y="3717032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4C30BF-B512-1E4E-A3A0-3AB32AA51720}" type="slidenum">
              <a:rPr lang="es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US" dirty="0"/>
          </a:p>
        </p:txBody>
      </p:sp>
      <p:sp>
        <p:nvSpPr>
          <p:cNvPr id="3" name="Нашивка 2"/>
          <p:cNvSpPr/>
          <p:nvPr/>
        </p:nvSpPr>
        <p:spPr>
          <a:xfrm>
            <a:off x="6084168" y="1196752"/>
            <a:ext cx="2952328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Проекты </a:t>
            </a:r>
            <a:r>
              <a:rPr lang="ru-RU" sz="1600" b="1" dirty="0" err="1">
                <a:solidFill>
                  <a:schemeClr val="bg1"/>
                </a:solidFill>
              </a:rPr>
              <a:t>импортозамещения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6084168" y="2497622"/>
            <a:ext cx="2954575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Добанковские</a:t>
            </a:r>
            <a:r>
              <a:rPr lang="ru-RU" sz="1600" b="1" dirty="0" smtClean="0">
                <a:solidFill>
                  <a:schemeClr val="bg1"/>
                </a:solidFill>
              </a:rPr>
              <a:t> проекты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6084168" y="3933056"/>
            <a:ext cx="2952328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Прединвестиционные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проекты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>
            <a:off x="6086415" y="5272514"/>
            <a:ext cx="2952328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Проекты консорциумов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50800" cy="609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Программы финансирования: основные параметры финансирования</a:t>
            </a:r>
            <a:endParaRPr lang="ru-RU" b="0" i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87005" y="1156021"/>
            <a:ext cx="5525489" cy="108012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бюджет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до 500 млн.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 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займа		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5 лет</a:t>
            </a:r>
            <a:endParaRPr lang="ru-RU" sz="1200" kern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 </a:t>
            </a:r>
            <a:r>
              <a:rPr lang="ru-RU" sz="1200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 до запуска 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объем продаж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500 </a:t>
            </a:r>
            <a:r>
              <a:rPr lang="ru-RU" sz="1200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руб. в год</a:t>
            </a:r>
            <a:endParaRPr lang="ru-RU" sz="1200" kern="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финансирования проекта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70%, подтверждение всего объема</a:t>
            </a:r>
            <a:endParaRPr lang="es-US" sz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132558" y="2348880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H="1">
            <a:off x="252573" y="5085184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 flipH="1">
            <a:off x="192039" y="3717032"/>
            <a:ext cx="8759922" cy="0"/>
          </a:xfrm>
          <a:prstGeom prst="line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4C30BF-B512-1E4E-A3A0-3AB32AA51720}" type="slidenum">
              <a:rPr lang="es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s-US" dirty="0"/>
          </a:p>
        </p:txBody>
      </p:sp>
      <p:sp>
        <p:nvSpPr>
          <p:cNvPr id="3" name="Нашивка 2"/>
          <p:cNvSpPr/>
          <p:nvPr/>
        </p:nvSpPr>
        <p:spPr>
          <a:xfrm>
            <a:off x="395536" y="1143809"/>
            <a:ext cx="2952328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Проекты </a:t>
            </a:r>
            <a:r>
              <a:rPr lang="ru-RU" sz="1600" b="1" dirty="0" err="1">
                <a:solidFill>
                  <a:schemeClr val="bg1"/>
                </a:solidFill>
              </a:rPr>
              <a:t>импортозамещения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395536" y="2444679"/>
            <a:ext cx="2954575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Добанковские</a:t>
            </a:r>
            <a:r>
              <a:rPr lang="ru-RU" sz="1600" b="1" dirty="0" smtClean="0">
                <a:solidFill>
                  <a:schemeClr val="bg1"/>
                </a:solidFill>
              </a:rPr>
              <a:t> проекты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395536" y="3880113"/>
            <a:ext cx="2952328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Прединвестиционные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проекты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>
            <a:off x="397783" y="5219571"/>
            <a:ext cx="2952328" cy="998659"/>
          </a:xfrm>
          <a:prstGeom prst="chevron">
            <a:avLst>
              <a:gd name="adj" fmla="val 25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Проекты консорциумов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87005" y="2444679"/>
            <a:ext cx="5525489" cy="108012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бюджет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500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 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займа		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5 лет</a:t>
            </a:r>
            <a:endParaRPr lang="ru-RU" sz="1200" kern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4 </a:t>
            </a:r>
            <a:r>
              <a:rPr lang="ru-RU" sz="1200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 до запуска 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объем продаж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 млрд </a:t>
            </a:r>
            <a:r>
              <a:rPr lang="ru-RU" sz="1200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 в год</a:t>
            </a:r>
            <a:endParaRPr lang="ru-RU" sz="1200" kern="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финансирования проекта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30%, отложенное финансирование</a:t>
            </a:r>
            <a:endParaRPr lang="es-US" sz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87005" y="3839382"/>
            <a:ext cx="5525489" cy="108012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бюджет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1000 млрд. руб.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 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200  до 700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займа		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4 лет</a:t>
            </a:r>
            <a:endParaRPr lang="ru-RU" sz="1200" kern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требованиям инвестора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объем продаж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1200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требованиям инвестора</a:t>
            </a: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финансирования проекта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20 %</a:t>
            </a:r>
            <a:endParaRPr lang="es-US" sz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87005" y="5219571"/>
            <a:ext cx="5525489" cy="108012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ru-RU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бюджет проекта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200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700 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 		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200 млн</a:t>
            </a: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руб.</a:t>
            </a: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займа		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7 лет</a:t>
            </a:r>
            <a:endParaRPr lang="ru-RU" sz="1200" kern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5 </a:t>
            </a:r>
            <a:r>
              <a:rPr lang="ru-RU" sz="1200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 до запуска 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</a:p>
          <a:p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объем продаж </a:t>
            </a:r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 млрд. </a:t>
            </a:r>
            <a:r>
              <a:rPr lang="ru-RU" sz="1200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 в год</a:t>
            </a:r>
            <a:endParaRPr lang="ru-RU" sz="1200" kern="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финансирования проекта	</a:t>
            </a:r>
            <a:r>
              <a:rPr lang="ru-RU" sz="1200" kern="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90% стадии НИОКР</a:t>
            </a:r>
            <a:endParaRPr lang="es-US" sz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8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6356350"/>
            <a:ext cx="504056" cy="365125"/>
          </a:xfrm>
        </p:spPr>
        <p:txBody>
          <a:bodyPr/>
          <a:lstStyle/>
          <a:p>
            <a:pPr algn="r"/>
            <a:fld id="{B19B0651-EE4F-4900-A07F-96A6BFA9D0F0}" type="slidenum">
              <a:rPr lang="ru-RU" smtClean="0">
                <a:solidFill>
                  <a:prstClr val="black"/>
                </a:solidFill>
              </a:rPr>
              <a:pPr algn="r"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23813" y="293319"/>
            <a:ext cx="8064574" cy="4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Общие требования к проектам (используются для всех программ)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628800"/>
            <a:ext cx="871296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Соответствие отраслевым </a:t>
            </a: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приоритетам: </a:t>
            </a: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проект направлен на производство новых продуктов гражданского </a:t>
            </a: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назначения. Приоритет </a:t>
            </a: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для проектов обрабатывающей промышленности и всех типов </a:t>
            </a: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машиностроения</a:t>
            </a: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Научно-техническая перспективность продукта и проекта </a:t>
            </a:r>
            <a:endParaRPr lang="ru-RU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Рыночная перспективность продукта</a:t>
            </a: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Заинтересованность </a:t>
            </a: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и готовность заемщика к </a:t>
            </a: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проекта</a:t>
            </a:r>
            <a:endParaRPr lang="ru-RU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Инвестиционная привлекательность проекта (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NPV</a:t>
            </a: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0,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IRR &gt;</a:t>
            </a: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ставка+5%)</a:t>
            </a: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Качественная проработка </a:t>
            </a: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проекта </a:t>
            </a:r>
            <a:endParaRPr lang="ru-RU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Экономическая </a:t>
            </a:r>
            <a:r>
              <a:rPr lang="ru-RU" kern="0" dirty="0">
                <a:latin typeface="Arial" panose="020B0604020202020204" pitchFamily="34" charset="0"/>
                <a:cs typeface="Arial" panose="020B0604020202020204" pitchFamily="34" charset="0"/>
              </a:rPr>
              <a:t>и юридическая состоятельность заемщика, основных участников и схемы реализации проекта</a:t>
            </a: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займа: стоимость чистых активов больше суммы займа или дополнительное обеспечение (гарантии, поручительство, залог)</a:t>
            </a:r>
            <a:endParaRPr lang="es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indent="-352425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es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9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728" y="116632"/>
            <a:ext cx="8650800" cy="609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Целевое использование займа</a:t>
            </a:r>
            <a:endParaRPr lang="es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72" y="3436181"/>
            <a:ext cx="8604956" cy="295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ru-RU" sz="1200" b="1" dirty="0" smtClean="0"/>
              <a:t>Основной перечень</a:t>
            </a:r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 smtClean="0"/>
              <a:t>Разработка нового продукта/технологии (ОКР, маркетинговая аналитика, тестирование, клинические испытания, патентование разработанных решений, в </a:t>
            </a:r>
            <a:r>
              <a:rPr lang="ru-RU" sz="1200" dirty="0" err="1" smtClean="0"/>
              <a:t>т.ч</a:t>
            </a:r>
            <a:r>
              <a:rPr lang="ru-RU" sz="1200" dirty="0" smtClean="0"/>
              <a:t>. зарубежное патентование)</a:t>
            </a:r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/>
              <a:t>С</a:t>
            </a:r>
            <a:r>
              <a:rPr lang="ru-RU" sz="1200" dirty="0" smtClean="0"/>
              <a:t>ертификация и др. процедуры вывода продукта на рынок</a:t>
            </a:r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 smtClean="0"/>
              <a:t>Специальное оборудование для проведения необходимых ОКР и отработки технологии, включая создание опытно-промышленных установок</a:t>
            </a:r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/>
              <a:t>Расходные материалы для проведения исследований, разработок, </a:t>
            </a:r>
            <a:r>
              <a:rPr lang="ru-RU" sz="1200" dirty="0" smtClean="0"/>
              <a:t>инжиниринга</a:t>
            </a:r>
            <a:endParaRPr lang="ru-RU" sz="1200" dirty="0"/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 err="1" smtClean="0"/>
              <a:t>Прединвестиционный</a:t>
            </a:r>
            <a:r>
              <a:rPr lang="ru-RU" sz="1200" dirty="0" smtClean="0"/>
              <a:t> </a:t>
            </a:r>
            <a:r>
              <a:rPr lang="ru-RU" sz="1200" dirty="0"/>
              <a:t>анализ и оптимизация </a:t>
            </a:r>
            <a:r>
              <a:rPr lang="ru-RU" sz="1200" dirty="0" smtClean="0"/>
              <a:t>проекта, разработка технико-экономического обоснования </a:t>
            </a:r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cs typeface="Arial" panose="020B0604020202020204" pitchFamily="34" charset="0"/>
              </a:rPr>
              <a:t>Приобретение</a:t>
            </a:r>
            <a:r>
              <a:rPr lang="en-US" sz="1200" dirty="0">
                <a:cs typeface="Arial" panose="020B0604020202020204" pitchFamily="34" charset="0"/>
              </a:rPr>
              <a:t> </a:t>
            </a:r>
            <a:r>
              <a:rPr lang="ru-RU" sz="1200" dirty="0">
                <a:cs typeface="Arial" panose="020B0604020202020204" pitchFamily="34" charset="0"/>
              </a:rPr>
              <a:t>лицензий и </a:t>
            </a:r>
            <a:r>
              <a:rPr lang="ru-RU" sz="1200" dirty="0" smtClean="0">
                <a:cs typeface="Arial" panose="020B0604020202020204" pitchFamily="34" charset="0"/>
              </a:rPr>
              <a:t>патентов у российских правообладателей</a:t>
            </a:r>
            <a:endParaRPr lang="ru-RU" sz="1200" dirty="0">
              <a:cs typeface="Arial" panose="020B0604020202020204" pitchFamily="34" charset="0"/>
            </a:endParaRPr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 smtClean="0"/>
              <a:t>Разработка концепции строительства/ремонта зданий, сооружений, коммуникаций </a:t>
            </a:r>
          </a:p>
          <a:p>
            <a:pPr>
              <a:spcBef>
                <a:spcPts val="200"/>
              </a:spcBef>
            </a:pPr>
            <a:endParaRPr lang="ru-RU" sz="1200" b="1" dirty="0" smtClean="0"/>
          </a:p>
          <a:p>
            <a:pPr>
              <a:spcBef>
                <a:spcPts val="200"/>
              </a:spcBef>
            </a:pPr>
            <a:r>
              <a:rPr lang="ru-RU" sz="1200" b="1" dirty="0" smtClean="0"/>
              <a:t>Дополнительно (для отдельных программ):</a:t>
            </a:r>
          </a:p>
          <a:p>
            <a:pPr marL="266700" indent="-2667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 smtClean="0"/>
              <a:t>Поставка </a:t>
            </a:r>
            <a:r>
              <a:rPr lang="ru-RU" sz="1200" dirty="0"/>
              <a:t>технологического оборудования, монтаж, </a:t>
            </a:r>
            <a:r>
              <a:rPr lang="ru-RU" sz="1200" dirty="0" smtClean="0"/>
              <a:t>наладка</a:t>
            </a:r>
          </a:p>
          <a:p>
            <a:pPr marL="266700" indent="-2667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200" dirty="0" smtClean="0"/>
              <a:t>Проектная документация (для объектов капитального строительства)</a:t>
            </a: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539552" y="1124744"/>
            <a:ext cx="1512168" cy="432048"/>
          </a:xfrm>
          <a:prstGeom prst="notchedRightArrow">
            <a:avLst>
              <a:gd name="adj1" fmla="val 100000"/>
              <a:gd name="adj2" fmla="val 3372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Поисковые исследования</a:t>
            </a:r>
            <a:endParaRPr lang="es-US" sz="1200" dirty="0"/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755576" y="1700808"/>
            <a:ext cx="1800200" cy="432048"/>
          </a:xfrm>
          <a:prstGeom prst="notchedRightArrow">
            <a:avLst>
              <a:gd name="adj1" fmla="val 100000"/>
              <a:gd name="adj2" fmla="val 29068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Структурирование проекта</a:t>
            </a:r>
            <a:endParaRPr lang="es-US" sz="1200" dirty="0"/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1979712" y="1124744"/>
            <a:ext cx="1764196" cy="432048"/>
          </a:xfrm>
          <a:prstGeom prst="notchedRightArrow">
            <a:avLst>
              <a:gd name="adj1" fmla="val 100000"/>
              <a:gd name="adj2" fmla="val 3372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НИР, разработка прототипа</a:t>
            </a:r>
            <a:endParaRPr lang="es-US" sz="1200" dirty="0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6732240" y="1124744"/>
            <a:ext cx="2232248" cy="432048"/>
          </a:xfrm>
          <a:prstGeom prst="notchedRightArrow">
            <a:avLst>
              <a:gd name="adj1" fmla="val 100000"/>
              <a:gd name="adj2" fmla="val 33719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Запуск производства, выход на рынок</a:t>
            </a:r>
            <a:endParaRPr lang="es-US" sz="1200" dirty="0"/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2987824" y="2276872"/>
            <a:ext cx="1872208" cy="432048"/>
          </a:xfrm>
          <a:prstGeom prst="notchedRightArrow">
            <a:avLst>
              <a:gd name="adj1" fmla="val 100000"/>
              <a:gd name="adj2" fmla="val 31394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Спецоборудование и оснастка</a:t>
            </a:r>
            <a:endParaRPr lang="es-US" sz="1200" dirty="0"/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3707904" y="1124744"/>
            <a:ext cx="3096344" cy="432048"/>
          </a:xfrm>
          <a:prstGeom prst="notchedRightArrow">
            <a:avLst>
              <a:gd name="adj1" fmla="val 100000"/>
              <a:gd name="adj2" fmla="val 31394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ОКР, тестирование, испытания, разработка  рабочей КД и ТД</a:t>
            </a:r>
            <a:endParaRPr lang="es-US" sz="1200" dirty="0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4788024" y="2276872"/>
            <a:ext cx="1728192" cy="432048"/>
          </a:xfrm>
          <a:prstGeom prst="notchedRightArrow">
            <a:avLst>
              <a:gd name="adj1" fmla="val 100000"/>
              <a:gd name="adj2" fmla="val 36045"/>
            </a:avLst>
          </a:prstGeom>
          <a:pattFill prst="pct90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Технологическое оборудование</a:t>
            </a:r>
            <a:endParaRPr lang="es-US" sz="1200" dirty="0"/>
          </a:p>
        </p:txBody>
      </p:sp>
      <p:sp>
        <p:nvSpPr>
          <p:cNvPr id="18" name="Стрелка вправо с вырезом 17"/>
          <p:cNvSpPr/>
          <p:nvPr/>
        </p:nvSpPr>
        <p:spPr>
          <a:xfrm>
            <a:off x="5652120" y="2852936"/>
            <a:ext cx="1440160" cy="432048"/>
          </a:xfrm>
          <a:prstGeom prst="notchedRightArrow">
            <a:avLst>
              <a:gd name="adj1" fmla="val 100000"/>
              <a:gd name="adj2" fmla="val 29068"/>
            </a:avLst>
          </a:prstGeom>
          <a:pattFill prst="pct90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Проектная документация </a:t>
            </a:r>
            <a:endParaRPr lang="es-US" sz="1200" dirty="0"/>
          </a:p>
        </p:txBody>
      </p:sp>
      <p:sp>
        <p:nvSpPr>
          <p:cNvPr id="19" name="Стрелка вправо с вырезом 18"/>
          <p:cNvSpPr/>
          <p:nvPr/>
        </p:nvSpPr>
        <p:spPr>
          <a:xfrm>
            <a:off x="4716017" y="1700808"/>
            <a:ext cx="1656184" cy="432048"/>
          </a:xfrm>
          <a:prstGeom prst="notchedRightArrow">
            <a:avLst>
              <a:gd name="adj1" fmla="val 100000"/>
              <a:gd name="adj2" fmla="val 29068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ТЭО и бизнес-план запуска</a:t>
            </a:r>
            <a:endParaRPr lang="es-US" sz="1200" dirty="0"/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2843808" y="1700808"/>
            <a:ext cx="1944216" cy="432048"/>
          </a:xfrm>
          <a:prstGeom prst="notchedRightArrow">
            <a:avLst>
              <a:gd name="adj1" fmla="val 100000"/>
              <a:gd name="adj2" fmla="val 29068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Маркетинговая аналитика</a:t>
            </a:r>
            <a:endParaRPr lang="es-US" sz="1200" dirty="0"/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4355976" y="2852936"/>
            <a:ext cx="1368152" cy="432048"/>
          </a:xfrm>
          <a:prstGeom prst="notchedRightArrow">
            <a:avLst>
              <a:gd name="adj1" fmla="val 100000"/>
              <a:gd name="adj2" fmla="val 29068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Концепция</a:t>
            </a:r>
            <a:endParaRPr lang="es-US" sz="1200" dirty="0"/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7020272" y="2852936"/>
            <a:ext cx="1872208" cy="432048"/>
          </a:xfrm>
          <a:prstGeom prst="notchedRightArrow">
            <a:avLst>
              <a:gd name="adj1" fmla="val 100000"/>
              <a:gd name="adj2" fmla="val 29068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Услуги </a:t>
            </a:r>
            <a:r>
              <a:rPr lang="en-US" sz="1200" dirty="0">
                <a:solidFill>
                  <a:schemeClr val="bg1"/>
                </a:solidFill>
              </a:rPr>
              <a:t>EPC(M)</a:t>
            </a:r>
            <a:r>
              <a:rPr lang="ru-RU" sz="1200" dirty="0" smtClean="0">
                <a:solidFill>
                  <a:schemeClr val="bg1"/>
                </a:solidFill>
              </a:rPr>
              <a:t>, СМР</a:t>
            </a:r>
            <a:endParaRPr lang="es-US" sz="1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313655" y="990601"/>
            <a:ext cx="307777" cy="720080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/>
            <a:r>
              <a:rPr lang="ru-RU" sz="800" dirty="0" smtClean="0">
                <a:solidFill>
                  <a:schemeClr val="accent2">
                    <a:lumMod val="50000"/>
                  </a:schemeClr>
                </a:solidFill>
              </a:rPr>
              <a:t>продукт</a:t>
            </a:r>
            <a:endParaRPr lang="es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5400000">
            <a:off x="277651" y="1602669"/>
            <a:ext cx="307777" cy="648072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/>
            <a:r>
              <a:rPr lang="ru-RU" sz="800" dirty="0" smtClean="0">
                <a:solidFill>
                  <a:schemeClr val="accent2">
                    <a:lumMod val="50000"/>
                  </a:schemeClr>
                </a:solidFill>
              </a:rPr>
              <a:t>рынок</a:t>
            </a:r>
            <a:endParaRPr lang="es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457671" y="2070721"/>
            <a:ext cx="307777" cy="864096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/>
            <a:r>
              <a:rPr lang="ru-RU" sz="800" dirty="0" smtClean="0">
                <a:solidFill>
                  <a:schemeClr val="accent2">
                    <a:lumMod val="50000"/>
                  </a:schemeClr>
                </a:solidFill>
              </a:rPr>
              <a:t>оборудование</a:t>
            </a:r>
            <a:endParaRPr lang="es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5400000">
            <a:off x="457671" y="2646788"/>
            <a:ext cx="307777" cy="864096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/>
            <a:r>
              <a:rPr lang="ru-RU" sz="800" dirty="0" smtClean="0">
                <a:solidFill>
                  <a:schemeClr val="accent2">
                    <a:lumMod val="50000"/>
                  </a:schemeClr>
                </a:solidFill>
              </a:rPr>
              <a:t>недвижимость</a:t>
            </a:r>
            <a:endParaRPr lang="es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51520" y="1628800"/>
            <a:ext cx="864096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1520" y="2204864"/>
            <a:ext cx="864096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79512" y="2780928"/>
            <a:ext cx="864096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4C30BF-B512-1E4E-A3A0-3AB32AA51720}" type="slidenum">
              <a:rPr lang="es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s-US" dirty="0"/>
          </a:p>
        </p:txBody>
      </p:sp>
      <p:sp>
        <p:nvSpPr>
          <p:cNvPr id="34" name="Стрелка вправо с вырезом 33"/>
          <p:cNvSpPr/>
          <p:nvPr/>
        </p:nvSpPr>
        <p:spPr>
          <a:xfrm>
            <a:off x="3491880" y="2852936"/>
            <a:ext cx="936104" cy="432048"/>
          </a:xfrm>
          <a:prstGeom prst="notchedRightArrow">
            <a:avLst>
              <a:gd name="adj1" fmla="val 100000"/>
              <a:gd name="adj2" fmla="val 29068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ПИР</a:t>
            </a:r>
            <a:endParaRPr lang="es-US" sz="1200" dirty="0"/>
          </a:p>
        </p:txBody>
      </p:sp>
      <p:sp>
        <p:nvSpPr>
          <p:cNvPr id="35" name="Стрелка вправо с вырезом 34"/>
          <p:cNvSpPr/>
          <p:nvPr/>
        </p:nvSpPr>
        <p:spPr>
          <a:xfrm>
            <a:off x="6444208" y="2276872"/>
            <a:ext cx="1224136" cy="432048"/>
          </a:xfrm>
          <a:prstGeom prst="notchedRightArrow">
            <a:avLst>
              <a:gd name="adj1" fmla="val 100000"/>
              <a:gd name="adj2" fmla="val 29068"/>
            </a:avLst>
          </a:prstGeom>
          <a:pattFill prst="pct90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Пуско-наладка</a:t>
            </a:r>
            <a:endParaRPr lang="es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6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2211&quot;/&gt;&lt;CPresentation id=&quot;1&quot;&gt;&lt;m_precDefaultNumber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strFormatTime&gt;%d.%m.%Y&lt;/m_strFormatTime&gt;&lt;/m_precDefaultDate&gt;&lt;m_precDefaultYear/&gt;&lt;m_precDefaultQuarter/&gt;&lt;m_precDefaultMonth/&gt;&lt;m_precDefaultWeek/&gt;&lt;m_precDefaultDay/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C2rvDgjqkCw5PTzJEOTxQ"/>
</p:tagLst>
</file>

<file path=ppt/theme/theme1.xml><?xml version="1.0" encoding="utf-8"?>
<a:theme xmlns:a="http://schemas.openxmlformats.org/drawingml/2006/main" name="1_шаблон БР">
  <a:themeElements>
    <a:clrScheme name="SBS">
      <a:dk1>
        <a:srgbClr val="000000"/>
      </a:dk1>
      <a:lt1>
        <a:srgbClr val="FFFFFF"/>
      </a:lt1>
      <a:dk2>
        <a:srgbClr val="FF6600"/>
      </a:dk2>
      <a:lt2>
        <a:srgbClr val="B2B2B2"/>
      </a:lt2>
      <a:accent1>
        <a:srgbClr val="0E4D99"/>
      </a:accent1>
      <a:accent2>
        <a:srgbClr val="6699FF"/>
      </a:accent2>
      <a:accent3>
        <a:srgbClr val="99CCFF"/>
      </a:accent3>
      <a:accent4>
        <a:srgbClr val="CCECFF"/>
      </a:accent4>
      <a:accent5>
        <a:srgbClr val="B2B2B2"/>
      </a:accent5>
      <a:accent6>
        <a:srgbClr val="D9D9D9"/>
      </a:accent6>
      <a:hlink>
        <a:srgbClr val="99CCFF"/>
      </a:hlink>
      <a:folHlink>
        <a:srgbClr val="CCECFF"/>
      </a:folHlink>
    </a:clrScheme>
    <a:fontScheme name="шаблон БР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БР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RFTR">
      <a:dk1>
        <a:sysClr val="windowText" lastClr="000000"/>
      </a:dk1>
      <a:lt1>
        <a:srgbClr val="FFFFFF"/>
      </a:lt1>
      <a:dk2>
        <a:srgbClr val="1C51A8"/>
      </a:dk2>
      <a:lt2>
        <a:srgbClr val="EEECE1"/>
      </a:lt2>
      <a:accent1>
        <a:srgbClr val="BFBFBF"/>
      </a:accent1>
      <a:accent2>
        <a:srgbClr val="76A9CC"/>
      </a:accent2>
      <a:accent3>
        <a:srgbClr val="245B98"/>
      </a:accent3>
      <a:accent4>
        <a:srgbClr val="C00000"/>
      </a:accent4>
      <a:accent5>
        <a:srgbClr val="FFFFFF"/>
      </a:accent5>
      <a:accent6>
        <a:srgbClr val="1C51A8"/>
      </a:accent6>
      <a:hlink>
        <a:srgbClr val="16385E"/>
      </a:hlink>
      <a:folHlink>
        <a:srgbClr val="7F7F7F"/>
      </a:folHlink>
    </a:clrScheme>
    <a:fontScheme name="RFTR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Шаблон презентации РФТ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412__x0440__x0435__x043c__x044f__x0020__x0440__x0435__x0434__x0430__x043a__x0442__x0438__x0440__x043e__x0432__x0430__x043d__x0438__x044f_ xmlns="27e4d715-0a81-4b3d-945a-6640641f3f78" xsi:nil="true"/>
    <_x0427__x0438__x0441__x043b__x043e__x0020__x0441__x0442__x0440__x0430__x043d__x0438__x0446_ xmlns="27e4d715-0a81-4b3d-945a-6640641f3f78" xsi:nil="true"/>
    <_x0427__x0438__x0441__x043b__x043e__x0020__x0441__x043b__x043e__x0432_ xmlns="27e4d715-0a81-4b3d-945a-6640641f3f7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4E14ABD6BB0304BA6DEF82DB474DEF6" ma:contentTypeVersion="7" ma:contentTypeDescription="Создание документа." ma:contentTypeScope="" ma:versionID="b6702d51c4bafc121153b51bda1aded5">
  <xsd:schema xmlns:xsd="http://www.w3.org/2001/XMLSchema" xmlns:xs="http://www.w3.org/2001/XMLSchema" xmlns:p="http://schemas.microsoft.com/office/2006/metadata/properties" xmlns:ns2="27e4d715-0a81-4b3d-945a-6640641f3f78" targetNamespace="http://schemas.microsoft.com/office/2006/metadata/properties" ma:root="true" ma:fieldsID="11b76ee829520a8d47e16cd72a17e0af" ns2:_="">
    <xsd:import namespace="27e4d715-0a81-4b3d-945a-6640641f3f78"/>
    <xsd:element name="properties">
      <xsd:complexType>
        <xsd:sequence>
          <xsd:element name="documentManagement">
            <xsd:complexType>
              <xsd:all>
                <xsd:element ref="ns2:_x0427__x0438__x0441__x043b__x043e__x0020__x0441__x0442__x0440__x0430__x043d__x0438__x0446_" minOccurs="0"/>
                <xsd:element ref="ns2:_x0427__x0438__x0441__x043b__x043e__x0020__x0441__x043b__x043e__x0432_" minOccurs="0"/>
                <xsd:element ref="ns2:_x0412__x0440__x0435__x043c__x044f__x0020__x0440__x0435__x0434__x0430__x043a__x0442__x0438__x0440__x043e__x0432__x0430__x043d__x0438__x044f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e4d715-0a81-4b3d-945a-6640641f3f78" elementFormDefault="qualified">
    <xsd:import namespace="http://schemas.microsoft.com/office/2006/documentManagement/types"/>
    <xsd:import namespace="http://schemas.microsoft.com/office/infopath/2007/PartnerControls"/>
    <xsd:element name="_x0427__x0438__x0441__x043b__x043e__x0020__x0441__x0442__x0440__x0430__x043d__x0438__x0446_" ma:index="8" nillable="true" ma:displayName="Число страниц" ma:hidden="true" ma:internalName="_x0427__x0438__x0441__x043b__x043e__x0020__x0441__x0442__x0440__x0430__x043d__x0438__x0446_">
      <xsd:simpleType>
        <xsd:restriction base="dms:Unknown"/>
      </xsd:simpleType>
    </xsd:element>
    <xsd:element name="_x0427__x0438__x0441__x043b__x043e__x0020__x0441__x043b__x043e__x0432_" ma:index="9" nillable="true" ma:displayName="Число слов" ma:hidden="true" ma:internalName="_x0427__x0438__x0441__x043b__x043e__x0020__x0441__x043b__x043e__x0432_">
      <xsd:simpleType>
        <xsd:restriction base="dms:Unknown"/>
      </xsd:simpleType>
    </xsd:element>
    <xsd:element name="_x0412__x0440__x0435__x043c__x044f__x0020__x0440__x0435__x0434__x0430__x043a__x0442__x0438__x0440__x043e__x0432__x0430__x043d__x0438__x044f_" ma:index="10" nillable="true" ma:displayName="Время редактирования" ma:hidden="true" ma:internalName="_x0412__x0440__x0435__x043c__x044f__x0020__x0440__x0435__x0434__x0430__x043a__x0442__x0438__x0440__x043e__x0432__x0430__x043d__x0438__x044f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97ADE4-3270-4F2B-B25E-82EEA645AF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9536D1-B3A2-464D-B08F-3825537A203B}">
  <ds:schemaRefs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27e4d715-0a81-4b3d-945a-6640641f3f78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7D6C9A8B-06EE-4509-81AC-6618F16238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e4d715-0a81-4b3d-945a-6640641f3f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9723</TotalTime>
  <Words>1878</Words>
  <Application>Microsoft Office PowerPoint</Application>
  <PresentationFormat>Экран (4:3)</PresentationFormat>
  <Paragraphs>226</Paragraphs>
  <Slides>12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1_шаблон БР</vt:lpstr>
      <vt:lpstr>Тема Office</vt:lpstr>
      <vt:lpstr>Шаблон презентации РФТР</vt:lpstr>
      <vt:lpstr>think-cell Slide</vt:lpstr>
      <vt:lpstr>Слайд 1</vt:lpstr>
      <vt:lpstr>Цели создания Фонда развития промышленности</vt:lpstr>
      <vt:lpstr>При разработке концепции использован мировой опыт долговой поддержки финансирования прединвестиционной стадии</vt:lpstr>
      <vt:lpstr>Слайд 4</vt:lpstr>
      <vt:lpstr>Целевые секторы и системные проблемы промышленного развития</vt:lpstr>
      <vt:lpstr>Программы финансирования Фонда развития промышленности –  решение актуальных проблем промышленного развития</vt:lpstr>
      <vt:lpstr>Программы финансирования: основные параметры финансирования</vt:lpstr>
      <vt:lpstr>Слайд 8</vt:lpstr>
      <vt:lpstr>Целевое использование займа</vt:lpstr>
      <vt:lpstr>Слайд 10</vt:lpstr>
      <vt:lpstr>Слайд 11</vt:lpstr>
      <vt:lpstr>Слайд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</dc:title>
  <dc:creator>Дмитрий Бабанский</dc:creator>
  <cp:lastModifiedBy>freelance</cp:lastModifiedBy>
  <cp:revision>589</cp:revision>
  <cp:lastPrinted>2014-11-07T10:05:42Z</cp:lastPrinted>
  <dcterms:created xsi:type="dcterms:W3CDTF">2013-12-24T08:08:03Z</dcterms:created>
  <dcterms:modified xsi:type="dcterms:W3CDTF">2014-11-27T11:24:19Z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0x010100D4E14ABD6BB0304BA6DEF82DB474DEF6</vt:lpwstr>
  </property>
</Properties>
</file>