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3"/>
  </p:notesMasterIdLst>
  <p:sldIdLst>
    <p:sldId id="256" r:id="rId2"/>
    <p:sldId id="279" r:id="rId3"/>
    <p:sldId id="259" r:id="rId4"/>
    <p:sldId id="261" r:id="rId5"/>
    <p:sldId id="263" r:id="rId6"/>
    <p:sldId id="268" r:id="rId7"/>
    <p:sldId id="277" r:id="rId8"/>
    <p:sldId id="276" r:id="rId9"/>
    <p:sldId id="280" r:id="rId10"/>
    <p:sldId id="278" r:id="rId11"/>
    <p:sldId id="274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990033"/>
    <a:srgbClr val="FF505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3548" autoAdjust="0"/>
  </p:normalViewPr>
  <p:slideViewPr>
    <p:cSldViewPr>
      <p:cViewPr>
        <p:scale>
          <a:sx n="78" d="100"/>
          <a:sy n="78" d="100"/>
        </p:scale>
        <p:origin x="-1728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6B83A4-D591-4C18-AF13-7784C214798D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DC4A2E1-EAB9-47DF-8059-32879E6B1C55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600" b="1" dirty="0" smtClean="0"/>
            <a:t>Отчеты в области устойчивого развития/ корпоративной ответственности</a:t>
          </a:r>
        </a:p>
        <a:p>
          <a:r>
            <a:rPr lang="ru-RU" sz="1300" b="1" dirty="0" smtClean="0">
              <a:solidFill>
                <a:srgbClr val="002060"/>
              </a:solidFill>
            </a:rPr>
            <a:t>Формат подготовки сегодня:</a:t>
          </a:r>
        </a:p>
        <a:p>
          <a:r>
            <a:rPr lang="ru-RU" sz="1300" b="1" dirty="0" smtClean="0">
              <a:solidFill>
                <a:srgbClr val="002060"/>
              </a:solidFill>
            </a:rPr>
            <a:t> добровольный </a:t>
          </a:r>
          <a:endParaRPr lang="ru-RU" sz="1300" b="1" dirty="0">
            <a:solidFill>
              <a:srgbClr val="002060"/>
            </a:solidFill>
          </a:endParaRPr>
        </a:p>
      </dgm:t>
    </dgm:pt>
    <dgm:pt modelId="{2CE179A2-0005-486B-B5B3-586E5059E4AC}" type="parTrans" cxnId="{4F54F35C-8887-4808-BE25-220CE32F8F44}">
      <dgm:prSet/>
      <dgm:spPr/>
      <dgm:t>
        <a:bodyPr/>
        <a:lstStyle/>
        <a:p>
          <a:endParaRPr lang="ru-RU"/>
        </a:p>
      </dgm:t>
    </dgm:pt>
    <dgm:pt modelId="{A9076D52-9BA7-4720-B750-16DF63D82F64}" type="sibTrans" cxnId="{4F54F35C-8887-4808-BE25-220CE32F8F44}">
      <dgm:prSet/>
      <dgm:spPr/>
      <dgm:t>
        <a:bodyPr/>
        <a:lstStyle/>
        <a:p>
          <a:endParaRPr lang="ru-RU"/>
        </a:p>
      </dgm:t>
    </dgm:pt>
    <dgm:pt modelId="{E5281C68-3E15-4208-9287-0B2E7A097CFD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600" b="1" dirty="0" smtClean="0"/>
            <a:t>Годовые отчеты</a:t>
          </a:r>
        </a:p>
        <a:p>
          <a:r>
            <a:rPr lang="ru-RU" sz="1300" b="1" dirty="0" smtClean="0">
              <a:solidFill>
                <a:srgbClr val="002060"/>
              </a:solidFill>
            </a:rPr>
            <a:t>Формат подготовки сегодня: </a:t>
          </a:r>
        </a:p>
        <a:p>
          <a:r>
            <a:rPr lang="ru-RU" sz="1300" b="1" dirty="0" smtClean="0">
              <a:solidFill>
                <a:srgbClr val="002060"/>
              </a:solidFill>
            </a:rPr>
            <a:t>обязательный только для ПАО </a:t>
          </a:r>
        </a:p>
        <a:p>
          <a:endParaRPr lang="ru-RU" sz="1300" b="1" dirty="0"/>
        </a:p>
      </dgm:t>
    </dgm:pt>
    <dgm:pt modelId="{3ED5FC55-1F77-4497-97B2-513C4BCEC84E}" type="parTrans" cxnId="{5E021A45-6659-4E94-BBBB-A3BF498A1616}">
      <dgm:prSet/>
      <dgm:spPr/>
      <dgm:t>
        <a:bodyPr/>
        <a:lstStyle/>
        <a:p>
          <a:endParaRPr lang="ru-RU"/>
        </a:p>
      </dgm:t>
    </dgm:pt>
    <dgm:pt modelId="{8B7FF1BF-B815-4884-B376-91230A345E2D}" type="sibTrans" cxnId="{5E021A45-6659-4E94-BBBB-A3BF498A1616}">
      <dgm:prSet/>
      <dgm:spPr/>
      <dgm:t>
        <a:bodyPr/>
        <a:lstStyle/>
        <a:p>
          <a:endParaRPr lang="ru-RU"/>
        </a:p>
      </dgm:t>
    </dgm:pt>
    <dgm:pt modelId="{B73D0845-ABC4-4C4B-9ADA-37E443AA3B46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600" b="1" dirty="0" smtClean="0"/>
            <a:t>Интегрированные отчеты </a:t>
          </a:r>
        </a:p>
        <a:p>
          <a:r>
            <a:rPr lang="ru-RU" sz="1300" b="1" dirty="0" smtClean="0">
              <a:solidFill>
                <a:srgbClr val="002060"/>
              </a:solidFill>
            </a:rPr>
            <a:t>Формат подготовки сегодня:</a:t>
          </a:r>
        </a:p>
        <a:p>
          <a:r>
            <a:rPr lang="ru-RU" sz="1400" b="1" dirty="0" smtClean="0">
              <a:solidFill>
                <a:srgbClr val="002060"/>
              </a:solidFill>
            </a:rPr>
            <a:t>добровольный</a:t>
          </a:r>
          <a:endParaRPr lang="ru-RU" sz="1300" b="1" dirty="0" smtClean="0">
            <a:solidFill>
              <a:srgbClr val="002060"/>
            </a:solidFill>
          </a:endParaRPr>
        </a:p>
        <a:p>
          <a:endParaRPr lang="ru-RU" sz="1300" b="1" dirty="0" smtClean="0"/>
        </a:p>
        <a:p>
          <a:endParaRPr lang="ru-RU" sz="1300" b="1" dirty="0" smtClean="0"/>
        </a:p>
        <a:p>
          <a:endParaRPr lang="ru-RU" sz="1300" b="1" dirty="0"/>
        </a:p>
      </dgm:t>
    </dgm:pt>
    <dgm:pt modelId="{1B281BCC-5074-41A4-AD2D-187BEB002CF9}" type="parTrans" cxnId="{10D4AADD-3C74-4D4E-8D1D-68A68684A9A7}">
      <dgm:prSet/>
      <dgm:spPr/>
      <dgm:t>
        <a:bodyPr/>
        <a:lstStyle/>
        <a:p>
          <a:endParaRPr lang="ru-RU"/>
        </a:p>
      </dgm:t>
    </dgm:pt>
    <dgm:pt modelId="{A13BE850-9F98-4870-B041-16EA51FF35A8}" type="sibTrans" cxnId="{10D4AADD-3C74-4D4E-8D1D-68A68684A9A7}">
      <dgm:prSet/>
      <dgm:spPr/>
      <dgm:t>
        <a:bodyPr/>
        <a:lstStyle/>
        <a:p>
          <a:endParaRPr lang="ru-RU"/>
        </a:p>
      </dgm:t>
    </dgm:pt>
    <dgm:pt modelId="{C46C9B69-DBCA-4CCD-AE3A-D32427615FCE}">
      <dgm:prSet phldrT="[Текст]" custT="1"/>
      <dgm:spPr/>
      <dgm:t>
        <a:bodyPr/>
        <a:lstStyle/>
        <a:p>
          <a:r>
            <a:rPr lang="ru-RU" sz="2400" b="1" dirty="0" smtClean="0"/>
            <a:t>ВИДЫ </a:t>
          </a:r>
        </a:p>
        <a:p>
          <a:r>
            <a:rPr lang="ru-RU" sz="2400" b="1" dirty="0" smtClean="0"/>
            <a:t>публичной нефинансовой отчетности</a:t>
          </a:r>
          <a:endParaRPr lang="ru-RU" sz="2400" b="1" dirty="0"/>
        </a:p>
      </dgm:t>
    </dgm:pt>
    <dgm:pt modelId="{DF55FAE6-4F3B-4C63-9E29-2CD9E3FDA5D9}" type="sibTrans" cxnId="{BD0A774A-DA72-447E-BC20-D4120A063B83}">
      <dgm:prSet/>
      <dgm:spPr/>
      <dgm:t>
        <a:bodyPr/>
        <a:lstStyle/>
        <a:p>
          <a:endParaRPr lang="ru-RU"/>
        </a:p>
      </dgm:t>
    </dgm:pt>
    <dgm:pt modelId="{9DC0CF9F-703B-4A0D-9DE2-2F4DB9EDDEF1}" type="parTrans" cxnId="{BD0A774A-DA72-447E-BC20-D4120A063B83}">
      <dgm:prSet/>
      <dgm:spPr/>
      <dgm:t>
        <a:bodyPr/>
        <a:lstStyle/>
        <a:p>
          <a:endParaRPr lang="ru-RU"/>
        </a:p>
      </dgm:t>
    </dgm:pt>
    <dgm:pt modelId="{0B2F422A-DDD7-4089-8C7C-2ED158591A27}" type="pres">
      <dgm:prSet presAssocID="{686B83A4-D591-4C18-AF13-7784C21479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41B85B3-BB56-4329-ACD6-E85D1F8EB34C}" type="pres">
      <dgm:prSet presAssocID="{C46C9B69-DBCA-4CCD-AE3A-D32427615FCE}" presName="hierRoot1" presStyleCnt="0">
        <dgm:presLayoutVars>
          <dgm:hierBranch val="init"/>
        </dgm:presLayoutVars>
      </dgm:prSet>
      <dgm:spPr/>
    </dgm:pt>
    <dgm:pt modelId="{8930C77B-BDDF-4B0B-843E-8B4FFC267D97}" type="pres">
      <dgm:prSet presAssocID="{C46C9B69-DBCA-4CCD-AE3A-D32427615FCE}" presName="rootComposite1" presStyleCnt="0"/>
      <dgm:spPr/>
    </dgm:pt>
    <dgm:pt modelId="{726314A6-3E0D-4891-B48F-B7B7C8AB44EF}" type="pres">
      <dgm:prSet presAssocID="{C46C9B69-DBCA-4CCD-AE3A-D32427615FCE}" presName="rootText1" presStyleLbl="node0" presStyleIdx="0" presStyleCnt="1" custScaleX="125104" custScaleY="1346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2D8D88-C871-4460-8148-4D0018CCB8C8}" type="pres">
      <dgm:prSet presAssocID="{C46C9B69-DBCA-4CCD-AE3A-D32427615FC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D32DBF5-7BE7-4970-8F68-DB1E7D163A61}" type="pres">
      <dgm:prSet presAssocID="{C46C9B69-DBCA-4CCD-AE3A-D32427615FCE}" presName="hierChild2" presStyleCnt="0"/>
      <dgm:spPr/>
    </dgm:pt>
    <dgm:pt modelId="{681EF42E-ACAD-4E6F-9459-770415F967B0}" type="pres">
      <dgm:prSet presAssocID="{2CE179A2-0005-486B-B5B3-586E5059E4AC}" presName="Name37" presStyleLbl="parChTrans1D2" presStyleIdx="0" presStyleCnt="3"/>
      <dgm:spPr/>
      <dgm:t>
        <a:bodyPr/>
        <a:lstStyle/>
        <a:p>
          <a:endParaRPr lang="ru-RU"/>
        </a:p>
      </dgm:t>
    </dgm:pt>
    <dgm:pt modelId="{6E3B4237-7E71-4CEB-A6AC-EEEC2A8DC0AC}" type="pres">
      <dgm:prSet presAssocID="{BDC4A2E1-EAB9-47DF-8059-32879E6B1C55}" presName="hierRoot2" presStyleCnt="0">
        <dgm:presLayoutVars>
          <dgm:hierBranch val="init"/>
        </dgm:presLayoutVars>
      </dgm:prSet>
      <dgm:spPr/>
    </dgm:pt>
    <dgm:pt modelId="{66A45E6B-9862-43DB-B59C-DBBED689FB27}" type="pres">
      <dgm:prSet presAssocID="{BDC4A2E1-EAB9-47DF-8059-32879E6B1C55}" presName="rootComposite" presStyleCnt="0"/>
      <dgm:spPr/>
    </dgm:pt>
    <dgm:pt modelId="{B1C44828-6450-47D0-BAB0-DC8BDE7BE1B1}" type="pres">
      <dgm:prSet presAssocID="{BDC4A2E1-EAB9-47DF-8059-32879E6B1C55}" presName="rootText" presStyleLbl="node2" presStyleIdx="0" presStyleCnt="3" custScaleX="101688" custScaleY="191761" custLinFactNeighborX="11936" custLinFactNeighborY="23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EA982E-3460-40CE-878D-4C12A780B1AA}" type="pres">
      <dgm:prSet presAssocID="{BDC4A2E1-EAB9-47DF-8059-32879E6B1C55}" presName="rootConnector" presStyleLbl="node2" presStyleIdx="0" presStyleCnt="3"/>
      <dgm:spPr/>
      <dgm:t>
        <a:bodyPr/>
        <a:lstStyle/>
        <a:p>
          <a:endParaRPr lang="ru-RU"/>
        </a:p>
      </dgm:t>
    </dgm:pt>
    <dgm:pt modelId="{995AA583-778E-405D-B23C-9643B6C5363A}" type="pres">
      <dgm:prSet presAssocID="{BDC4A2E1-EAB9-47DF-8059-32879E6B1C55}" presName="hierChild4" presStyleCnt="0"/>
      <dgm:spPr/>
    </dgm:pt>
    <dgm:pt modelId="{885B4C74-8F36-40F3-88FE-9DA8561AEC64}" type="pres">
      <dgm:prSet presAssocID="{BDC4A2E1-EAB9-47DF-8059-32879E6B1C55}" presName="hierChild5" presStyleCnt="0"/>
      <dgm:spPr/>
    </dgm:pt>
    <dgm:pt modelId="{76192E55-8E60-4661-BEA0-22901CAD5B62}" type="pres">
      <dgm:prSet presAssocID="{3ED5FC55-1F77-4497-97B2-513C4BCEC84E}" presName="Name37" presStyleLbl="parChTrans1D2" presStyleIdx="1" presStyleCnt="3"/>
      <dgm:spPr/>
      <dgm:t>
        <a:bodyPr/>
        <a:lstStyle/>
        <a:p>
          <a:endParaRPr lang="ru-RU"/>
        </a:p>
      </dgm:t>
    </dgm:pt>
    <dgm:pt modelId="{F4AB50ED-0274-40FD-B9AA-FC5953556085}" type="pres">
      <dgm:prSet presAssocID="{E5281C68-3E15-4208-9287-0B2E7A097CFD}" presName="hierRoot2" presStyleCnt="0">
        <dgm:presLayoutVars>
          <dgm:hierBranch val="init"/>
        </dgm:presLayoutVars>
      </dgm:prSet>
      <dgm:spPr/>
    </dgm:pt>
    <dgm:pt modelId="{2CCA3098-4735-42D7-9CF1-19F055B737C8}" type="pres">
      <dgm:prSet presAssocID="{E5281C68-3E15-4208-9287-0B2E7A097CFD}" presName="rootComposite" presStyleCnt="0"/>
      <dgm:spPr/>
    </dgm:pt>
    <dgm:pt modelId="{4AB5AF97-3E3F-44FD-BB9A-F4CFC2B52EC7}" type="pres">
      <dgm:prSet presAssocID="{E5281C68-3E15-4208-9287-0B2E7A097CFD}" presName="rootText" presStyleLbl="node2" presStyleIdx="1" presStyleCnt="3" custScaleX="93883" custScaleY="197548" custLinFactNeighborX="6178" custLinFactNeighborY="-10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D754B4-B967-454E-92C3-E07F66A85389}" type="pres">
      <dgm:prSet presAssocID="{E5281C68-3E15-4208-9287-0B2E7A097CFD}" presName="rootConnector" presStyleLbl="node2" presStyleIdx="1" presStyleCnt="3"/>
      <dgm:spPr/>
      <dgm:t>
        <a:bodyPr/>
        <a:lstStyle/>
        <a:p>
          <a:endParaRPr lang="ru-RU"/>
        </a:p>
      </dgm:t>
    </dgm:pt>
    <dgm:pt modelId="{BDED6CBD-F81F-4D49-9A00-6178593C1771}" type="pres">
      <dgm:prSet presAssocID="{E5281C68-3E15-4208-9287-0B2E7A097CFD}" presName="hierChild4" presStyleCnt="0"/>
      <dgm:spPr/>
    </dgm:pt>
    <dgm:pt modelId="{ECF11F01-3EA6-44DE-9B8D-F5C39816BE1A}" type="pres">
      <dgm:prSet presAssocID="{E5281C68-3E15-4208-9287-0B2E7A097CFD}" presName="hierChild5" presStyleCnt="0"/>
      <dgm:spPr/>
    </dgm:pt>
    <dgm:pt modelId="{A8A82526-CD22-42CB-B1A3-5C20FD421875}" type="pres">
      <dgm:prSet presAssocID="{1B281BCC-5074-41A4-AD2D-187BEB002CF9}" presName="Name37" presStyleLbl="parChTrans1D2" presStyleIdx="2" presStyleCnt="3"/>
      <dgm:spPr/>
      <dgm:t>
        <a:bodyPr/>
        <a:lstStyle/>
        <a:p>
          <a:endParaRPr lang="ru-RU"/>
        </a:p>
      </dgm:t>
    </dgm:pt>
    <dgm:pt modelId="{F7FD5D8F-14E1-4A94-8EC0-1585543C6071}" type="pres">
      <dgm:prSet presAssocID="{B73D0845-ABC4-4C4B-9ADA-37E443AA3B46}" presName="hierRoot2" presStyleCnt="0">
        <dgm:presLayoutVars>
          <dgm:hierBranch val="init"/>
        </dgm:presLayoutVars>
      </dgm:prSet>
      <dgm:spPr/>
    </dgm:pt>
    <dgm:pt modelId="{66D195EE-9DC4-48EE-9449-D8D45DD23516}" type="pres">
      <dgm:prSet presAssocID="{B73D0845-ABC4-4C4B-9ADA-37E443AA3B46}" presName="rootComposite" presStyleCnt="0"/>
      <dgm:spPr/>
    </dgm:pt>
    <dgm:pt modelId="{4F97E7C1-53BD-4B57-81D1-7ED7E01B7425}" type="pres">
      <dgm:prSet presAssocID="{B73D0845-ABC4-4C4B-9ADA-37E443AA3B46}" presName="rootText" presStyleLbl="node2" presStyleIdx="2" presStyleCnt="3" custScaleX="100252" custScaleY="202283" custLinFactNeighborX="1065" custLinFactNeighborY="-74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54BA0E-01DC-44CC-B01B-FF0B93A44718}" type="pres">
      <dgm:prSet presAssocID="{B73D0845-ABC4-4C4B-9ADA-37E443AA3B46}" presName="rootConnector" presStyleLbl="node2" presStyleIdx="2" presStyleCnt="3"/>
      <dgm:spPr/>
      <dgm:t>
        <a:bodyPr/>
        <a:lstStyle/>
        <a:p>
          <a:endParaRPr lang="ru-RU"/>
        </a:p>
      </dgm:t>
    </dgm:pt>
    <dgm:pt modelId="{95280913-318D-4C20-A415-837159C699E8}" type="pres">
      <dgm:prSet presAssocID="{B73D0845-ABC4-4C4B-9ADA-37E443AA3B46}" presName="hierChild4" presStyleCnt="0"/>
      <dgm:spPr/>
    </dgm:pt>
    <dgm:pt modelId="{57C9C732-E9A4-4FA1-9B5F-24E25ECE5326}" type="pres">
      <dgm:prSet presAssocID="{B73D0845-ABC4-4C4B-9ADA-37E443AA3B46}" presName="hierChild5" presStyleCnt="0"/>
      <dgm:spPr/>
    </dgm:pt>
    <dgm:pt modelId="{1301CCD2-2158-4EEE-8AC5-7EA00871E24F}" type="pres">
      <dgm:prSet presAssocID="{C46C9B69-DBCA-4CCD-AE3A-D32427615FCE}" presName="hierChild3" presStyleCnt="0"/>
      <dgm:spPr/>
    </dgm:pt>
  </dgm:ptLst>
  <dgm:cxnLst>
    <dgm:cxn modelId="{5E021A45-6659-4E94-BBBB-A3BF498A1616}" srcId="{C46C9B69-DBCA-4CCD-AE3A-D32427615FCE}" destId="{E5281C68-3E15-4208-9287-0B2E7A097CFD}" srcOrd="1" destOrd="0" parTransId="{3ED5FC55-1F77-4497-97B2-513C4BCEC84E}" sibTransId="{8B7FF1BF-B815-4884-B376-91230A345E2D}"/>
    <dgm:cxn modelId="{EB15F159-8CC7-4C60-A508-45A80800605E}" type="presOf" srcId="{BDC4A2E1-EAB9-47DF-8059-32879E6B1C55}" destId="{B1C44828-6450-47D0-BAB0-DC8BDE7BE1B1}" srcOrd="0" destOrd="0" presId="urn:microsoft.com/office/officeart/2005/8/layout/orgChart1"/>
    <dgm:cxn modelId="{B671D3E6-9D4C-4BC3-97CF-D904973455E0}" type="presOf" srcId="{E5281C68-3E15-4208-9287-0B2E7A097CFD}" destId="{75D754B4-B967-454E-92C3-E07F66A85389}" srcOrd="1" destOrd="0" presId="urn:microsoft.com/office/officeart/2005/8/layout/orgChart1"/>
    <dgm:cxn modelId="{C37D9BAE-D208-46BA-8360-F73094ECB1B1}" type="presOf" srcId="{2CE179A2-0005-486B-B5B3-586E5059E4AC}" destId="{681EF42E-ACAD-4E6F-9459-770415F967B0}" srcOrd="0" destOrd="0" presId="urn:microsoft.com/office/officeart/2005/8/layout/orgChart1"/>
    <dgm:cxn modelId="{C54EAFCD-3127-4EED-8D7F-7B5F04E7A2DF}" type="presOf" srcId="{C46C9B69-DBCA-4CCD-AE3A-D32427615FCE}" destId="{726314A6-3E0D-4891-B48F-B7B7C8AB44EF}" srcOrd="0" destOrd="0" presId="urn:microsoft.com/office/officeart/2005/8/layout/orgChart1"/>
    <dgm:cxn modelId="{4B828D47-4582-473D-A80F-8168D0F9FBC9}" type="presOf" srcId="{B73D0845-ABC4-4C4B-9ADA-37E443AA3B46}" destId="{2A54BA0E-01DC-44CC-B01B-FF0B93A44718}" srcOrd="1" destOrd="0" presId="urn:microsoft.com/office/officeart/2005/8/layout/orgChart1"/>
    <dgm:cxn modelId="{9DF10B1C-3FCD-4E5C-B985-46B5C12F6E4B}" type="presOf" srcId="{1B281BCC-5074-41A4-AD2D-187BEB002CF9}" destId="{A8A82526-CD22-42CB-B1A3-5C20FD421875}" srcOrd="0" destOrd="0" presId="urn:microsoft.com/office/officeart/2005/8/layout/orgChart1"/>
    <dgm:cxn modelId="{ACE5FAFB-5C29-41B7-B7F8-2E4777CE8AE3}" type="presOf" srcId="{E5281C68-3E15-4208-9287-0B2E7A097CFD}" destId="{4AB5AF97-3E3F-44FD-BB9A-F4CFC2B52EC7}" srcOrd="0" destOrd="0" presId="urn:microsoft.com/office/officeart/2005/8/layout/orgChart1"/>
    <dgm:cxn modelId="{32807BF2-4ED9-4CB5-9AAE-F6C606C15CF9}" type="presOf" srcId="{C46C9B69-DBCA-4CCD-AE3A-D32427615FCE}" destId="{622D8D88-C871-4460-8148-4D0018CCB8C8}" srcOrd="1" destOrd="0" presId="urn:microsoft.com/office/officeart/2005/8/layout/orgChart1"/>
    <dgm:cxn modelId="{227DD000-908A-4D51-AE3F-E68B64A1D8CD}" type="presOf" srcId="{BDC4A2E1-EAB9-47DF-8059-32879E6B1C55}" destId="{1EEA982E-3460-40CE-878D-4C12A780B1AA}" srcOrd="1" destOrd="0" presId="urn:microsoft.com/office/officeart/2005/8/layout/orgChart1"/>
    <dgm:cxn modelId="{96A3DBA4-B96F-43F8-B5EC-FDB3D4032D2E}" type="presOf" srcId="{686B83A4-D591-4C18-AF13-7784C214798D}" destId="{0B2F422A-DDD7-4089-8C7C-2ED158591A27}" srcOrd="0" destOrd="0" presId="urn:microsoft.com/office/officeart/2005/8/layout/orgChart1"/>
    <dgm:cxn modelId="{860DDFAC-6493-4896-BB30-72F807EDAD06}" type="presOf" srcId="{B73D0845-ABC4-4C4B-9ADA-37E443AA3B46}" destId="{4F97E7C1-53BD-4B57-81D1-7ED7E01B7425}" srcOrd="0" destOrd="0" presId="urn:microsoft.com/office/officeart/2005/8/layout/orgChart1"/>
    <dgm:cxn modelId="{991EB27B-0BB2-40A4-9F6A-C35FF1894293}" type="presOf" srcId="{3ED5FC55-1F77-4497-97B2-513C4BCEC84E}" destId="{76192E55-8E60-4661-BEA0-22901CAD5B62}" srcOrd="0" destOrd="0" presId="urn:microsoft.com/office/officeart/2005/8/layout/orgChart1"/>
    <dgm:cxn modelId="{BD0A774A-DA72-447E-BC20-D4120A063B83}" srcId="{686B83A4-D591-4C18-AF13-7784C214798D}" destId="{C46C9B69-DBCA-4CCD-AE3A-D32427615FCE}" srcOrd="0" destOrd="0" parTransId="{9DC0CF9F-703B-4A0D-9DE2-2F4DB9EDDEF1}" sibTransId="{DF55FAE6-4F3B-4C63-9E29-2CD9E3FDA5D9}"/>
    <dgm:cxn modelId="{4F54F35C-8887-4808-BE25-220CE32F8F44}" srcId="{C46C9B69-DBCA-4CCD-AE3A-D32427615FCE}" destId="{BDC4A2E1-EAB9-47DF-8059-32879E6B1C55}" srcOrd="0" destOrd="0" parTransId="{2CE179A2-0005-486B-B5B3-586E5059E4AC}" sibTransId="{A9076D52-9BA7-4720-B750-16DF63D82F64}"/>
    <dgm:cxn modelId="{10D4AADD-3C74-4D4E-8D1D-68A68684A9A7}" srcId="{C46C9B69-DBCA-4CCD-AE3A-D32427615FCE}" destId="{B73D0845-ABC4-4C4B-9ADA-37E443AA3B46}" srcOrd="2" destOrd="0" parTransId="{1B281BCC-5074-41A4-AD2D-187BEB002CF9}" sibTransId="{A13BE850-9F98-4870-B041-16EA51FF35A8}"/>
    <dgm:cxn modelId="{F2B69E51-5A8C-4241-BA10-F94845F65D98}" type="presParOf" srcId="{0B2F422A-DDD7-4089-8C7C-2ED158591A27}" destId="{541B85B3-BB56-4329-ACD6-E85D1F8EB34C}" srcOrd="0" destOrd="0" presId="urn:microsoft.com/office/officeart/2005/8/layout/orgChart1"/>
    <dgm:cxn modelId="{3FEB3431-F922-411A-B6C7-D320DDF7CCE1}" type="presParOf" srcId="{541B85B3-BB56-4329-ACD6-E85D1F8EB34C}" destId="{8930C77B-BDDF-4B0B-843E-8B4FFC267D97}" srcOrd="0" destOrd="0" presId="urn:microsoft.com/office/officeart/2005/8/layout/orgChart1"/>
    <dgm:cxn modelId="{DDDD93F1-1363-4248-9BBA-0A099DA7E104}" type="presParOf" srcId="{8930C77B-BDDF-4B0B-843E-8B4FFC267D97}" destId="{726314A6-3E0D-4891-B48F-B7B7C8AB44EF}" srcOrd="0" destOrd="0" presId="urn:microsoft.com/office/officeart/2005/8/layout/orgChart1"/>
    <dgm:cxn modelId="{C4C246D4-68F7-4E8A-AE94-A2CC1AB0E657}" type="presParOf" srcId="{8930C77B-BDDF-4B0B-843E-8B4FFC267D97}" destId="{622D8D88-C871-4460-8148-4D0018CCB8C8}" srcOrd="1" destOrd="0" presId="urn:microsoft.com/office/officeart/2005/8/layout/orgChart1"/>
    <dgm:cxn modelId="{A31F03ED-7C7A-4C6B-AD90-CCDDA752D22E}" type="presParOf" srcId="{541B85B3-BB56-4329-ACD6-E85D1F8EB34C}" destId="{2D32DBF5-7BE7-4970-8F68-DB1E7D163A61}" srcOrd="1" destOrd="0" presId="urn:microsoft.com/office/officeart/2005/8/layout/orgChart1"/>
    <dgm:cxn modelId="{8AD21C8A-F93A-469B-B354-B243111BD2B0}" type="presParOf" srcId="{2D32DBF5-7BE7-4970-8F68-DB1E7D163A61}" destId="{681EF42E-ACAD-4E6F-9459-770415F967B0}" srcOrd="0" destOrd="0" presId="urn:microsoft.com/office/officeart/2005/8/layout/orgChart1"/>
    <dgm:cxn modelId="{1FDEEBF9-FF87-48B2-9F15-4C688670EDCC}" type="presParOf" srcId="{2D32DBF5-7BE7-4970-8F68-DB1E7D163A61}" destId="{6E3B4237-7E71-4CEB-A6AC-EEEC2A8DC0AC}" srcOrd="1" destOrd="0" presId="urn:microsoft.com/office/officeart/2005/8/layout/orgChart1"/>
    <dgm:cxn modelId="{99B0C08C-6D39-4CE8-BA93-03DC3B035235}" type="presParOf" srcId="{6E3B4237-7E71-4CEB-A6AC-EEEC2A8DC0AC}" destId="{66A45E6B-9862-43DB-B59C-DBBED689FB27}" srcOrd="0" destOrd="0" presId="urn:microsoft.com/office/officeart/2005/8/layout/orgChart1"/>
    <dgm:cxn modelId="{3F7FD6D8-F8CE-4669-8102-21DEB9A376CC}" type="presParOf" srcId="{66A45E6B-9862-43DB-B59C-DBBED689FB27}" destId="{B1C44828-6450-47D0-BAB0-DC8BDE7BE1B1}" srcOrd="0" destOrd="0" presId="urn:microsoft.com/office/officeart/2005/8/layout/orgChart1"/>
    <dgm:cxn modelId="{E314CB45-AFFC-4956-AFC5-73DF7745383A}" type="presParOf" srcId="{66A45E6B-9862-43DB-B59C-DBBED689FB27}" destId="{1EEA982E-3460-40CE-878D-4C12A780B1AA}" srcOrd="1" destOrd="0" presId="urn:microsoft.com/office/officeart/2005/8/layout/orgChart1"/>
    <dgm:cxn modelId="{CB48027A-0CDA-4413-86EA-7371C44004D3}" type="presParOf" srcId="{6E3B4237-7E71-4CEB-A6AC-EEEC2A8DC0AC}" destId="{995AA583-778E-405D-B23C-9643B6C5363A}" srcOrd="1" destOrd="0" presId="urn:microsoft.com/office/officeart/2005/8/layout/orgChart1"/>
    <dgm:cxn modelId="{8EE64C97-6A94-4A18-ACA7-BEE1342CFD61}" type="presParOf" srcId="{6E3B4237-7E71-4CEB-A6AC-EEEC2A8DC0AC}" destId="{885B4C74-8F36-40F3-88FE-9DA8561AEC64}" srcOrd="2" destOrd="0" presId="urn:microsoft.com/office/officeart/2005/8/layout/orgChart1"/>
    <dgm:cxn modelId="{B2C2D33B-EC94-44EB-8600-A905D50C657B}" type="presParOf" srcId="{2D32DBF5-7BE7-4970-8F68-DB1E7D163A61}" destId="{76192E55-8E60-4661-BEA0-22901CAD5B62}" srcOrd="2" destOrd="0" presId="urn:microsoft.com/office/officeart/2005/8/layout/orgChart1"/>
    <dgm:cxn modelId="{A1B5541B-09AF-44CC-AD0A-93ED0C80C827}" type="presParOf" srcId="{2D32DBF5-7BE7-4970-8F68-DB1E7D163A61}" destId="{F4AB50ED-0274-40FD-B9AA-FC5953556085}" srcOrd="3" destOrd="0" presId="urn:microsoft.com/office/officeart/2005/8/layout/orgChart1"/>
    <dgm:cxn modelId="{495706E6-360F-46E2-8B04-7A280EBB625F}" type="presParOf" srcId="{F4AB50ED-0274-40FD-B9AA-FC5953556085}" destId="{2CCA3098-4735-42D7-9CF1-19F055B737C8}" srcOrd="0" destOrd="0" presId="urn:microsoft.com/office/officeart/2005/8/layout/orgChart1"/>
    <dgm:cxn modelId="{35BBBEED-2050-4601-83B8-470616161BB9}" type="presParOf" srcId="{2CCA3098-4735-42D7-9CF1-19F055B737C8}" destId="{4AB5AF97-3E3F-44FD-BB9A-F4CFC2B52EC7}" srcOrd="0" destOrd="0" presId="urn:microsoft.com/office/officeart/2005/8/layout/orgChart1"/>
    <dgm:cxn modelId="{E7BCAB80-CE31-42A9-8CA5-EF7CDD038D05}" type="presParOf" srcId="{2CCA3098-4735-42D7-9CF1-19F055B737C8}" destId="{75D754B4-B967-454E-92C3-E07F66A85389}" srcOrd="1" destOrd="0" presId="urn:microsoft.com/office/officeart/2005/8/layout/orgChart1"/>
    <dgm:cxn modelId="{D5A8C779-4E36-4F71-85EA-4E216C84FD85}" type="presParOf" srcId="{F4AB50ED-0274-40FD-B9AA-FC5953556085}" destId="{BDED6CBD-F81F-4D49-9A00-6178593C1771}" srcOrd="1" destOrd="0" presId="urn:microsoft.com/office/officeart/2005/8/layout/orgChart1"/>
    <dgm:cxn modelId="{0B7719EA-A141-47E7-A91D-3695292ED67D}" type="presParOf" srcId="{F4AB50ED-0274-40FD-B9AA-FC5953556085}" destId="{ECF11F01-3EA6-44DE-9B8D-F5C39816BE1A}" srcOrd="2" destOrd="0" presId="urn:microsoft.com/office/officeart/2005/8/layout/orgChart1"/>
    <dgm:cxn modelId="{20BFF070-6386-4279-BB99-AD42D48CF98D}" type="presParOf" srcId="{2D32DBF5-7BE7-4970-8F68-DB1E7D163A61}" destId="{A8A82526-CD22-42CB-B1A3-5C20FD421875}" srcOrd="4" destOrd="0" presId="urn:microsoft.com/office/officeart/2005/8/layout/orgChart1"/>
    <dgm:cxn modelId="{F27C62D3-EE84-4955-B982-89E49D8B0181}" type="presParOf" srcId="{2D32DBF5-7BE7-4970-8F68-DB1E7D163A61}" destId="{F7FD5D8F-14E1-4A94-8EC0-1585543C6071}" srcOrd="5" destOrd="0" presId="urn:microsoft.com/office/officeart/2005/8/layout/orgChart1"/>
    <dgm:cxn modelId="{3B508018-DE89-4BC1-A1EC-C8638395FF3B}" type="presParOf" srcId="{F7FD5D8F-14E1-4A94-8EC0-1585543C6071}" destId="{66D195EE-9DC4-48EE-9449-D8D45DD23516}" srcOrd="0" destOrd="0" presId="urn:microsoft.com/office/officeart/2005/8/layout/orgChart1"/>
    <dgm:cxn modelId="{1F6AFB9C-8A6E-4F06-A9DD-5957CB9A81E2}" type="presParOf" srcId="{66D195EE-9DC4-48EE-9449-D8D45DD23516}" destId="{4F97E7C1-53BD-4B57-81D1-7ED7E01B7425}" srcOrd="0" destOrd="0" presId="urn:microsoft.com/office/officeart/2005/8/layout/orgChart1"/>
    <dgm:cxn modelId="{8C98E51F-2472-4056-BCC8-87ED4AA0BC2F}" type="presParOf" srcId="{66D195EE-9DC4-48EE-9449-D8D45DD23516}" destId="{2A54BA0E-01DC-44CC-B01B-FF0B93A44718}" srcOrd="1" destOrd="0" presId="urn:microsoft.com/office/officeart/2005/8/layout/orgChart1"/>
    <dgm:cxn modelId="{676B0919-307B-4B17-A4A5-3F3B4E1C61D1}" type="presParOf" srcId="{F7FD5D8F-14E1-4A94-8EC0-1585543C6071}" destId="{95280913-318D-4C20-A415-837159C699E8}" srcOrd="1" destOrd="0" presId="urn:microsoft.com/office/officeart/2005/8/layout/orgChart1"/>
    <dgm:cxn modelId="{EA9E4C1B-16A3-4F63-8CC6-D31345C79159}" type="presParOf" srcId="{F7FD5D8F-14E1-4A94-8EC0-1585543C6071}" destId="{57C9C732-E9A4-4FA1-9B5F-24E25ECE5326}" srcOrd="2" destOrd="0" presId="urn:microsoft.com/office/officeart/2005/8/layout/orgChart1"/>
    <dgm:cxn modelId="{DE7485C2-F3DE-4A10-A624-B1FB97576746}" type="presParOf" srcId="{541B85B3-BB56-4329-ACD6-E85D1F8EB34C}" destId="{1301CCD2-2158-4EEE-8AC5-7EA00871E2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83376A-25E3-425A-B51C-511F32FF4B54}" type="doc">
      <dgm:prSet loTypeId="urn:microsoft.com/office/officeart/2005/8/layout/orgChart1" loCatId="hierarchy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D8E56DDB-44AA-48E4-A567-F04A987A2099}">
      <dgm:prSet phldrT="[Текст]" custT="1"/>
      <dgm:spPr/>
      <dgm:t>
        <a:bodyPr/>
        <a:lstStyle/>
        <a:p>
          <a:r>
            <a:rPr lang="ru-RU" sz="1600" b="1" dirty="0" smtClean="0"/>
            <a:t>Контроль и оценка качества ПНО</a:t>
          </a:r>
          <a:endParaRPr lang="ru-RU" sz="1600" b="1" dirty="0"/>
        </a:p>
      </dgm:t>
    </dgm:pt>
    <dgm:pt modelId="{6E15130E-4502-4715-A704-125763658CEC}" type="parTrans" cxnId="{8EC6AADE-93AF-4CF0-B1B5-18B0AB068B93}">
      <dgm:prSet/>
      <dgm:spPr/>
      <dgm:t>
        <a:bodyPr/>
        <a:lstStyle/>
        <a:p>
          <a:endParaRPr lang="ru-RU"/>
        </a:p>
      </dgm:t>
    </dgm:pt>
    <dgm:pt modelId="{FB0C6973-339D-4E1B-B834-325B16AD16FB}" type="sibTrans" cxnId="{8EC6AADE-93AF-4CF0-B1B5-18B0AB068B93}">
      <dgm:prSet/>
      <dgm:spPr/>
      <dgm:t>
        <a:bodyPr/>
        <a:lstStyle/>
        <a:p>
          <a:endParaRPr lang="ru-RU"/>
        </a:p>
      </dgm:t>
    </dgm:pt>
    <dgm:pt modelId="{DB214F16-9269-4A30-9EEA-07181EC6B62C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b="1" dirty="0" smtClean="0"/>
            <a:t>Внутренний контроль</a:t>
          </a:r>
          <a:endParaRPr lang="ru-RU" sz="1400" b="1" dirty="0"/>
        </a:p>
      </dgm:t>
    </dgm:pt>
    <dgm:pt modelId="{27E7C1BC-CCC7-4BED-8189-E7445D89937A}" type="parTrans" cxnId="{46F66F6F-5188-4ACE-853A-DA6A92BD04B9}">
      <dgm:prSet/>
      <dgm:spPr/>
      <dgm:t>
        <a:bodyPr/>
        <a:lstStyle/>
        <a:p>
          <a:endParaRPr lang="ru-RU"/>
        </a:p>
      </dgm:t>
    </dgm:pt>
    <dgm:pt modelId="{EA9ABE1E-648B-4C4A-BCEF-94DC8AD82458}" type="sibTrans" cxnId="{46F66F6F-5188-4ACE-853A-DA6A92BD04B9}">
      <dgm:prSet/>
      <dgm:spPr/>
      <dgm:t>
        <a:bodyPr/>
        <a:lstStyle/>
        <a:p>
          <a:endParaRPr lang="ru-RU"/>
        </a:p>
      </dgm:t>
    </dgm:pt>
    <dgm:pt modelId="{3F38783F-4A2E-4F05-973F-30732360F200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600" b="1" dirty="0" smtClean="0"/>
            <a:t>Независимая внешняя оценка ПНО</a:t>
          </a:r>
          <a:endParaRPr lang="ru-RU" sz="1600" b="1" dirty="0"/>
        </a:p>
      </dgm:t>
    </dgm:pt>
    <dgm:pt modelId="{C251C493-66AF-4E31-BF73-E210417F4C32}" type="parTrans" cxnId="{44B71CA7-F5B0-4047-9217-941DCB9491CA}">
      <dgm:prSet/>
      <dgm:spPr/>
      <dgm:t>
        <a:bodyPr/>
        <a:lstStyle/>
        <a:p>
          <a:endParaRPr lang="ru-RU"/>
        </a:p>
      </dgm:t>
    </dgm:pt>
    <dgm:pt modelId="{6AA68720-A167-4987-990E-BFF71CBCAD80}" type="sibTrans" cxnId="{44B71CA7-F5B0-4047-9217-941DCB9491CA}">
      <dgm:prSet/>
      <dgm:spPr/>
      <dgm:t>
        <a:bodyPr/>
        <a:lstStyle/>
        <a:p>
          <a:endParaRPr lang="ru-RU"/>
        </a:p>
      </dgm:t>
    </dgm:pt>
    <dgm:pt modelId="{99A3AA3D-F1B1-4E72-AB31-CF0C8375EB22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pPr algn="ctr"/>
          <a:r>
            <a:rPr lang="ru-RU" sz="1400" dirty="0" smtClean="0">
              <a:solidFill>
                <a:srgbClr val="002060"/>
              </a:solidFill>
            </a:rPr>
            <a:t>Внутреннее структурное подразделение организации, наделенное контрольно-ревизионными функциями</a:t>
          </a:r>
          <a:endParaRPr lang="ru-RU" sz="1400" dirty="0">
            <a:solidFill>
              <a:srgbClr val="002060"/>
            </a:solidFill>
          </a:endParaRPr>
        </a:p>
      </dgm:t>
    </dgm:pt>
    <dgm:pt modelId="{12A64E8F-D18B-4D0A-A959-76666459E874}" type="parTrans" cxnId="{2247B598-A063-4F50-BD4A-62C4778640F3}">
      <dgm:prSet/>
      <dgm:spPr/>
      <dgm:t>
        <a:bodyPr/>
        <a:lstStyle/>
        <a:p>
          <a:endParaRPr lang="ru-RU"/>
        </a:p>
      </dgm:t>
    </dgm:pt>
    <dgm:pt modelId="{7A1A42F6-306F-4561-9262-E347E2A99B23}" type="sibTrans" cxnId="{2247B598-A063-4F50-BD4A-62C4778640F3}">
      <dgm:prSet/>
      <dgm:spPr/>
      <dgm:t>
        <a:bodyPr/>
        <a:lstStyle/>
        <a:p>
          <a:endParaRPr lang="ru-RU"/>
        </a:p>
      </dgm:t>
    </dgm:pt>
    <dgm:pt modelId="{FA80B130-F9E2-44DC-AE3F-2E469CCEDC1C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pPr algn="l"/>
          <a:r>
            <a:rPr lang="ru-RU" sz="1400" dirty="0" smtClean="0">
              <a:solidFill>
                <a:schemeClr val="bg1"/>
              </a:solidFill>
            </a:rPr>
            <a:t>Независимая внешняя оценка по инициативе организаций, выпускающих отчеты  </a:t>
          </a:r>
        </a:p>
      </dgm:t>
    </dgm:pt>
    <dgm:pt modelId="{7AC8D719-254D-4F44-95D3-53D150E42044}" type="parTrans" cxnId="{AB7AC513-9D7B-4A32-B2B2-2918CB9FA26C}">
      <dgm:prSet/>
      <dgm:spPr/>
      <dgm:t>
        <a:bodyPr/>
        <a:lstStyle/>
        <a:p>
          <a:endParaRPr lang="ru-RU"/>
        </a:p>
      </dgm:t>
    </dgm:pt>
    <dgm:pt modelId="{A4EEB72B-BEDA-463C-9F0D-8D550D69939F}" type="sibTrans" cxnId="{AB7AC513-9D7B-4A32-B2B2-2918CB9FA26C}">
      <dgm:prSet/>
      <dgm:spPr/>
      <dgm:t>
        <a:bodyPr/>
        <a:lstStyle/>
        <a:p>
          <a:endParaRPr lang="ru-RU"/>
        </a:p>
      </dgm:t>
    </dgm:pt>
    <dgm:pt modelId="{8602AF17-6C91-4940-BE88-8C892D19B427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Независимая внешняя оценка по инициативе третьей стороны</a:t>
          </a:r>
        </a:p>
        <a:p>
          <a:r>
            <a:rPr lang="ru-RU" sz="1400" dirty="0" smtClean="0">
              <a:solidFill>
                <a:schemeClr val="bg1"/>
              </a:solidFill>
            </a:rPr>
            <a:t>Индексы</a:t>
          </a:r>
        </a:p>
        <a:p>
          <a:r>
            <a:rPr lang="ru-RU" sz="1400" dirty="0" smtClean="0">
              <a:solidFill>
                <a:schemeClr val="bg1"/>
              </a:solidFill>
            </a:rPr>
            <a:t>рейтинги</a:t>
          </a:r>
          <a:endParaRPr lang="ru-RU" sz="1400" dirty="0">
            <a:solidFill>
              <a:schemeClr val="bg1"/>
            </a:solidFill>
          </a:endParaRPr>
        </a:p>
      </dgm:t>
    </dgm:pt>
    <dgm:pt modelId="{6B44DF5C-F647-437C-B66A-189F0570838A}" type="parTrans" cxnId="{EE65272D-6C52-4F77-A153-DF2F8246B337}">
      <dgm:prSet/>
      <dgm:spPr/>
      <dgm:t>
        <a:bodyPr/>
        <a:lstStyle/>
        <a:p>
          <a:endParaRPr lang="ru-RU"/>
        </a:p>
      </dgm:t>
    </dgm:pt>
    <dgm:pt modelId="{9B3E1091-60E0-4A8E-8865-F402EF4B45F9}" type="sibTrans" cxnId="{EE65272D-6C52-4F77-A153-DF2F8246B337}">
      <dgm:prSet/>
      <dgm:spPr/>
      <dgm:t>
        <a:bodyPr/>
        <a:lstStyle/>
        <a:p>
          <a:endParaRPr lang="ru-RU"/>
        </a:p>
      </dgm:t>
    </dgm:pt>
    <dgm:pt modelId="{D6004356-2A87-4B25-A272-8FA795767D9F}" type="pres">
      <dgm:prSet presAssocID="{4683376A-25E3-425A-B51C-511F32FF4B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EF75D4D-0968-48B5-83F1-93A0DF73DC66}" type="pres">
      <dgm:prSet presAssocID="{D8E56DDB-44AA-48E4-A567-F04A987A2099}" presName="hierRoot1" presStyleCnt="0">
        <dgm:presLayoutVars>
          <dgm:hierBranch val="init"/>
        </dgm:presLayoutVars>
      </dgm:prSet>
      <dgm:spPr/>
    </dgm:pt>
    <dgm:pt modelId="{66FFC59E-AF89-4631-BA74-A6CC17C527CB}" type="pres">
      <dgm:prSet presAssocID="{D8E56DDB-44AA-48E4-A567-F04A987A2099}" presName="rootComposite1" presStyleCnt="0"/>
      <dgm:spPr/>
    </dgm:pt>
    <dgm:pt modelId="{D62FF3C0-652B-48BE-B43A-7AD9498743A3}" type="pres">
      <dgm:prSet presAssocID="{D8E56DDB-44AA-48E4-A567-F04A987A2099}" presName="rootText1" presStyleLbl="node0" presStyleIdx="0" presStyleCnt="2" custScaleX="158004" custScaleY="97919" custLinFactNeighborX="42182" custLinFactNeighborY="9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5AF4A-5E4D-4C7C-9D70-1FFF4B1340C7}" type="pres">
      <dgm:prSet presAssocID="{D8E56DDB-44AA-48E4-A567-F04A987A209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7D0F33A-0FBE-4079-A6A9-1BA0ED7CAE49}" type="pres">
      <dgm:prSet presAssocID="{D8E56DDB-44AA-48E4-A567-F04A987A2099}" presName="hierChild2" presStyleCnt="0"/>
      <dgm:spPr/>
    </dgm:pt>
    <dgm:pt modelId="{071C69D6-DFA1-4EA5-9460-E7B8BE1A70E7}" type="pres">
      <dgm:prSet presAssocID="{27E7C1BC-CCC7-4BED-8189-E7445D89937A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0ACAD7D-2B20-404B-B192-CB077AF5CBA0}" type="pres">
      <dgm:prSet presAssocID="{DB214F16-9269-4A30-9EEA-07181EC6B62C}" presName="hierRoot2" presStyleCnt="0">
        <dgm:presLayoutVars>
          <dgm:hierBranch val="init"/>
        </dgm:presLayoutVars>
      </dgm:prSet>
      <dgm:spPr/>
    </dgm:pt>
    <dgm:pt modelId="{F2E0622D-3DCF-4B45-BC90-67C48036E5CA}" type="pres">
      <dgm:prSet presAssocID="{DB214F16-9269-4A30-9EEA-07181EC6B62C}" presName="rootComposite" presStyleCnt="0"/>
      <dgm:spPr/>
    </dgm:pt>
    <dgm:pt modelId="{E314E1D7-2CB4-4292-A3ED-1EB99667EB8E}" type="pres">
      <dgm:prSet presAssocID="{DB214F16-9269-4A30-9EEA-07181EC6B62C}" presName="rootText" presStyleLbl="node2" presStyleIdx="0" presStyleCnt="2" custLinFactNeighborX="21623" custLinFactNeighborY="-88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257438-E910-43D8-A576-C2E99B91F758}" type="pres">
      <dgm:prSet presAssocID="{DB214F16-9269-4A30-9EEA-07181EC6B62C}" presName="rootConnector" presStyleLbl="node2" presStyleIdx="0" presStyleCnt="2"/>
      <dgm:spPr/>
      <dgm:t>
        <a:bodyPr/>
        <a:lstStyle/>
        <a:p>
          <a:endParaRPr lang="ru-RU"/>
        </a:p>
      </dgm:t>
    </dgm:pt>
    <dgm:pt modelId="{EA5961C4-78CC-4476-B916-D02429D3B25A}" type="pres">
      <dgm:prSet presAssocID="{DB214F16-9269-4A30-9EEA-07181EC6B62C}" presName="hierChild4" presStyleCnt="0"/>
      <dgm:spPr/>
    </dgm:pt>
    <dgm:pt modelId="{FF1DCBAA-E2A7-4347-9B30-819EDE7C4B60}" type="pres">
      <dgm:prSet presAssocID="{12A64E8F-D18B-4D0A-A959-76666459E874}" presName="Name37" presStyleLbl="parChTrans1D3" presStyleIdx="0" presStyleCnt="2"/>
      <dgm:spPr/>
      <dgm:t>
        <a:bodyPr/>
        <a:lstStyle/>
        <a:p>
          <a:endParaRPr lang="ru-RU"/>
        </a:p>
      </dgm:t>
    </dgm:pt>
    <dgm:pt modelId="{DCA22B49-5EEE-43F4-8E28-130CC4DD2C2E}" type="pres">
      <dgm:prSet presAssocID="{99A3AA3D-F1B1-4E72-AB31-CF0C8375EB22}" presName="hierRoot2" presStyleCnt="0">
        <dgm:presLayoutVars>
          <dgm:hierBranch val="init"/>
        </dgm:presLayoutVars>
      </dgm:prSet>
      <dgm:spPr/>
    </dgm:pt>
    <dgm:pt modelId="{2DFF0F2A-95D8-4CF2-95C4-B02A6C569740}" type="pres">
      <dgm:prSet presAssocID="{99A3AA3D-F1B1-4E72-AB31-CF0C8375EB22}" presName="rootComposite" presStyleCnt="0"/>
      <dgm:spPr/>
    </dgm:pt>
    <dgm:pt modelId="{436200A6-EDD3-4801-8737-125D259DF759}" type="pres">
      <dgm:prSet presAssocID="{99A3AA3D-F1B1-4E72-AB31-CF0C8375EB22}" presName="rootText" presStyleLbl="node3" presStyleIdx="0" presStyleCnt="2" custScaleX="91764" custScaleY="84046" custLinFactNeighborX="-11689" custLinFactNeighborY="58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8C3258-45ED-4FAC-91B4-1EA59E17A5BF}" type="pres">
      <dgm:prSet presAssocID="{99A3AA3D-F1B1-4E72-AB31-CF0C8375EB22}" presName="rootConnector" presStyleLbl="node3" presStyleIdx="0" presStyleCnt="2"/>
      <dgm:spPr/>
      <dgm:t>
        <a:bodyPr/>
        <a:lstStyle/>
        <a:p>
          <a:endParaRPr lang="ru-RU"/>
        </a:p>
      </dgm:t>
    </dgm:pt>
    <dgm:pt modelId="{3232EE96-E1D2-4B64-A492-82A9EE9CF57A}" type="pres">
      <dgm:prSet presAssocID="{99A3AA3D-F1B1-4E72-AB31-CF0C8375EB22}" presName="hierChild4" presStyleCnt="0"/>
      <dgm:spPr/>
    </dgm:pt>
    <dgm:pt modelId="{485B9DBB-9F2B-491C-985A-CE543E097FA2}" type="pres">
      <dgm:prSet presAssocID="{99A3AA3D-F1B1-4E72-AB31-CF0C8375EB22}" presName="hierChild5" presStyleCnt="0"/>
      <dgm:spPr/>
    </dgm:pt>
    <dgm:pt modelId="{32F55A9C-8A13-4F25-982C-0C6F7A6ECECC}" type="pres">
      <dgm:prSet presAssocID="{DB214F16-9269-4A30-9EEA-07181EC6B62C}" presName="hierChild5" presStyleCnt="0"/>
      <dgm:spPr/>
    </dgm:pt>
    <dgm:pt modelId="{9F4674DA-29B4-4CDA-830C-03D436393A93}" type="pres">
      <dgm:prSet presAssocID="{C251C493-66AF-4E31-BF73-E210417F4C32}" presName="Name37" presStyleLbl="parChTrans1D2" presStyleIdx="1" presStyleCnt="2"/>
      <dgm:spPr/>
      <dgm:t>
        <a:bodyPr/>
        <a:lstStyle/>
        <a:p>
          <a:endParaRPr lang="ru-RU"/>
        </a:p>
      </dgm:t>
    </dgm:pt>
    <dgm:pt modelId="{8CF1F5B7-37AD-4FD3-BDD7-9DAB49D65691}" type="pres">
      <dgm:prSet presAssocID="{3F38783F-4A2E-4F05-973F-30732360F200}" presName="hierRoot2" presStyleCnt="0">
        <dgm:presLayoutVars>
          <dgm:hierBranch val="init"/>
        </dgm:presLayoutVars>
      </dgm:prSet>
      <dgm:spPr/>
    </dgm:pt>
    <dgm:pt modelId="{1BB2EBC5-7374-48C0-A89C-9B1FD6693FE3}" type="pres">
      <dgm:prSet presAssocID="{3F38783F-4A2E-4F05-973F-30732360F200}" presName="rootComposite" presStyleCnt="0"/>
      <dgm:spPr/>
    </dgm:pt>
    <dgm:pt modelId="{56F49D22-F972-485C-B9AF-F4157DEB7D4A}" type="pres">
      <dgm:prSet presAssocID="{3F38783F-4A2E-4F05-973F-30732360F200}" presName="rootText" presStyleLbl="node2" presStyleIdx="1" presStyleCnt="2" custScaleX="154812" custScaleY="66500" custLinFactNeighborX="51791" custLinFactNeighborY="-222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823196-57E9-4CC5-A07C-127E8D3F9646}" type="pres">
      <dgm:prSet presAssocID="{3F38783F-4A2E-4F05-973F-30732360F200}" presName="rootConnector" presStyleLbl="node2" presStyleIdx="1" presStyleCnt="2"/>
      <dgm:spPr/>
      <dgm:t>
        <a:bodyPr/>
        <a:lstStyle/>
        <a:p>
          <a:endParaRPr lang="ru-RU"/>
        </a:p>
      </dgm:t>
    </dgm:pt>
    <dgm:pt modelId="{F6629763-695F-4BCF-B3B0-38BF8399FD70}" type="pres">
      <dgm:prSet presAssocID="{3F38783F-4A2E-4F05-973F-30732360F200}" presName="hierChild4" presStyleCnt="0"/>
      <dgm:spPr/>
    </dgm:pt>
    <dgm:pt modelId="{3BCAF3AF-902D-42A5-91CC-4B6035C77A1F}" type="pres">
      <dgm:prSet presAssocID="{7AC8D719-254D-4F44-95D3-53D150E42044}" presName="Name37" presStyleLbl="parChTrans1D3" presStyleIdx="1" presStyleCnt="2"/>
      <dgm:spPr/>
      <dgm:t>
        <a:bodyPr/>
        <a:lstStyle/>
        <a:p>
          <a:endParaRPr lang="ru-RU"/>
        </a:p>
      </dgm:t>
    </dgm:pt>
    <dgm:pt modelId="{CADE254F-19BD-4E34-9B3A-C3B171348A15}" type="pres">
      <dgm:prSet presAssocID="{FA80B130-F9E2-44DC-AE3F-2E469CCEDC1C}" presName="hierRoot2" presStyleCnt="0">
        <dgm:presLayoutVars>
          <dgm:hierBranch val="init"/>
        </dgm:presLayoutVars>
      </dgm:prSet>
      <dgm:spPr/>
    </dgm:pt>
    <dgm:pt modelId="{0A604911-0B5B-413E-A385-761C058D8928}" type="pres">
      <dgm:prSet presAssocID="{FA80B130-F9E2-44DC-AE3F-2E469CCEDC1C}" presName="rootComposite" presStyleCnt="0"/>
      <dgm:spPr/>
    </dgm:pt>
    <dgm:pt modelId="{14993EC7-5F4B-4985-A401-0E51BE0CCF23}" type="pres">
      <dgm:prSet presAssocID="{FA80B130-F9E2-44DC-AE3F-2E469CCEDC1C}" presName="rootText" presStyleLbl="node3" presStyleIdx="1" presStyleCnt="2" custScaleX="85200" custScaleY="71764" custLinFactNeighborX="-25150" custLinFactNeighborY="-38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B1CCB3-303C-4B6F-BA2F-8EDED18A0CED}" type="pres">
      <dgm:prSet presAssocID="{FA80B130-F9E2-44DC-AE3F-2E469CCEDC1C}" presName="rootConnector" presStyleLbl="node3" presStyleIdx="1" presStyleCnt="2"/>
      <dgm:spPr/>
      <dgm:t>
        <a:bodyPr/>
        <a:lstStyle/>
        <a:p>
          <a:endParaRPr lang="ru-RU"/>
        </a:p>
      </dgm:t>
    </dgm:pt>
    <dgm:pt modelId="{4A4D541A-6EBC-4304-B04E-1E1371CCCB91}" type="pres">
      <dgm:prSet presAssocID="{FA80B130-F9E2-44DC-AE3F-2E469CCEDC1C}" presName="hierChild4" presStyleCnt="0"/>
      <dgm:spPr/>
    </dgm:pt>
    <dgm:pt modelId="{75E1F229-6028-4098-83E3-328929329997}" type="pres">
      <dgm:prSet presAssocID="{FA80B130-F9E2-44DC-AE3F-2E469CCEDC1C}" presName="hierChild5" presStyleCnt="0"/>
      <dgm:spPr/>
    </dgm:pt>
    <dgm:pt modelId="{15E00F44-FD06-48B3-8F2E-64F280C93D93}" type="pres">
      <dgm:prSet presAssocID="{3F38783F-4A2E-4F05-973F-30732360F200}" presName="hierChild5" presStyleCnt="0"/>
      <dgm:spPr/>
    </dgm:pt>
    <dgm:pt modelId="{081A4E84-DB01-4603-A4FE-CCB2FDF6E613}" type="pres">
      <dgm:prSet presAssocID="{D8E56DDB-44AA-48E4-A567-F04A987A2099}" presName="hierChild3" presStyleCnt="0"/>
      <dgm:spPr/>
    </dgm:pt>
    <dgm:pt modelId="{99D0E306-F70E-46A4-ADA6-F33701C0657E}" type="pres">
      <dgm:prSet presAssocID="{8602AF17-6C91-4940-BE88-8C892D19B427}" presName="hierRoot1" presStyleCnt="0">
        <dgm:presLayoutVars>
          <dgm:hierBranch val="init"/>
        </dgm:presLayoutVars>
      </dgm:prSet>
      <dgm:spPr/>
    </dgm:pt>
    <dgm:pt modelId="{0C588FEC-53E8-419F-9117-80EC4340566F}" type="pres">
      <dgm:prSet presAssocID="{8602AF17-6C91-4940-BE88-8C892D19B427}" presName="rootComposite1" presStyleCnt="0"/>
      <dgm:spPr/>
    </dgm:pt>
    <dgm:pt modelId="{2DC5ECB7-F292-4866-A145-E5611A413ECB}" type="pres">
      <dgm:prSet presAssocID="{8602AF17-6C91-4940-BE88-8C892D19B427}" presName="rootText1" presStyleLbl="node0" presStyleIdx="1" presStyleCnt="2" custScaleX="89617" custScaleY="93563" custLinFactY="100000" custLinFactNeighborX="78" custLinFactNeighborY="1131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4BC9FA-0274-4CF8-8A5B-7E899591AB08}" type="pres">
      <dgm:prSet presAssocID="{8602AF17-6C91-4940-BE88-8C892D19B42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D063E59-D3A0-4293-8FCE-4CC59F722C36}" type="pres">
      <dgm:prSet presAssocID="{8602AF17-6C91-4940-BE88-8C892D19B427}" presName="hierChild2" presStyleCnt="0"/>
      <dgm:spPr/>
    </dgm:pt>
    <dgm:pt modelId="{5B8D7C36-89CB-4155-8CAF-5E2E9A4E9A51}" type="pres">
      <dgm:prSet presAssocID="{8602AF17-6C91-4940-BE88-8C892D19B427}" presName="hierChild3" presStyleCnt="0"/>
      <dgm:spPr/>
    </dgm:pt>
  </dgm:ptLst>
  <dgm:cxnLst>
    <dgm:cxn modelId="{E653E3E0-EC16-43E6-A6C4-94B3021E2600}" type="presOf" srcId="{FA80B130-F9E2-44DC-AE3F-2E469CCEDC1C}" destId="{14993EC7-5F4B-4985-A401-0E51BE0CCF23}" srcOrd="0" destOrd="0" presId="urn:microsoft.com/office/officeart/2005/8/layout/orgChart1"/>
    <dgm:cxn modelId="{981DE11B-148F-4D56-99E5-E2B9DABF11D6}" type="presOf" srcId="{8602AF17-6C91-4940-BE88-8C892D19B427}" destId="{2DC5ECB7-F292-4866-A145-E5611A413ECB}" srcOrd="0" destOrd="0" presId="urn:microsoft.com/office/officeart/2005/8/layout/orgChart1"/>
    <dgm:cxn modelId="{977BAAFE-DCFD-4DBB-9358-3CB0AF5B1191}" type="presOf" srcId="{DB214F16-9269-4A30-9EEA-07181EC6B62C}" destId="{23257438-E910-43D8-A576-C2E99B91F758}" srcOrd="1" destOrd="0" presId="urn:microsoft.com/office/officeart/2005/8/layout/orgChart1"/>
    <dgm:cxn modelId="{0AAEA60A-FE3E-40FC-B659-3EAF6B7E39BD}" type="presOf" srcId="{3F38783F-4A2E-4F05-973F-30732360F200}" destId="{3E823196-57E9-4CC5-A07C-127E8D3F9646}" srcOrd="1" destOrd="0" presId="urn:microsoft.com/office/officeart/2005/8/layout/orgChart1"/>
    <dgm:cxn modelId="{3C40D7A2-4581-41BF-A016-D9226EE05DFA}" type="presOf" srcId="{FA80B130-F9E2-44DC-AE3F-2E469CCEDC1C}" destId="{B3B1CCB3-303C-4B6F-BA2F-8EDED18A0CED}" srcOrd="1" destOrd="0" presId="urn:microsoft.com/office/officeart/2005/8/layout/orgChart1"/>
    <dgm:cxn modelId="{0FF5FE81-1AAD-4504-816C-4155BE620B72}" type="presOf" srcId="{8602AF17-6C91-4940-BE88-8C892D19B427}" destId="{424BC9FA-0274-4CF8-8A5B-7E899591AB08}" srcOrd="1" destOrd="0" presId="urn:microsoft.com/office/officeart/2005/8/layout/orgChart1"/>
    <dgm:cxn modelId="{82760B1D-C17B-49BD-90AF-2C7E7B359A0D}" type="presOf" srcId="{C251C493-66AF-4E31-BF73-E210417F4C32}" destId="{9F4674DA-29B4-4CDA-830C-03D436393A93}" srcOrd="0" destOrd="0" presId="urn:microsoft.com/office/officeart/2005/8/layout/orgChart1"/>
    <dgm:cxn modelId="{5B396A18-B78B-4B53-BFAC-E188803BC50F}" type="presOf" srcId="{D8E56DDB-44AA-48E4-A567-F04A987A2099}" destId="{D62FF3C0-652B-48BE-B43A-7AD9498743A3}" srcOrd="0" destOrd="0" presId="urn:microsoft.com/office/officeart/2005/8/layout/orgChart1"/>
    <dgm:cxn modelId="{1C3FE289-9D6C-486B-A7E6-0D588B9BA10B}" type="presOf" srcId="{3F38783F-4A2E-4F05-973F-30732360F200}" destId="{56F49D22-F972-485C-B9AF-F4157DEB7D4A}" srcOrd="0" destOrd="0" presId="urn:microsoft.com/office/officeart/2005/8/layout/orgChart1"/>
    <dgm:cxn modelId="{46F66F6F-5188-4ACE-853A-DA6A92BD04B9}" srcId="{D8E56DDB-44AA-48E4-A567-F04A987A2099}" destId="{DB214F16-9269-4A30-9EEA-07181EC6B62C}" srcOrd="0" destOrd="0" parTransId="{27E7C1BC-CCC7-4BED-8189-E7445D89937A}" sibTransId="{EA9ABE1E-648B-4C4A-BCEF-94DC8AD82458}"/>
    <dgm:cxn modelId="{03A3844F-BBC0-4814-B09F-C6DAF9E11242}" type="presOf" srcId="{12A64E8F-D18B-4D0A-A959-76666459E874}" destId="{FF1DCBAA-E2A7-4347-9B30-819EDE7C4B60}" srcOrd="0" destOrd="0" presId="urn:microsoft.com/office/officeart/2005/8/layout/orgChart1"/>
    <dgm:cxn modelId="{AB7AC513-9D7B-4A32-B2B2-2918CB9FA26C}" srcId="{3F38783F-4A2E-4F05-973F-30732360F200}" destId="{FA80B130-F9E2-44DC-AE3F-2E469CCEDC1C}" srcOrd="0" destOrd="0" parTransId="{7AC8D719-254D-4F44-95D3-53D150E42044}" sibTransId="{A4EEB72B-BEDA-463C-9F0D-8D550D69939F}"/>
    <dgm:cxn modelId="{8EC6AADE-93AF-4CF0-B1B5-18B0AB068B93}" srcId="{4683376A-25E3-425A-B51C-511F32FF4B54}" destId="{D8E56DDB-44AA-48E4-A567-F04A987A2099}" srcOrd="0" destOrd="0" parTransId="{6E15130E-4502-4715-A704-125763658CEC}" sibTransId="{FB0C6973-339D-4E1B-B834-325B16AD16FB}"/>
    <dgm:cxn modelId="{3D37F27C-1004-4123-BAB6-033FBBEF382F}" type="presOf" srcId="{DB214F16-9269-4A30-9EEA-07181EC6B62C}" destId="{E314E1D7-2CB4-4292-A3ED-1EB99667EB8E}" srcOrd="0" destOrd="0" presId="urn:microsoft.com/office/officeart/2005/8/layout/orgChart1"/>
    <dgm:cxn modelId="{32EC637B-9251-4B47-B21F-6C57FF502685}" type="presOf" srcId="{27E7C1BC-CCC7-4BED-8189-E7445D89937A}" destId="{071C69D6-DFA1-4EA5-9460-E7B8BE1A70E7}" srcOrd="0" destOrd="0" presId="urn:microsoft.com/office/officeart/2005/8/layout/orgChart1"/>
    <dgm:cxn modelId="{FCD02713-7853-4461-93A4-675A6DE366BF}" type="presOf" srcId="{D8E56DDB-44AA-48E4-A567-F04A987A2099}" destId="{3335AF4A-5E4D-4C7C-9D70-1FFF4B1340C7}" srcOrd="1" destOrd="0" presId="urn:microsoft.com/office/officeart/2005/8/layout/orgChart1"/>
    <dgm:cxn modelId="{2247B598-A063-4F50-BD4A-62C4778640F3}" srcId="{DB214F16-9269-4A30-9EEA-07181EC6B62C}" destId="{99A3AA3D-F1B1-4E72-AB31-CF0C8375EB22}" srcOrd="0" destOrd="0" parTransId="{12A64E8F-D18B-4D0A-A959-76666459E874}" sibTransId="{7A1A42F6-306F-4561-9262-E347E2A99B23}"/>
    <dgm:cxn modelId="{DA7B21EA-CEE3-4F49-A3B4-97FBB6B608A1}" type="presOf" srcId="{7AC8D719-254D-4F44-95D3-53D150E42044}" destId="{3BCAF3AF-902D-42A5-91CC-4B6035C77A1F}" srcOrd="0" destOrd="0" presId="urn:microsoft.com/office/officeart/2005/8/layout/orgChart1"/>
    <dgm:cxn modelId="{56A15BF2-DF3B-429C-A495-2BB71FB0CEAF}" type="presOf" srcId="{99A3AA3D-F1B1-4E72-AB31-CF0C8375EB22}" destId="{436200A6-EDD3-4801-8737-125D259DF759}" srcOrd="0" destOrd="0" presId="urn:microsoft.com/office/officeart/2005/8/layout/orgChart1"/>
    <dgm:cxn modelId="{44B71CA7-F5B0-4047-9217-941DCB9491CA}" srcId="{D8E56DDB-44AA-48E4-A567-F04A987A2099}" destId="{3F38783F-4A2E-4F05-973F-30732360F200}" srcOrd="1" destOrd="0" parTransId="{C251C493-66AF-4E31-BF73-E210417F4C32}" sibTransId="{6AA68720-A167-4987-990E-BFF71CBCAD80}"/>
    <dgm:cxn modelId="{ACBCC8D7-8406-442C-BAF7-42FC69E3C65E}" type="presOf" srcId="{99A3AA3D-F1B1-4E72-AB31-CF0C8375EB22}" destId="{F78C3258-45ED-4FAC-91B4-1EA59E17A5BF}" srcOrd="1" destOrd="0" presId="urn:microsoft.com/office/officeart/2005/8/layout/orgChart1"/>
    <dgm:cxn modelId="{3F4A55BE-78A2-45B8-A35C-30E1068C1F90}" type="presOf" srcId="{4683376A-25E3-425A-B51C-511F32FF4B54}" destId="{D6004356-2A87-4B25-A272-8FA795767D9F}" srcOrd="0" destOrd="0" presId="urn:microsoft.com/office/officeart/2005/8/layout/orgChart1"/>
    <dgm:cxn modelId="{EE65272D-6C52-4F77-A153-DF2F8246B337}" srcId="{4683376A-25E3-425A-B51C-511F32FF4B54}" destId="{8602AF17-6C91-4940-BE88-8C892D19B427}" srcOrd="1" destOrd="0" parTransId="{6B44DF5C-F647-437C-B66A-189F0570838A}" sibTransId="{9B3E1091-60E0-4A8E-8865-F402EF4B45F9}"/>
    <dgm:cxn modelId="{E88A3EAB-B6B3-4E9D-8964-077F2B9D5F4C}" type="presParOf" srcId="{D6004356-2A87-4B25-A272-8FA795767D9F}" destId="{2EF75D4D-0968-48B5-83F1-93A0DF73DC66}" srcOrd="0" destOrd="0" presId="urn:microsoft.com/office/officeart/2005/8/layout/orgChart1"/>
    <dgm:cxn modelId="{2C86D291-DDB9-4377-A0C0-333078B4676A}" type="presParOf" srcId="{2EF75D4D-0968-48B5-83F1-93A0DF73DC66}" destId="{66FFC59E-AF89-4631-BA74-A6CC17C527CB}" srcOrd="0" destOrd="0" presId="urn:microsoft.com/office/officeart/2005/8/layout/orgChart1"/>
    <dgm:cxn modelId="{AF2B059B-8B34-4DBE-8F98-4D55E9232784}" type="presParOf" srcId="{66FFC59E-AF89-4631-BA74-A6CC17C527CB}" destId="{D62FF3C0-652B-48BE-B43A-7AD9498743A3}" srcOrd="0" destOrd="0" presId="urn:microsoft.com/office/officeart/2005/8/layout/orgChart1"/>
    <dgm:cxn modelId="{110DB6F6-D9F4-4D7B-B4D2-36506771C36F}" type="presParOf" srcId="{66FFC59E-AF89-4631-BA74-A6CC17C527CB}" destId="{3335AF4A-5E4D-4C7C-9D70-1FFF4B1340C7}" srcOrd="1" destOrd="0" presId="urn:microsoft.com/office/officeart/2005/8/layout/orgChart1"/>
    <dgm:cxn modelId="{E7511800-E23A-4B69-9DB3-F4CEB09B9C6A}" type="presParOf" srcId="{2EF75D4D-0968-48B5-83F1-93A0DF73DC66}" destId="{17D0F33A-0FBE-4079-A6A9-1BA0ED7CAE49}" srcOrd="1" destOrd="0" presId="urn:microsoft.com/office/officeart/2005/8/layout/orgChart1"/>
    <dgm:cxn modelId="{CAF4005F-AE8D-4834-88AB-4F77B0ADDD24}" type="presParOf" srcId="{17D0F33A-0FBE-4079-A6A9-1BA0ED7CAE49}" destId="{071C69D6-DFA1-4EA5-9460-E7B8BE1A70E7}" srcOrd="0" destOrd="0" presId="urn:microsoft.com/office/officeart/2005/8/layout/orgChart1"/>
    <dgm:cxn modelId="{19DD828B-3DAE-4210-8FB9-13F2D125FB68}" type="presParOf" srcId="{17D0F33A-0FBE-4079-A6A9-1BA0ED7CAE49}" destId="{B0ACAD7D-2B20-404B-B192-CB077AF5CBA0}" srcOrd="1" destOrd="0" presId="urn:microsoft.com/office/officeart/2005/8/layout/orgChart1"/>
    <dgm:cxn modelId="{2119E976-1183-4D96-80CB-E782A3255B6F}" type="presParOf" srcId="{B0ACAD7D-2B20-404B-B192-CB077AF5CBA0}" destId="{F2E0622D-3DCF-4B45-BC90-67C48036E5CA}" srcOrd="0" destOrd="0" presId="urn:microsoft.com/office/officeart/2005/8/layout/orgChart1"/>
    <dgm:cxn modelId="{6A45A27E-352C-4D1D-83F7-B15BF66E89A8}" type="presParOf" srcId="{F2E0622D-3DCF-4B45-BC90-67C48036E5CA}" destId="{E314E1D7-2CB4-4292-A3ED-1EB99667EB8E}" srcOrd="0" destOrd="0" presId="urn:microsoft.com/office/officeart/2005/8/layout/orgChart1"/>
    <dgm:cxn modelId="{DCB9AC18-03F1-4C7C-9910-A2C781670500}" type="presParOf" srcId="{F2E0622D-3DCF-4B45-BC90-67C48036E5CA}" destId="{23257438-E910-43D8-A576-C2E99B91F758}" srcOrd="1" destOrd="0" presId="urn:microsoft.com/office/officeart/2005/8/layout/orgChart1"/>
    <dgm:cxn modelId="{8B350A8B-BB3B-48C0-86BF-6F72A9EC9E69}" type="presParOf" srcId="{B0ACAD7D-2B20-404B-B192-CB077AF5CBA0}" destId="{EA5961C4-78CC-4476-B916-D02429D3B25A}" srcOrd="1" destOrd="0" presId="urn:microsoft.com/office/officeart/2005/8/layout/orgChart1"/>
    <dgm:cxn modelId="{F48ECE7B-77D2-48E7-8EDA-5C335284FE7A}" type="presParOf" srcId="{EA5961C4-78CC-4476-B916-D02429D3B25A}" destId="{FF1DCBAA-E2A7-4347-9B30-819EDE7C4B60}" srcOrd="0" destOrd="0" presId="urn:microsoft.com/office/officeart/2005/8/layout/orgChart1"/>
    <dgm:cxn modelId="{3AB1C08F-C609-4E98-9D34-19D8BE64FC2D}" type="presParOf" srcId="{EA5961C4-78CC-4476-B916-D02429D3B25A}" destId="{DCA22B49-5EEE-43F4-8E28-130CC4DD2C2E}" srcOrd="1" destOrd="0" presId="urn:microsoft.com/office/officeart/2005/8/layout/orgChart1"/>
    <dgm:cxn modelId="{4871A941-6886-4505-AE9E-D7FFFC49461D}" type="presParOf" srcId="{DCA22B49-5EEE-43F4-8E28-130CC4DD2C2E}" destId="{2DFF0F2A-95D8-4CF2-95C4-B02A6C569740}" srcOrd="0" destOrd="0" presId="urn:microsoft.com/office/officeart/2005/8/layout/orgChart1"/>
    <dgm:cxn modelId="{3C692D99-060E-40C1-805D-5267752010B0}" type="presParOf" srcId="{2DFF0F2A-95D8-4CF2-95C4-B02A6C569740}" destId="{436200A6-EDD3-4801-8737-125D259DF759}" srcOrd="0" destOrd="0" presId="urn:microsoft.com/office/officeart/2005/8/layout/orgChart1"/>
    <dgm:cxn modelId="{C8F0234C-66CA-4254-86D9-C5589B409780}" type="presParOf" srcId="{2DFF0F2A-95D8-4CF2-95C4-B02A6C569740}" destId="{F78C3258-45ED-4FAC-91B4-1EA59E17A5BF}" srcOrd="1" destOrd="0" presId="urn:microsoft.com/office/officeart/2005/8/layout/orgChart1"/>
    <dgm:cxn modelId="{A0319534-463A-4266-B8FF-3DBA29FE8FE4}" type="presParOf" srcId="{DCA22B49-5EEE-43F4-8E28-130CC4DD2C2E}" destId="{3232EE96-E1D2-4B64-A492-82A9EE9CF57A}" srcOrd="1" destOrd="0" presId="urn:microsoft.com/office/officeart/2005/8/layout/orgChart1"/>
    <dgm:cxn modelId="{E087BF3F-810F-45BF-BA6D-A88B550530DC}" type="presParOf" srcId="{DCA22B49-5EEE-43F4-8E28-130CC4DD2C2E}" destId="{485B9DBB-9F2B-491C-985A-CE543E097FA2}" srcOrd="2" destOrd="0" presId="urn:microsoft.com/office/officeart/2005/8/layout/orgChart1"/>
    <dgm:cxn modelId="{748AAF35-0500-4D3B-9AED-AC36B35562B3}" type="presParOf" srcId="{B0ACAD7D-2B20-404B-B192-CB077AF5CBA0}" destId="{32F55A9C-8A13-4F25-982C-0C6F7A6ECECC}" srcOrd="2" destOrd="0" presId="urn:microsoft.com/office/officeart/2005/8/layout/orgChart1"/>
    <dgm:cxn modelId="{8B391154-1EAA-483C-8E11-87D7375E56A5}" type="presParOf" srcId="{17D0F33A-0FBE-4079-A6A9-1BA0ED7CAE49}" destId="{9F4674DA-29B4-4CDA-830C-03D436393A93}" srcOrd="2" destOrd="0" presId="urn:microsoft.com/office/officeart/2005/8/layout/orgChart1"/>
    <dgm:cxn modelId="{45822D82-B7EA-436D-9F58-DC169AF07BDB}" type="presParOf" srcId="{17D0F33A-0FBE-4079-A6A9-1BA0ED7CAE49}" destId="{8CF1F5B7-37AD-4FD3-BDD7-9DAB49D65691}" srcOrd="3" destOrd="0" presId="urn:microsoft.com/office/officeart/2005/8/layout/orgChart1"/>
    <dgm:cxn modelId="{1AD15433-729E-49C2-9D89-1121FAA1EC97}" type="presParOf" srcId="{8CF1F5B7-37AD-4FD3-BDD7-9DAB49D65691}" destId="{1BB2EBC5-7374-48C0-A89C-9B1FD6693FE3}" srcOrd="0" destOrd="0" presId="urn:microsoft.com/office/officeart/2005/8/layout/orgChart1"/>
    <dgm:cxn modelId="{9B5DD13E-019F-448F-BD4D-CE65EC3FFA32}" type="presParOf" srcId="{1BB2EBC5-7374-48C0-A89C-9B1FD6693FE3}" destId="{56F49D22-F972-485C-B9AF-F4157DEB7D4A}" srcOrd="0" destOrd="0" presId="urn:microsoft.com/office/officeart/2005/8/layout/orgChart1"/>
    <dgm:cxn modelId="{629C6467-25BE-49BE-992F-A459FD7F7F69}" type="presParOf" srcId="{1BB2EBC5-7374-48C0-A89C-9B1FD6693FE3}" destId="{3E823196-57E9-4CC5-A07C-127E8D3F9646}" srcOrd="1" destOrd="0" presId="urn:microsoft.com/office/officeart/2005/8/layout/orgChart1"/>
    <dgm:cxn modelId="{E3EAEC42-AD68-4F84-B480-2D4E91C6A478}" type="presParOf" srcId="{8CF1F5B7-37AD-4FD3-BDD7-9DAB49D65691}" destId="{F6629763-695F-4BCF-B3B0-38BF8399FD70}" srcOrd="1" destOrd="0" presId="urn:microsoft.com/office/officeart/2005/8/layout/orgChart1"/>
    <dgm:cxn modelId="{3D70AAB4-AB34-4469-8CA0-A9957758D39A}" type="presParOf" srcId="{F6629763-695F-4BCF-B3B0-38BF8399FD70}" destId="{3BCAF3AF-902D-42A5-91CC-4B6035C77A1F}" srcOrd="0" destOrd="0" presId="urn:microsoft.com/office/officeart/2005/8/layout/orgChart1"/>
    <dgm:cxn modelId="{BC9B99E8-CDAD-4A4E-AD13-99F6E56058E5}" type="presParOf" srcId="{F6629763-695F-4BCF-B3B0-38BF8399FD70}" destId="{CADE254F-19BD-4E34-9B3A-C3B171348A15}" srcOrd="1" destOrd="0" presId="urn:microsoft.com/office/officeart/2005/8/layout/orgChart1"/>
    <dgm:cxn modelId="{CA2A42D0-83D2-46CE-A4F2-15B857EFBD5C}" type="presParOf" srcId="{CADE254F-19BD-4E34-9B3A-C3B171348A15}" destId="{0A604911-0B5B-413E-A385-761C058D8928}" srcOrd="0" destOrd="0" presId="urn:microsoft.com/office/officeart/2005/8/layout/orgChart1"/>
    <dgm:cxn modelId="{3137FD5D-9C99-4690-9480-815885F18C9C}" type="presParOf" srcId="{0A604911-0B5B-413E-A385-761C058D8928}" destId="{14993EC7-5F4B-4985-A401-0E51BE0CCF23}" srcOrd="0" destOrd="0" presId="urn:microsoft.com/office/officeart/2005/8/layout/orgChart1"/>
    <dgm:cxn modelId="{1A5F8B92-CB3C-44A8-AB8C-303213E45971}" type="presParOf" srcId="{0A604911-0B5B-413E-A385-761C058D8928}" destId="{B3B1CCB3-303C-4B6F-BA2F-8EDED18A0CED}" srcOrd="1" destOrd="0" presId="urn:microsoft.com/office/officeart/2005/8/layout/orgChart1"/>
    <dgm:cxn modelId="{59DEC415-46B7-4A71-BF94-6113A672F1A8}" type="presParOf" srcId="{CADE254F-19BD-4E34-9B3A-C3B171348A15}" destId="{4A4D541A-6EBC-4304-B04E-1E1371CCCB91}" srcOrd="1" destOrd="0" presId="urn:microsoft.com/office/officeart/2005/8/layout/orgChart1"/>
    <dgm:cxn modelId="{BDC34183-0068-473C-9CC4-9043E58B9F41}" type="presParOf" srcId="{CADE254F-19BD-4E34-9B3A-C3B171348A15}" destId="{75E1F229-6028-4098-83E3-328929329997}" srcOrd="2" destOrd="0" presId="urn:microsoft.com/office/officeart/2005/8/layout/orgChart1"/>
    <dgm:cxn modelId="{98BD9D78-477C-4AF3-A32A-86C860529D37}" type="presParOf" srcId="{8CF1F5B7-37AD-4FD3-BDD7-9DAB49D65691}" destId="{15E00F44-FD06-48B3-8F2E-64F280C93D93}" srcOrd="2" destOrd="0" presId="urn:microsoft.com/office/officeart/2005/8/layout/orgChart1"/>
    <dgm:cxn modelId="{954E5355-FF41-4A28-BFC4-C5937423AB7C}" type="presParOf" srcId="{2EF75D4D-0968-48B5-83F1-93A0DF73DC66}" destId="{081A4E84-DB01-4603-A4FE-CCB2FDF6E613}" srcOrd="2" destOrd="0" presId="urn:microsoft.com/office/officeart/2005/8/layout/orgChart1"/>
    <dgm:cxn modelId="{8AE61191-025C-4892-8842-2D4A0503C189}" type="presParOf" srcId="{D6004356-2A87-4B25-A272-8FA795767D9F}" destId="{99D0E306-F70E-46A4-ADA6-F33701C0657E}" srcOrd="1" destOrd="0" presId="urn:microsoft.com/office/officeart/2005/8/layout/orgChart1"/>
    <dgm:cxn modelId="{2E308BCF-D9A7-4C80-9468-BA56BB9B495A}" type="presParOf" srcId="{99D0E306-F70E-46A4-ADA6-F33701C0657E}" destId="{0C588FEC-53E8-419F-9117-80EC4340566F}" srcOrd="0" destOrd="0" presId="urn:microsoft.com/office/officeart/2005/8/layout/orgChart1"/>
    <dgm:cxn modelId="{C93185FE-38D8-4221-9603-D4D961567180}" type="presParOf" srcId="{0C588FEC-53E8-419F-9117-80EC4340566F}" destId="{2DC5ECB7-F292-4866-A145-E5611A413ECB}" srcOrd="0" destOrd="0" presId="urn:microsoft.com/office/officeart/2005/8/layout/orgChart1"/>
    <dgm:cxn modelId="{0B1329DD-F301-49F2-8C41-B5E2BF1B3180}" type="presParOf" srcId="{0C588FEC-53E8-419F-9117-80EC4340566F}" destId="{424BC9FA-0274-4CF8-8A5B-7E899591AB08}" srcOrd="1" destOrd="0" presId="urn:microsoft.com/office/officeart/2005/8/layout/orgChart1"/>
    <dgm:cxn modelId="{24F6A2EB-86B4-4117-BBA7-8EC54BDD655F}" type="presParOf" srcId="{99D0E306-F70E-46A4-ADA6-F33701C0657E}" destId="{1D063E59-D3A0-4293-8FCE-4CC59F722C36}" srcOrd="1" destOrd="0" presId="urn:microsoft.com/office/officeart/2005/8/layout/orgChart1"/>
    <dgm:cxn modelId="{03D0ECB5-6043-45B7-8125-1CD78BCE6A2A}" type="presParOf" srcId="{99D0E306-F70E-46A4-ADA6-F33701C0657E}" destId="{5B8D7C36-89CB-4155-8CAF-5E2E9A4E9A5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5B47BC-7958-408D-8697-C04902BCC36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CF428-FE0F-4429-BED3-687F5BE2E0E5}">
      <dgm:prSet/>
      <dgm:spPr>
        <a:solidFill>
          <a:srgbClr val="7030A0"/>
        </a:solidFill>
      </dgm:spPr>
      <dgm:t>
        <a:bodyPr/>
        <a:lstStyle/>
        <a:p>
          <a:pPr rtl="0"/>
          <a:r>
            <a:rPr lang="ru-RU" dirty="0" smtClean="0"/>
            <a:t>Этап 1           2017-2018 годы</a:t>
          </a:r>
          <a:endParaRPr lang="ru-RU" dirty="0"/>
        </a:p>
      </dgm:t>
    </dgm:pt>
    <dgm:pt modelId="{B94DB2F0-FAAF-4D15-8995-D1847D0ADABA}" type="parTrans" cxnId="{44258459-5385-4EAA-A215-B4A4EE1C7EFE}">
      <dgm:prSet/>
      <dgm:spPr/>
      <dgm:t>
        <a:bodyPr/>
        <a:lstStyle/>
        <a:p>
          <a:endParaRPr lang="ru-RU"/>
        </a:p>
      </dgm:t>
    </dgm:pt>
    <dgm:pt modelId="{2BEAD363-FA91-472F-A58C-B64F39CDCFCF}" type="sibTrans" cxnId="{44258459-5385-4EAA-A215-B4A4EE1C7EFE}">
      <dgm:prSet/>
      <dgm:spPr/>
      <dgm:t>
        <a:bodyPr/>
        <a:lstStyle/>
        <a:p>
          <a:endParaRPr lang="ru-RU"/>
        </a:p>
      </dgm:t>
    </dgm:pt>
    <dgm:pt modelId="{89C74856-B825-41C7-86FA-4B58A4281963}">
      <dgm:prSet custT="1"/>
      <dgm:spPr/>
      <dgm:t>
        <a:bodyPr/>
        <a:lstStyle/>
        <a:p>
          <a:pPr algn="just" rtl="0"/>
          <a:r>
            <a:rPr lang="ru-RU" sz="1400" dirty="0" smtClean="0"/>
            <a:t>22 госкомпании публикуют ПНО согласно Директивам.</a:t>
          </a:r>
          <a:endParaRPr lang="ru-RU" sz="1400" dirty="0"/>
        </a:p>
      </dgm:t>
    </dgm:pt>
    <dgm:pt modelId="{6E77F68C-5AFD-402E-A2E2-44C1C667943A}" type="parTrans" cxnId="{7AB2FCE3-716F-4386-8FAA-E09D50BB9EC1}">
      <dgm:prSet/>
      <dgm:spPr/>
      <dgm:t>
        <a:bodyPr/>
        <a:lstStyle/>
        <a:p>
          <a:endParaRPr lang="ru-RU"/>
        </a:p>
      </dgm:t>
    </dgm:pt>
    <dgm:pt modelId="{A83FE913-F51F-4251-B37E-1B7890F85C2D}" type="sibTrans" cxnId="{7AB2FCE3-716F-4386-8FAA-E09D50BB9EC1}">
      <dgm:prSet/>
      <dgm:spPr/>
      <dgm:t>
        <a:bodyPr/>
        <a:lstStyle/>
        <a:p>
          <a:endParaRPr lang="ru-RU"/>
        </a:p>
      </dgm:t>
    </dgm:pt>
    <dgm:pt modelId="{BF1B7CF1-F8C1-4463-8C84-BA0EF364711C}">
      <dgm:prSet/>
      <dgm:spPr>
        <a:solidFill>
          <a:srgbClr val="00B050"/>
        </a:solidFill>
      </dgm:spPr>
      <dgm:t>
        <a:bodyPr/>
        <a:lstStyle/>
        <a:p>
          <a:pPr rtl="0"/>
          <a:r>
            <a:rPr lang="ru-RU" dirty="0" smtClean="0"/>
            <a:t>Этап 2          2019-2020 годы</a:t>
          </a:r>
          <a:endParaRPr lang="ru-RU" dirty="0"/>
        </a:p>
      </dgm:t>
    </dgm:pt>
    <dgm:pt modelId="{752433EC-C073-4F6D-B553-BF6CA524A65F}" type="parTrans" cxnId="{EAED299E-C305-48F8-AD3D-2FB19ECC3D2E}">
      <dgm:prSet/>
      <dgm:spPr/>
      <dgm:t>
        <a:bodyPr/>
        <a:lstStyle/>
        <a:p>
          <a:endParaRPr lang="ru-RU"/>
        </a:p>
      </dgm:t>
    </dgm:pt>
    <dgm:pt modelId="{9E71D0DD-BD44-4817-83AF-B4B0E5BD50A3}" type="sibTrans" cxnId="{EAED299E-C305-48F8-AD3D-2FB19ECC3D2E}">
      <dgm:prSet/>
      <dgm:spPr/>
      <dgm:t>
        <a:bodyPr/>
        <a:lstStyle/>
        <a:p>
          <a:endParaRPr lang="ru-RU"/>
        </a:p>
      </dgm:t>
    </dgm:pt>
    <dgm:pt modelId="{1DD11A7B-A81B-4B69-9927-9577EAC3FC6B}">
      <dgm:prSet custT="1"/>
      <dgm:spPr/>
      <dgm:t>
        <a:bodyPr/>
        <a:lstStyle/>
        <a:p>
          <a:pPr algn="just" rtl="0"/>
          <a:r>
            <a:rPr lang="ru-RU" sz="1400" dirty="0" smtClean="0"/>
            <a:t>Расширяется состав организаций, на которых распространяется   требование публикации нефинансовой отчетности за счет включения госкомпаний и компаний с государственным участием определенных размеров, а также ряда иных хозяйствующих субъектов;</a:t>
          </a:r>
          <a:endParaRPr lang="ru-RU" sz="1400" dirty="0"/>
        </a:p>
      </dgm:t>
    </dgm:pt>
    <dgm:pt modelId="{5AAB892B-8DAF-4C26-AF2D-9250223645F4}" type="parTrans" cxnId="{5A92714D-E56C-4B48-8C46-973537E1AE65}">
      <dgm:prSet/>
      <dgm:spPr/>
      <dgm:t>
        <a:bodyPr/>
        <a:lstStyle/>
        <a:p>
          <a:endParaRPr lang="ru-RU"/>
        </a:p>
      </dgm:t>
    </dgm:pt>
    <dgm:pt modelId="{9F0DB4E0-912F-4023-B993-D2FB33EF3D87}" type="sibTrans" cxnId="{5A92714D-E56C-4B48-8C46-973537E1AE65}">
      <dgm:prSet/>
      <dgm:spPr/>
      <dgm:t>
        <a:bodyPr/>
        <a:lstStyle/>
        <a:p>
          <a:endParaRPr lang="ru-RU"/>
        </a:p>
      </dgm:t>
    </dgm:pt>
    <dgm:pt modelId="{17271DD2-F2F3-43D3-9C4C-2BD650FF8764}">
      <dgm:prSet/>
      <dgm:spPr/>
      <dgm:t>
        <a:bodyPr/>
        <a:lstStyle/>
        <a:p>
          <a:pPr rtl="0"/>
          <a:r>
            <a:rPr lang="ru-RU" dirty="0" smtClean="0"/>
            <a:t>Этап 3           2021-2022 годы</a:t>
          </a:r>
          <a:endParaRPr lang="ru-RU" dirty="0"/>
        </a:p>
      </dgm:t>
    </dgm:pt>
    <dgm:pt modelId="{6CC2DCDB-83C4-43BB-B95A-FF392E805E00}" type="parTrans" cxnId="{F31C00FC-E2F0-4C27-8C51-605ABFF4EA3C}">
      <dgm:prSet/>
      <dgm:spPr/>
      <dgm:t>
        <a:bodyPr/>
        <a:lstStyle/>
        <a:p>
          <a:endParaRPr lang="ru-RU"/>
        </a:p>
      </dgm:t>
    </dgm:pt>
    <dgm:pt modelId="{A5C2AE88-B466-46EA-9D71-5B9DC6FDB268}" type="sibTrans" cxnId="{F31C00FC-E2F0-4C27-8C51-605ABFF4EA3C}">
      <dgm:prSet/>
      <dgm:spPr/>
      <dgm:t>
        <a:bodyPr/>
        <a:lstStyle/>
        <a:p>
          <a:endParaRPr lang="ru-RU"/>
        </a:p>
      </dgm:t>
    </dgm:pt>
    <dgm:pt modelId="{1053ADF3-C694-4E29-98B1-DF7CC1DF2B1A}">
      <dgm:prSet custT="1"/>
      <dgm:spPr/>
      <dgm:t>
        <a:bodyPr/>
        <a:lstStyle/>
        <a:p>
          <a:pPr algn="just" rtl="0"/>
          <a:r>
            <a:rPr lang="ru-RU" sz="1400" dirty="0" smtClean="0"/>
            <a:t>Расширяется состав организаций, на которых распространяется   требование публикации нефинансовой отчетности за счет категорий организаций с </a:t>
          </a:r>
          <a:r>
            <a:rPr lang="ru-RU" sz="1400" dirty="0" err="1" smtClean="0"/>
            <a:t>госучастием</a:t>
          </a:r>
          <a:r>
            <a:rPr lang="ru-RU" sz="1400" dirty="0" smtClean="0"/>
            <a:t>, хозяйствующих субъектов, отвечающих определенным условиям; </a:t>
          </a:r>
          <a:endParaRPr lang="ru-RU" sz="1400" dirty="0"/>
        </a:p>
      </dgm:t>
    </dgm:pt>
    <dgm:pt modelId="{79EE4DF1-6C2D-4FF1-82B0-437459CD1BA8}" type="parTrans" cxnId="{B82BEA9D-76CC-4E90-A53C-13F2A9D87049}">
      <dgm:prSet/>
      <dgm:spPr/>
      <dgm:t>
        <a:bodyPr/>
        <a:lstStyle/>
        <a:p>
          <a:endParaRPr lang="ru-RU"/>
        </a:p>
      </dgm:t>
    </dgm:pt>
    <dgm:pt modelId="{0F0C2D6B-1986-472B-BEE8-14568CA51288}" type="sibTrans" cxnId="{B82BEA9D-76CC-4E90-A53C-13F2A9D87049}">
      <dgm:prSet/>
      <dgm:spPr/>
      <dgm:t>
        <a:bodyPr/>
        <a:lstStyle/>
        <a:p>
          <a:endParaRPr lang="ru-RU"/>
        </a:p>
      </dgm:t>
    </dgm:pt>
    <dgm:pt modelId="{14C4AAC7-21FA-4FE5-955F-C08FCEC37C2B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pPr rtl="0"/>
          <a:r>
            <a:rPr lang="ru-RU" dirty="0" smtClean="0"/>
            <a:t>Этап 4                с 2023 года</a:t>
          </a:r>
          <a:endParaRPr lang="ru-RU" dirty="0"/>
        </a:p>
      </dgm:t>
    </dgm:pt>
    <dgm:pt modelId="{DA679009-C6EF-411B-8F6E-2CCDAE909C06}" type="parTrans" cxnId="{F9437800-8C31-431B-8CCE-AA78C413B46D}">
      <dgm:prSet/>
      <dgm:spPr/>
      <dgm:t>
        <a:bodyPr/>
        <a:lstStyle/>
        <a:p>
          <a:endParaRPr lang="ru-RU"/>
        </a:p>
      </dgm:t>
    </dgm:pt>
    <dgm:pt modelId="{FEDB6806-964A-4661-8D3E-405CE407372B}" type="sibTrans" cxnId="{F9437800-8C31-431B-8CCE-AA78C413B46D}">
      <dgm:prSet/>
      <dgm:spPr/>
      <dgm:t>
        <a:bodyPr/>
        <a:lstStyle/>
        <a:p>
          <a:endParaRPr lang="ru-RU"/>
        </a:p>
      </dgm:t>
    </dgm:pt>
    <dgm:pt modelId="{0F8FF2DC-F931-45BE-A406-293F7EC73D20}">
      <dgm:prSet custT="1"/>
      <dgm:spPr/>
      <dgm:t>
        <a:bodyPr/>
        <a:lstStyle/>
        <a:p>
          <a:pPr algn="just" rtl="0"/>
          <a:r>
            <a:rPr lang="ru-RU" sz="1100" dirty="0" smtClean="0"/>
            <a:t> </a:t>
          </a:r>
          <a:r>
            <a:rPr lang="ru-RU" sz="1400" dirty="0" smtClean="0"/>
            <a:t>Происходит расширение спектра компаний, на которых распространяется требование подготовки и публикации ПНО, в их состав включаются 500 крупнейших организаций по объему выручки</a:t>
          </a:r>
          <a:endParaRPr lang="ru-RU" sz="1400" b="1" dirty="0"/>
        </a:p>
      </dgm:t>
    </dgm:pt>
    <dgm:pt modelId="{4165B1FB-6F04-465D-993E-81FA90791769}" type="parTrans" cxnId="{906059B5-6DCD-42A7-95D6-030751A07250}">
      <dgm:prSet/>
      <dgm:spPr/>
      <dgm:t>
        <a:bodyPr/>
        <a:lstStyle/>
        <a:p>
          <a:endParaRPr lang="ru-RU"/>
        </a:p>
      </dgm:t>
    </dgm:pt>
    <dgm:pt modelId="{80084D9F-BB9D-40CF-8BAB-EBE7B950FFF1}" type="sibTrans" cxnId="{906059B5-6DCD-42A7-95D6-030751A07250}">
      <dgm:prSet/>
      <dgm:spPr/>
      <dgm:t>
        <a:bodyPr/>
        <a:lstStyle/>
        <a:p>
          <a:endParaRPr lang="ru-RU"/>
        </a:p>
      </dgm:t>
    </dgm:pt>
    <dgm:pt modelId="{3D0662EF-CE94-474C-B004-E684C40BC138}">
      <dgm:prSet custT="1"/>
      <dgm:spPr/>
      <dgm:t>
        <a:bodyPr/>
        <a:lstStyle/>
        <a:p>
          <a:pPr algn="just" rtl="0"/>
          <a:r>
            <a:rPr lang="ru-RU" sz="1400" dirty="0" smtClean="0"/>
            <a:t>Создаются условия для развития ПНО</a:t>
          </a:r>
          <a:endParaRPr lang="ru-RU" sz="1400" dirty="0"/>
        </a:p>
      </dgm:t>
    </dgm:pt>
    <dgm:pt modelId="{87BD6D8E-D85D-4ED5-9DFC-D65D9E5BC297}" type="parTrans" cxnId="{78025C6D-FC32-45AD-A4A2-384C45A23038}">
      <dgm:prSet/>
      <dgm:spPr/>
      <dgm:t>
        <a:bodyPr/>
        <a:lstStyle/>
        <a:p>
          <a:endParaRPr lang="ru-RU"/>
        </a:p>
      </dgm:t>
    </dgm:pt>
    <dgm:pt modelId="{F1F70B6B-56D2-4EE3-A5FF-E28687F3734D}" type="sibTrans" cxnId="{78025C6D-FC32-45AD-A4A2-384C45A23038}">
      <dgm:prSet/>
      <dgm:spPr/>
      <dgm:t>
        <a:bodyPr/>
        <a:lstStyle/>
        <a:p>
          <a:endParaRPr lang="ru-RU"/>
        </a:p>
      </dgm:t>
    </dgm:pt>
    <dgm:pt modelId="{B3502F43-D94F-4A8B-904B-05C24E9C1001}">
      <dgm:prSet custT="1"/>
      <dgm:spPr/>
      <dgm:t>
        <a:bodyPr/>
        <a:lstStyle/>
        <a:p>
          <a:pPr algn="just" rtl="0"/>
          <a:r>
            <a:rPr lang="ru-RU" sz="1400" dirty="0" smtClean="0"/>
            <a:t>Утверждается перечень организаций , на которых распространяется требование публикации нефинансовой отчетности </a:t>
          </a:r>
          <a:endParaRPr lang="ru-RU" sz="1400" dirty="0"/>
        </a:p>
      </dgm:t>
    </dgm:pt>
    <dgm:pt modelId="{D9218E02-D009-455F-BE84-F9EDBE2B20B2}" type="parTrans" cxnId="{BBCD9FAD-05E3-464C-9AE3-8ED78DD095D0}">
      <dgm:prSet/>
      <dgm:spPr/>
      <dgm:t>
        <a:bodyPr/>
        <a:lstStyle/>
        <a:p>
          <a:endParaRPr lang="ru-RU"/>
        </a:p>
      </dgm:t>
    </dgm:pt>
    <dgm:pt modelId="{EF7CD31D-4A39-4443-B67B-36DEADDF70C1}" type="sibTrans" cxnId="{BBCD9FAD-05E3-464C-9AE3-8ED78DD095D0}">
      <dgm:prSet/>
      <dgm:spPr/>
      <dgm:t>
        <a:bodyPr/>
        <a:lstStyle/>
        <a:p>
          <a:endParaRPr lang="ru-RU"/>
        </a:p>
      </dgm:t>
    </dgm:pt>
    <dgm:pt modelId="{7C8E0D6D-CF8D-4CE8-973F-E37201526712}">
      <dgm:prSet custT="1"/>
      <dgm:spPr/>
      <dgm:t>
        <a:bodyPr/>
        <a:lstStyle/>
        <a:p>
          <a:pPr algn="just" rtl="0"/>
          <a:endParaRPr lang="ru-RU" sz="1400" dirty="0"/>
        </a:p>
      </dgm:t>
    </dgm:pt>
    <dgm:pt modelId="{595ED0CF-BEF9-4133-B7A8-3A4B3F75485A}" type="parTrans" cxnId="{99BF91A5-0D88-4AEB-A09A-CCC67041A3D4}">
      <dgm:prSet/>
      <dgm:spPr/>
      <dgm:t>
        <a:bodyPr/>
        <a:lstStyle/>
        <a:p>
          <a:endParaRPr lang="ru-RU"/>
        </a:p>
      </dgm:t>
    </dgm:pt>
    <dgm:pt modelId="{F40511B6-8345-4F40-80D5-2CAE437DD537}" type="sibTrans" cxnId="{99BF91A5-0D88-4AEB-A09A-CCC67041A3D4}">
      <dgm:prSet/>
      <dgm:spPr/>
      <dgm:t>
        <a:bodyPr/>
        <a:lstStyle/>
        <a:p>
          <a:endParaRPr lang="ru-RU"/>
        </a:p>
      </dgm:t>
    </dgm:pt>
    <dgm:pt modelId="{D5DB0D76-31EB-4334-9F5E-9506B3FD6AF7}">
      <dgm:prSet custT="1"/>
      <dgm:spPr/>
      <dgm:t>
        <a:bodyPr/>
        <a:lstStyle/>
        <a:p>
          <a:pPr algn="just" rtl="0"/>
          <a:r>
            <a:rPr lang="ru-RU" sz="1400" dirty="0" smtClean="0"/>
            <a:t>Формируется система нормативного регулирования в сфере ПНО, разрабатываются механизмы стимулирования ПНО, развивается подготовка кадров.</a:t>
          </a:r>
          <a:endParaRPr lang="ru-RU" sz="1400" dirty="0"/>
        </a:p>
      </dgm:t>
    </dgm:pt>
    <dgm:pt modelId="{4A39A3E8-5E01-4B79-B788-3912D895FA29}" type="parTrans" cxnId="{4F248A32-908F-44D6-9F77-D2D01CCBD44F}">
      <dgm:prSet/>
      <dgm:spPr/>
      <dgm:t>
        <a:bodyPr/>
        <a:lstStyle/>
        <a:p>
          <a:endParaRPr lang="ru-RU"/>
        </a:p>
      </dgm:t>
    </dgm:pt>
    <dgm:pt modelId="{2351D069-7E72-4344-8C71-19589F45CB8F}" type="sibTrans" cxnId="{4F248A32-908F-44D6-9F77-D2D01CCBD44F}">
      <dgm:prSet/>
      <dgm:spPr/>
      <dgm:t>
        <a:bodyPr/>
        <a:lstStyle/>
        <a:p>
          <a:endParaRPr lang="ru-RU"/>
        </a:p>
      </dgm:t>
    </dgm:pt>
    <dgm:pt modelId="{9A4BCF26-28F8-47E4-A5AE-1E601C565CC2}">
      <dgm:prSet custT="1"/>
      <dgm:spPr/>
      <dgm:t>
        <a:bodyPr/>
        <a:lstStyle/>
        <a:p>
          <a:pPr algn="just" rtl="0"/>
          <a:r>
            <a:rPr lang="ru-RU" sz="1400" dirty="0" smtClean="0"/>
            <a:t>Развивается практика проведения независимой проверки и заверения ПНО. </a:t>
          </a:r>
          <a:endParaRPr lang="ru-RU" sz="1400" dirty="0"/>
        </a:p>
      </dgm:t>
    </dgm:pt>
    <dgm:pt modelId="{A0559B27-FB42-47CC-8235-F1B27E422C11}" type="parTrans" cxnId="{A8F31EC3-DB05-465F-BF9B-DB3E2D50AEEF}">
      <dgm:prSet/>
      <dgm:spPr/>
      <dgm:t>
        <a:bodyPr/>
        <a:lstStyle/>
        <a:p>
          <a:endParaRPr lang="ru-RU"/>
        </a:p>
      </dgm:t>
    </dgm:pt>
    <dgm:pt modelId="{571848FF-555D-4392-B4F6-E0C5FEA4BECB}" type="sibTrans" cxnId="{A8F31EC3-DB05-465F-BF9B-DB3E2D50AEEF}">
      <dgm:prSet/>
      <dgm:spPr/>
      <dgm:t>
        <a:bodyPr/>
        <a:lstStyle/>
        <a:p>
          <a:endParaRPr lang="ru-RU"/>
        </a:p>
      </dgm:t>
    </dgm:pt>
    <dgm:pt modelId="{5B2AF711-A077-4FE1-9EFA-E965C6065E59}">
      <dgm:prSet custT="1"/>
      <dgm:spPr/>
      <dgm:t>
        <a:bodyPr/>
        <a:lstStyle/>
        <a:p>
          <a:pPr algn="just" rtl="0"/>
          <a:r>
            <a:rPr lang="ru-RU" sz="1400" b="0" dirty="0" smtClean="0"/>
            <a:t>Действуют механизмы , стимулирующие развитие ПНО</a:t>
          </a:r>
          <a:endParaRPr lang="ru-RU" sz="1400" b="0" dirty="0"/>
        </a:p>
      </dgm:t>
    </dgm:pt>
    <dgm:pt modelId="{A32A8A4A-2D86-40C5-ABA7-11BE791F337D}" type="parTrans" cxnId="{491EBA4C-CE9E-41EE-956B-A0C0FDD90156}">
      <dgm:prSet/>
      <dgm:spPr/>
      <dgm:t>
        <a:bodyPr/>
        <a:lstStyle/>
        <a:p>
          <a:endParaRPr lang="ru-RU"/>
        </a:p>
      </dgm:t>
    </dgm:pt>
    <dgm:pt modelId="{BD666E5F-1D52-4308-87C8-C3E022FA4DD2}" type="sibTrans" cxnId="{491EBA4C-CE9E-41EE-956B-A0C0FDD90156}">
      <dgm:prSet/>
      <dgm:spPr/>
      <dgm:t>
        <a:bodyPr/>
        <a:lstStyle/>
        <a:p>
          <a:endParaRPr lang="ru-RU"/>
        </a:p>
      </dgm:t>
    </dgm:pt>
    <dgm:pt modelId="{9F029110-2C1B-4213-81AE-2830F2F16107}" type="pres">
      <dgm:prSet presAssocID="{D95B47BC-7958-408D-8697-C04902BCC3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CF43CA-D7D0-4B82-A523-FBFC6A9C0B9B}" type="pres">
      <dgm:prSet presAssocID="{DCCCF428-FE0F-4429-BED3-687F5BE2E0E5}" presName="linNode" presStyleCnt="0"/>
      <dgm:spPr/>
    </dgm:pt>
    <dgm:pt modelId="{16C3E96E-4E82-4A81-B7A4-5C0AEC17E13D}" type="pres">
      <dgm:prSet presAssocID="{DCCCF428-FE0F-4429-BED3-687F5BE2E0E5}" presName="parentText" presStyleLbl="node1" presStyleIdx="0" presStyleCnt="4" custLinFactNeighborX="1291" custLinFactNeighborY="23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06BED-F71F-4C9A-A750-FD2EE08B350E}" type="pres">
      <dgm:prSet presAssocID="{DCCCF428-FE0F-4429-BED3-687F5BE2E0E5}" presName="descendantText" presStyleLbl="alignAccFollowNode1" presStyleIdx="0" presStyleCnt="4" custScaleX="93561" custLinFactNeighborX="-1286" custLinFactNeighborY="-3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B9B18A-47B9-4945-8D27-697174A7859D}" type="pres">
      <dgm:prSet presAssocID="{2BEAD363-FA91-472F-A58C-B64F39CDCFCF}" presName="sp" presStyleCnt="0"/>
      <dgm:spPr/>
    </dgm:pt>
    <dgm:pt modelId="{9194C472-9D84-4EE4-9494-04BCBCA0BDA2}" type="pres">
      <dgm:prSet presAssocID="{BF1B7CF1-F8C1-4463-8C84-BA0EF364711C}" presName="linNode" presStyleCnt="0"/>
      <dgm:spPr/>
    </dgm:pt>
    <dgm:pt modelId="{42CA20D9-7D61-4F63-8B2B-54F046E156B3}" type="pres">
      <dgm:prSet presAssocID="{BF1B7CF1-F8C1-4463-8C84-BA0EF364711C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8C83F-4DC5-4D17-81BC-3E9D5C5C135C}" type="pres">
      <dgm:prSet presAssocID="{BF1B7CF1-F8C1-4463-8C84-BA0EF364711C}" presName="descendantText" presStyleLbl="alignAccFollowNode1" presStyleIdx="1" presStyleCnt="4" custScaleX="95982" custScaleY="177678" custLinFactNeighborX="8560" custLinFactNeighborY="-82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3B3CB-D7F0-49D8-9604-4352FC52E88E}" type="pres">
      <dgm:prSet presAssocID="{9E71D0DD-BD44-4817-83AF-B4B0E5BD50A3}" presName="sp" presStyleCnt="0"/>
      <dgm:spPr/>
    </dgm:pt>
    <dgm:pt modelId="{AEDBFCD1-BAEE-4648-A76C-C00013E9CD7F}" type="pres">
      <dgm:prSet presAssocID="{17271DD2-F2F3-43D3-9C4C-2BD650FF8764}" presName="linNode" presStyleCnt="0"/>
      <dgm:spPr/>
    </dgm:pt>
    <dgm:pt modelId="{404AD9F4-8E41-4F10-9464-E4E754E8650C}" type="pres">
      <dgm:prSet presAssocID="{17271DD2-F2F3-43D3-9C4C-2BD650FF8764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43D751-C065-432B-BA97-0D3B0E048B70}" type="pres">
      <dgm:prSet presAssocID="{17271DD2-F2F3-43D3-9C4C-2BD650FF8764}" presName="descendantText" presStyleLbl="alignAccFollowNode1" presStyleIdx="2" presStyleCnt="4" custScaleX="97399" custScaleY="121794" custLinFactNeighborX="10193" custLinFactNeighborY="33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45CC0-ECE7-4FB1-A242-1FEB5C615F39}" type="pres">
      <dgm:prSet presAssocID="{A5C2AE88-B466-46EA-9D71-5B9DC6FDB268}" presName="sp" presStyleCnt="0"/>
      <dgm:spPr/>
    </dgm:pt>
    <dgm:pt modelId="{AFA48D47-16E4-4A63-9218-1FEC7CD038DE}" type="pres">
      <dgm:prSet presAssocID="{14C4AAC7-21FA-4FE5-955F-C08FCEC37C2B}" presName="linNode" presStyleCnt="0"/>
      <dgm:spPr/>
    </dgm:pt>
    <dgm:pt modelId="{01620646-E1C5-4664-A40E-F319D4528D9D}" type="pres">
      <dgm:prSet presAssocID="{14C4AAC7-21FA-4FE5-955F-C08FCEC37C2B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3F5B6-D27F-456E-898A-090C1A8B927F}" type="pres">
      <dgm:prSet presAssocID="{14C4AAC7-21FA-4FE5-955F-C08FCEC37C2B}" presName="descendantText" presStyleLbl="alignAccFollowNode1" presStyleIdx="3" presStyleCnt="4" custScaleX="95476" custScaleY="112772" custLinFactNeighborX="8003" custLinFactNeighborY="-2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B2FCE3-716F-4386-8FAA-E09D50BB9EC1}" srcId="{DCCCF428-FE0F-4429-BED3-687F5BE2E0E5}" destId="{89C74856-B825-41C7-86FA-4B58A4281963}" srcOrd="0" destOrd="0" parTransId="{6E77F68C-5AFD-402E-A2E2-44C1C667943A}" sibTransId="{A83FE913-F51F-4251-B37E-1B7890F85C2D}"/>
    <dgm:cxn modelId="{63B326B5-C430-47E6-A35F-21D339E714DD}" type="presOf" srcId="{5B2AF711-A077-4FE1-9EFA-E965C6065E59}" destId="{6413F5B6-D27F-456E-898A-090C1A8B927F}" srcOrd="0" destOrd="1" presId="urn:microsoft.com/office/officeart/2005/8/layout/vList5"/>
    <dgm:cxn modelId="{B82BEA9D-76CC-4E90-A53C-13F2A9D87049}" srcId="{17271DD2-F2F3-43D3-9C4C-2BD650FF8764}" destId="{1053ADF3-C694-4E29-98B1-DF7CC1DF2B1A}" srcOrd="0" destOrd="0" parTransId="{79EE4DF1-6C2D-4FF1-82B0-437459CD1BA8}" sibTransId="{0F0C2D6B-1986-472B-BEE8-14568CA51288}"/>
    <dgm:cxn modelId="{6138C438-2474-4816-A58F-8E827D602D03}" type="presOf" srcId="{3D0662EF-CE94-474C-B004-E684C40BC138}" destId="{B5606BED-F71F-4C9A-A750-FD2EE08B350E}" srcOrd="0" destOrd="1" presId="urn:microsoft.com/office/officeart/2005/8/layout/vList5"/>
    <dgm:cxn modelId="{E634CB4C-3FD9-4CE7-8A61-960ED858F007}" type="presOf" srcId="{0F8FF2DC-F931-45BE-A406-293F7EC73D20}" destId="{6413F5B6-D27F-456E-898A-090C1A8B927F}" srcOrd="0" destOrd="0" presId="urn:microsoft.com/office/officeart/2005/8/layout/vList5"/>
    <dgm:cxn modelId="{2731F111-D024-437D-B056-49C58AAAAD4A}" type="presOf" srcId="{1DD11A7B-A81B-4B69-9927-9577EAC3FC6B}" destId="{8F38C83F-4DC5-4D17-81BC-3E9D5C5C135C}" srcOrd="0" destOrd="0" presId="urn:microsoft.com/office/officeart/2005/8/layout/vList5"/>
    <dgm:cxn modelId="{906059B5-6DCD-42A7-95D6-030751A07250}" srcId="{14C4AAC7-21FA-4FE5-955F-C08FCEC37C2B}" destId="{0F8FF2DC-F931-45BE-A406-293F7EC73D20}" srcOrd="0" destOrd="0" parTransId="{4165B1FB-6F04-465D-993E-81FA90791769}" sibTransId="{80084D9F-BB9D-40CF-8BAB-EBE7B950FFF1}"/>
    <dgm:cxn modelId="{BBCD9FAD-05E3-464C-9AE3-8ED78DD095D0}" srcId="{DCCCF428-FE0F-4429-BED3-687F5BE2E0E5}" destId="{B3502F43-D94F-4A8B-904B-05C24E9C1001}" srcOrd="2" destOrd="0" parTransId="{D9218E02-D009-455F-BE84-F9EDBE2B20B2}" sibTransId="{EF7CD31D-4A39-4443-B67B-36DEADDF70C1}"/>
    <dgm:cxn modelId="{99BF91A5-0D88-4AEB-A09A-CCC67041A3D4}" srcId="{DCCCF428-FE0F-4429-BED3-687F5BE2E0E5}" destId="{7C8E0D6D-CF8D-4CE8-973F-E37201526712}" srcOrd="3" destOrd="0" parTransId="{595ED0CF-BEF9-4133-B7A8-3A4B3F75485A}" sibTransId="{F40511B6-8345-4F40-80D5-2CAE437DD537}"/>
    <dgm:cxn modelId="{5A92714D-E56C-4B48-8C46-973537E1AE65}" srcId="{BF1B7CF1-F8C1-4463-8C84-BA0EF364711C}" destId="{1DD11A7B-A81B-4B69-9927-9577EAC3FC6B}" srcOrd="0" destOrd="0" parTransId="{5AAB892B-8DAF-4C26-AF2D-9250223645F4}" sibTransId="{9F0DB4E0-912F-4023-B993-D2FB33EF3D87}"/>
    <dgm:cxn modelId="{3EF6D055-724E-4556-9AC3-6F86D5B1CF16}" type="presOf" srcId="{7C8E0D6D-CF8D-4CE8-973F-E37201526712}" destId="{B5606BED-F71F-4C9A-A750-FD2EE08B350E}" srcOrd="0" destOrd="3" presId="urn:microsoft.com/office/officeart/2005/8/layout/vList5"/>
    <dgm:cxn modelId="{EAED299E-C305-48F8-AD3D-2FB19ECC3D2E}" srcId="{D95B47BC-7958-408D-8697-C04902BCC361}" destId="{BF1B7CF1-F8C1-4463-8C84-BA0EF364711C}" srcOrd="1" destOrd="0" parTransId="{752433EC-C073-4F6D-B553-BF6CA524A65F}" sibTransId="{9E71D0DD-BD44-4817-83AF-B4B0E5BD50A3}"/>
    <dgm:cxn modelId="{F31C00FC-E2F0-4C27-8C51-605ABFF4EA3C}" srcId="{D95B47BC-7958-408D-8697-C04902BCC361}" destId="{17271DD2-F2F3-43D3-9C4C-2BD650FF8764}" srcOrd="2" destOrd="0" parTransId="{6CC2DCDB-83C4-43BB-B95A-FF392E805E00}" sibTransId="{A5C2AE88-B466-46EA-9D71-5B9DC6FDB268}"/>
    <dgm:cxn modelId="{D09DC51D-86AF-41DF-BE72-AA31D5DC0901}" type="presOf" srcId="{1053ADF3-C694-4E29-98B1-DF7CC1DF2B1A}" destId="{7F43D751-C065-432B-BA97-0D3B0E048B70}" srcOrd="0" destOrd="0" presId="urn:microsoft.com/office/officeart/2005/8/layout/vList5"/>
    <dgm:cxn modelId="{2E643AF0-8F9A-48B5-9813-5951C559F7CB}" type="presOf" srcId="{DCCCF428-FE0F-4429-BED3-687F5BE2E0E5}" destId="{16C3E96E-4E82-4A81-B7A4-5C0AEC17E13D}" srcOrd="0" destOrd="0" presId="urn:microsoft.com/office/officeart/2005/8/layout/vList5"/>
    <dgm:cxn modelId="{44258459-5385-4EAA-A215-B4A4EE1C7EFE}" srcId="{D95B47BC-7958-408D-8697-C04902BCC361}" destId="{DCCCF428-FE0F-4429-BED3-687F5BE2E0E5}" srcOrd="0" destOrd="0" parTransId="{B94DB2F0-FAAF-4D15-8995-D1847D0ADABA}" sibTransId="{2BEAD363-FA91-472F-A58C-B64F39CDCFCF}"/>
    <dgm:cxn modelId="{4F248A32-908F-44D6-9F77-D2D01CCBD44F}" srcId="{BF1B7CF1-F8C1-4463-8C84-BA0EF364711C}" destId="{D5DB0D76-31EB-4334-9F5E-9506B3FD6AF7}" srcOrd="1" destOrd="0" parTransId="{4A39A3E8-5E01-4B79-B788-3912D895FA29}" sibTransId="{2351D069-7E72-4344-8C71-19589F45CB8F}"/>
    <dgm:cxn modelId="{54CF9199-D103-4C9C-8DEA-C8DF0065E91D}" type="presOf" srcId="{17271DD2-F2F3-43D3-9C4C-2BD650FF8764}" destId="{404AD9F4-8E41-4F10-9464-E4E754E8650C}" srcOrd="0" destOrd="0" presId="urn:microsoft.com/office/officeart/2005/8/layout/vList5"/>
    <dgm:cxn modelId="{78025C6D-FC32-45AD-A4A2-384C45A23038}" srcId="{DCCCF428-FE0F-4429-BED3-687F5BE2E0E5}" destId="{3D0662EF-CE94-474C-B004-E684C40BC138}" srcOrd="1" destOrd="0" parTransId="{87BD6D8E-D85D-4ED5-9DFC-D65D9E5BC297}" sibTransId="{F1F70B6B-56D2-4EE3-A5FF-E28687F3734D}"/>
    <dgm:cxn modelId="{9172FB4D-EE58-406D-9205-6945C81109E9}" type="presOf" srcId="{D95B47BC-7958-408D-8697-C04902BCC361}" destId="{9F029110-2C1B-4213-81AE-2830F2F16107}" srcOrd="0" destOrd="0" presId="urn:microsoft.com/office/officeart/2005/8/layout/vList5"/>
    <dgm:cxn modelId="{03CF097B-D260-41B6-B8C9-E7844B552A05}" type="presOf" srcId="{BF1B7CF1-F8C1-4463-8C84-BA0EF364711C}" destId="{42CA20D9-7D61-4F63-8B2B-54F046E156B3}" srcOrd="0" destOrd="0" presId="urn:microsoft.com/office/officeart/2005/8/layout/vList5"/>
    <dgm:cxn modelId="{032C74CA-FA76-4377-B0BF-1700B562245A}" type="presOf" srcId="{89C74856-B825-41C7-86FA-4B58A4281963}" destId="{B5606BED-F71F-4C9A-A750-FD2EE08B350E}" srcOrd="0" destOrd="0" presId="urn:microsoft.com/office/officeart/2005/8/layout/vList5"/>
    <dgm:cxn modelId="{A8F31EC3-DB05-465F-BF9B-DB3E2D50AEEF}" srcId="{17271DD2-F2F3-43D3-9C4C-2BD650FF8764}" destId="{9A4BCF26-28F8-47E4-A5AE-1E601C565CC2}" srcOrd="1" destOrd="0" parTransId="{A0559B27-FB42-47CC-8235-F1B27E422C11}" sibTransId="{571848FF-555D-4392-B4F6-E0C5FEA4BECB}"/>
    <dgm:cxn modelId="{0D4916B3-088B-4338-8868-A252C1F08493}" type="presOf" srcId="{B3502F43-D94F-4A8B-904B-05C24E9C1001}" destId="{B5606BED-F71F-4C9A-A750-FD2EE08B350E}" srcOrd="0" destOrd="2" presId="urn:microsoft.com/office/officeart/2005/8/layout/vList5"/>
    <dgm:cxn modelId="{491EBA4C-CE9E-41EE-956B-A0C0FDD90156}" srcId="{14C4AAC7-21FA-4FE5-955F-C08FCEC37C2B}" destId="{5B2AF711-A077-4FE1-9EFA-E965C6065E59}" srcOrd="1" destOrd="0" parTransId="{A32A8A4A-2D86-40C5-ABA7-11BE791F337D}" sibTransId="{BD666E5F-1D52-4308-87C8-C3E022FA4DD2}"/>
    <dgm:cxn modelId="{BE531936-3679-4020-B414-906F4D03E861}" type="presOf" srcId="{14C4AAC7-21FA-4FE5-955F-C08FCEC37C2B}" destId="{01620646-E1C5-4664-A40E-F319D4528D9D}" srcOrd="0" destOrd="0" presId="urn:microsoft.com/office/officeart/2005/8/layout/vList5"/>
    <dgm:cxn modelId="{BCC5B78F-F49A-446A-97F0-73D69B24AA43}" type="presOf" srcId="{9A4BCF26-28F8-47E4-A5AE-1E601C565CC2}" destId="{7F43D751-C065-432B-BA97-0D3B0E048B70}" srcOrd="0" destOrd="1" presId="urn:microsoft.com/office/officeart/2005/8/layout/vList5"/>
    <dgm:cxn modelId="{3BED0FB0-B1BE-4E3A-8B05-E48475A13418}" type="presOf" srcId="{D5DB0D76-31EB-4334-9F5E-9506B3FD6AF7}" destId="{8F38C83F-4DC5-4D17-81BC-3E9D5C5C135C}" srcOrd="0" destOrd="1" presId="urn:microsoft.com/office/officeart/2005/8/layout/vList5"/>
    <dgm:cxn modelId="{F9437800-8C31-431B-8CCE-AA78C413B46D}" srcId="{D95B47BC-7958-408D-8697-C04902BCC361}" destId="{14C4AAC7-21FA-4FE5-955F-C08FCEC37C2B}" srcOrd="3" destOrd="0" parTransId="{DA679009-C6EF-411B-8F6E-2CCDAE909C06}" sibTransId="{FEDB6806-964A-4661-8D3E-405CE407372B}"/>
    <dgm:cxn modelId="{5B06FD1B-C6B9-4EDF-AC28-12D17F8920EE}" type="presParOf" srcId="{9F029110-2C1B-4213-81AE-2830F2F16107}" destId="{1BCF43CA-D7D0-4B82-A523-FBFC6A9C0B9B}" srcOrd="0" destOrd="0" presId="urn:microsoft.com/office/officeart/2005/8/layout/vList5"/>
    <dgm:cxn modelId="{784F4B3D-6FE6-47E0-94D3-B2201584CABB}" type="presParOf" srcId="{1BCF43CA-D7D0-4B82-A523-FBFC6A9C0B9B}" destId="{16C3E96E-4E82-4A81-B7A4-5C0AEC17E13D}" srcOrd="0" destOrd="0" presId="urn:microsoft.com/office/officeart/2005/8/layout/vList5"/>
    <dgm:cxn modelId="{90FDEB6D-6F79-4DBB-A0DD-9A4AFBE52BC5}" type="presParOf" srcId="{1BCF43CA-D7D0-4B82-A523-FBFC6A9C0B9B}" destId="{B5606BED-F71F-4C9A-A750-FD2EE08B350E}" srcOrd="1" destOrd="0" presId="urn:microsoft.com/office/officeart/2005/8/layout/vList5"/>
    <dgm:cxn modelId="{0672428C-B7A3-4386-A1E3-6558B6FE27DA}" type="presParOf" srcId="{9F029110-2C1B-4213-81AE-2830F2F16107}" destId="{6CB9B18A-47B9-4945-8D27-697174A7859D}" srcOrd="1" destOrd="0" presId="urn:microsoft.com/office/officeart/2005/8/layout/vList5"/>
    <dgm:cxn modelId="{13953694-27C3-4F6E-BB58-2E11089C853E}" type="presParOf" srcId="{9F029110-2C1B-4213-81AE-2830F2F16107}" destId="{9194C472-9D84-4EE4-9494-04BCBCA0BDA2}" srcOrd="2" destOrd="0" presId="urn:microsoft.com/office/officeart/2005/8/layout/vList5"/>
    <dgm:cxn modelId="{5E5C65F2-9F32-4C36-94E6-78E1E32C64E7}" type="presParOf" srcId="{9194C472-9D84-4EE4-9494-04BCBCA0BDA2}" destId="{42CA20D9-7D61-4F63-8B2B-54F046E156B3}" srcOrd="0" destOrd="0" presId="urn:microsoft.com/office/officeart/2005/8/layout/vList5"/>
    <dgm:cxn modelId="{E7C8D608-255F-48D1-83DA-CE98A228A80B}" type="presParOf" srcId="{9194C472-9D84-4EE4-9494-04BCBCA0BDA2}" destId="{8F38C83F-4DC5-4D17-81BC-3E9D5C5C135C}" srcOrd="1" destOrd="0" presId="urn:microsoft.com/office/officeart/2005/8/layout/vList5"/>
    <dgm:cxn modelId="{02AF5D37-4623-49CF-8AB6-441315C32FA9}" type="presParOf" srcId="{9F029110-2C1B-4213-81AE-2830F2F16107}" destId="{FFC3B3CB-D7F0-49D8-9604-4352FC52E88E}" srcOrd="3" destOrd="0" presId="urn:microsoft.com/office/officeart/2005/8/layout/vList5"/>
    <dgm:cxn modelId="{979C1730-E081-474D-8511-EC33CD9ECDF3}" type="presParOf" srcId="{9F029110-2C1B-4213-81AE-2830F2F16107}" destId="{AEDBFCD1-BAEE-4648-A76C-C00013E9CD7F}" srcOrd="4" destOrd="0" presId="urn:microsoft.com/office/officeart/2005/8/layout/vList5"/>
    <dgm:cxn modelId="{913327C9-2519-47A1-8967-8E76079F538F}" type="presParOf" srcId="{AEDBFCD1-BAEE-4648-A76C-C00013E9CD7F}" destId="{404AD9F4-8E41-4F10-9464-E4E754E8650C}" srcOrd="0" destOrd="0" presId="urn:microsoft.com/office/officeart/2005/8/layout/vList5"/>
    <dgm:cxn modelId="{D8A993AE-4687-48FC-BE91-27896E3EF395}" type="presParOf" srcId="{AEDBFCD1-BAEE-4648-A76C-C00013E9CD7F}" destId="{7F43D751-C065-432B-BA97-0D3B0E048B70}" srcOrd="1" destOrd="0" presId="urn:microsoft.com/office/officeart/2005/8/layout/vList5"/>
    <dgm:cxn modelId="{A10D06FD-9A40-4737-9810-B194C16ED219}" type="presParOf" srcId="{9F029110-2C1B-4213-81AE-2830F2F16107}" destId="{5A845CC0-ECE7-4FB1-A242-1FEB5C615F39}" srcOrd="5" destOrd="0" presId="urn:microsoft.com/office/officeart/2005/8/layout/vList5"/>
    <dgm:cxn modelId="{A8F193E6-084E-49BE-984C-7E5F948E6444}" type="presParOf" srcId="{9F029110-2C1B-4213-81AE-2830F2F16107}" destId="{AFA48D47-16E4-4A63-9218-1FEC7CD038DE}" srcOrd="6" destOrd="0" presId="urn:microsoft.com/office/officeart/2005/8/layout/vList5"/>
    <dgm:cxn modelId="{D96C0134-F6CA-4A1A-9C50-585590F5C4A8}" type="presParOf" srcId="{AFA48D47-16E4-4A63-9218-1FEC7CD038DE}" destId="{01620646-E1C5-4664-A40E-F319D4528D9D}" srcOrd="0" destOrd="0" presId="urn:microsoft.com/office/officeart/2005/8/layout/vList5"/>
    <dgm:cxn modelId="{CD3D6CE0-0554-4962-BFEB-5B8F44068E38}" type="presParOf" srcId="{AFA48D47-16E4-4A63-9218-1FEC7CD038DE}" destId="{6413F5B6-D27F-456E-898A-090C1A8B927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82526-CD22-42CB-B1A3-5C20FD421875}">
      <dsp:nvSpPr>
        <dsp:cNvPr id="0" name=""/>
        <dsp:cNvSpPr/>
      </dsp:nvSpPr>
      <dsp:spPr>
        <a:xfrm>
          <a:off x="3772966" y="1432972"/>
          <a:ext cx="2550203" cy="367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808"/>
              </a:lnTo>
              <a:lnTo>
                <a:pt x="2550203" y="143808"/>
              </a:lnTo>
              <a:lnTo>
                <a:pt x="2550203" y="36722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92E55-8E60-4661-BEA0-22901CAD5B62}">
      <dsp:nvSpPr>
        <dsp:cNvPr id="0" name=""/>
        <dsp:cNvSpPr/>
      </dsp:nvSpPr>
      <dsp:spPr>
        <a:xfrm>
          <a:off x="3772966" y="1432972"/>
          <a:ext cx="146734" cy="436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664"/>
              </a:lnTo>
              <a:lnTo>
                <a:pt x="146734" y="212664"/>
              </a:lnTo>
              <a:lnTo>
                <a:pt x="146734" y="436086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EF42E-ACAD-4E6F-9459-770415F967B0}">
      <dsp:nvSpPr>
        <dsp:cNvPr id="0" name=""/>
        <dsp:cNvSpPr/>
      </dsp:nvSpPr>
      <dsp:spPr>
        <a:xfrm>
          <a:off x="1514678" y="1432972"/>
          <a:ext cx="2258287" cy="471759"/>
        </a:xfrm>
        <a:custGeom>
          <a:avLst/>
          <a:gdLst/>
          <a:ahLst/>
          <a:cxnLst/>
          <a:rect l="0" t="0" r="0" b="0"/>
          <a:pathLst>
            <a:path>
              <a:moveTo>
                <a:pt x="2258287" y="0"/>
              </a:moveTo>
              <a:lnTo>
                <a:pt x="2258287" y="248337"/>
              </a:lnTo>
              <a:lnTo>
                <a:pt x="0" y="248337"/>
              </a:lnTo>
              <a:lnTo>
                <a:pt x="0" y="47175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6314A6-3E0D-4891-B48F-B7B7C8AB44EF}">
      <dsp:nvSpPr>
        <dsp:cNvPr id="0" name=""/>
        <dsp:cNvSpPr/>
      </dsp:nvSpPr>
      <dsp:spPr>
        <a:xfrm>
          <a:off x="2441971" y="523"/>
          <a:ext cx="2661988" cy="1432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ВИДЫ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публичной нефинансовой отчетности</a:t>
          </a:r>
          <a:endParaRPr lang="ru-RU" sz="2400" b="1" kern="1200" dirty="0"/>
        </a:p>
      </dsp:txBody>
      <dsp:txXfrm>
        <a:off x="2441971" y="523"/>
        <a:ext cx="2661988" cy="1432448"/>
      </dsp:txXfrm>
    </dsp:sp>
    <dsp:sp modelId="{B1C44828-6450-47D0-BAB0-DC8BDE7BE1B1}">
      <dsp:nvSpPr>
        <dsp:cNvPr id="0" name=""/>
        <dsp:cNvSpPr/>
      </dsp:nvSpPr>
      <dsp:spPr>
        <a:xfrm>
          <a:off x="432809" y="1904731"/>
          <a:ext cx="2163737" cy="2040164"/>
        </a:xfrm>
        <a:prstGeom prst="rect">
          <a:avLst/>
        </a:prstGeom>
        <a:solidFill>
          <a:srgbClr val="7030A0"/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Отчеты в области устойчивого развития/ корпоративной ответственности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Формат подготовки сегодня: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 добровольный </a:t>
          </a:r>
          <a:endParaRPr lang="ru-RU" sz="1300" b="1" kern="1200" dirty="0">
            <a:solidFill>
              <a:srgbClr val="002060"/>
            </a:solidFill>
          </a:endParaRPr>
        </a:p>
      </dsp:txBody>
      <dsp:txXfrm>
        <a:off x="432809" y="1904731"/>
        <a:ext cx="2163737" cy="2040164"/>
      </dsp:txXfrm>
    </dsp:sp>
    <dsp:sp modelId="{4AB5AF97-3E3F-44FD-BB9A-F4CFC2B52EC7}">
      <dsp:nvSpPr>
        <dsp:cNvPr id="0" name=""/>
        <dsp:cNvSpPr/>
      </dsp:nvSpPr>
      <dsp:spPr>
        <a:xfrm>
          <a:off x="2920869" y="1869058"/>
          <a:ext cx="1997661" cy="2101733"/>
        </a:xfrm>
        <a:prstGeom prst="rect">
          <a:avLst/>
        </a:prstGeom>
        <a:solidFill>
          <a:srgbClr val="7030A0"/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Годовые отчеты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Формат подготовки сегодня: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обязательный только для ПАО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/>
        </a:p>
      </dsp:txBody>
      <dsp:txXfrm>
        <a:off x="2920869" y="1869058"/>
        <a:ext cx="1997661" cy="2101733"/>
      </dsp:txXfrm>
    </dsp:sp>
    <dsp:sp modelId="{4F97E7C1-53BD-4B57-81D1-7ED7E01B7425}">
      <dsp:nvSpPr>
        <dsp:cNvPr id="0" name=""/>
        <dsp:cNvSpPr/>
      </dsp:nvSpPr>
      <dsp:spPr>
        <a:xfrm>
          <a:off x="5256577" y="1800201"/>
          <a:ext cx="2133182" cy="2152109"/>
        </a:xfrm>
        <a:prstGeom prst="rect">
          <a:avLst/>
        </a:prstGeom>
        <a:solidFill>
          <a:srgbClr val="7030A0"/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Интегрированные отчеты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</a:rPr>
            <a:t>Формат подготовки сегодня: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</a:rPr>
            <a:t>добровольный</a:t>
          </a:r>
          <a:endParaRPr lang="ru-RU" sz="1300" b="1" kern="1200" dirty="0" smtClean="0">
            <a:solidFill>
              <a:srgbClr val="00206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/>
        </a:p>
      </dsp:txBody>
      <dsp:txXfrm>
        <a:off x="5256577" y="1800201"/>
        <a:ext cx="2133182" cy="21521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AF3AF-902D-42A5-91CC-4B6035C77A1F}">
      <dsp:nvSpPr>
        <dsp:cNvPr id="0" name=""/>
        <dsp:cNvSpPr/>
      </dsp:nvSpPr>
      <dsp:spPr>
        <a:xfrm>
          <a:off x="5111363" y="2918799"/>
          <a:ext cx="854329" cy="841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4329" y="841065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674DA-29B4-4CDA-830C-03D436393A93}">
      <dsp:nvSpPr>
        <dsp:cNvPr id="0" name=""/>
        <dsp:cNvSpPr/>
      </dsp:nvSpPr>
      <dsp:spPr>
        <a:xfrm>
          <a:off x="4889276" y="1760698"/>
          <a:ext cx="1902583" cy="25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02583" y="0"/>
              </a:lnTo>
              <a:lnTo>
                <a:pt x="1902583" y="25577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DCBAA-E2A7-4347-9B30-819EDE7C4B60}">
      <dsp:nvSpPr>
        <dsp:cNvPr id="0" name=""/>
        <dsp:cNvSpPr/>
      </dsp:nvSpPr>
      <dsp:spPr>
        <a:xfrm>
          <a:off x="363333" y="3554757"/>
          <a:ext cx="496945" cy="1340222"/>
        </a:xfrm>
        <a:custGeom>
          <a:avLst/>
          <a:gdLst/>
          <a:ahLst/>
          <a:cxnLst/>
          <a:rect l="0" t="0" r="0" b="0"/>
          <a:pathLst>
            <a:path>
              <a:moveTo>
                <a:pt x="496945" y="0"/>
              </a:moveTo>
              <a:lnTo>
                <a:pt x="0" y="134022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1C69D6-DFA1-4EA5-9460-E7B8BE1A70E7}">
      <dsp:nvSpPr>
        <dsp:cNvPr id="0" name=""/>
        <dsp:cNvSpPr/>
      </dsp:nvSpPr>
      <dsp:spPr>
        <a:xfrm>
          <a:off x="1945786" y="1760698"/>
          <a:ext cx="2943490" cy="437174"/>
        </a:xfrm>
        <a:custGeom>
          <a:avLst/>
          <a:gdLst/>
          <a:ahLst/>
          <a:cxnLst/>
          <a:rect l="0" t="0" r="0" b="0"/>
          <a:pathLst>
            <a:path>
              <a:moveTo>
                <a:pt x="2943490" y="0"/>
              </a:moveTo>
              <a:lnTo>
                <a:pt x="2943490" y="152228"/>
              </a:lnTo>
              <a:lnTo>
                <a:pt x="0" y="152228"/>
              </a:lnTo>
              <a:lnTo>
                <a:pt x="0" y="437174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FF3C0-652B-48BE-B43A-7AD9498743A3}">
      <dsp:nvSpPr>
        <dsp:cNvPr id="0" name=""/>
        <dsp:cNvSpPr/>
      </dsp:nvSpPr>
      <dsp:spPr>
        <a:xfrm>
          <a:off x="2745344" y="432050"/>
          <a:ext cx="4287864" cy="13286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Контроль и оценка качества ПНО</a:t>
          </a:r>
          <a:endParaRPr lang="ru-RU" sz="1600" b="1" kern="1200" dirty="0"/>
        </a:p>
      </dsp:txBody>
      <dsp:txXfrm>
        <a:off x="2745344" y="432050"/>
        <a:ext cx="4287864" cy="1328647"/>
      </dsp:txXfrm>
    </dsp:sp>
    <dsp:sp modelId="{E314E1D7-2CB4-4292-A3ED-1EB99667EB8E}">
      <dsp:nvSpPr>
        <dsp:cNvPr id="0" name=""/>
        <dsp:cNvSpPr/>
      </dsp:nvSpPr>
      <dsp:spPr>
        <a:xfrm>
          <a:off x="588901" y="2197872"/>
          <a:ext cx="2713769" cy="1356884"/>
        </a:xfrm>
        <a:prstGeom prst="rect">
          <a:avLst/>
        </a:prstGeom>
        <a:solidFill>
          <a:srgbClr val="7030A0"/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Внутренний контроль</a:t>
          </a:r>
          <a:endParaRPr lang="ru-RU" sz="1400" b="1" kern="1200" dirty="0"/>
        </a:p>
      </dsp:txBody>
      <dsp:txXfrm>
        <a:off x="588901" y="2197872"/>
        <a:ext cx="2713769" cy="1356884"/>
      </dsp:txXfrm>
    </dsp:sp>
    <dsp:sp modelId="{436200A6-EDD3-4801-8737-125D259DF759}">
      <dsp:nvSpPr>
        <dsp:cNvPr id="0" name=""/>
        <dsp:cNvSpPr/>
      </dsp:nvSpPr>
      <dsp:spPr>
        <a:xfrm>
          <a:off x="363333" y="4324776"/>
          <a:ext cx="2490263" cy="1140407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Внутреннее структурное подразделение организации, наделенное контрольно-ревизионными функциями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363333" y="4324776"/>
        <a:ext cx="2490263" cy="1140407"/>
      </dsp:txXfrm>
    </dsp:sp>
    <dsp:sp modelId="{56F49D22-F972-485C-B9AF-F4157DEB7D4A}">
      <dsp:nvSpPr>
        <dsp:cNvPr id="0" name=""/>
        <dsp:cNvSpPr/>
      </dsp:nvSpPr>
      <dsp:spPr>
        <a:xfrm>
          <a:off x="4691239" y="2016470"/>
          <a:ext cx="4201240" cy="902328"/>
        </a:xfrm>
        <a:prstGeom prst="rect">
          <a:avLst/>
        </a:prstGeom>
        <a:solidFill>
          <a:srgbClr val="7030A0"/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Независимая внешняя оценка ПНО</a:t>
          </a:r>
          <a:endParaRPr lang="ru-RU" sz="1600" b="1" kern="1200" dirty="0"/>
        </a:p>
      </dsp:txBody>
      <dsp:txXfrm>
        <a:off x="4691239" y="2016470"/>
        <a:ext cx="4201240" cy="902328"/>
      </dsp:txXfrm>
    </dsp:sp>
    <dsp:sp modelId="{14993EC7-5F4B-4985-A401-0E51BE0CCF23}">
      <dsp:nvSpPr>
        <dsp:cNvPr id="0" name=""/>
        <dsp:cNvSpPr/>
      </dsp:nvSpPr>
      <dsp:spPr>
        <a:xfrm>
          <a:off x="3653561" y="3272986"/>
          <a:ext cx="2312131" cy="973754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</a:rPr>
            <a:t>Независимая внешняя оценка по инициативе организаций, выпускающих отчеты  </a:t>
          </a:r>
        </a:p>
      </dsp:txBody>
      <dsp:txXfrm>
        <a:off x="3653561" y="3272986"/>
        <a:ext cx="2312131" cy="973754"/>
      </dsp:txXfrm>
    </dsp:sp>
    <dsp:sp modelId="{2DC5ECB7-F292-4866-A145-E5611A413ECB}">
      <dsp:nvSpPr>
        <dsp:cNvPr id="0" name=""/>
        <dsp:cNvSpPr/>
      </dsp:nvSpPr>
      <dsp:spPr>
        <a:xfrm>
          <a:off x="6460481" y="3312363"/>
          <a:ext cx="2431998" cy="1269542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</a:rPr>
            <a:t>Независимая внешняя оценка по инициативе третьей стороны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</a:rPr>
            <a:t>Индексы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</a:rPr>
            <a:t>рейтинги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6460481" y="3312363"/>
        <a:ext cx="2431998" cy="12695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06BED-F71F-4C9A-A750-FD2EE08B350E}">
      <dsp:nvSpPr>
        <dsp:cNvPr id="0" name=""/>
        <dsp:cNvSpPr/>
      </dsp:nvSpPr>
      <dsp:spPr>
        <a:xfrm rot="5400000">
          <a:off x="5264211" y="-1999706"/>
          <a:ext cx="1026520" cy="521724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22 госкомпании публикуют ПНО согласно Директивам.</a:t>
          </a:r>
          <a:endParaRPr lang="ru-RU" sz="1400" kern="1200" dirty="0"/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Создаются условия для развития ПНО</a:t>
          </a:r>
          <a:endParaRPr lang="ru-RU" sz="1400" kern="1200" dirty="0"/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Утверждается перечень организаций , на которых распространяется требование публикации нефинансовой отчетности </a:t>
          </a:r>
          <a:endParaRPr lang="ru-RU" sz="1400" kern="1200" dirty="0"/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3168851" y="145765"/>
        <a:ext cx="5167130" cy="926298"/>
      </dsp:txXfrm>
    </dsp:sp>
    <dsp:sp modelId="{16C3E96E-4E82-4A81-B7A4-5C0AEC17E13D}">
      <dsp:nvSpPr>
        <dsp:cNvPr id="0" name=""/>
        <dsp:cNvSpPr/>
      </dsp:nvSpPr>
      <dsp:spPr>
        <a:xfrm>
          <a:off x="144509" y="29810"/>
          <a:ext cx="3136668" cy="1283150"/>
        </a:xfrm>
        <a:prstGeom prst="round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Этап 1           2017-2018 годы</a:t>
          </a:r>
          <a:endParaRPr lang="ru-RU" sz="3000" kern="1200" dirty="0"/>
        </a:p>
      </dsp:txBody>
      <dsp:txXfrm>
        <a:off x="207147" y="92448"/>
        <a:ext cx="3011392" cy="1157874"/>
      </dsp:txXfrm>
    </dsp:sp>
    <dsp:sp modelId="{8F38C83F-4DC5-4D17-81BC-3E9D5C5C135C}">
      <dsp:nvSpPr>
        <dsp:cNvPr id="0" name=""/>
        <dsp:cNvSpPr/>
      </dsp:nvSpPr>
      <dsp:spPr>
        <a:xfrm rot="5400000">
          <a:off x="5127508" y="-498523"/>
          <a:ext cx="1823901" cy="534701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Расширяется состав организаций, на которых распространяется   требование публикации нефинансовой отчетности за счет включения госкомпаний и компаний с государственным участием определенных размеров, а также ряда иных хозяйствующих субъектов;</a:t>
          </a:r>
          <a:endParaRPr lang="ru-RU" sz="1400" kern="1200" dirty="0"/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Формируется система нормативного регулирования в сфере ПНО, разрабатываются механизмы стимулирования ПНО, развивается подготовка кадров.</a:t>
          </a:r>
          <a:endParaRPr lang="ru-RU" sz="1400" kern="1200" dirty="0"/>
        </a:p>
      </dsp:txBody>
      <dsp:txXfrm rot="-5400000">
        <a:off x="3365950" y="1352071"/>
        <a:ext cx="5257981" cy="1645829"/>
      </dsp:txXfrm>
    </dsp:sp>
    <dsp:sp modelId="{42CA20D9-7D61-4F63-8B2B-54F046E156B3}">
      <dsp:nvSpPr>
        <dsp:cNvPr id="0" name=""/>
        <dsp:cNvSpPr/>
      </dsp:nvSpPr>
      <dsp:spPr>
        <a:xfrm>
          <a:off x="72519" y="1617686"/>
          <a:ext cx="3133605" cy="1283150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Этап 2          2019-2020 годы</a:t>
          </a:r>
          <a:endParaRPr lang="ru-RU" sz="3000" kern="1200" dirty="0"/>
        </a:p>
      </dsp:txBody>
      <dsp:txXfrm>
        <a:off x="135157" y="1680324"/>
        <a:ext cx="3008329" cy="1157874"/>
      </dsp:txXfrm>
    </dsp:sp>
    <dsp:sp modelId="{7F43D751-C065-432B-BA97-0D3B0E048B70}">
      <dsp:nvSpPr>
        <dsp:cNvPr id="0" name=""/>
        <dsp:cNvSpPr/>
      </dsp:nvSpPr>
      <dsp:spPr>
        <a:xfrm rot="5400000">
          <a:off x="5372217" y="1195857"/>
          <a:ext cx="1250240" cy="54312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Расширяется состав организаций, на которых распространяется   требование публикации нефинансовой отчетности за счет категорий организаций с </a:t>
          </a:r>
          <a:r>
            <a:rPr lang="ru-RU" sz="1400" kern="1200" dirty="0" err="1" smtClean="0"/>
            <a:t>госучастием</a:t>
          </a:r>
          <a:r>
            <a:rPr lang="ru-RU" sz="1400" kern="1200" dirty="0" smtClean="0"/>
            <a:t>, хозяйствующих субъектов, отвечающих определенным условиям; </a:t>
          </a:r>
          <a:endParaRPr lang="ru-RU" sz="1400" kern="1200" dirty="0"/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Развивается практика проведения независимой проверки и заверения ПНО. </a:t>
          </a:r>
          <a:endParaRPr lang="ru-RU" sz="1400" kern="1200" dirty="0"/>
        </a:p>
      </dsp:txBody>
      <dsp:txXfrm rot="-5400000">
        <a:off x="3281708" y="3347398"/>
        <a:ext cx="5370227" cy="1128176"/>
      </dsp:txXfrm>
    </dsp:sp>
    <dsp:sp modelId="{404AD9F4-8E41-4F10-9464-E4E754E8650C}">
      <dsp:nvSpPr>
        <dsp:cNvPr id="0" name=""/>
        <dsp:cNvSpPr/>
      </dsp:nvSpPr>
      <dsp:spPr>
        <a:xfrm>
          <a:off x="72519" y="3235370"/>
          <a:ext cx="3136668" cy="1283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Этап 3           2021-2022 годы</a:t>
          </a:r>
          <a:endParaRPr lang="ru-RU" sz="3000" kern="1200" dirty="0"/>
        </a:p>
      </dsp:txBody>
      <dsp:txXfrm>
        <a:off x="135157" y="3298008"/>
        <a:ext cx="3011392" cy="1157874"/>
      </dsp:txXfrm>
    </dsp:sp>
    <dsp:sp modelId="{6413F5B6-D27F-456E-898A-090C1A8B927F}">
      <dsp:nvSpPr>
        <dsp:cNvPr id="0" name=""/>
        <dsp:cNvSpPr/>
      </dsp:nvSpPr>
      <dsp:spPr>
        <a:xfrm rot="5400000">
          <a:off x="5472140" y="2534133"/>
          <a:ext cx="1157627" cy="532402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 </a:t>
          </a:r>
          <a:r>
            <a:rPr lang="ru-RU" sz="1400" kern="1200" dirty="0" smtClean="0"/>
            <a:t>Происходит расширение спектра компаний, на которых распространяется требование подготовки и публикации ПНО, в их состав включаются 500 крупнейших организаций по объему выручки</a:t>
          </a:r>
          <a:endParaRPr lang="ru-RU" sz="1400" b="1" kern="1200" dirty="0"/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/>
            <a:t>Действуют механизмы , стимулирующие развитие ПНО</a:t>
          </a:r>
          <a:endParaRPr lang="ru-RU" sz="1400" b="0" kern="1200" dirty="0"/>
        </a:p>
      </dsp:txBody>
      <dsp:txXfrm rot="-5400000">
        <a:off x="3388941" y="4673844"/>
        <a:ext cx="5267516" cy="1044605"/>
      </dsp:txXfrm>
    </dsp:sp>
    <dsp:sp modelId="{01620646-E1C5-4664-A40E-F319D4528D9D}">
      <dsp:nvSpPr>
        <dsp:cNvPr id="0" name=""/>
        <dsp:cNvSpPr/>
      </dsp:nvSpPr>
      <dsp:spPr>
        <a:xfrm>
          <a:off x="72519" y="4582678"/>
          <a:ext cx="3136668" cy="1283150"/>
        </a:xfrm>
        <a:prstGeom prst="roundRect">
          <a:avLst/>
        </a:prstGeom>
        <a:solidFill>
          <a:schemeClr val="bg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Этап 4                с 2023 года</a:t>
          </a:r>
          <a:endParaRPr lang="ru-RU" sz="3000" kern="1200" dirty="0"/>
        </a:p>
      </dsp:txBody>
      <dsp:txXfrm>
        <a:off x="135157" y="4645316"/>
        <a:ext cx="3011392" cy="1157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E1DD8-7FAA-4877-ACD7-9EF1E1F2EAA3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20233-3B5B-46AC-A655-C899DE9FED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40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20233-3B5B-46AC-A655-C899DE9FEDA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20233-3B5B-46AC-A655-C899DE9FEDA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95DE9A-E1AB-4C5A-9B36-6D5378B0E9D6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B59056-A865-4AC0-9EBE-6568ED05E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941168"/>
            <a:ext cx="7056784" cy="1800200"/>
          </a:xfrm>
        </p:spPr>
        <p:txBody>
          <a:bodyPr>
            <a:normAutofit fontScale="25000" lnSpcReduction="20000"/>
          </a:bodyPr>
          <a:lstStyle/>
          <a:p>
            <a:pPr algn="r"/>
            <a:endParaRPr lang="ru-RU" sz="5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5000" b="1" dirty="0" smtClean="0">
                <a:solidFill>
                  <a:schemeClr val="accent6">
                    <a:lumMod val="50000"/>
                  </a:schemeClr>
                </a:solidFill>
              </a:rPr>
              <a:t>			</a:t>
            </a:r>
            <a:r>
              <a:rPr lang="ru-RU" sz="6400" b="1" dirty="0" smtClean="0"/>
              <a:t>Е.Н. Феоктистова</a:t>
            </a:r>
          </a:p>
          <a:p>
            <a:r>
              <a:rPr lang="ru-RU" sz="6400" b="1" dirty="0" smtClean="0"/>
              <a:t>		Управляющий </a:t>
            </a:r>
            <a:r>
              <a:rPr lang="ru-RU" sz="6400" b="1" dirty="0" smtClean="0"/>
              <a:t>директор по корпоративной 	</a:t>
            </a:r>
            <a:r>
              <a:rPr lang="ru-RU" sz="6400" b="1" dirty="0" smtClean="0"/>
              <a:t>		ответственности</a:t>
            </a:r>
            <a:r>
              <a:rPr lang="ru-RU" sz="6400" b="1" dirty="0" smtClean="0"/>
              <a:t>, устойчивому развитию и 			социальному  </a:t>
            </a:r>
            <a:r>
              <a:rPr lang="ru-RU" sz="6400" b="1" dirty="0" smtClean="0"/>
              <a:t>предпринимательству,</a:t>
            </a:r>
            <a:r>
              <a:rPr lang="ru-RU" sz="6400" b="1" dirty="0" smtClean="0"/>
              <a:t> зам.</a:t>
            </a:r>
            <a:r>
              <a:rPr lang="ru-RU" sz="6400" b="1" dirty="0" smtClean="0"/>
              <a:t>                                 		председателя Комитета РСПП </a:t>
            </a:r>
            <a:endParaRPr lang="ru-RU" sz="6400" b="1" dirty="0" smtClean="0"/>
          </a:p>
          <a:p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6000" dirty="0" smtClean="0">
                <a:solidFill>
                  <a:srgbClr val="002060"/>
                </a:solidFill>
              </a:rPr>
              <a:t>Москва 2017</a:t>
            </a:r>
            <a:endParaRPr lang="ru-RU" sz="60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628800"/>
            <a:ext cx="7247359" cy="2088233"/>
          </a:xfrm>
          <a:ln>
            <a:noFill/>
          </a:ln>
          <a:effectLst/>
        </p:spPr>
        <p:txBody>
          <a:bodyPr/>
          <a:lstStyle/>
          <a:p>
            <a:pPr marL="182880" indent="0" algn="ctr">
              <a:buNone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Комитета РСПП по корпоративной социальной ответственности и демографической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политике РСПП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о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Концепции развития публичной нефинансовой отчетности</a:t>
            </a: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05" y="404664"/>
            <a:ext cx="8394700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4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479" y="161917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83676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cs typeface="Times New Roman" pitchFamily="18" charset="0"/>
              </a:rPr>
              <a:t>Информация</a:t>
            </a:r>
          </a:p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cs typeface="Times New Roman" pitchFamily="18" charset="0"/>
              </a:rPr>
              <a:t>на Интернет-сайте </a:t>
            </a:r>
            <a:r>
              <a:rPr lang="ru-RU" sz="2800" b="1" dirty="0" smtClean="0">
                <a:solidFill>
                  <a:srgbClr val="002060"/>
                </a:solidFill>
                <a:cs typeface="Times New Roman" pitchFamily="18" charset="0"/>
              </a:rPr>
              <a:t>РСПП:  </a:t>
            </a:r>
            <a:r>
              <a:rPr lang="en-US" sz="2800" b="1" dirty="0" smtClean="0">
                <a:solidFill>
                  <a:srgbClr val="002060"/>
                </a:solidFill>
              </a:rPr>
              <a:t>www.rspp.ru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Спасибо за внимание</a:t>
            </a:r>
            <a:r>
              <a:rPr lang="en-US" sz="2800" b="1" dirty="0">
                <a:solidFill>
                  <a:srgbClr val="002060"/>
                </a:solidFill>
              </a:rPr>
              <a:t>!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4" descr="РСПП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208912" cy="80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4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512511" cy="7829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96752"/>
            <a:ext cx="8280920" cy="496855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Хотя исследование 2013 года показало, что законодательство и давление на инвесторов стало главным стимулом для компаний начать интегрировать вопросы  </a:t>
            </a:r>
            <a:r>
              <a:rPr lang="en-US" dirty="0"/>
              <a:t>ESG </a:t>
            </a:r>
            <a:r>
              <a:rPr lang="ru-RU" dirty="0"/>
              <a:t>в общую стратегию. Новое исследование 2016 года показало, что произошел качественный скачок, и сейчас работа с  </a:t>
            </a:r>
            <a:r>
              <a:rPr lang="en-US" dirty="0"/>
              <a:t>ESG</a:t>
            </a:r>
            <a:r>
              <a:rPr lang="ru-RU" dirty="0"/>
              <a:t>  факторами воспринимается как неотъемлемая часть работы бизнеса, которая может улучшить общие показатели, качество риск-менеджмента и производительность компании.  Частные инвестиционные компании, таким образом, ставят вопросы управления ESG в центр их инвестиционной политики, а 60% из них теперь говорят, что они проводят систематический обзор рисков, связанных с ESG. 77% подчеркивают обязательный характер анализа этих вопросов на момент приобретения. И, наконец, 58% считают целесообразным интегрировать вопросы ESG  в ядро немедленного плана преобразования для вновь приобретенных предприятий в течение первых 100 - 180 дней.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Исс</a:t>
            </a:r>
            <a:r>
              <a:rPr lang="ru-RU" dirty="0" smtClean="0"/>
              <a:t>-е в </a:t>
            </a:r>
            <a:r>
              <a:rPr lang="ru-RU" dirty="0"/>
              <a:t>22 </a:t>
            </a:r>
            <a:r>
              <a:rPr lang="ru-RU" dirty="0" smtClean="0"/>
              <a:t>странах, данные –по Франции ( «</a:t>
            </a:r>
            <a:r>
              <a:rPr lang="ru-RU" dirty="0"/>
              <a:t>вызовы устойчивого развития в секторе частного инвестирования» </a:t>
            </a:r>
            <a:r>
              <a:rPr lang="en-US" dirty="0" smtClean="0"/>
              <a:t>PwC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8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200800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>Современный статус документов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268760"/>
            <a:ext cx="8496944" cy="5184576"/>
          </a:xfrm>
        </p:spPr>
        <p:txBody>
          <a:bodyPr/>
          <a:lstStyle/>
          <a:p>
            <a:pPr marL="45720" indent="0">
              <a:buNone/>
            </a:pPr>
            <a:r>
              <a:rPr lang="ru-RU" sz="2400" u="sng" dirty="0" smtClean="0">
                <a:solidFill>
                  <a:schemeClr val="accent1">
                    <a:lumMod val="75000"/>
                  </a:schemeClr>
                </a:solidFill>
              </a:rPr>
              <a:t>Февраль 2017 г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pPr marL="45720" indent="0">
              <a:buNone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в Правительство Российской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Федерации  внесены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Проект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Концепции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развития публичной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нефинансовой отчетности (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ПНО) </a:t>
            </a:r>
          </a:p>
          <a:p>
            <a:pPr marL="45720" indent="0" algn="ctr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План мероприятий по реализации Концепции ПНО </a:t>
            </a:r>
          </a:p>
          <a:p>
            <a:pPr marL="4572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6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48872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	</a:t>
            </a:r>
            <a:r>
              <a:rPr lang="ru-RU" sz="2800" dirty="0" smtClean="0">
                <a:solidFill>
                  <a:srgbClr val="002060"/>
                </a:solidFill>
              </a:rPr>
              <a:t>Задачи Концепции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980728"/>
            <a:ext cx="9324528" cy="612068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800" dirty="0" smtClean="0"/>
              <a:t>  </a:t>
            </a:r>
            <a:r>
              <a:rPr lang="ru-RU" sz="1800" dirty="0" smtClean="0">
                <a:solidFill>
                  <a:srgbClr val="002060"/>
                </a:solidFill>
              </a:rPr>
              <a:t>разработать минимальные требования к публичной нефинансовой отчетности, а также рекомендации по процедурам проверки, оценки и заверения публичной нефинансовой отчетности;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  </a:t>
            </a:r>
            <a:r>
              <a:rPr lang="ru-RU" sz="1800" dirty="0" smtClean="0">
                <a:solidFill>
                  <a:srgbClr val="002060"/>
                </a:solidFill>
              </a:rPr>
              <a:t>определить направления совершенствования требований к раскрытию публичной нефинансовой отчетности;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  создать основу для формирования нормативно-правовой базы  </a:t>
            </a:r>
            <a:r>
              <a:rPr lang="ru-RU" sz="1800" u="sng" dirty="0" smtClean="0">
                <a:solidFill>
                  <a:srgbClr val="002060"/>
                </a:solidFill>
              </a:rPr>
              <a:t>в сфере публичной нефинансовой отчетности, в том числе по вопросам социальной ответственности и устойчивого развития;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  способствовать распространению и использованию в практике организаций единых понятий </a:t>
            </a:r>
            <a:r>
              <a:rPr lang="ru-RU" sz="1800" u="sng" dirty="0" smtClean="0">
                <a:solidFill>
                  <a:srgbClr val="002060"/>
                </a:solidFill>
              </a:rPr>
              <a:t>в сфере публичной нефинансовой отчетности, в том числе по вопросам социальной ответственности и устойчивого развития</a:t>
            </a:r>
            <a:r>
              <a:rPr lang="ru-RU" sz="1800" dirty="0" smtClean="0">
                <a:solidFill>
                  <a:srgbClr val="002060"/>
                </a:solidFill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  содействовать развитию профессиональной подготовки  и повышению квалификации </a:t>
            </a:r>
            <a:r>
              <a:rPr lang="ru-RU" sz="1800" u="sng" dirty="0" smtClean="0">
                <a:solidFill>
                  <a:srgbClr val="002060"/>
                </a:solidFill>
              </a:rPr>
              <a:t>в сфере социальной ответственности, устойчивого развития и публичной нефинансовой отчетности</a:t>
            </a:r>
            <a:r>
              <a:rPr lang="ru-RU" sz="1800" dirty="0" smtClean="0">
                <a:solidFill>
                  <a:srgbClr val="002060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</a:rPr>
              <a:t>   способствовать обеспечению информационной поддержки в сфере социальной ответственности, устойчивого развития и публичной нефинансовой отчетности, в том числе для повышения информированности инвесторов и иных заинтересованных сторон, а также для развития международного сотрудничества в этой сфере.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ru-RU" sz="2100" dirty="0">
              <a:solidFill>
                <a:srgbClr val="002060"/>
              </a:solidFill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94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88832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Формы ПНО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20958732"/>
              </p:ext>
            </p:extLst>
          </p:nvPr>
        </p:nvGraphicFramePr>
        <p:xfrm>
          <a:off x="971600" y="980728"/>
          <a:ext cx="7545932" cy="4032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4941168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Тематические отчеты по отдельным направлениям деловой практики (экологические, социальные) не заменяют публичную нефинансовую отчетность, но могут использоваться как дополнительный источник информации, ссылки на них рекомендуется включать в ПНО.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89836632"/>
              </p:ext>
            </p:extLst>
          </p:nvPr>
        </p:nvGraphicFramePr>
        <p:xfrm>
          <a:off x="251520" y="1196752"/>
          <a:ext cx="889248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04856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Подтверждение, заверение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публичной нефинансовой отчетности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7380312" y="4077072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436096" y="4110584"/>
            <a:ext cx="360040" cy="432048"/>
          </a:xfrm>
          <a:prstGeom prst="downArrow">
            <a:avLst>
              <a:gd name="adj1" fmla="val 5677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1979712" y="4769132"/>
            <a:ext cx="32921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347864" y="5733256"/>
            <a:ext cx="1440160" cy="112474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Обществен</a:t>
            </a:r>
            <a:r>
              <a:rPr lang="ru-RU" sz="1600" dirty="0" smtClean="0"/>
              <a:t>- </a:t>
            </a:r>
            <a:r>
              <a:rPr lang="ru-RU" sz="1600" dirty="0" err="1" smtClean="0"/>
              <a:t>ное</a:t>
            </a:r>
            <a:r>
              <a:rPr lang="ru-RU" sz="1600" dirty="0" smtClean="0"/>
              <a:t> заверение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76056" y="5733256"/>
            <a:ext cx="1512168" cy="1124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Профессио-нальное</a:t>
            </a:r>
            <a:endParaRPr lang="ru-RU" sz="1600" dirty="0" smtClean="0"/>
          </a:p>
          <a:p>
            <a:pPr algn="ctr"/>
            <a:r>
              <a:rPr lang="ru-RU" sz="1600" dirty="0" smtClean="0"/>
              <a:t>заверение </a:t>
            </a:r>
            <a:endParaRPr lang="ru-RU" sz="16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148064" y="5373216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211960" y="5373216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10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72744699"/>
              </p:ext>
            </p:extLst>
          </p:nvPr>
        </p:nvGraphicFramePr>
        <p:xfrm>
          <a:off x="0" y="692696"/>
          <a:ext cx="8712968" cy="5865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622232" cy="64807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Этапы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развития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ПНО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5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272808" cy="638944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Ключевые задачи ближайшей перспективы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568952" cy="594928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 Определение перечня базовых показателей и подготовка Методических рекомендации по  их  использованию в практике отчетности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  Разработка методических рекомендаций по подготовке ПНО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  Составление индексов и рейтингов в области устойчивого развития и </a:t>
            </a:r>
            <a:r>
              <a:rPr lang="ru-RU" dirty="0">
                <a:solidFill>
                  <a:srgbClr val="002060"/>
                </a:solidFill>
              </a:rPr>
              <a:t>корпоративной  </a:t>
            </a:r>
            <a:r>
              <a:rPr lang="ru-RU" dirty="0" smtClean="0">
                <a:solidFill>
                  <a:srgbClr val="002060"/>
                </a:solidFill>
              </a:rPr>
              <a:t>ответственности на </a:t>
            </a:r>
            <a:r>
              <a:rPr lang="ru-RU" dirty="0">
                <a:solidFill>
                  <a:srgbClr val="002060"/>
                </a:solidFill>
              </a:rPr>
              <a:t>основе анализа публичной нефинансовой </a:t>
            </a:r>
            <a:r>
              <a:rPr lang="ru-RU" dirty="0" smtClean="0">
                <a:solidFill>
                  <a:srgbClr val="002060"/>
                </a:solidFill>
              </a:rPr>
              <a:t>отчетности, обеспечение сопоставимости результатов оценки, </a:t>
            </a:r>
            <a:r>
              <a:rPr lang="ru-RU" dirty="0">
                <a:solidFill>
                  <a:srgbClr val="002060"/>
                </a:solidFill>
              </a:rPr>
              <a:t>развитие </a:t>
            </a:r>
            <a:r>
              <a:rPr lang="ru-RU" dirty="0" smtClean="0">
                <a:solidFill>
                  <a:srgbClr val="002060"/>
                </a:solidFill>
              </a:rPr>
              <a:t>инструментария, расширение </a:t>
            </a:r>
            <a:r>
              <a:rPr lang="ru-RU" dirty="0">
                <a:solidFill>
                  <a:srgbClr val="002060"/>
                </a:solidFill>
              </a:rPr>
              <a:t>практики использования. </a:t>
            </a:r>
            <a:endParaRPr lang="ru-RU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Создание </a:t>
            </a:r>
            <a:r>
              <a:rPr lang="ru-RU" dirty="0">
                <a:solidFill>
                  <a:srgbClr val="002060"/>
                </a:solidFill>
              </a:rPr>
              <a:t>Совета индексов на площадке </a:t>
            </a:r>
            <a:r>
              <a:rPr lang="ru-RU" dirty="0" smtClean="0">
                <a:solidFill>
                  <a:srgbClr val="002060"/>
                </a:solidFill>
              </a:rPr>
              <a:t>РСПП.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Разработка фондового индекса в области устойчивого развития, ответственности и отчетности (</a:t>
            </a:r>
            <a:r>
              <a:rPr lang="en-US" dirty="0" smtClean="0">
                <a:solidFill>
                  <a:srgbClr val="002060"/>
                </a:solidFill>
              </a:rPr>
              <a:t>ESG-</a:t>
            </a:r>
            <a:r>
              <a:rPr lang="ru-RU" dirty="0" smtClean="0">
                <a:solidFill>
                  <a:srgbClr val="002060"/>
                </a:solidFill>
              </a:rPr>
              <a:t>индекс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0" y="1124744"/>
            <a:ext cx="9132207" cy="5894388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>
                  <a:alpha val="89600"/>
                </a:srgbClr>
              </a:gs>
              <a:gs pos="70000">
                <a:srgbClr val="C4D6EB">
                  <a:alpha val="81800"/>
                </a:srgbClr>
              </a:gs>
              <a:gs pos="100000">
                <a:srgbClr val="FFEBFA">
                  <a:alpha val="74001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ru-RU" altLang="ru-RU" sz="1600" b="1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6192838"/>
            <a:ext cx="7924800" cy="381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mtClean="0">
              <a:cs typeface="Arial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 flipV="1">
            <a:off x="0" y="6288088"/>
            <a:ext cx="7886700" cy="3968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mtClean="0">
              <a:cs typeface="Arial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6380163"/>
            <a:ext cx="7867650" cy="460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mtClean="0">
              <a:cs typeface="Arial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8848725" y="6186488"/>
            <a:ext cx="295275" cy="381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mtClean="0">
              <a:cs typeface="Arial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8820150" y="6283325"/>
            <a:ext cx="323850" cy="381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mtClean="0">
              <a:cs typeface="Arial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794750" y="6383338"/>
            <a:ext cx="349250" cy="3968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mtClean="0">
              <a:cs typeface="Arial" charset="0"/>
            </a:endParaRPr>
          </a:p>
        </p:txBody>
      </p:sp>
      <p:sp>
        <p:nvSpPr>
          <p:cNvPr id="1042" name="Rectangle 11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41220" cy="7920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b="1" dirty="0" smtClean="0">
                <a:solidFill>
                  <a:srgbClr val="003366"/>
                </a:solidFill>
              </a:rPr>
              <a:t>Основные подходы к формированию базовых индикаторов  Главное – сопоставимость данных </a:t>
            </a:r>
            <a:r>
              <a:rPr lang="ru-RU" altLang="ru-RU" sz="3200" b="1" dirty="0" smtClean="0"/>
              <a:t> </a:t>
            </a:r>
          </a:p>
        </p:txBody>
      </p:sp>
      <p:grpSp>
        <p:nvGrpSpPr>
          <p:cNvPr id="2" name="Diagram 13"/>
          <p:cNvGrpSpPr>
            <a:grpSpLocks/>
          </p:cNvGrpSpPr>
          <p:nvPr/>
        </p:nvGrpSpPr>
        <p:grpSpPr bwMode="auto">
          <a:xfrm>
            <a:off x="2227036" y="1789322"/>
            <a:ext cx="4290770" cy="3639719"/>
            <a:chOff x="1829" y="1525"/>
            <a:chExt cx="2102" cy="1820"/>
          </a:xfrm>
        </p:grpSpPr>
        <p:sp>
          <p:nvSpPr>
            <p:cNvPr id="3" name="_s1028"/>
            <p:cNvSpPr>
              <a:spLocks noChangeArrowheads="1"/>
            </p:cNvSpPr>
            <p:nvPr/>
          </p:nvSpPr>
          <p:spPr bwMode="auto">
            <a:xfrm flipV="1">
              <a:off x="1829" y="2739"/>
              <a:ext cx="2102" cy="606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 algn="in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3. </a:t>
              </a: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Соответствие отечественной практике отчетности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(имеют источником,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в основном, государственную статистическую отчетность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предприятий или информацию обычного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внутреннего управленческого учета)</a:t>
              </a:r>
            </a:p>
          </p:txBody>
        </p:sp>
        <p:sp>
          <p:nvSpPr>
            <p:cNvPr id="4" name="_s1029"/>
            <p:cNvSpPr>
              <a:spLocks noChangeArrowheads="1"/>
            </p:cNvSpPr>
            <p:nvPr/>
          </p:nvSpPr>
          <p:spPr bwMode="auto">
            <a:xfrm flipV="1">
              <a:off x="2179" y="2132"/>
              <a:ext cx="1402" cy="607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 algn="in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2.</a:t>
              </a: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Совместимость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с используемыми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в мировой практике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рекомендациями, в т.ч. показателей</a:t>
              </a:r>
              <a:r>
                <a:rPr kumimoji="1" lang="ru-RU" altLang="ru-RU" sz="10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по целям тысячелетия</a:t>
              </a:r>
              <a:r>
                <a:rPr kumimoji="1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</a:t>
              </a:r>
            </a:p>
          </p:txBody>
        </p:sp>
        <p:sp>
          <p:nvSpPr>
            <p:cNvPr id="5" name="_s1030"/>
            <p:cNvSpPr>
              <a:spLocks noChangeArrowheads="1"/>
            </p:cNvSpPr>
            <p:nvPr/>
          </p:nvSpPr>
          <p:spPr bwMode="auto">
            <a:xfrm flipV="1">
              <a:off x="2530" y="1525"/>
              <a:ext cx="700" cy="607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 algn="in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1.</a:t>
              </a:r>
              <a:r>
                <a:rPr kumimoji="1" lang="ru-RU" alt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</a:t>
              </a: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Охват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основных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областей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ru-RU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ответственности</a:t>
              </a:r>
              <a:r>
                <a:rPr kumimoji="1" lang="ru-RU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058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416824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/>
              <a:t>К вопросу о необходимости совершенствовать инструментарий независимой оценки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80728"/>
            <a:ext cx="8640960" cy="5616624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Использование индексов и рейтингов в информационно-аналитических  целях  имеет  возможности и ограничения </a:t>
            </a:r>
            <a:endParaRPr lang="ru-RU" dirty="0"/>
          </a:p>
          <a:p>
            <a:pPr marL="45720" indent="0">
              <a:buNone/>
            </a:pPr>
            <a:r>
              <a:rPr lang="ru-RU" sz="3900" dirty="0" smtClean="0">
                <a:solidFill>
                  <a:srgbClr val="C00000"/>
                </a:solidFill>
              </a:rPr>
              <a:t>+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 выявление и освещение важных характеристик деятельности и отчетности компаний: уровень открытость и прозрачности; качество(эффективность) систем менеджмента, определение особых преимуществ ( выбор «чистых» с (.)   используемых технологий компаний), наличие успешных</a:t>
            </a:r>
            <a:r>
              <a:rPr lang="en-US" dirty="0" smtClean="0"/>
              <a:t> ESG</a:t>
            </a:r>
            <a:r>
              <a:rPr lang="ru-RU" dirty="0" smtClean="0"/>
              <a:t>-инициатив и др.</a:t>
            </a:r>
          </a:p>
          <a:p>
            <a:pPr marL="45720" indent="0" algn="just">
              <a:buNone/>
            </a:pPr>
            <a:r>
              <a:rPr lang="ru-RU" sz="3500" dirty="0" smtClean="0">
                <a:solidFill>
                  <a:srgbClr val="C00000"/>
                </a:solidFill>
              </a:rPr>
              <a:t>– </a:t>
            </a:r>
            <a:r>
              <a:rPr lang="ru-RU" dirty="0" smtClean="0"/>
              <a:t>Не высокая пригодность для </a:t>
            </a:r>
            <a:r>
              <a:rPr lang="ru-RU" dirty="0"/>
              <a:t>обобщенного </a:t>
            </a:r>
            <a:r>
              <a:rPr lang="ru-RU" dirty="0" smtClean="0"/>
              <a:t>анализа (формирования целостного образа компании) </a:t>
            </a:r>
            <a:r>
              <a:rPr lang="ru-RU" dirty="0"/>
              <a:t>на основе сопоставимых </a:t>
            </a:r>
            <a:r>
              <a:rPr lang="ru-RU" dirty="0" smtClean="0"/>
              <a:t>методик  различных инструментов оценки компаний разнообразие используемых методик анализа, которые </a:t>
            </a:r>
            <a:r>
              <a:rPr lang="ru-RU" dirty="0"/>
              <a:t>не всегда </a:t>
            </a:r>
            <a:r>
              <a:rPr lang="ru-RU" dirty="0" smtClean="0"/>
              <a:t>универсальны,  неполнота оценок, результаты  не всегда сводимы с другими и др.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NB! </a:t>
            </a:r>
            <a:r>
              <a:rPr lang="ru-RU" dirty="0">
                <a:solidFill>
                  <a:srgbClr val="C00000"/>
                </a:solidFill>
              </a:rPr>
              <a:t>з</a:t>
            </a:r>
            <a:r>
              <a:rPr lang="ru-RU" dirty="0" smtClean="0">
                <a:solidFill>
                  <a:srgbClr val="C00000"/>
                </a:solidFill>
              </a:rPr>
              <a:t>адача: </a:t>
            </a:r>
            <a:r>
              <a:rPr lang="ru-RU" dirty="0" smtClean="0"/>
              <a:t>введение </a:t>
            </a:r>
            <a:r>
              <a:rPr lang="ru-RU" dirty="0"/>
              <a:t>в общепринятую </a:t>
            </a:r>
            <a:r>
              <a:rPr lang="ru-RU" dirty="0" smtClean="0"/>
              <a:t>практику  составителей разных оценок этических норм от </a:t>
            </a:r>
            <a:r>
              <a:rPr lang="en-US" dirty="0" smtClean="0"/>
              <a:t>GISR </a:t>
            </a:r>
            <a:r>
              <a:rPr lang="ru-RU" dirty="0" smtClean="0"/>
              <a:t> (РГ по рейтингам), повышение </a:t>
            </a:r>
            <a:r>
              <a:rPr lang="ru-RU" smtClean="0"/>
              <a:t>сопоставимости результатов</a:t>
            </a:r>
            <a:r>
              <a:rPr lang="ru-RU" dirty="0" smtClean="0"/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46027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1339</TotalTime>
  <Words>898</Words>
  <Application>Microsoft Office PowerPoint</Application>
  <PresentationFormat>Экран (4:3)</PresentationFormat>
  <Paragraphs>103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Комитета РСПП по корпоративной социальной ответственности и демографической политике РСПП   о Концепции развития публичной нефинансовой отчетности</vt:lpstr>
      <vt:lpstr>Современный статус документов </vt:lpstr>
      <vt:lpstr> Задачи Концепции  ) </vt:lpstr>
      <vt:lpstr>Формы ПНО</vt:lpstr>
      <vt:lpstr>Подтверждение, заверение публичной нефинансовой отчетности</vt:lpstr>
      <vt:lpstr>Этапы развития ПНО</vt:lpstr>
      <vt:lpstr>Ключевые задачи ближайшей перспективы</vt:lpstr>
      <vt:lpstr>Основные подходы к формированию базовых индикаторов  Главное – сопоставимость данных  </vt:lpstr>
      <vt:lpstr>К вопросу о необходимости совершенствовать инструментарий независимой оценки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Концепции развития публичной нефинансовой отчетности в Российской Федерации на среднесрочную перспективу</dc:title>
  <dc:creator>OzeryanskayaMN</dc:creator>
  <cp:lastModifiedBy>Феоктистова Елена Николаевна</cp:lastModifiedBy>
  <cp:revision>150</cp:revision>
  <cp:lastPrinted>2017-02-28T18:27:53Z</cp:lastPrinted>
  <dcterms:created xsi:type="dcterms:W3CDTF">2013-12-19T13:09:03Z</dcterms:created>
  <dcterms:modified xsi:type="dcterms:W3CDTF">2017-02-28T18:49:25Z</dcterms:modified>
</cp:coreProperties>
</file>