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732" r:id="rId2"/>
    <p:sldId id="748" r:id="rId3"/>
    <p:sldId id="749" r:id="rId4"/>
    <p:sldId id="750" r:id="rId5"/>
    <p:sldId id="751" r:id="rId6"/>
    <p:sldId id="755" r:id="rId7"/>
    <p:sldId id="752" r:id="rId8"/>
    <p:sldId id="754" r:id="rId9"/>
    <p:sldId id="744" r:id="rId10"/>
    <p:sldId id="756" r:id="rId11"/>
    <p:sldId id="753" r:id="rId12"/>
  </p:sldIdLst>
  <p:sldSz cx="9144000" cy="5143500" type="screen16x9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3300"/>
    <a:srgbClr val="FFFFCD"/>
    <a:srgbClr val="FFFF97"/>
    <a:srgbClr val="FFFFD9"/>
    <a:srgbClr val="B8E08C"/>
    <a:srgbClr val="FF3B3B"/>
    <a:srgbClr val="CC9900"/>
    <a:srgbClr val="996633"/>
    <a:srgbClr val="DCC3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9" autoAdjust="0"/>
    <p:restoredTop sz="99361" autoAdjust="0"/>
  </p:normalViewPr>
  <p:slideViewPr>
    <p:cSldViewPr>
      <p:cViewPr varScale="1">
        <p:scale>
          <a:sx n="88" d="100"/>
          <a:sy n="88" d="100"/>
        </p:scale>
        <p:origin x="-620" y="-52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692" tIns="45845" rIns="91692" bIns="45845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692" tIns="45845" rIns="91692" bIns="45845" rtlCol="0"/>
          <a:lstStyle>
            <a:lvl1pPr algn="r">
              <a:defRPr sz="1200"/>
            </a:lvl1pPr>
          </a:lstStyle>
          <a:p>
            <a:pPr>
              <a:defRPr/>
            </a:pPr>
            <a:fld id="{DE7601C8-6E2A-4C17-ABCE-847D443A9984}" type="datetimeFigureOut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692" tIns="45845" rIns="91692" bIns="4584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4"/>
            <a:ext cx="2949575" cy="496887"/>
          </a:xfrm>
          <a:prstGeom prst="rect">
            <a:avLst/>
          </a:prstGeom>
        </p:spPr>
        <p:txBody>
          <a:bodyPr vert="horz" lIns="91692" tIns="45845" rIns="91692" bIns="45845" rtlCol="0" anchor="b"/>
          <a:lstStyle>
            <a:lvl1pPr algn="r">
              <a:defRPr sz="1200"/>
            </a:lvl1pPr>
          </a:lstStyle>
          <a:p>
            <a:pPr>
              <a:defRPr/>
            </a:pPr>
            <a:fld id="{FF9F4DC2-DF3E-4A65-A3D7-B35A42E3FC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4703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673" tIns="45835" rIns="91673" bIns="45835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673" tIns="45835" rIns="91673" bIns="45835" rtlCol="0"/>
          <a:lstStyle>
            <a:lvl1pPr algn="r">
              <a:defRPr sz="1200"/>
            </a:lvl1pPr>
          </a:lstStyle>
          <a:p>
            <a:pPr>
              <a:defRPr/>
            </a:pPr>
            <a:fld id="{97EBF29E-DFEC-46A7-914F-AE2CBD446D1D}" type="datetimeFigureOut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73" tIns="45835" rIns="91673" bIns="4583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2625" y="4722814"/>
            <a:ext cx="5443538" cy="4470400"/>
          </a:xfrm>
          <a:prstGeom prst="rect">
            <a:avLst/>
          </a:prstGeom>
        </p:spPr>
        <p:txBody>
          <a:bodyPr vert="horz" lIns="91673" tIns="45835" rIns="91673" bIns="45835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673" tIns="45835" rIns="91673" bIns="458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1" y="9440864"/>
            <a:ext cx="2949575" cy="496887"/>
          </a:xfrm>
          <a:prstGeom prst="rect">
            <a:avLst/>
          </a:prstGeom>
        </p:spPr>
        <p:txBody>
          <a:bodyPr vert="horz" lIns="91673" tIns="45835" rIns="91673" bIns="45835" rtlCol="0" anchor="b"/>
          <a:lstStyle>
            <a:lvl1pPr algn="r">
              <a:defRPr sz="1200"/>
            </a:lvl1pPr>
          </a:lstStyle>
          <a:p>
            <a:pPr>
              <a:defRPr/>
            </a:pPr>
            <a:fld id="{54024988-CF61-4F2D-8CED-4FFBBEE071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42888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310658-6AB9-4B79-B341-5560E3D1CEE7}" type="slidenum">
              <a:rPr lang="ru-RU" altLang="ru-RU" smtClean="0"/>
              <a:pPr/>
              <a:t>1</a:t>
            </a:fld>
            <a:endParaRPr lang="ru-RU" alt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60929B-AA08-48F3-8DB2-E3F583D703F8}" type="slidenum">
              <a:rPr lang="ru-RU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22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03F5-5554-4028-B0A5-E2D05BADF603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70A39-0B63-4B3C-B711-DB6CA4E8A9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0827-F0CB-44EA-BFFB-34E48FDB4ED8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65E18-B010-4EFA-BB88-C8A8C30A7E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89FC7-0C5B-4698-8B7B-FFF5FD03CDB2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0EA0-9FB4-42BD-BFCC-0AC826B58F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49064-5F66-4A18-88D0-2DBE3782FB06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99A70-9D15-458E-861F-BC2C7D6541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E0F5F-53B7-4F1C-A5A4-1230467B608C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8B66F-58FF-44B4-A7AD-3EF4130212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86AB-5468-4860-AC90-F5837888A55F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FD1A4-2A40-4007-AE60-0E83B08F46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DC413-8449-49D6-9664-A6F47E848137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1431-866F-4A7C-A8B3-26B25E3525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5CC94-EA0C-43BD-8EA2-5D2764506C9D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23263-19B1-45C9-958B-024CF845D9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C0F05-8A0E-4DDD-B08A-39177716F15A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397B8-60E8-417A-90B3-A04E1656F4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58A3A-D876-4E01-B762-9BA51D71A28D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1C849-3FBD-44A9-B23F-1693376DC3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65CB5-DD6D-419E-A69B-388A9CB88B8C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925C-8205-474A-911F-1DA9F4D760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16553E-79E7-45BC-BAEC-0F6511A454DF}" type="datetime1">
              <a:rPr lang="ru-RU"/>
              <a:pPr>
                <a:defRPr/>
              </a:pPr>
              <a:t>18.07.2018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C0CE64-5451-4B55-B54E-FF3AAEA2E1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ros.rosmintrud.ru/polls/288" TargetMode="External"/><Relationship Id="rId5" Type="http://schemas.openxmlformats.org/officeDocument/2006/relationships/hyperlink" Target="http://opros.rosmintrud.ru/polls/active" TargetMode="External"/><Relationship Id="rId4" Type="http://schemas.openxmlformats.org/officeDocument/2006/relationships/hyperlink" Target="http://opros.rosmintrud.ru/polls/28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s://nok-nark.ru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ofstandart.rosmintrud.ru/" TargetMode="External"/><Relationship Id="rId5" Type="http://schemas.openxmlformats.org/officeDocument/2006/relationships/hyperlink" Target="https://trudvsem.ru/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4716267"/>
            <a:ext cx="1208758" cy="427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6" y="4731978"/>
            <a:ext cx="1008111" cy="41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4731991"/>
            <a:ext cx="1424350" cy="41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4716266"/>
            <a:ext cx="1208758" cy="427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8" y="4731977"/>
            <a:ext cx="1008111" cy="41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4731990"/>
            <a:ext cx="1424350" cy="41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423920" y="4778370"/>
            <a:ext cx="720080" cy="365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123478"/>
            <a:ext cx="1763619" cy="166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Прямоугольник 1"/>
          <p:cNvSpPr>
            <a:spLocks noChangeArrowheads="1"/>
          </p:cNvSpPr>
          <p:nvPr/>
        </p:nvSpPr>
        <p:spPr bwMode="auto">
          <a:xfrm>
            <a:off x="2339975" y="3063479"/>
            <a:ext cx="5111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</a:br>
            <a:endParaRPr lang="ru-RU" altLang="ru-RU" dirty="0"/>
          </a:p>
        </p:txBody>
      </p:sp>
      <p:sp>
        <p:nvSpPr>
          <p:cNvPr id="15" name="Прямоугольник 1"/>
          <p:cNvSpPr>
            <a:spLocks noChangeArrowheads="1"/>
          </p:cNvSpPr>
          <p:nvPr/>
        </p:nvSpPr>
        <p:spPr bwMode="auto">
          <a:xfrm>
            <a:off x="2459052" y="4083919"/>
            <a:ext cx="66611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</a:br>
            <a:endParaRPr lang="ru-RU" alt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1725" y="4377712"/>
            <a:ext cx="1535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17375E"/>
                </a:solidFill>
                <a:latin typeface="Times New Roman"/>
                <a:cs typeface="Times New Roman"/>
              </a:rPr>
              <a:t>25 июля </a:t>
            </a:r>
            <a:r>
              <a:rPr lang="ru-RU" sz="1600" dirty="0">
                <a:solidFill>
                  <a:srgbClr val="17375E"/>
                </a:solidFill>
                <a:latin typeface="Times New Roman"/>
                <a:cs typeface="Times New Roman"/>
              </a:rPr>
              <a:t>2018 г.</a:t>
            </a:r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4778329"/>
            <a:ext cx="1296144" cy="365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683568" y="2139702"/>
            <a:ext cx="77346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baseline="30000" dirty="0" smtClean="0">
                <a:solidFill>
                  <a:schemeClr val="accent1">
                    <a:lumMod val="50000"/>
                  </a:schemeClr>
                </a:solidFill>
              </a:rPr>
              <a:t>ВЫЯВЛЕНИЕ СПРОСА РАБОТОДАТЕЛЕЙ </a:t>
            </a:r>
          </a:p>
          <a:p>
            <a:pPr algn="ctr"/>
            <a:r>
              <a:rPr lang="ru-RU" sz="3200" b="1" baseline="30000" dirty="0" smtClean="0">
                <a:solidFill>
                  <a:schemeClr val="accent1">
                    <a:lumMod val="50000"/>
                  </a:schemeClr>
                </a:solidFill>
              </a:rPr>
              <a:t>НА КВАЛИФИКАЦИИ И ПОДГОТОВКУ КАДРОВ </a:t>
            </a:r>
          </a:p>
          <a:p>
            <a:pPr algn="ctr"/>
            <a:r>
              <a:rPr lang="ru-RU" sz="3200" b="1" baseline="30000" dirty="0" smtClean="0">
                <a:solidFill>
                  <a:schemeClr val="accent1">
                    <a:lumMod val="50000"/>
                  </a:schemeClr>
                </a:solidFill>
              </a:rPr>
              <a:t>В ОБЛАСТИ ИНФОРМАЦИОННЫХ ТЕХНОЛОГИЙ</a:t>
            </a:r>
            <a:endParaRPr lang="en-US" sz="3200" b="1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3200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19256" cy="493563"/>
          </a:xfrm>
        </p:spPr>
        <p:txBody>
          <a:bodyPr/>
          <a:lstStyle/>
          <a:p>
            <a:pPr algn="l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Задачи 2018 года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15566"/>
            <a:ext cx="8229600" cy="3823073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Определение потребностей в разработке/актуализации:</a:t>
            </a:r>
          </a:p>
          <a:p>
            <a:pPr marL="0" indent="179388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профессиональных стандартов;</a:t>
            </a:r>
          </a:p>
          <a:p>
            <a:pPr marL="0" indent="179388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квалификационных требований в ином формате</a:t>
            </a:r>
          </a:p>
          <a:p>
            <a:pPr marL="0" indent="0"/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Определение потребностей в подготовке специалистов в области информационных технологий (в различных формах и разного уровня)</a:t>
            </a:r>
          </a:p>
          <a:p>
            <a:pPr marL="0" indent="0">
              <a:buNone/>
            </a:pP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Совершенствование нормативной базы подготовки специалистов, фгос, образовательных программ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20"/>
          <p:cNvGrpSpPr/>
          <p:nvPr/>
        </p:nvGrpSpPr>
        <p:grpSpPr>
          <a:xfrm>
            <a:off x="179512" y="4589761"/>
            <a:ext cx="8757846" cy="553739"/>
            <a:chOff x="148604" y="4696303"/>
            <a:chExt cx="8609788" cy="44540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5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8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10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10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1"/>
            <a:ext cx="14287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5979"/>
            <a:ext cx="8075240" cy="853603"/>
          </a:xfrm>
        </p:spPr>
        <p:txBody>
          <a:bodyPr/>
          <a:lstStyle/>
          <a:p>
            <a:pPr algn="l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Мониторинг кадрового обеспечения в области информационных технологий</a:t>
            </a:r>
            <a:b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1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059582"/>
            <a:ext cx="8085584" cy="3535041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Проводятся опросы:</a:t>
            </a:r>
          </a:p>
          <a:p>
            <a:pPr marL="0" indent="0">
              <a:buNone/>
            </a:pP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20"/>
          <p:cNvGrpSpPr/>
          <p:nvPr/>
        </p:nvGrpSpPr>
        <p:grpSpPr>
          <a:xfrm>
            <a:off x="179512" y="4589761"/>
            <a:ext cx="8757846" cy="553739"/>
            <a:chOff x="148604" y="4696303"/>
            <a:chExt cx="8609788" cy="44540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7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8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10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11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1"/>
            <a:ext cx="14287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11560" y="1635646"/>
          <a:ext cx="8064897" cy="245704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71610"/>
                <a:gridCol w="2104988"/>
                <a:gridCol w="268829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Выявление спроса работодателей на квалификации и подготовку кадров в области информационных технологий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16 июля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– 16 августа 2018 года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  <a:hlinkClick r:id="rId4"/>
                        </a:rPr>
                        <a:t>http://opros.rosmintrud.ru/polls/287</a:t>
                      </a:r>
                      <a:endParaRPr lang="ru-RU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72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Актуализация макета профессионального стандарта</a:t>
                      </a:r>
                      <a:endParaRPr lang="ru-RU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До 31 июля 2018 года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5"/>
                        </a:rPr>
                        <a:t>http://opros.rosmintrud.ru/polls/active</a:t>
                      </a:r>
                      <a:endParaRPr lang="ru-RU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Уточнение перечня профессий и перспектив развития рынка труда в области информационных технологий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17 августа</a:t>
                      </a:r>
                      <a:r>
                        <a:rPr lang="ru-RU" sz="1400" baseline="0" dirty="0" smtClean="0"/>
                        <a:t> – 30 сентября 2018 года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6"/>
                        </a:rPr>
                        <a:t>http://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6"/>
                        </a:rPr>
                        <a:t>opros.rosmintrud.ru/polls/288</a:t>
                      </a:r>
                      <a:endParaRPr lang="ru-RU" sz="1400" b="0" i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662883"/>
            <a:ext cx="596597" cy="429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442" y="466259"/>
            <a:ext cx="3014765" cy="851980"/>
          </a:xfrm>
          <a:prstGeom prst="rect">
            <a:avLst/>
          </a:prstGeom>
          <a:noFill/>
        </p:spPr>
        <p:txBody>
          <a:bodyPr wrap="none" lIns="71579" tIns="35790" rIns="71579" bIns="35790" rtlCol="0">
            <a:spAutoFit/>
          </a:bodyPr>
          <a:lstStyle/>
          <a:p>
            <a:r>
              <a:rPr lang="ru-RU" sz="3800" b="1" baseline="30000" dirty="0">
                <a:solidFill>
                  <a:schemeClr val="accent1">
                    <a:lumMod val="50000"/>
                  </a:schemeClr>
                </a:solidFill>
              </a:rPr>
              <a:t>НОРМАТИВНОЕ</a:t>
            </a:r>
            <a:endParaRPr lang="en-US" sz="3800" b="1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3800" b="1" baseline="30000" dirty="0">
                <a:solidFill>
                  <a:schemeClr val="accent1">
                    <a:lumMod val="50000"/>
                  </a:schemeClr>
                </a:solidFill>
              </a:rPr>
              <a:t>РЕГУЛИРОВАНИЕ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8023" y="454907"/>
            <a:ext cx="4032449" cy="1124811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baseline="30000" dirty="0">
                <a:solidFill>
                  <a:schemeClr val="accent1">
                    <a:lumMod val="50000"/>
                  </a:schemeClr>
                </a:solidFill>
              </a:rPr>
              <a:t>СТРАТЕГИЯ РАЗВИТИЯ ИНФОРМАЦИОННОГО ОБЩЕСТВА В РОССИЙСКОЙ ФЕДЕРАЦИИ НА 2017-2030 ГОДЫ</a:t>
            </a:r>
          </a:p>
          <a:p>
            <a:pPr>
              <a:lnSpc>
                <a:spcPct val="114000"/>
              </a:lnSpc>
            </a:pPr>
            <a:r>
              <a:rPr lang="ru-RU" baseline="30000" dirty="0">
                <a:solidFill>
                  <a:schemeClr val="accent1">
                    <a:lumMod val="50000"/>
                  </a:schemeClr>
                </a:solidFill>
              </a:rPr>
              <a:t>(УТВЕРЖДЕНА УКАЗОМ ПРЕЗИДЕНТА </a:t>
            </a:r>
            <a:r>
              <a:rPr lang="ru-RU" baseline="30000" dirty="0" smtClean="0">
                <a:solidFill>
                  <a:schemeClr val="accent1">
                    <a:lumMod val="50000"/>
                  </a:schemeClr>
                </a:solidFill>
              </a:rPr>
              <a:t>РОССИЙСКОЙ ФЕДЕРАЦИИ </a:t>
            </a:r>
            <a:r>
              <a:rPr lang="ru-RU" baseline="30000" dirty="0">
                <a:solidFill>
                  <a:schemeClr val="accent1">
                    <a:lumMod val="50000"/>
                  </a:schemeClr>
                </a:solidFill>
              </a:rPr>
              <a:t>ОТ 09.05.2017 Г. № 203)</a:t>
            </a:r>
            <a:endParaRPr lang="ru-RU" b="1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536" y="1779662"/>
            <a:ext cx="2492046" cy="287723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r>
              <a:rPr lang="ru-RU" sz="2100" b="1" baseline="30000" dirty="0">
                <a:solidFill>
                  <a:schemeClr val="accent1">
                    <a:lumMod val="50000"/>
                  </a:schemeClr>
                </a:solidFill>
              </a:rPr>
              <a:t>ЦИФРОВАЯ ЭКОНОМИКА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3528" y="2067694"/>
            <a:ext cx="4104456" cy="1460864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just">
              <a:lnSpc>
                <a:spcPct val="94000"/>
              </a:lnSpc>
            </a:pPr>
            <a:r>
              <a:rPr lang="ru-RU" baseline="30000" dirty="0">
                <a:solidFill>
                  <a:schemeClr val="accent1">
                    <a:lumMod val="50000"/>
                  </a:schemeClr>
                </a:solidFill>
              </a:rPr>
              <a:t>хозяйственная деятельность, в которой ключевым фактором производства являются данные в цифровом виде, обработка больших объемов</a:t>
            </a:r>
            <a:r>
              <a:rPr lang="en-US" baseline="30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aseline="30000" dirty="0">
                <a:solidFill>
                  <a:schemeClr val="accent1">
                    <a:lumMod val="50000"/>
                  </a:schemeClr>
                </a:solidFill>
              </a:rPr>
              <a:t>и использование результатов анализа которых по сравнению с традиционными формами хозяйствования позволяют существенно повысить эффективность различных видов производства, технологий, оборудования, хранения, продажи, доставки товаров и услуг.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88024" y="1923678"/>
            <a:ext cx="3987033" cy="1436755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r>
              <a:rPr lang="ru-RU" sz="1900" b="1" baseline="30000" dirty="0">
                <a:solidFill>
                  <a:schemeClr val="accent1">
                    <a:lumMod val="50000"/>
                  </a:schemeClr>
                </a:solidFill>
              </a:rPr>
              <a:t>ПРОГРАММА </a:t>
            </a:r>
          </a:p>
          <a:p>
            <a:r>
              <a:rPr lang="ru-RU" sz="1900" baseline="30000" dirty="0">
                <a:solidFill>
                  <a:schemeClr val="accent1">
                    <a:lumMod val="50000"/>
                  </a:schemeClr>
                </a:solidFill>
              </a:rPr>
              <a:t>«Цифровая экономика Российской Федерации» </a:t>
            </a:r>
            <a:endParaRPr lang="en-US" sz="1900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1900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900" baseline="30000" dirty="0">
                <a:solidFill>
                  <a:schemeClr val="accent1">
                    <a:lumMod val="50000"/>
                  </a:schemeClr>
                </a:solidFill>
              </a:rPr>
              <a:t>утверждена</a:t>
            </a:r>
            <a:endParaRPr lang="ru-RU" sz="1900" b="1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900" baseline="30000" dirty="0">
                <a:solidFill>
                  <a:schemeClr val="accent1">
                    <a:lumMod val="50000"/>
                  </a:schemeClr>
                </a:solidFill>
              </a:rPr>
              <a:t>РАСПОРЯЖЕНИЕМ</a:t>
            </a:r>
          </a:p>
          <a:p>
            <a:r>
              <a:rPr lang="ru-RU" sz="1900" baseline="30000" dirty="0">
                <a:solidFill>
                  <a:schemeClr val="accent1">
                    <a:lumMod val="50000"/>
                  </a:schemeClr>
                </a:solidFill>
              </a:rPr>
              <a:t>Правительства Российской Федерации </a:t>
            </a:r>
          </a:p>
          <a:p>
            <a:r>
              <a:rPr lang="ru-RU" sz="1900" baseline="30000" dirty="0">
                <a:solidFill>
                  <a:schemeClr val="accent1">
                    <a:lumMod val="50000"/>
                  </a:schemeClr>
                </a:solidFill>
              </a:rPr>
              <a:t>от 28 июля 2017 г. № 1632-р</a:t>
            </a:r>
            <a:endParaRPr lang="ru-RU" sz="1900" b="1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88024" y="3651870"/>
            <a:ext cx="3705820" cy="663210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600" b="1" baseline="30000" dirty="0">
                <a:solidFill>
                  <a:schemeClr val="accent1">
                    <a:lumMod val="50000"/>
                  </a:schemeClr>
                </a:solidFill>
              </a:rPr>
              <a:t>НАПРАВЛЕНИЯ:</a:t>
            </a:r>
          </a:p>
          <a:p>
            <a:pPr indent="141667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1600" baseline="30000" dirty="0">
                <a:solidFill>
                  <a:schemeClr val="accent1">
                    <a:lumMod val="50000"/>
                  </a:schemeClr>
                </a:solidFill>
              </a:rPr>
              <a:t>КАДРЫ И ОБРАЗОВАНИЕ;</a:t>
            </a:r>
          </a:p>
          <a:p>
            <a:pPr indent="141667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1600" baseline="30000" dirty="0">
                <a:solidFill>
                  <a:schemeClr val="accent1">
                    <a:lumMod val="50000"/>
                  </a:schemeClr>
                </a:solidFill>
              </a:rPr>
              <a:t>ИНФОРМАЦИОННАЯ БЕЗОПАСНОСТЬ.</a:t>
            </a:r>
          </a:p>
        </p:txBody>
      </p:sp>
      <p:grpSp>
        <p:nvGrpSpPr>
          <p:cNvPr id="13" name="Группа 20"/>
          <p:cNvGrpSpPr/>
          <p:nvPr/>
        </p:nvGrpSpPr>
        <p:grpSpPr>
          <a:xfrm>
            <a:off x="179512" y="4589761"/>
            <a:ext cx="8775586" cy="553739"/>
            <a:chOff x="148604" y="4696303"/>
            <a:chExt cx="8667243" cy="44540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21" name="Группа 11"/>
            <p:cNvGrpSpPr/>
            <p:nvPr/>
          </p:nvGrpSpPr>
          <p:grpSpPr>
            <a:xfrm>
              <a:off x="148604" y="4696303"/>
              <a:ext cx="8667243" cy="445409"/>
              <a:chOff x="148604" y="4696303"/>
              <a:chExt cx="8667243" cy="445409"/>
            </a:xfrm>
          </p:grpSpPr>
          <p:pic>
            <p:nvPicPr>
              <p:cNvPr id="24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26" name="Номер слайда 10"/>
              <p:cNvSpPr txBox="1">
                <a:spLocks/>
              </p:cNvSpPr>
              <p:nvPr/>
            </p:nvSpPr>
            <p:spPr>
              <a:xfrm>
                <a:off x="6691551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2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2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1"/>
            <a:ext cx="14287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972881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467544" y="195486"/>
            <a:ext cx="8280920" cy="5078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500" dirty="0">
                <a:ea typeface="Calibri" charset="0"/>
              </a:rPr>
              <a:t>Задача – разработка </a:t>
            </a:r>
            <a:r>
              <a:rPr lang="ru-RU" sz="1500" dirty="0" smtClean="0">
                <a:ea typeface="Calibri" charset="0"/>
              </a:rPr>
              <a:t>Национальной </a:t>
            </a:r>
            <a:r>
              <a:rPr lang="ru-RU" sz="1500" dirty="0">
                <a:ea typeface="Calibri" charset="0"/>
              </a:rPr>
              <a:t>программы </a:t>
            </a:r>
            <a:r>
              <a:rPr lang="ru-RU" sz="1500" dirty="0" smtClean="0">
                <a:ea typeface="Calibri" charset="0"/>
              </a:rPr>
              <a:t>«Цифровая </a:t>
            </a:r>
            <a:r>
              <a:rPr lang="ru-RU" sz="1500" dirty="0">
                <a:ea typeface="Calibri" charset="0"/>
              </a:rPr>
              <a:t>экономика Российской Федерации</a:t>
            </a:r>
            <a:r>
              <a:rPr lang="ru-RU" sz="1500" dirty="0" smtClean="0">
                <a:ea typeface="Calibri" charset="0"/>
              </a:rPr>
              <a:t>»</a:t>
            </a:r>
            <a:r>
              <a:rPr lang="ru-RU" sz="1500" dirty="0" smtClean="0"/>
              <a:t>  (Указ Президента Российской Федерации от 07.05.2018 № 204)</a:t>
            </a:r>
            <a:endParaRPr lang="ru-RU" sz="15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699542"/>
            <a:ext cx="8136904" cy="311621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Всего планируется 17 направлений, в том числе: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E0D20DA-2492-4F73-9421-94017EBDBC8D}"/>
              </a:ext>
            </a:extLst>
          </p:cNvPr>
          <p:cNvSpPr/>
          <p:nvPr/>
        </p:nvSpPr>
        <p:spPr>
          <a:xfrm>
            <a:off x="8668371" y="4731478"/>
            <a:ext cx="243971" cy="307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1203598"/>
          <a:ext cx="8350183" cy="336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93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3355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Задачи Указа Президента Российской Федерации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Федеральный</a:t>
                      </a:r>
                      <a:r>
                        <a:rPr lang="ru-RU" sz="1050" baseline="0" dirty="0" smtClean="0"/>
                        <a:t> проект   (ФП) национальной программы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Задачи Указа Президента Российской Федерации</a:t>
                      </a:r>
                    </a:p>
                    <a:p>
                      <a:endParaRPr lang="ru-RU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Федеральный</a:t>
                      </a:r>
                      <a:r>
                        <a:rPr lang="ru-RU" sz="1050" baseline="0" dirty="0" smtClean="0"/>
                        <a:t> проект  (ФП) национальной программы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63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Создание системы  правового регулирования цифровой экономики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ФП «Нормативное регулирование цифровой среды»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 rowSpan="6">
                  <a:txBody>
                    <a:bodyPr/>
                    <a:lstStyle/>
                    <a:p>
                      <a:r>
                        <a:rPr lang="ru-RU" sz="1050" dirty="0" smtClean="0"/>
                        <a:t>Преобразование приоритетных отраслей экономики и социальной сферы, включая здравоохранение, образование, промышленность, сельское хозяйство, строительство, городское хозяйство, транспортную и энергетическую инфраструктуру, финансовые услуги, посредством внедрения цифровых технологий и платформенных</a:t>
                      </a:r>
                      <a:r>
                        <a:rPr lang="ru-RU" sz="1050" baseline="0" dirty="0" smtClean="0"/>
                        <a:t> решений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 rowSpan="6">
                  <a:txBody>
                    <a:bodyPr/>
                    <a:lstStyle/>
                    <a:p>
                      <a:r>
                        <a:rPr lang="ru-RU" sz="1050" dirty="0" smtClean="0"/>
                        <a:t>ФП по здравоохранению, образованию, промышленности, сельскому хозяйству, строительству, городскому хозяйству, транспортной и энергетической инфраструктуре, финансовым услугам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455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Создание глобальной конкурентоспособной инфраструктуры передачи, обработки и хранения данных преимущественно на основе отечественных разработок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ФП «Информационная инфраструктура»</a:t>
                      </a:r>
                    </a:p>
                    <a:p>
                      <a:endParaRPr lang="ru-RU" sz="1050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1805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Обеспечение подготовки высококвалифицированных кадров для цифровой экономики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ФП «Кадры и образование»</a:t>
                      </a: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1805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Обеспечение информационно безопасности на основе отечественных разработок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ФП «Информационная безопасность»</a:t>
                      </a: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463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Создание сквозных</a:t>
                      </a:r>
                      <a:r>
                        <a:rPr lang="ru-RU" sz="1050" baseline="0" dirty="0" smtClean="0"/>
                        <a:t> цифровых технологий преимущественно на основе отечественных разработок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ФП «Цифровые технологии»</a:t>
                      </a: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463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Внедрение цифровых технологий и платформенных решений в сферах гос. управления и оказания государственных</a:t>
                      </a:r>
                      <a:r>
                        <a:rPr lang="ru-RU" sz="1050" baseline="0" dirty="0" smtClean="0"/>
                        <a:t> </a:t>
                      </a:r>
                      <a:r>
                        <a:rPr lang="ru-RU" sz="1050" dirty="0" smtClean="0"/>
                        <a:t> услуг</a:t>
                      </a:r>
                      <a:endParaRPr lang="ru-RU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ФП «Цифровое государство»</a:t>
                      </a: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9" name="Группа 20"/>
          <p:cNvGrpSpPr/>
          <p:nvPr/>
        </p:nvGrpSpPr>
        <p:grpSpPr>
          <a:xfrm>
            <a:off x="179512" y="4587975"/>
            <a:ext cx="8775586" cy="555526"/>
            <a:chOff x="148604" y="4696303"/>
            <a:chExt cx="8667243" cy="445409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14" name="Группа 11"/>
            <p:cNvGrpSpPr/>
            <p:nvPr/>
          </p:nvGrpSpPr>
          <p:grpSpPr>
            <a:xfrm>
              <a:off x="148604" y="4696303"/>
              <a:ext cx="8667243" cy="445409"/>
              <a:chOff x="148604" y="4696303"/>
              <a:chExt cx="8667243" cy="445409"/>
            </a:xfrm>
          </p:grpSpPr>
          <p:pic>
            <p:nvPicPr>
              <p:cNvPr id="15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17" name="Номер слайда 10"/>
              <p:cNvSpPr txBox="1">
                <a:spLocks/>
              </p:cNvSpPr>
              <p:nvPr/>
            </p:nvSpPr>
            <p:spPr>
              <a:xfrm>
                <a:off x="6691551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3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5295694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995686"/>
            <a:ext cx="2182891" cy="173090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6712076" y="1816935"/>
            <a:ext cx="690449" cy="208535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en-US" sz="1600" b="1" baseline="30000" dirty="0">
                <a:solidFill>
                  <a:schemeClr val="bg1"/>
                </a:solidFill>
              </a:rPr>
              <a:t>48 %</a:t>
            </a:r>
            <a:endParaRPr lang="ru-RU" sz="1600" b="1" baseline="300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62609" y="1819331"/>
            <a:ext cx="690449" cy="208535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en-US" sz="1600" b="1" baseline="30000" dirty="0">
                <a:solidFill>
                  <a:schemeClr val="bg1"/>
                </a:solidFill>
              </a:rPr>
              <a:t>5 %</a:t>
            </a:r>
            <a:endParaRPr lang="ru-RU" sz="1600" b="1" baseline="300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04587" y="1967711"/>
            <a:ext cx="690449" cy="208535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en-US" sz="1600" b="1" baseline="30000" dirty="0">
                <a:solidFill>
                  <a:schemeClr val="bg1"/>
                </a:solidFill>
              </a:rPr>
              <a:t>7 %</a:t>
            </a:r>
            <a:endParaRPr lang="ru-RU" sz="1600" b="1" baseline="30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10064" y="3180156"/>
            <a:ext cx="690449" cy="208535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en-US" sz="1600" b="1" baseline="30000" dirty="0">
                <a:solidFill>
                  <a:schemeClr val="bg1"/>
                </a:solidFill>
              </a:rPr>
              <a:t>40 %</a:t>
            </a:r>
            <a:endParaRPr lang="ru-RU" sz="1600" b="1" baseline="30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68144" y="3795886"/>
            <a:ext cx="107405" cy="85446"/>
          </a:xfrm>
          <a:prstGeom prst="rect">
            <a:avLst/>
          </a:prstGeom>
          <a:solidFill>
            <a:srgbClr val="4F8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868144" y="4011910"/>
            <a:ext cx="107405" cy="85446"/>
          </a:xfrm>
          <a:prstGeom prst="rect">
            <a:avLst/>
          </a:prstGeom>
          <a:solidFill>
            <a:srgbClr val="C248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868144" y="4227934"/>
            <a:ext cx="107405" cy="85446"/>
          </a:xfrm>
          <a:prstGeom prst="rect">
            <a:avLst/>
          </a:prstGeom>
          <a:solidFill>
            <a:srgbClr val="3F9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868144" y="4443958"/>
            <a:ext cx="107405" cy="85446"/>
          </a:xfrm>
          <a:prstGeom prst="rect">
            <a:avLst/>
          </a:prstGeom>
          <a:solidFill>
            <a:srgbClr val="855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40152" y="3867894"/>
            <a:ext cx="2570096" cy="795619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>
              <a:lnSpc>
                <a:spcPct val="82000"/>
              </a:lnSpc>
            </a:pPr>
            <a:r>
              <a:rPr lang="ru-RU" sz="1200" baseline="30000" dirty="0">
                <a:solidFill>
                  <a:schemeClr val="accent1">
                    <a:lumMod val="50000"/>
                  </a:schemeClr>
                </a:solidFill>
              </a:rPr>
              <a:t>Малая организация (до 50 чел.)</a:t>
            </a:r>
          </a:p>
          <a:p>
            <a:pPr>
              <a:lnSpc>
                <a:spcPct val="82000"/>
              </a:lnSpc>
            </a:pPr>
            <a:endParaRPr lang="en-GB" sz="1200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2000"/>
              </a:lnSpc>
            </a:pPr>
            <a:r>
              <a:rPr lang="ru-RU" sz="1200" baseline="30000" dirty="0">
                <a:solidFill>
                  <a:schemeClr val="accent1">
                    <a:lumMod val="50000"/>
                  </a:schemeClr>
                </a:solidFill>
              </a:rPr>
              <a:t>Средняя организация (от 50 до 5000 чел.)</a:t>
            </a:r>
          </a:p>
          <a:p>
            <a:pPr>
              <a:lnSpc>
                <a:spcPct val="82000"/>
              </a:lnSpc>
            </a:pPr>
            <a:endParaRPr lang="en-GB" sz="1200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2000"/>
              </a:lnSpc>
            </a:pPr>
            <a:r>
              <a:rPr lang="ru-RU" sz="1200" baseline="30000" dirty="0">
                <a:solidFill>
                  <a:schemeClr val="accent1">
                    <a:lumMod val="50000"/>
                  </a:schemeClr>
                </a:solidFill>
              </a:rPr>
              <a:t>Крупная организация (от 500 до 1000 чел.)</a:t>
            </a:r>
          </a:p>
          <a:p>
            <a:pPr>
              <a:lnSpc>
                <a:spcPct val="82000"/>
              </a:lnSpc>
            </a:pPr>
            <a:endParaRPr lang="en-GB" sz="1400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2000"/>
              </a:lnSpc>
            </a:pPr>
            <a:r>
              <a:rPr lang="ru-RU" sz="1200" baseline="30000" dirty="0">
                <a:solidFill>
                  <a:schemeClr val="accent1">
                    <a:lumMod val="50000"/>
                  </a:schemeClr>
                </a:solidFill>
              </a:rPr>
              <a:t>Особо крупная организация (свыше 1000 чел.)</a:t>
            </a:r>
            <a:endParaRPr lang="en-US" sz="1200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08104" y="627534"/>
            <a:ext cx="3240360" cy="62627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baseline="30000" dirty="0" smtClean="0">
                <a:solidFill>
                  <a:schemeClr val="accent1">
                    <a:lumMod val="50000"/>
                  </a:schemeClr>
                </a:solidFill>
              </a:rPr>
              <a:t> количество </a:t>
            </a:r>
            <a:r>
              <a:rPr lang="ru-RU" b="1" baseline="30000" dirty="0">
                <a:solidFill>
                  <a:schemeClr val="accent1">
                    <a:lumMod val="50000"/>
                  </a:schemeClr>
                </a:solidFill>
              </a:rPr>
              <a:t>субъектов Российской </a:t>
            </a:r>
          </a:p>
          <a:p>
            <a:r>
              <a:rPr lang="ru-RU" b="1" baseline="30000" dirty="0">
                <a:solidFill>
                  <a:schemeClr val="accent1">
                    <a:lumMod val="50000"/>
                  </a:schemeClr>
                </a:solidFill>
              </a:rPr>
              <a:t>Федерации, принявших участие в </a:t>
            </a:r>
            <a:r>
              <a:rPr lang="ru-RU" b="1" baseline="30000" dirty="0" smtClean="0">
                <a:solidFill>
                  <a:schemeClr val="accent1">
                    <a:lumMod val="50000"/>
                  </a:schemeClr>
                </a:solidFill>
              </a:rPr>
              <a:t>опросе - 85</a:t>
            </a:r>
            <a:endParaRPr lang="ru-RU" b="1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4" name="Группа 20"/>
          <p:cNvGrpSpPr/>
          <p:nvPr/>
        </p:nvGrpSpPr>
        <p:grpSpPr>
          <a:xfrm>
            <a:off x="179512" y="4589761"/>
            <a:ext cx="8775586" cy="553739"/>
            <a:chOff x="148604" y="4696303"/>
            <a:chExt cx="8667243" cy="445409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44" name="Группа 11"/>
            <p:cNvGrpSpPr/>
            <p:nvPr/>
          </p:nvGrpSpPr>
          <p:grpSpPr>
            <a:xfrm>
              <a:off x="148604" y="4696303"/>
              <a:ext cx="8667243" cy="445409"/>
              <a:chOff x="148604" y="4696303"/>
              <a:chExt cx="8667243" cy="445409"/>
            </a:xfrm>
          </p:grpSpPr>
          <p:pic>
            <p:nvPicPr>
              <p:cNvPr id="45" name="Picture 1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6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47" name="Номер слайда 10"/>
              <p:cNvSpPr txBox="1">
                <a:spLocks/>
              </p:cNvSpPr>
              <p:nvPr/>
            </p:nvSpPr>
            <p:spPr>
              <a:xfrm>
                <a:off x="6691551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4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48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1"/>
            <a:ext cx="14287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Box 48"/>
          <p:cNvSpPr txBox="1"/>
          <p:nvPr/>
        </p:nvSpPr>
        <p:spPr>
          <a:xfrm>
            <a:off x="395536" y="195486"/>
            <a:ext cx="4608512" cy="78482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ea typeface="Calibri" charset="0"/>
              </a:rPr>
              <a:t>Минтруд России ежегодно обновляет информационный ресурс «Справочник профессий»</a:t>
            </a:r>
            <a:r>
              <a:rPr lang="en-US" sz="1500" b="1" dirty="0" smtClean="0">
                <a:solidFill>
                  <a:schemeClr val="accent1">
                    <a:lumMod val="50000"/>
                  </a:schemeClr>
                </a:solidFill>
                <a:ea typeface="Calibri" charset="0"/>
              </a:rPr>
              <a:t>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ea typeface="Calibri" charset="0"/>
              </a:rPr>
              <a:t>- </a:t>
            </a:r>
            <a:r>
              <a:rPr lang="en-US" sz="1500" b="1" dirty="0" smtClean="0">
                <a:solidFill>
                  <a:schemeClr val="accent1">
                    <a:lumMod val="50000"/>
                  </a:schemeClr>
                </a:solidFill>
                <a:ea typeface="Calibri" charset="0"/>
              </a:rPr>
              <a:t>http://spravochnik.rosmintrud.ru/</a:t>
            </a:r>
            <a:endParaRPr lang="ru-RU" sz="15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08104" y="1347614"/>
            <a:ext cx="3168352" cy="62627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baseline="30000" dirty="0" smtClean="0">
                <a:solidFill>
                  <a:schemeClr val="accent1">
                    <a:lumMod val="50000"/>
                  </a:schemeClr>
                </a:solidFill>
              </a:rPr>
              <a:t> количество организаций, принявших участие в выборе профессий для Справочника – более 13 тыс.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08104" y="195486"/>
            <a:ext cx="3240360" cy="441611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r>
              <a:rPr lang="ru-RU" b="1" baseline="30000" dirty="0" smtClean="0">
                <a:solidFill>
                  <a:schemeClr val="accent1">
                    <a:lumMod val="50000"/>
                  </a:schemeClr>
                </a:solidFill>
              </a:rPr>
              <a:t>Формирование Справочника профессий:</a:t>
            </a:r>
            <a:endParaRPr lang="ru-RU" b="1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95536" y="1074183"/>
            <a:ext cx="4320480" cy="411394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Общее количество профессий в Справочнике – около 1630</a:t>
            </a:r>
          </a:p>
          <a:p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Справочник профессий сопряжен с информационными базами: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aseline="30000" dirty="0" smtClean="0">
                <a:solidFill>
                  <a:schemeClr val="accent1">
                    <a:lumMod val="50000"/>
                  </a:schemeClr>
                </a:solidFill>
              </a:rPr>
              <a:t>база вакансий «Работа в России» - </a:t>
            </a:r>
            <a:r>
              <a:rPr lang="ru-RU" sz="2000" baseline="30000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https://trudvsem.ru</a:t>
            </a:r>
            <a:endParaRPr lang="ru-RU" sz="2000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aseline="30000" dirty="0" smtClean="0">
                <a:solidFill>
                  <a:schemeClr val="accent1">
                    <a:lumMod val="50000"/>
                  </a:schemeClr>
                </a:solidFill>
              </a:rPr>
              <a:t>сайт Минтруда России «Профессиональные стандарты» - </a:t>
            </a:r>
            <a:r>
              <a:rPr lang="ru-RU" sz="2000" baseline="30000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http://profstandart.rosmintrud.ru</a:t>
            </a:r>
            <a:endParaRPr lang="ru-RU" sz="2000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aseline="30000" dirty="0" smtClean="0">
                <a:solidFill>
                  <a:schemeClr val="accent1">
                    <a:lumMod val="50000"/>
                  </a:schemeClr>
                </a:solidFill>
              </a:rPr>
              <a:t>Реестр сведений о проведении независимой оценки квалификаций  - </a:t>
            </a:r>
            <a:r>
              <a:rPr lang="ru-RU" sz="2000" baseline="30000" dirty="0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https://nok-nark.ru</a:t>
            </a:r>
            <a:r>
              <a:rPr lang="ru-RU" sz="2000" baseline="30000" dirty="0" smtClean="0">
                <a:solidFill>
                  <a:schemeClr val="accent1">
                    <a:lumMod val="50000"/>
                  </a:schemeClr>
                </a:solidFill>
              </a:rPr>
              <a:t>  (в перспективе)</a:t>
            </a:r>
          </a:p>
          <a:p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ru-RU" sz="15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8873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9542"/>
          </a:xfrm>
        </p:spPr>
        <p:txBody>
          <a:bodyPr/>
          <a:lstStyle/>
          <a:p>
            <a:pPr algn="l"/>
            <a:r>
              <a:rPr lang="ru-RU" sz="1600" dirty="0" smtClean="0">
                <a:latin typeface="Arial" pitchFamily="34" charset="0"/>
                <a:cs typeface="Arial" pitchFamily="34" charset="0"/>
              </a:rPr>
              <a:t>Утверждено 27 профессиональных стандартов </a:t>
            </a:r>
            <a:r>
              <a:rPr lang="ru-RU" sz="1600" dirty="0" smtClean="0">
                <a:latin typeface="Arial" pitchFamily="34" charset="0"/>
                <a:ea typeface="Calibri" charset="0"/>
                <a:cs typeface="Arial" pitchFamily="34" charset="0"/>
              </a:rPr>
              <a:t>в области информационных технологий</a:t>
            </a:r>
            <a:endParaRPr lang="ru-RU" sz="1800" dirty="0">
              <a:latin typeface="Arial" pitchFamily="34" charset="0"/>
              <a:ea typeface="Calibri" charset="0"/>
              <a:cs typeface="Arial" pitchFamily="34" charset="0"/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5" name="Группа 20"/>
          <p:cNvGrpSpPr/>
          <p:nvPr/>
        </p:nvGrpSpPr>
        <p:grpSpPr>
          <a:xfrm>
            <a:off x="107504" y="4589761"/>
            <a:ext cx="8829854" cy="553739"/>
            <a:chOff x="148604" y="4696303"/>
            <a:chExt cx="8609788" cy="44540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7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8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10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5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1"/>
            <a:ext cx="14287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699542"/>
          <a:ext cx="8208912" cy="3860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0280"/>
                <a:gridCol w="2736304"/>
                <a:gridCol w="2952328"/>
              </a:tblGrid>
              <a:tr h="216024">
                <a:tc>
                  <a:txBody>
                    <a:bodyPr/>
                    <a:lstStyle/>
                    <a:p>
                      <a:pPr lvl="0"/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Программист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Руководитель разработки программного обеспечения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Системный аналитик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Архитектор программного обеспечения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Менеджер по продажам информационно-коммуникационных систем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обнаружению, предупреждению и ликвидации последствий компьютерных атак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тестированию в области информационных технологий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Системный программист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противодействию иностранным техническим разведкам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Администратор баз данных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администрированию сетевых устройств информационно-коммуникационных систем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интеграции прикладных решений</a:t>
                      </a:r>
                    </a:p>
                    <a:p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Менеджер продуктов в области информационных технологий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Системный администратор информационно-коммуникационных систем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Разработчик Web и мультимедийных приложений</a:t>
                      </a:r>
                    </a:p>
                    <a:p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информационным ресурсам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дизайну графических и пользовательских интерфейсов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технической защите информации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Менеджер по информационным технологиям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технической поддержке информационно-коммуникационных систем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защите информации в автоматизированных системах</a:t>
                      </a:r>
                    </a:p>
                    <a:p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информационным системам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Технический писатель (специалист по технической документации в области информационных технологий)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безопасности компьютерных систем и сетей</a:t>
                      </a:r>
                    </a:p>
                    <a:p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Руководитель проектов в области информационных технологий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автоматизации информационно-аналитической деятельности в сфере безопасности</a:t>
                      </a:r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защите информации в телекоммуникационных системах и сетях</a:t>
                      </a:r>
                    </a:p>
                    <a:p>
                      <a:endParaRPr lang="ru-RU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565571"/>
          </a:xfrm>
        </p:spPr>
        <p:txBody>
          <a:bodyPr/>
          <a:lstStyle/>
          <a:p>
            <a:pPr algn="l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Актуализация профессиональных стандартов в области информационных технологий в 2018 году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Специалист по технической поддержке информационно-коммуникационных систем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Специалист по дизайну графических и пользовательских интерфейсов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Системный администратор информационно-коммуникационных систем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Специалист по администрированию сетевых устройств информационно-коммуникационных систем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Системный программист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Менеджер по продажам информационно-коммуникационных систем</a:t>
            </a:r>
          </a:p>
          <a:p>
            <a:endParaRPr lang="ru-RU" dirty="0"/>
          </a:p>
        </p:txBody>
      </p:sp>
      <p:grpSp>
        <p:nvGrpSpPr>
          <p:cNvPr id="5" name="Группа 20"/>
          <p:cNvGrpSpPr/>
          <p:nvPr/>
        </p:nvGrpSpPr>
        <p:grpSpPr>
          <a:xfrm>
            <a:off x="107504" y="4589761"/>
            <a:ext cx="8829854" cy="553739"/>
            <a:chOff x="148604" y="4696303"/>
            <a:chExt cx="8609788" cy="44540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7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8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10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6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1"/>
            <a:ext cx="14287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547404" y="4662883"/>
            <a:ext cx="596597" cy="429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843558"/>
            <a:ext cx="8202937" cy="670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>
              <a:lnSpc>
                <a:spcPct val="90000"/>
              </a:lnSpc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Профессиональный стандарт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состоит из модулей родственных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видов деятельности, относящихся к разным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уровням сложности. Может использоваться поэлементно, в соответствии с технологическими процессами и организацией труда в компании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 rot="5400000">
            <a:off x="3775705" y="3224029"/>
            <a:ext cx="2358387" cy="45719"/>
          </a:xfrm>
          <a:prstGeom prst="rect">
            <a:avLst/>
          </a:prstGeom>
          <a:solidFill>
            <a:srgbClr val="293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11560" y="2715766"/>
            <a:ext cx="3888432" cy="549076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>
              <a:lnSpc>
                <a:spcPct val="83000"/>
              </a:lnSpc>
            </a:pPr>
            <a:endParaRPr lang="ru-RU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3000"/>
              </a:lnSpc>
            </a:pPr>
            <a:r>
              <a:rPr lang="ru-RU" baseline="30000" dirty="0" smtClean="0">
                <a:solidFill>
                  <a:schemeClr val="accent1">
                    <a:lumMod val="50000"/>
                  </a:schemeClr>
                </a:solidFill>
              </a:rPr>
              <a:t>5 уровень. </a:t>
            </a:r>
            <a:r>
              <a:rPr lang="ru-RU" baseline="30000" dirty="0">
                <a:solidFill>
                  <a:schemeClr val="accent1">
                    <a:lumMod val="50000"/>
                  </a:schemeClr>
                </a:solidFill>
              </a:rPr>
              <a:t>Реализация стратегии поискового продвижения в сети «Интернет»</a:t>
            </a:r>
            <a:endParaRPr lang="ru-RU" sz="2000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851920" y="1563638"/>
            <a:ext cx="2249634" cy="3958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endParaRPr lang="ru-RU" sz="1900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83000"/>
              </a:lnSpc>
            </a:pPr>
            <a:r>
              <a:rPr lang="ru-RU" sz="1900" baseline="30000" dirty="0" smtClean="0">
                <a:solidFill>
                  <a:schemeClr val="accent1">
                    <a:lumMod val="50000"/>
                  </a:schemeClr>
                </a:solidFill>
              </a:rPr>
              <a:t>Интернет-маркетолог</a:t>
            </a:r>
            <a:endParaRPr lang="ru-RU" sz="1900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11560" y="2067694"/>
            <a:ext cx="3960440" cy="68526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>
              <a:lnSpc>
                <a:spcPct val="83000"/>
              </a:lnSpc>
            </a:pPr>
            <a:endParaRPr lang="ru-RU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3000"/>
              </a:lnSpc>
            </a:pPr>
            <a:r>
              <a:rPr lang="ru-RU" baseline="30000" dirty="0" smtClean="0">
                <a:solidFill>
                  <a:schemeClr val="accent1">
                    <a:lumMod val="50000"/>
                  </a:schemeClr>
                </a:solidFill>
              </a:rPr>
              <a:t>4 </a:t>
            </a:r>
            <a:r>
              <a:rPr lang="ru-RU" baseline="30000" dirty="0">
                <a:solidFill>
                  <a:schemeClr val="accent1">
                    <a:lumMod val="50000"/>
                  </a:schemeClr>
                </a:solidFill>
              </a:rPr>
              <a:t>уровень. Проведение подготовительных работ для контекстно-медийного продвижения решения в сети «Интернет»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11560" y="3435846"/>
            <a:ext cx="3816424" cy="542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r>
              <a:rPr lang="ru-RU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уровень. Разработка стратегии продвижения в сети «Интернет»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11560" y="3939902"/>
            <a:ext cx="3888432" cy="6255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r>
              <a:rPr lang="ru-RU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уровень. Стратегическое планирование интернет-кампаний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CDC581A3-B066-448D-9B52-B5C90AE48608}"/>
              </a:ext>
            </a:extLst>
          </p:cNvPr>
          <p:cNvSpPr txBox="1"/>
          <p:nvPr/>
        </p:nvSpPr>
        <p:spPr>
          <a:xfrm>
            <a:off x="5436096" y="2067694"/>
            <a:ext cx="2808312" cy="493741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marL="134211" indent="-134211">
              <a:lnSpc>
                <a:spcPct val="83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Ассистент, </a:t>
            </a:r>
          </a:p>
          <a:p>
            <a:pPr marL="134211" indent="-134211">
              <a:lnSpc>
                <a:spcPct val="83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Младший специалист по поисковому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продвижению</a:t>
            </a:r>
            <a:endParaRPr lang="ru-RU" sz="1100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1F396D7F-A340-4431-A8F8-BE18C621D00D}"/>
              </a:ext>
            </a:extLst>
          </p:cNvPr>
          <p:cNvSpPr txBox="1"/>
          <p:nvPr/>
        </p:nvSpPr>
        <p:spPr>
          <a:xfrm>
            <a:off x="5436096" y="2715766"/>
            <a:ext cx="3312368" cy="634228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marL="134211" indent="-134211">
              <a:lnSpc>
                <a:spcPct val="83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Специалист по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поисковой оптимизации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сайтов </a:t>
            </a:r>
          </a:p>
          <a:p>
            <a:pPr marL="134211" indent="-134211">
              <a:lnSpc>
                <a:spcPct val="83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SEO-оптимизатор </a:t>
            </a:r>
          </a:p>
          <a:p>
            <a:pPr marL="134211" indent="-134211">
              <a:lnSpc>
                <a:spcPct val="83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Специалист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SEO</a:t>
            </a:r>
            <a:endParaRPr lang="ru-RU" sz="1100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6118EB6-80E1-4943-955D-21B441DCF832}"/>
              </a:ext>
            </a:extLst>
          </p:cNvPr>
          <p:cNvSpPr txBox="1"/>
          <p:nvPr/>
        </p:nvSpPr>
        <p:spPr>
          <a:xfrm>
            <a:off x="5436096" y="3579862"/>
            <a:ext cx="2332537" cy="21276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marL="134211" indent="-134211">
              <a:lnSpc>
                <a:spcPct val="83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Интернет-маркетолог</a:t>
            </a:r>
            <a:endParaRPr lang="ru-RU" sz="1100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BA2CCC36-E750-43BD-823D-640635F009D0}"/>
              </a:ext>
            </a:extLst>
          </p:cNvPr>
          <p:cNvSpPr txBox="1"/>
          <p:nvPr/>
        </p:nvSpPr>
        <p:spPr>
          <a:xfrm>
            <a:off x="5436096" y="4011910"/>
            <a:ext cx="2967156" cy="21276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marL="134211" indent="-134211">
              <a:lnSpc>
                <a:spcPct val="83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accent1">
                    <a:lumMod val="50000"/>
                  </a:schemeClr>
                </a:solidFill>
              </a:rPr>
              <a:t>Ведущий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</a:rPr>
              <a:t>интернет-маркетолог</a:t>
            </a:r>
            <a:endParaRPr lang="ru-RU" sz="1100" baseline="30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2" name="Группа 20"/>
          <p:cNvGrpSpPr/>
          <p:nvPr/>
        </p:nvGrpSpPr>
        <p:grpSpPr>
          <a:xfrm>
            <a:off x="179512" y="4589761"/>
            <a:ext cx="8757846" cy="553739"/>
            <a:chOff x="148604" y="4696303"/>
            <a:chExt cx="8609788" cy="445409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25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26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33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7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4" name="Прямоугольник 33"/>
          <p:cNvSpPr/>
          <p:nvPr/>
        </p:nvSpPr>
        <p:spPr>
          <a:xfrm>
            <a:off x="539552" y="195486"/>
            <a:ext cx="8280920" cy="670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>
              <a:lnSpc>
                <a:spcPct val="90000"/>
              </a:lnSpc>
            </a:pPr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Российской Федерации действует рамка квалификаций, разработанная по аналогии с европейской рамкой квалификаций – 9 уровней квалификации</a:t>
            </a:r>
            <a:endParaRPr lang="ru-RU" sz="13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1"/>
            <a:ext cx="14287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27922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ru-RU" sz="1400" dirty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400" dirty="0">
                <a:solidFill>
                  <a:schemeClr val="tx2"/>
                </a:solidFill>
                <a:latin typeface="Arial Narrow" pitchFamily="34" charset="0"/>
              </a:rPr>
            </a:br>
            <a:r>
              <a:rPr lang="ru-RU" sz="1400" dirty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400" dirty="0">
                <a:solidFill>
                  <a:schemeClr val="tx2"/>
                </a:solidFill>
                <a:latin typeface="Arial Narrow" pitchFamily="34" charset="0"/>
              </a:rPr>
            </a:br>
            <a:endParaRPr lang="ru-RU" sz="1200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15566"/>
            <a:ext cx="8527473" cy="3610532"/>
          </a:xfrm>
        </p:spPr>
        <p:txBody>
          <a:bodyPr>
            <a:noAutofit/>
          </a:bodyPr>
          <a:lstStyle/>
          <a:p>
            <a:pPr>
              <a:spcBef>
                <a:spcPts val="45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ФГОС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(пункт 7 статьи 11 Федерального закона от 29 декабря 2012 года 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273-ФЗ «Об образовании в Российской Федерации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»)</a:t>
            </a:r>
          </a:p>
          <a:p>
            <a:pPr>
              <a:spcBef>
                <a:spcPts val="450"/>
              </a:spcBef>
              <a:buFont typeface="Wingdings" pitchFamily="2" charset="2"/>
              <a:buChar char="Ø"/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450"/>
              </a:spcBef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Разработка основных и дополнительных профессиональных образовательных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</a:t>
            </a:r>
            <a:b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(пункт 4 статьи 73, пункты 9-10 статьи 76 Федерального закона от 29 декабря 2012 года № 273-ФЗ «Об образовании в Российской Федерации»)</a:t>
            </a:r>
          </a:p>
          <a:p>
            <a:pPr>
              <a:spcBef>
                <a:spcPts val="450"/>
              </a:spcBef>
              <a:buFont typeface="Wingdings" pitchFamily="2" charset="2"/>
              <a:buChar char="Ø"/>
            </a:pP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45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Профессионально-общественная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аккредитация образовательных программ работодателями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(статья 96 Федерального закона от 29 декабря 2012 года 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273-ФЗ «Об образовании в Российской Федерации»)</a:t>
            </a:r>
          </a:p>
          <a:p>
            <a:pPr>
              <a:buNone/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67494"/>
            <a:ext cx="8062164" cy="5678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Применение профессиональных стандартов в системе профессионального образования</a:t>
            </a:r>
            <a:endParaRPr lang="ru-RU" altLang="ru-RU" b="1" dirty="0">
              <a:solidFill>
                <a:schemeClr val="bg2">
                  <a:lumMod val="25000"/>
                </a:schemeClr>
              </a:solidFill>
              <a:latin typeface="+mj-lt"/>
              <a:cs typeface="Times New Roman" pitchFamily="18" charset="0"/>
            </a:endParaRPr>
          </a:p>
        </p:txBody>
      </p:sp>
      <p:grpSp>
        <p:nvGrpSpPr>
          <p:cNvPr id="4" name="Группа 13"/>
          <p:cNvGrpSpPr/>
          <p:nvPr/>
        </p:nvGrpSpPr>
        <p:grpSpPr>
          <a:xfrm>
            <a:off x="148604" y="4696303"/>
            <a:ext cx="8649600" cy="445409"/>
            <a:chOff x="148604" y="4696303"/>
            <a:chExt cx="8649600" cy="445409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5" name="Группа 16"/>
            <p:cNvGrpSpPr/>
            <p:nvPr/>
          </p:nvGrpSpPr>
          <p:grpSpPr>
            <a:xfrm>
              <a:off x="148604" y="4696303"/>
              <a:ext cx="8649600" cy="445409"/>
              <a:chOff x="148604" y="4696303"/>
              <a:chExt cx="8649600" cy="445409"/>
            </a:xfrm>
          </p:grpSpPr>
          <p:pic>
            <p:nvPicPr>
              <p:cNvPr id="18" name="Picture 1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20" name="Номер слайда 10"/>
              <p:cNvSpPr txBox="1">
                <a:spLocks/>
              </p:cNvSpPr>
              <p:nvPr/>
            </p:nvSpPr>
            <p:spPr>
              <a:xfrm>
                <a:off x="6673908" y="4762489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8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1"/>
            <a:ext cx="14287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899521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1115616" y="3435846"/>
            <a:ext cx="2155189" cy="7212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563888" y="3435846"/>
            <a:ext cx="2155189" cy="7212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940152" y="3435846"/>
            <a:ext cx="2155189" cy="7212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1059582"/>
            <a:ext cx="2520083" cy="5054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99592" y="1635646"/>
            <a:ext cx="2520083" cy="499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>
              <a:lnSpc>
                <a:spcPct val="83000"/>
              </a:lnSpc>
            </a:pPr>
            <a:endParaRPr lang="ru-RU" baseline="3000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lnSpc>
                <a:spcPct val="83000"/>
              </a:lnSpc>
            </a:pPr>
            <a:r>
              <a:rPr lang="ru-RU" baseline="30000" dirty="0">
                <a:solidFill>
                  <a:schemeClr val="tx2">
                    <a:lumMod val="50000"/>
                  </a:schemeClr>
                </a:solidFill>
              </a:rPr>
              <a:t>Базы вакансий, сайты госкорпораций и крупнейших компаний, органов власти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899592" y="2211710"/>
            <a:ext cx="2520083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012160" y="1059582"/>
            <a:ext cx="2515766" cy="577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>
              <a:lnSpc>
                <a:spcPct val="83000"/>
              </a:lnSpc>
            </a:pPr>
            <a:endParaRPr lang="ru-RU" baseline="3000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tx2">
                    <a:lumMod val="50000"/>
                  </a:schemeClr>
                </a:solidFill>
              </a:rPr>
              <a:t>Разработчики, поставщики оборудования, </a:t>
            </a:r>
          </a:p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tx2">
                    <a:lumMod val="50000"/>
                  </a:schemeClr>
                </a:solidFill>
              </a:rPr>
              <a:t>технологий, услуг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012160" y="1707654"/>
            <a:ext cx="2515766" cy="499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012160" y="2283718"/>
            <a:ext cx="2515766" cy="505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491880" y="1059582"/>
            <a:ext cx="2384575" cy="767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491880" y="1923678"/>
            <a:ext cx="2384575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47404" y="4662883"/>
            <a:ext cx="596597" cy="429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1599" y="1131590"/>
            <a:ext cx="2376265" cy="381146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ru-RU" baseline="30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31 совет по профессиональным  квалификациям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99593" y="2355726"/>
            <a:ext cx="2520280" cy="24514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Росстат, Минобрнауки России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491880" y="1995686"/>
            <a:ext cx="2363815" cy="753491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Зарубежные сайты, справочники профессий, компетенций </a:t>
            </a:r>
          </a:p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и квалификаций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491881" y="1131590"/>
            <a:ext cx="2376264" cy="668340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endParaRPr lang="ru-RU" sz="2000" baseline="300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Опросы, форсайт-сессии </a:t>
            </a:r>
          </a:p>
          <a:p>
            <a:pPr algn="ctr">
              <a:lnSpc>
                <a:spcPct val="83000"/>
              </a:lnSpc>
            </a:pPr>
            <a:r>
              <a:rPr lang="ru-RU" sz="2000" baseline="30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с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baseline="30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участием </a:t>
            </a:r>
            <a:r>
              <a:rPr lang="ru-RU" sz="2000" baseline="30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СПК, Сколково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012160" y="1923678"/>
            <a:ext cx="2448272" cy="24514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Союз Ворлдскиллс Россия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012161" y="2427734"/>
            <a:ext cx="2448272" cy="24514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АНО «Цифровая экономика»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1979712" y="3075806"/>
            <a:ext cx="5256272" cy="39398"/>
          </a:xfrm>
          <a:prstGeom prst="rect">
            <a:avLst/>
          </a:prstGeom>
          <a:solidFill>
            <a:srgbClr val="293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 rot="5400000">
            <a:off x="4497359" y="3222455"/>
            <a:ext cx="198804" cy="49522"/>
          </a:xfrm>
          <a:prstGeom prst="rect">
            <a:avLst/>
          </a:prstGeom>
          <a:solidFill>
            <a:srgbClr val="293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63888" y="3507854"/>
            <a:ext cx="2088232" cy="753491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bg1"/>
                </a:solidFill>
                <a:latin typeface="+mn-lt"/>
              </a:rPr>
              <a:t>Профессиональные </a:t>
            </a:r>
          </a:p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bg1"/>
                </a:solidFill>
                <a:latin typeface="+mn-lt"/>
              </a:rPr>
              <a:t>стандарты </a:t>
            </a:r>
          </a:p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bg1"/>
                </a:solidFill>
                <a:latin typeface="+mn-lt"/>
              </a:rPr>
              <a:t>(актуализация и разработка</a:t>
            </a:r>
            <a:r>
              <a:rPr lang="ru-RU" baseline="30000" dirty="0">
                <a:solidFill>
                  <a:schemeClr val="bg1"/>
                </a:solidFill>
                <a:latin typeface="+mn-lt"/>
              </a:rPr>
              <a:t>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40152" y="3507854"/>
            <a:ext cx="2088232" cy="753491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bg1"/>
                </a:solidFill>
                <a:latin typeface="+mn-lt"/>
              </a:rPr>
              <a:t>Профессиональное </a:t>
            </a:r>
          </a:p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bg1"/>
                </a:solidFill>
                <a:latin typeface="+mn-lt"/>
              </a:rPr>
              <a:t>образование и обучение, </a:t>
            </a:r>
          </a:p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bg1"/>
                </a:solidFill>
                <a:latin typeface="+mn-lt"/>
              </a:rPr>
              <a:t>включая краткосрочную </a:t>
            </a:r>
          </a:p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bg1"/>
                </a:solidFill>
                <a:latin typeface="+mn-lt"/>
              </a:rPr>
              <a:t>подготовку</a:t>
            </a:r>
            <a:endParaRPr lang="ru-RU" sz="1600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87624" y="3507854"/>
            <a:ext cx="2017538" cy="58440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83000"/>
              </a:lnSpc>
            </a:pPr>
            <a:r>
              <a:rPr lang="ru-RU" sz="2000" baseline="30000" dirty="0">
                <a:solidFill>
                  <a:schemeClr val="bg1"/>
                </a:solidFill>
                <a:latin typeface="+mn-lt"/>
              </a:rPr>
              <a:t>Справочник профессий (ежегодная актуализация</a:t>
            </a:r>
            <a:r>
              <a:rPr lang="ru-RU" sz="2000" baseline="30000" dirty="0">
                <a:solidFill>
                  <a:schemeClr val="bg1"/>
                </a:solidFill>
              </a:rPr>
              <a:t>)</a:t>
            </a:r>
          </a:p>
        </p:txBody>
      </p:sp>
      <p:grpSp>
        <p:nvGrpSpPr>
          <p:cNvPr id="2" name="Группа 20"/>
          <p:cNvGrpSpPr/>
          <p:nvPr/>
        </p:nvGrpSpPr>
        <p:grpSpPr>
          <a:xfrm>
            <a:off x="148604" y="4587975"/>
            <a:ext cx="8635924" cy="553739"/>
            <a:chOff x="148604" y="4696303"/>
            <a:chExt cx="8635924" cy="445409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b="1" dirty="0"/>
            </a:p>
          </p:txBody>
        </p:sp>
        <p:grpSp>
          <p:nvGrpSpPr>
            <p:cNvPr id="3" name="Группа 11"/>
            <p:cNvGrpSpPr/>
            <p:nvPr/>
          </p:nvGrpSpPr>
          <p:grpSpPr>
            <a:xfrm>
              <a:off x="148604" y="4696303"/>
              <a:ext cx="8635924" cy="445409"/>
              <a:chOff x="148604" y="4696303"/>
              <a:chExt cx="8635924" cy="445409"/>
            </a:xfrm>
          </p:grpSpPr>
          <p:pic>
            <p:nvPicPr>
              <p:cNvPr id="34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8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4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60" name="Номер слайда 10"/>
              <p:cNvSpPr txBox="1">
                <a:spLocks/>
              </p:cNvSpPr>
              <p:nvPr/>
            </p:nvSpPr>
            <p:spPr>
              <a:xfrm>
                <a:off x="6660232" y="4754226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18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9</a:t>
                </a:fld>
                <a:endParaRPr lang="ru-RU" sz="18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33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1"/>
            <a:ext cx="14287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Box 41"/>
          <p:cNvSpPr txBox="1"/>
          <p:nvPr/>
        </p:nvSpPr>
        <p:spPr>
          <a:xfrm>
            <a:off x="1115616" y="4227934"/>
            <a:ext cx="6984776" cy="653977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ea typeface="+mj-ea"/>
              </a:rPr>
              <a:t>Организация мониторинга востребованности профессий,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ea typeface="+mj-ea"/>
              </a:rPr>
              <a:t>квалификаций, компетенций цифровой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ea typeface="+mj-ea"/>
              </a:rPr>
              <a:t>экономики</a:t>
            </a:r>
          </a:p>
          <a:p>
            <a:pPr algn="ctr">
              <a:lnSpc>
                <a:spcPct val="90000"/>
              </a:lnSpc>
            </a:pPr>
            <a:endParaRPr lang="ru-RU" sz="14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48026BB-13C8-437B-8F87-01FB1C5359EE}"/>
              </a:ext>
            </a:extLst>
          </p:cNvPr>
          <p:cNvSpPr/>
          <p:nvPr/>
        </p:nvSpPr>
        <p:spPr>
          <a:xfrm>
            <a:off x="899592" y="58819"/>
            <a:ext cx="76478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prstClr val="black"/>
                </a:solidFill>
              </a:rPr>
              <a:t>Определение  </a:t>
            </a:r>
            <a:r>
              <a:rPr lang="ru-RU" sz="1600" dirty="0">
                <a:solidFill>
                  <a:prstClr val="black"/>
                </a:solidFill>
              </a:rPr>
              <a:t>тенденций развития </a:t>
            </a:r>
            <a:r>
              <a:rPr lang="ru-RU" sz="1600" dirty="0" smtClean="0">
                <a:solidFill>
                  <a:prstClr val="black"/>
                </a:solidFill>
              </a:rPr>
              <a:t>отрасли, </a:t>
            </a:r>
            <a:r>
              <a:rPr lang="ru-RU" sz="1600" dirty="0">
                <a:solidFill>
                  <a:prstClr val="black"/>
                </a:solidFill>
              </a:rPr>
              <a:t>оперативное выявление изменений в знаниях и умениях в соответствии с технологическим и техническим развитием </a:t>
            </a:r>
          </a:p>
        </p:txBody>
      </p:sp>
    </p:spTree>
    <p:extLst>
      <p:ext uri="{BB962C8B-B14F-4D97-AF65-F5344CB8AC3E}">
        <p14:creationId xmlns="" xmlns:p14="http://schemas.microsoft.com/office/powerpoint/2010/main" val="1030948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18325</TotalTime>
  <Words>993</Words>
  <Application>Microsoft Office PowerPoint</Application>
  <PresentationFormat>Экран (16:9)</PresentationFormat>
  <Paragraphs>179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Утверждено 27 профессиональных стандартов в области информационных технологий</vt:lpstr>
      <vt:lpstr>Актуализация профессиональных стандартов в области информационных технологий в 2018 году</vt:lpstr>
      <vt:lpstr>Слайд 7</vt:lpstr>
      <vt:lpstr>  </vt:lpstr>
      <vt:lpstr>Слайд 9</vt:lpstr>
      <vt:lpstr>Задачи 2018 года</vt:lpstr>
      <vt:lpstr> Мониторинг кадрового обеспечения в области информационных технологий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slushnikov@nark.ru</dc:creator>
  <cp:lastModifiedBy>NIITruda</cp:lastModifiedBy>
  <cp:revision>1317</cp:revision>
  <cp:lastPrinted>2017-10-09T11:14:04Z</cp:lastPrinted>
  <dcterms:created xsi:type="dcterms:W3CDTF">2012-09-14T15:26:24Z</dcterms:created>
  <dcterms:modified xsi:type="dcterms:W3CDTF">2018-07-18T07:40:54Z</dcterms:modified>
</cp:coreProperties>
</file>