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1"/>
  </p:notesMasterIdLst>
  <p:sldIdLst>
    <p:sldId id="322" r:id="rId2"/>
    <p:sldId id="295" r:id="rId3"/>
    <p:sldId id="297" r:id="rId4"/>
    <p:sldId id="302" r:id="rId5"/>
    <p:sldId id="261" r:id="rId6"/>
    <p:sldId id="308" r:id="rId7"/>
    <p:sldId id="309" r:id="rId8"/>
    <p:sldId id="310" r:id="rId9"/>
    <p:sldId id="311" r:id="rId10"/>
    <p:sldId id="316" r:id="rId11"/>
    <p:sldId id="317" r:id="rId12"/>
    <p:sldId id="318" r:id="rId13"/>
    <p:sldId id="323" r:id="rId14"/>
    <p:sldId id="319" r:id="rId15"/>
    <p:sldId id="314" r:id="rId16"/>
    <p:sldId id="320" r:id="rId17"/>
    <p:sldId id="321" r:id="rId18"/>
    <p:sldId id="315" r:id="rId19"/>
    <p:sldId id="28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F5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Значение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Недостаток квалифицированных кадров</c:v>
                </c:pt>
                <c:pt idx="1">
                  <c:v>Рост цен</c:v>
                </c:pt>
                <c:pt idx="2">
                  <c:v>Избыточно высокие налоги</c:v>
                </c:pt>
                <c:pt idx="3">
                  <c:v>Коррупция в органах власти</c:v>
                </c:pt>
                <c:pt idx="4">
                  <c:v>Высокие административные барьеры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0.52</c:v>
                </c:pt>
                <c:pt idx="1">
                  <c:v>0.47</c:v>
                </c:pt>
                <c:pt idx="2">
                  <c:v>0.38</c:v>
                </c:pt>
                <c:pt idx="3">
                  <c:v>0.31</c:v>
                </c:pt>
                <c:pt idx="4">
                  <c:v>0.28999999999999998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769856"/>
        <c:axId val="20722816"/>
      </c:barChart>
      <c:catAx>
        <c:axId val="4976985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800" b="1">
                <a:solidFill>
                  <a:srgbClr val="0070C0"/>
                </a:solidFill>
              </a:defRPr>
            </a:pPr>
            <a:endParaRPr lang="ru-RU"/>
          </a:p>
        </c:txPr>
        <c:crossAx val="20722816"/>
        <c:crosses val="autoZero"/>
        <c:auto val="1"/>
        <c:lblAlgn val="ctr"/>
        <c:lblOffset val="100"/>
        <c:noMultiLvlLbl val="0"/>
      </c:catAx>
      <c:valAx>
        <c:axId val="2072281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4976985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Значение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46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</a:t>
                    </a:r>
                    <a:r>
                      <a:rPr lang="ru-RU" dirty="0" smtClean="0"/>
                      <a:t>3,3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40,6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Недостаток квалифицированных кадров</c:v>
                </c:pt>
                <c:pt idx="1">
                  <c:v>Рост цен</c:v>
                </c:pt>
                <c:pt idx="2">
                  <c:v>Избыточно высокие налоги</c:v>
                </c:pt>
                <c:pt idx="3">
                  <c:v>Высокие административные барьеры</c:v>
                </c:pt>
                <c:pt idx="4">
                  <c:v>Сложность с доступом к кредитным ресурсам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0.46100000000000002</c:v>
                </c:pt>
                <c:pt idx="1">
                  <c:v>0.433</c:v>
                </c:pt>
                <c:pt idx="2">
                  <c:v>0.40600000000000003</c:v>
                </c:pt>
                <c:pt idx="3">
                  <c:v>0.29399999999999998</c:v>
                </c:pt>
                <c:pt idx="4">
                  <c:v>0.27800000000000002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64544"/>
        <c:axId val="20766080"/>
      </c:barChart>
      <c:catAx>
        <c:axId val="2076454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800" b="1">
                <a:solidFill>
                  <a:srgbClr val="0070C0"/>
                </a:solidFill>
              </a:defRPr>
            </a:pPr>
            <a:endParaRPr lang="ru-RU"/>
          </a:p>
        </c:txPr>
        <c:crossAx val="20766080"/>
        <c:crosses val="autoZero"/>
        <c:auto val="1"/>
        <c:lblAlgn val="ctr"/>
        <c:lblOffset val="100"/>
        <c:noMultiLvlLbl val="0"/>
      </c:catAx>
      <c:valAx>
        <c:axId val="20766080"/>
        <c:scaling>
          <c:orientation val="minMax"/>
        </c:scaling>
        <c:delete val="1"/>
        <c:axPos val="b"/>
        <c:majorGridlines/>
        <c:numFmt formatCode="0.0%" sourceLinked="1"/>
        <c:majorTickMark val="out"/>
        <c:minorTickMark val="none"/>
        <c:tickLblPos val="nextTo"/>
        <c:crossAx val="2076454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9,5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81,5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'[Охрана труда.xls]итоговые значения'!$E$15:$E$18</c:f>
              <c:strCache>
                <c:ptCount val="4"/>
                <c:pt idx="0">
                  <c:v>Крайне актуальна</c:v>
                </c:pt>
                <c:pt idx="1">
                  <c:v>Достаточно актуальна</c:v>
                </c:pt>
                <c:pt idx="2">
                  <c:v>Скорее не актуальна</c:v>
                </c:pt>
                <c:pt idx="3">
                  <c:v>Не актуальна</c:v>
                </c:pt>
              </c:strCache>
            </c:strRef>
          </c:cat>
          <c:val>
            <c:numRef>
              <c:f>'[Охрана труда.xls]итоговые значения'!$F$15:$F$18</c:f>
              <c:numCache>
                <c:formatCode>General</c:formatCode>
                <c:ptCount val="4"/>
                <c:pt idx="0">
                  <c:v>9.5</c:v>
                </c:pt>
                <c:pt idx="1">
                  <c:v>81.5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088512"/>
        <c:axId val="23106688"/>
      </c:barChart>
      <c:catAx>
        <c:axId val="230885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23106688"/>
        <c:crosses val="autoZero"/>
        <c:auto val="1"/>
        <c:lblAlgn val="ctr"/>
        <c:lblOffset val="100"/>
        <c:noMultiLvlLbl val="0"/>
      </c:catAx>
      <c:valAx>
        <c:axId val="23106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08851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radarChart>
        <c:radarStyle val="marker"/>
        <c:varyColors val="0"/>
        <c:ser>
          <c:idx val="0"/>
          <c:order val="0"/>
          <c:marker>
            <c:symbol val="none"/>
          </c:marker>
          <c:cat>
            <c:strRef>
              <c:f>'1. Оценка_рисков'!$P$4:$P$8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'1. Оценка_рисков'!$Q$4:$Q$8</c:f>
              <c:numCache>
                <c:formatCode>0</c:formatCode>
                <c:ptCount val="5"/>
                <c:pt idx="0">
                  <c:v>3</c:v>
                </c:pt>
                <c:pt idx="1">
                  <c:v>2</c:v>
                </c:pt>
                <c:pt idx="2">
                  <c:v>4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474816"/>
        <c:axId val="58851328"/>
      </c:radarChart>
      <c:catAx>
        <c:axId val="33474816"/>
        <c:scaling>
          <c:orientation val="minMax"/>
        </c:scaling>
        <c:delete val="0"/>
        <c:axPos val="b"/>
        <c:majorGridlines/>
        <c:numFmt formatCode="0.0%" sourceLinked="0"/>
        <c:majorTickMark val="none"/>
        <c:minorTickMark val="none"/>
        <c:tickLblPos val="nextTo"/>
        <c:spPr>
          <a:ln w="9525">
            <a:noFill/>
          </a:ln>
        </c:spPr>
        <c:crossAx val="58851328"/>
        <c:crosses val="autoZero"/>
        <c:auto val="1"/>
        <c:lblAlgn val="ctr"/>
        <c:lblOffset val="100"/>
        <c:noMultiLvlLbl val="0"/>
      </c:catAx>
      <c:valAx>
        <c:axId val="58851328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3347481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3C7CD-35D5-014B-A462-60EFFAEE6112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999F56-256B-154C-8B01-F4C54415C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550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F2802-55CC-42FE-A9A0-4187540A3F7F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E3EE7-19D7-4128-A764-11BB90390C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F2802-55CC-42FE-A9A0-4187540A3F7F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E3EE7-19D7-4128-A764-11BB90390C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F2802-55CC-42FE-A9A0-4187540A3F7F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E3EE7-19D7-4128-A764-11BB90390C9F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F2802-55CC-42FE-A9A0-4187540A3F7F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E3EE7-19D7-4128-A764-11BB90390C9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F2802-55CC-42FE-A9A0-4187540A3F7F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E3EE7-19D7-4128-A764-11BB90390C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F2802-55CC-42FE-A9A0-4187540A3F7F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E3EE7-19D7-4128-A764-11BB90390C9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F2802-55CC-42FE-A9A0-4187540A3F7F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E3EE7-19D7-4128-A764-11BB90390C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F2802-55CC-42FE-A9A0-4187540A3F7F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E3EE7-19D7-4128-A764-11BB90390C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F2802-55CC-42FE-A9A0-4187540A3F7F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E3EE7-19D7-4128-A764-11BB90390C9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F2802-55CC-42FE-A9A0-4187540A3F7F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E3EE7-19D7-4128-A764-11BB90390C9F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F2802-55CC-42FE-A9A0-4187540A3F7F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E3EE7-19D7-4128-A764-11BB90390C9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8FF2802-55CC-42FE-A9A0-4187540A3F7F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82E3EE7-19D7-4128-A764-11BB90390C9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emf"/><Relationship Id="rId5" Type="http://schemas.openxmlformats.org/officeDocument/2006/relationships/package" Target="../embeddings/Microsoft_Excel_Worksheet4.xlsx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8" name="Picture 4" descr="Человек труда &quot; Караул.Р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828714"/>
            <a:ext cx="3942184" cy="2956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52E65"/>
                </a:solidFill>
                <a:latin typeface="Verdana" pitchFamily="34" charset="0"/>
              </a:rPr>
              <a:t>Межотраслевая программа </a:t>
            </a:r>
            <a:r>
              <a:rPr lang="ru-RU" sz="3100" b="1" dirty="0">
                <a:solidFill>
                  <a:srgbClr val="052E65"/>
                </a:solidFill>
                <a:latin typeface="Verdana" pitchFamily="34" charset="0"/>
              </a:rPr>
              <a:t>профилактики заболеваний и укрепления здоровья работников </a:t>
            </a:r>
            <a:r>
              <a:rPr lang="ru-RU" sz="3100" b="1" dirty="0" smtClean="0">
                <a:solidFill>
                  <a:srgbClr val="052E65"/>
                </a:solidFill>
                <a:latin typeface="Verdana" pitchFamily="34" charset="0"/>
              </a:rPr>
              <a:t>промышленных предприятий</a:t>
            </a:r>
            <a:br>
              <a:rPr lang="ru-RU" sz="3100" b="1" dirty="0" smtClean="0">
                <a:solidFill>
                  <a:srgbClr val="052E65"/>
                </a:solidFill>
                <a:latin typeface="Verdana" pitchFamily="34" charset="0"/>
              </a:rPr>
            </a:br>
            <a:r>
              <a:rPr lang="ru-RU" sz="3100" b="1" dirty="0" smtClean="0">
                <a:solidFill>
                  <a:srgbClr val="052E65"/>
                </a:solidFill>
                <a:latin typeface="Verdana" pitchFamily="34" charset="0"/>
              </a:rPr>
              <a:t>«Здоровье 360»</a:t>
            </a:r>
            <a:endParaRPr lang="ru-RU" sz="31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508723" y="575640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Ефремов Дмитрий </a:t>
            </a:r>
          </a:p>
          <a:p>
            <a:pPr algn="r"/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algn="r"/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Комиссия РСПП по индустрии здоровья</a:t>
            </a:r>
          </a:p>
        </p:txBody>
      </p:sp>
    </p:spTree>
    <p:extLst>
      <p:ext uri="{BB962C8B-B14F-4D97-AF65-F5344CB8AC3E}">
        <p14:creationId xmlns:p14="http://schemas.microsoft.com/office/powerpoint/2010/main" val="3397277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938544"/>
          </a:xfrm>
        </p:spPr>
        <p:txBody>
          <a:bodyPr>
            <a:normAutofit/>
          </a:bodyPr>
          <a:lstStyle/>
          <a:p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РСПП, ВЦИОМ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экспертная оценка перспектив развития охраны и укрепления здоровья работников промышленных предприятий (2015)</a:t>
            </a:r>
            <a:r>
              <a:rPr lang="ru-RU" sz="2000" b="1" dirty="0">
                <a:solidFill>
                  <a:schemeClr val="tx2"/>
                </a:solidFill>
              </a:rPr>
              <a:t/>
            </a:r>
            <a:br>
              <a:rPr lang="ru-RU" sz="2000" b="1" dirty="0">
                <a:solidFill>
                  <a:schemeClr val="tx2"/>
                </a:solidFill>
              </a:rPr>
            </a:br>
            <a:endParaRPr lang="ru-RU" sz="20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424847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Мотивы внедрения системы управления здоровьем на предприятии</a:t>
            </a:r>
          </a:p>
          <a:p>
            <a:pPr marL="0" indent="0" algn="ctr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Экономический эффект от снижения заболеваемости с временной утратой трудоспособности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производительность труда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Хороший имидж работодателя для работников и соискателей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рабочих кадров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Угроза административной ответственности за нарушение установленных требований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перед обществом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359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2060848"/>
            <a:ext cx="8928991" cy="46805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000" b="1" dirty="0" smtClean="0"/>
          </a:p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Препятствия для внедрения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предприятии системы управления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здоровьем</a:t>
            </a:r>
          </a:p>
          <a:p>
            <a:pPr marL="0" indent="0" algn="ctr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15000"/>
              </a:lnSpc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Times New Roman"/>
                <a:ea typeface="SimSun"/>
                <a:cs typeface="Calibri"/>
              </a:rPr>
              <a:t>1. финансирование </a:t>
            </a:r>
            <a:r>
              <a:rPr lang="ru-RU" sz="1800" b="1" dirty="0">
                <a:solidFill>
                  <a:srgbClr val="C00000"/>
                </a:solidFill>
                <a:latin typeface="Times New Roman"/>
                <a:ea typeface="SimSun"/>
                <a:cs typeface="Calibri"/>
              </a:rPr>
              <a:t>профилактических мероприятий </a:t>
            </a:r>
            <a:r>
              <a:rPr lang="ru-RU" sz="1800" b="1" dirty="0" smtClean="0">
                <a:solidFill>
                  <a:srgbClr val="C00000"/>
                </a:solidFill>
                <a:latin typeface="Times New Roman"/>
                <a:ea typeface="SimSun"/>
                <a:cs typeface="Calibri"/>
              </a:rPr>
              <a:t>из </a:t>
            </a:r>
            <a:r>
              <a:rPr lang="ru-RU" sz="1800" b="1" dirty="0">
                <a:solidFill>
                  <a:srgbClr val="C00000"/>
                </a:solidFill>
                <a:latin typeface="Times New Roman"/>
                <a:ea typeface="SimSun"/>
                <a:cs typeface="Calibri"/>
              </a:rPr>
              <a:t>прибыли предприятия</a:t>
            </a:r>
            <a:endParaRPr lang="ru-RU" sz="1800" b="1" dirty="0">
              <a:solidFill>
                <a:srgbClr val="C00000"/>
              </a:solidFill>
              <a:latin typeface="Calibri"/>
              <a:ea typeface="SimSun"/>
              <a:cs typeface="Calibri"/>
            </a:endParaRPr>
          </a:p>
          <a:p>
            <a:pPr marL="457200" lvl="1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Times New Roman"/>
                <a:ea typeface="SimSun"/>
                <a:cs typeface="Calibri"/>
              </a:rPr>
              <a:t>2. сложный </a:t>
            </a:r>
            <a:r>
              <a:rPr lang="ru-RU" sz="1800" b="1" dirty="0">
                <a:solidFill>
                  <a:srgbClr val="C00000"/>
                </a:solidFill>
                <a:latin typeface="Times New Roman"/>
                <a:ea typeface="SimSun"/>
                <a:cs typeface="Calibri"/>
              </a:rPr>
              <a:t>процесс лицензирования медицинской деятельности на </a:t>
            </a:r>
            <a:r>
              <a:rPr lang="ru-RU" sz="1800" b="1" dirty="0" smtClean="0">
                <a:solidFill>
                  <a:srgbClr val="C00000"/>
                </a:solidFill>
                <a:latin typeface="Times New Roman"/>
                <a:ea typeface="SimSun"/>
                <a:cs typeface="Calibri"/>
              </a:rPr>
              <a:t>предприятии</a:t>
            </a:r>
          </a:p>
          <a:p>
            <a:pPr marL="457200" lvl="1" indent="0">
              <a:lnSpc>
                <a:spcPct val="115000"/>
              </a:lnSpc>
              <a:buClr>
                <a:srgbClr val="31B6FD"/>
              </a:buClr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Times New Roman"/>
                <a:ea typeface="SimSun"/>
                <a:cs typeface="Calibri"/>
              </a:rPr>
              <a:t>3. отсутствуют </a:t>
            </a:r>
            <a:r>
              <a:rPr lang="ru-RU" sz="1800" b="1" dirty="0">
                <a:solidFill>
                  <a:srgbClr val="C00000"/>
                </a:solidFill>
                <a:latin typeface="Times New Roman"/>
                <a:ea typeface="SimSun"/>
                <a:cs typeface="Calibri"/>
              </a:rPr>
              <a:t>понятные алгоритмы и экономические расчеты внедрения профилактических </a:t>
            </a:r>
            <a:r>
              <a:rPr lang="ru-RU" sz="1800" b="1" dirty="0" smtClean="0">
                <a:solidFill>
                  <a:srgbClr val="C00000"/>
                </a:solidFill>
                <a:latin typeface="Times New Roman"/>
                <a:ea typeface="SimSun"/>
                <a:cs typeface="Calibri"/>
              </a:rPr>
              <a:t>мероприятий</a:t>
            </a:r>
            <a:endParaRPr lang="ru-RU" sz="1800" b="1" dirty="0">
              <a:solidFill>
                <a:srgbClr val="C00000"/>
              </a:solidFill>
              <a:latin typeface="Calibri"/>
              <a:ea typeface="SimSun"/>
              <a:cs typeface="Calibri"/>
            </a:endParaRPr>
          </a:p>
          <a:p>
            <a:pPr marL="457200" lvl="1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b="1" dirty="0" smtClean="0">
                <a:latin typeface="Times New Roman"/>
                <a:ea typeface="SimSun"/>
                <a:cs typeface="Calibri"/>
              </a:rPr>
              <a:t>4. дефицит </a:t>
            </a:r>
            <a:r>
              <a:rPr lang="ru-RU" sz="1800" b="1" dirty="0">
                <a:latin typeface="Times New Roman"/>
                <a:ea typeface="SimSun"/>
                <a:cs typeface="Calibri"/>
              </a:rPr>
              <a:t>специалистов в области охраны здоровья на предприятиях</a:t>
            </a:r>
            <a:endParaRPr lang="ru-RU" sz="1800" b="1" dirty="0">
              <a:latin typeface="Calibri"/>
              <a:ea typeface="SimSun"/>
              <a:cs typeface="Calibri"/>
            </a:endParaRPr>
          </a:p>
          <a:p>
            <a:pPr marL="457200" lvl="1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b="1" dirty="0" smtClean="0">
                <a:latin typeface="Times New Roman"/>
                <a:ea typeface="SimSun"/>
                <a:cs typeface="Calibri"/>
              </a:rPr>
              <a:t>5. нет </a:t>
            </a:r>
            <a:r>
              <a:rPr lang="ru-RU" sz="1800" b="1" dirty="0">
                <a:latin typeface="Times New Roman"/>
                <a:ea typeface="SimSun"/>
                <a:cs typeface="Calibri"/>
              </a:rPr>
              <a:t>возможности получать и анализировать информацию о здоровье работников</a:t>
            </a:r>
            <a:endParaRPr lang="ru-RU" sz="1800" b="1" dirty="0">
              <a:latin typeface="Calibri"/>
              <a:ea typeface="SimSun"/>
              <a:cs typeface="Calibri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endParaRPr lang="ru-RU" sz="1800" dirty="0"/>
          </a:p>
          <a:p>
            <a:pPr marL="759143" lvl="1" indent="-457200">
              <a:buAutoNum type="arabicPeriod"/>
            </a:pPr>
            <a:endParaRPr lang="ru-RU" sz="2000" dirty="0"/>
          </a:p>
          <a:p>
            <a:pPr marL="0" indent="0">
              <a:buNone/>
            </a:pPr>
            <a:endParaRPr lang="ru-RU" b="1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РСПП, ВЦИОМ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экспертная оценка 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 развития 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охраны 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укрепления 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работников промышленных 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предприятий (2015)</a:t>
            </a:r>
            <a:r>
              <a:rPr lang="ru-RU" sz="2000" b="1" dirty="0">
                <a:solidFill>
                  <a:schemeClr val="tx2"/>
                </a:solidFill>
              </a:rPr>
              <a:t/>
            </a:r>
            <a:br>
              <a:rPr lang="ru-RU" sz="2000" b="1" dirty="0">
                <a:solidFill>
                  <a:schemeClr val="tx2"/>
                </a:solidFill>
              </a:rPr>
            </a:br>
            <a:endParaRPr lang="ru-RU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716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520940" cy="115212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ПОРУЧЕНИЕ РСПП от Правительственной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по охране здоровья граждан от 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09.06.2014</a:t>
            </a:r>
            <a:b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179512" y="2348880"/>
            <a:ext cx="8712968" cy="345638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Обобщить </a:t>
            </a: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опыт по созданию условий, направленных на сохранение и укрепление здоровья 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работающих</a:t>
            </a:r>
          </a:p>
          <a:p>
            <a:pPr marL="0" indent="0">
              <a:buNone/>
            </a:pPr>
            <a:endParaRPr lang="ru-RU" sz="1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Подготовить 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основе анализа международного и российского опыта </a:t>
            </a: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предложения по механизмам и условиям стимулирования работодателей и работников на улучшении условий труда и сохранении здоровья работников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sz="1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Создать </a:t>
            </a: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систему регулярного определения рейтинга предприятий по критериям наличия и эффективности реализации программ по улучшению условий труда, профилактике профзаболеваний, формированию здорового образа жизни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/>
            <a:endParaRPr lang="ru-RU" sz="1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690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chemeClr val="tx2"/>
                </a:solidFill>
              </a:rPr>
              <a:t>Участники разработки Программы</a:t>
            </a:r>
            <a:endParaRPr lang="ru-RU" sz="48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Представители компаний:</a:t>
            </a:r>
          </a:p>
          <a:p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C:\Users\admin\Desktop\logo-shell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018381"/>
            <a:ext cx="1226443" cy="8999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admin\Desktop\logo-eni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963137"/>
            <a:ext cx="1152128" cy="95517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C:\Users\admin\Desktop\darkblue-green_logo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3143" y="4797151"/>
            <a:ext cx="1154920" cy="113953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admin\Desktop\logo-suek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081435"/>
            <a:ext cx="2016224" cy="77961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C:\Users\admin\Desktop\logo-rusal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086819"/>
            <a:ext cx="1905089" cy="86409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C:\Users\admin\Desktop\logo-sibur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911649"/>
            <a:ext cx="936104" cy="8053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C:\Users\admin\Desktop\logo-gazprom-neft.pn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80928"/>
            <a:ext cx="1902782" cy="11699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1242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Здоровье 360</a:t>
            </a: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827584" y="2348880"/>
            <a:ext cx="7128792" cy="4248472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АКТУАЛЬНОСТЬ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ПРОФИЛАКТИКИ ЗАБОЛЕВАНИЙ И УКРЕПЛЕНИЯ ЗДОРОВЬЯ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	</a:t>
            </a:r>
          </a:p>
          <a:p>
            <a:endParaRPr lang="ru-RU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И ОЦЕНКА ПРОГРАММЫ ПРОФИЛАКТИКИ ЗАБОЛЕВАНИЙ И ОХРАНЫ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II.1. Целевые показатели программы и самодиагностика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II.1.1. Целевые показатели	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II.1.2. Анкета самодиагностики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endParaRPr lang="ru-RU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СИСТЕМА УПРАВЛЕНИЯ ПРОГРАММОЙ ЗДОРОВЬЕ 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360°</a:t>
            </a:r>
          </a:p>
          <a:p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ПРИМЕРЫ ПРАКТИЧЕСКИХ ПОДХОДОВ К РЕАЛИЗАЦИИ ПРОГРАММЫ ПРОФИЛАКТИКИ ЗАБОЛЕВАНИЙ И УКРЕПЛЕНИЯ ЗДОРОВЬЯ	</a:t>
            </a:r>
          </a:p>
          <a:p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 СПИСОК ЛИТЕРАТУРЫ	</a:t>
            </a:r>
          </a:p>
          <a:p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363196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0430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 360</a:t>
            </a: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</a:t>
            </a:r>
            <a:r>
              <a:rPr lang="ru-RU" sz="27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оценку зрелости системы охраны здоровья работников на </a:t>
            </a:r>
            <a:r>
              <a:rPr lang="ru-RU" sz="27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предприятиях </a:t>
            </a:r>
            <a:br>
              <a:rPr lang="ru-RU" sz="27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7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</a:t>
            </a:r>
            <a:r>
              <a:rPr lang="en-US" sz="27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OGP, IPIECA</a:t>
            </a:r>
            <a:r>
              <a:rPr lang="ru-RU" sz="27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7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Разделы</a:t>
            </a:r>
            <a:r>
              <a:rPr lang="ru-RU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и оценка рисков для здоровья, возникающих на рабочем месте, и мониторинг воздействия вредных </a:t>
            </a: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факторов;</a:t>
            </a:r>
            <a:b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Контроль </a:t>
            </a: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состояния </a:t>
            </a:r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</a:t>
            </a: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работников;</a:t>
            </a:r>
            <a:b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Оказание </a:t>
            </a:r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 (экстренной, неотложной и профилактической) помощи </a:t>
            </a: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работникам;  </a:t>
            </a:r>
            <a:b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У</a:t>
            </a: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крепление </a:t>
            </a:r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и формирование здорового образа </a:t>
            </a: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жизни;</a:t>
            </a:r>
            <a:b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Обеспечение санитарно-бытового </a:t>
            </a: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обслуживания</a:t>
            </a:r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088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7" name="Chart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461199592"/>
              </p:ext>
            </p:extLst>
          </p:nvPr>
        </p:nvGraphicFramePr>
        <p:xfrm>
          <a:off x="2411760" y="404664"/>
          <a:ext cx="4608512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5029456"/>
              </p:ext>
            </p:extLst>
          </p:nvPr>
        </p:nvGraphicFramePr>
        <p:xfrm>
          <a:off x="323528" y="4221088"/>
          <a:ext cx="8704451" cy="2259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Лист" r:id="rId5" imgW="14725757" imgH="2914650" progId="Excel.Sheet.12">
                  <p:embed/>
                </p:oleObj>
              </mc:Choice>
              <mc:Fallback>
                <p:oleObj name="Лист" r:id="rId5" imgW="14725757" imgH="29146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3528" y="4221088"/>
                        <a:ext cx="8704451" cy="22594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09422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702642"/>
              </p:ext>
            </p:extLst>
          </p:nvPr>
        </p:nvGraphicFramePr>
        <p:xfrm>
          <a:off x="683569" y="3501008"/>
          <a:ext cx="7624887" cy="2041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080120"/>
                <a:gridCol w="1008112"/>
                <a:gridCol w="1008112"/>
                <a:gridCol w="1224136"/>
                <a:gridCol w="1080120"/>
                <a:gridCol w="784127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Выявление оценки рисков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 состояния здоровья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Оказание медицинской помощи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укрепления здоровья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Санитарно-гигиенические условия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Компания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3F54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solidFill>
                      <a:srgbClr val="33F54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Компания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solidFill>
                      <a:srgbClr val="33F54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Компания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solidFill>
                      <a:srgbClr val="33F54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Компания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solidFill>
                      <a:srgbClr val="33F54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solidFill>
                      <a:srgbClr val="33F54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результатов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99734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192688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РСПП по проведению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предварительных и периодических медицинских осмотров работников,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занятых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работах с вредными и (или) опасными условиями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  <a:r>
              <a:rPr lang="ru-RU" sz="2400" b="1" dirty="0" smtClean="0">
                <a:solidFill>
                  <a:srgbClr val="0070C0"/>
                </a:solidFill>
              </a:rPr>
              <a:t/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/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Уменьшения количества врачей различных специальностей участвующих в проведении ПМО;</a:t>
            </a:r>
            <a:b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Уменьшение неоправданно большого перечня лабораторных и функциональных исследований, в том числе, дорогостоящих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Уменьшение перечня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вредных факторов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Уменьшение общих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дополнительных медицинских противопоказаний для продолжения работы в профессии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Координация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регламентов проведения ПМО с регламентами проведения диспансеризации работающего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населения.</a:t>
            </a:r>
            <a:b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6492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4632" cy="108012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31640" y="4941168"/>
            <a:ext cx="6400800" cy="1473200"/>
          </a:xfrm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EfremovDV@rspp.RU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8-495-663-04-30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988840"/>
            <a:ext cx="5005387" cy="2770188"/>
          </a:xfrm>
        </p:spPr>
      </p:pic>
    </p:spTree>
    <p:extLst>
      <p:ext uri="{BB962C8B-B14F-4D97-AF65-F5344CB8AC3E}">
        <p14:creationId xmlns:p14="http://schemas.microsoft.com/office/powerpoint/2010/main" val="591313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132856"/>
            <a:ext cx="7948405" cy="39933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…«Дефицит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квалифицированных инженерных и рабочих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 может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привести к резкому замедлению темпов экономического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роста»…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22520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долгосрочного социально-экономического развития Российской Федерации на период до 2020 года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(Распоряжение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17 ноября 2008 г. N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1662-р)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7493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948405" cy="420933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sz="2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…«Для России ответ на этот вызов предполагает преодоление имеющихся негативных тенденций в развитии человеческого потенциала, которые характеризуются:</a:t>
            </a:r>
          </a:p>
          <a:p>
            <a:pPr marL="0" indent="0">
              <a:buNone/>
            </a:pPr>
            <a:endParaRPr lang="ru-RU" sz="3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сокращением численности населения и уровня занятости в экономике;</a:t>
            </a:r>
          </a:p>
          <a:p>
            <a:pPr>
              <a:buFontTx/>
              <a:buChar char="-"/>
            </a:pPr>
            <a:endParaRPr lang="ru-RU" sz="3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растущей конкуренцией с европейскими и азиатскими рынками в отношении квалифицированных кадров;</a:t>
            </a:r>
          </a:p>
          <a:p>
            <a:pPr marL="0" indent="0">
              <a:buNone/>
            </a:pPr>
            <a:endParaRPr lang="ru-RU" sz="3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 низким качеством и снижением уровня доступности   социальных услуг в сфере здравоохранения и образования»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22520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долгосрочного социально-экономического развития Российской Федерации на период до 2020 года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(Распоряжение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17 ноября 2008 г. N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1662-р)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1699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3280524"/>
              </p:ext>
            </p:extLst>
          </p:nvPr>
        </p:nvGraphicFramePr>
        <p:xfrm>
          <a:off x="827584" y="2636912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острые проблемы для бизнеса в 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2013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b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(доклад РСПП о Состоянии делового климата в России в 2010 – 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2013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63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8397207"/>
              </p:ext>
            </p:extLst>
          </p:nvPr>
        </p:nvGraphicFramePr>
        <p:xfrm>
          <a:off x="827584" y="2348880"/>
          <a:ext cx="7704856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острые проблемы для бизнеса в 2014 году</a:t>
            </a:r>
            <a:b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(доклад РСПП о Состоянии делового климата в России в 2010 – 2014 годах)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36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276872"/>
            <a:ext cx="8784975" cy="4581128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изменений </a:t>
            </a:r>
            <a:r>
              <a:rPr lang="ru-RU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состоянии здоровья работников вашего предприятия за последние 5 </a:t>
            </a:r>
            <a:r>
              <a:rPr lang="ru-RU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лет:</a:t>
            </a:r>
          </a:p>
          <a:p>
            <a:pPr marL="0" indent="0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Здоровье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стало значительно лучше	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9,5%</a:t>
            </a: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Здоровье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незначительно улучшилось 	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42,9%</a:t>
            </a: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Здоровье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не изменилось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9,5%</a:t>
            </a: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Здоровье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незначительно ухудшилось	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4,8%</a:t>
            </a: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Здоровье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стало значительно хуже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4,8%</a:t>
            </a: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Работники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проходят медицинские осмотры, к работе допускаются, остальные вопросы работодателя не интересуют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14,3%</a:t>
            </a: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Данных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здоровье работников работодатель не имеет, т.к. по закону о врачебной тайне, они не передаются работодателю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9,5%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РСПП, ВЦИОМ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экспертная оценка 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 развития 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охраны 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укрепления 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работников промышленных 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предприятий (2015)</a:t>
            </a:r>
            <a:r>
              <a:rPr lang="ru-RU" sz="2000" b="1" dirty="0">
                <a:solidFill>
                  <a:schemeClr val="tx2"/>
                </a:solidFill>
              </a:rPr>
              <a:t/>
            </a:r>
            <a:br>
              <a:rPr lang="ru-RU" sz="2000" b="1" dirty="0">
                <a:solidFill>
                  <a:schemeClr val="tx2"/>
                </a:solidFill>
              </a:rPr>
            </a:br>
            <a:endParaRPr lang="ru-RU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311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276872"/>
            <a:ext cx="8784975" cy="3849291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работодателей, проблемы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сохранения 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работников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предприятий</a:t>
            </a:r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РСПП, ВЦИОМ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экспертная оценка 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 развития 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охраны 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укрепления 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работников промышленных 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предприятий (2015)</a:t>
            </a:r>
            <a:r>
              <a:rPr lang="ru-RU" sz="2000" b="1" dirty="0">
                <a:solidFill>
                  <a:schemeClr val="tx2"/>
                </a:solidFill>
              </a:rPr>
              <a:t/>
            </a:r>
            <a:br>
              <a:rPr lang="ru-RU" sz="2000" b="1" dirty="0">
                <a:solidFill>
                  <a:schemeClr val="tx2"/>
                </a:solidFill>
              </a:rPr>
            </a:br>
            <a:endParaRPr lang="ru-RU" sz="20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5748449"/>
              </p:ext>
            </p:extLst>
          </p:nvPr>
        </p:nvGraphicFramePr>
        <p:xfrm>
          <a:off x="1907704" y="3284984"/>
          <a:ext cx="5904656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291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2060848"/>
            <a:ext cx="8928991" cy="468052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аправления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охраны и укрепления здоровья, которые развивает работодатель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часто</a:t>
            </a:r>
          </a:p>
          <a:p>
            <a:pPr marL="759143" lvl="1" indent="-457200">
              <a:buAutoNum type="arabicPeriod"/>
            </a:pPr>
            <a:r>
              <a:rPr lang="ru-RU" sz="1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</a:t>
            </a:r>
            <a:r>
              <a:rPr lang="ru-RU" sz="1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 </a:t>
            </a:r>
            <a:r>
              <a:rPr lang="ru-RU" sz="1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ДМС</a:t>
            </a:r>
          </a:p>
          <a:p>
            <a:pPr marL="759143" lvl="1" indent="-457200">
              <a:buFont typeface="Symbol" pitchFamily="18" charset="2"/>
              <a:buAutoNum type="arabicPeriod"/>
            </a:pPr>
            <a:r>
              <a:rPr lang="ru-RU" sz="1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 массовых профилактических медицинских мероприятий (вакцинация</a:t>
            </a:r>
            <a:r>
              <a:rPr lang="ru-RU" sz="1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759143" lvl="1" indent="-457200">
              <a:buFont typeface="Symbol" pitchFamily="18" charset="2"/>
              <a:buAutoNum type="arabicPeriod"/>
            </a:pPr>
            <a:r>
              <a:rPr lang="ru-RU" sz="1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 массовых оздоровительных мероприятий (спортивные соревнования, ГТО, и пр.)</a:t>
            </a:r>
          </a:p>
          <a:p>
            <a:pPr marL="759143" lvl="1" indent="-457200">
              <a:buFont typeface="Symbol" pitchFamily="18" charset="2"/>
              <a:buAutoNum type="arabicPeriod"/>
            </a:pP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с риском возникновения заболеваний, формирование групп риска и проведение адресных профилактических мероприятий</a:t>
            </a:r>
          </a:p>
          <a:p>
            <a:pPr marL="759143" lvl="1" indent="-457200">
              <a:buFont typeface="Symbol" pitchFamily="18" charset="2"/>
              <a:buAutoNum type="arabicPeriod"/>
            </a:pP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медицинского обслуживания для работников (собственная база ЛПУ, договор с медицинскими организациями, пр.)</a:t>
            </a:r>
          </a:p>
          <a:p>
            <a:pPr marL="759143" lvl="1" indent="-457200">
              <a:buFont typeface="Symbol" pitchFamily="18" charset="2"/>
              <a:buAutoNum type="arabicPeriod"/>
            </a:pP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реабилитация работников после перенесенного заболевания, травмы и их адаптация на рабочем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месте</a:t>
            </a:r>
          </a:p>
          <a:p>
            <a:pPr marL="759143" lvl="1" indent="-457200">
              <a:buFont typeface="Symbol" pitchFamily="18" charset="2"/>
              <a:buAutoNum type="arabicPeriod"/>
            </a:pP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медицинского обслуживания для членов семей работников (ДМС, собственная база ЛПУ, пр.)</a:t>
            </a:r>
          </a:p>
          <a:p>
            <a:pPr marL="759143" lvl="1" indent="-457200">
              <a:buFont typeface="Symbol" pitchFamily="18" charset="2"/>
              <a:buAutoNum type="arabicPeriod"/>
            </a:pPr>
            <a:endParaRPr lang="ru-RU" sz="1800" dirty="0"/>
          </a:p>
          <a:p>
            <a:pPr marL="759143" lvl="1" indent="-457200">
              <a:buAutoNum type="arabicPeriod"/>
            </a:pPr>
            <a:endParaRPr lang="ru-RU" sz="2000" dirty="0"/>
          </a:p>
          <a:p>
            <a:pPr marL="0" indent="0">
              <a:buNone/>
            </a:pPr>
            <a:endParaRPr lang="ru-RU" b="1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РСПП, ВЦИОМ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экспертная оценка 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 развития 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охраны 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укрепления 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работников промышленных 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предприятий (2015)</a:t>
            </a:r>
            <a:r>
              <a:rPr lang="ru-RU" sz="2000" b="1" dirty="0">
                <a:solidFill>
                  <a:schemeClr val="tx2"/>
                </a:solidFill>
              </a:rPr>
              <a:t/>
            </a:r>
            <a:br>
              <a:rPr lang="ru-RU" sz="2000" b="1" dirty="0">
                <a:solidFill>
                  <a:schemeClr val="tx2"/>
                </a:solidFill>
              </a:rPr>
            </a:br>
            <a:endParaRPr lang="ru-RU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225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2060848"/>
            <a:ext cx="8928991" cy="46805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000" b="1" dirty="0" smtClean="0"/>
          </a:p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укрепления здоровья, в которых принимают участие работники предприятия </a:t>
            </a:r>
          </a:p>
          <a:p>
            <a:pPr marL="0" indent="0" algn="ctr">
              <a:buNone/>
            </a:pPr>
            <a:endParaRPr lang="ru-RU" sz="1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rgbClr val="00000A"/>
                </a:solidFill>
                <a:latin typeface="Times New Roman"/>
                <a:ea typeface="SimSun"/>
                <a:cs typeface="Calibri"/>
              </a:rPr>
              <a:t>Диспансеризация                           </a:t>
            </a: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SimSun"/>
                <a:cs typeface="Calibri"/>
              </a:rPr>
              <a:t>52,4%</a:t>
            </a:r>
            <a:endParaRPr lang="ru-RU" sz="2400" b="1" dirty="0">
              <a:solidFill>
                <a:srgbClr val="C00000"/>
              </a:solidFill>
              <a:latin typeface="Calibri"/>
              <a:ea typeface="SimSun"/>
              <a:cs typeface="Calibri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solidFill>
                  <a:srgbClr val="00000A"/>
                </a:solidFill>
                <a:latin typeface="Times New Roman"/>
                <a:ea typeface="SimSun"/>
                <a:cs typeface="Calibri"/>
              </a:rPr>
              <a:t> </a:t>
            </a:r>
            <a:r>
              <a:rPr lang="ru-RU" sz="2400" dirty="0" smtClean="0">
                <a:solidFill>
                  <a:srgbClr val="00000A"/>
                </a:solidFill>
                <a:latin typeface="Times New Roman"/>
                <a:ea typeface="SimSun"/>
                <a:cs typeface="Calibri"/>
              </a:rPr>
              <a:t>Вакцинация                                   </a:t>
            </a: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SimSun"/>
                <a:cs typeface="Calibri"/>
              </a:rPr>
              <a:t>76,2%</a:t>
            </a:r>
            <a:endParaRPr lang="ru-RU" sz="2400" b="1" dirty="0">
              <a:solidFill>
                <a:srgbClr val="C00000"/>
              </a:solidFill>
              <a:latin typeface="Calibri"/>
              <a:ea typeface="SimSun"/>
              <a:cs typeface="Calibri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2400" dirty="0">
                <a:solidFill>
                  <a:srgbClr val="00000A"/>
                </a:solidFill>
                <a:latin typeface="Times New Roman"/>
                <a:ea typeface="SimSun"/>
                <a:cs typeface="Calibri"/>
              </a:rPr>
              <a:t> </a:t>
            </a:r>
            <a:r>
              <a:rPr lang="ru-RU" sz="2400" dirty="0" smtClean="0">
                <a:solidFill>
                  <a:srgbClr val="00000A"/>
                </a:solidFill>
                <a:latin typeface="Times New Roman"/>
                <a:ea typeface="SimSun"/>
                <a:cs typeface="Calibri"/>
              </a:rPr>
              <a:t>Образовательные мероприятия   </a:t>
            </a: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SimSun"/>
                <a:cs typeface="Calibri"/>
              </a:rPr>
              <a:t>14,3%</a:t>
            </a: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endParaRPr lang="ru-RU" sz="1800" dirty="0"/>
          </a:p>
          <a:p>
            <a:pPr marL="759143" lvl="1" indent="-457200">
              <a:buAutoNum type="arabicPeriod"/>
            </a:pPr>
            <a:endParaRPr lang="ru-RU" sz="2000" dirty="0"/>
          </a:p>
          <a:p>
            <a:pPr marL="0" indent="0">
              <a:buNone/>
            </a:pPr>
            <a:endParaRPr lang="ru-RU" b="1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РСПП, ВЦИОМ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экспертная оценка 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 развития 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охраны 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укрепления 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работников промышленных 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предприятий (2015)</a:t>
            </a:r>
            <a:r>
              <a:rPr lang="ru-RU" sz="2000" b="1" dirty="0">
                <a:solidFill>
                  <a:schemeClr val="tx2"/>
                </a:solidFill>
              </a:rPr>
              <a:t/>
            </a:r>
            <a:br>
              <a:rPr lang="ru-RU" sz="2000" b="1" dirty="0">
                <a:solidFill>
                  <a:schemeClr val="tx2"/>
                </a:solidFill>
              </a:rPr>
            </a:br>
            <a:endParaRPr lang="ru-RU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0411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1419</TotalTime>
  <Words>550</Words>
  <Application>Microsoft Office PowerPoint</Application>
  <PresentationFormat>Экран (4:3)</PresentationFormat>
  <Paragraphs>153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Волна</vt:lpstr>
      <vt:lpstr>Лист</vt:lpstr>
      <vt:lpstr>Межотраслевая программа профилактики заболеваний и укрепления здоровья работников промышленных предприятий «Здоровье 360»</vt:lpstr>
      <vt:lpstr>     Концепция долгосрочного социально-экономического развития Российской Федерации на период до 2020 года (Распоряжение Правительства РФ от 17 ноября 2008 г. N 1662-р)    </vt:lpstr>
      <vt:lpstr>     Концепция долгосрочного социально-экономического развития Российской Федерации на период до 2020 года (Распоряжение Правительства РФ от 17 ноября 2008 г. N 1662-р)    </vt:lpstr>
      <vt:lpstr>Наиболее острые проблемы для бизнеса в 2013 году (доклад РСПП о Состоянии делового климата в России в 2010 – 2013 годах)</vt:lpstr>
      <vt:lpstr>Наиболее острые проблемы для бизнеса в 2014 году (доклад РСПП о Состоянии делового климата в России в 2010 – 2014 годах)</vt:lpstr>
      <vt:lpstr> РСПП, ВЦИОМ экспертная оценка перспектив развития охраны и укрепления здоровья работников промышленных предприятий (2015) </vt:lpstr>
      <vt:lpstr> РСПП, ВЦИОМ экспертная оценка перспектив развития охраны и укрепления здоровья работников промышленных предприятий (2015) </vt:lpstr>
      <vt:lpstr> РСПП, ВЦИОМ экспертная оценка перспектив развития охраны и укрепления здоровья работников промышленных предприятий (2015) </vt:lpstr>
      <vt:lpstr> РСПП, ВЦИОМ  экспертная оценка перспектив развития охраны и укрепления здоровья работников промышленных предприятий (2015) </vt:lpstr>
      <vt:lpstr>РСПП, ВЦИОМ экспертная оценка перспектив развития охраны и укрепления здоровья работников промышленных предприятий (2015) </vt:lpstr>
      <vt:lpstr> РСПП, ВЦИОМ экспертная оценка перспектив развития охраны и укрепления здоровья работников промышленных предприятий (2015) </vt:lpstr>
      <vt:lpstr>ПОРУЧЕНИЕ РСПП от Правительственной комиссии по охране здоровья граждан от 09.06.2014 </vt:lpstr>
      <vt:lpstr>Участники разработки Программы</vt:lpstr>
      <vt:lpstr>Программа Здоровье 360</vt:lpstr>
      <vt:lpstr> Программа Здоровье 360 Направлена на оценку зрелости системы охраны здоровья работников на предприятиях  (методика OGP, IPIECA)  Разделы:   1. Выявление и оценка рисков для здоровья, возникающих на рабочем месте, и мониторинг воздействия вредных факторов;  2. Контроль состояния здоровья работников;  3. Оказание медицинской (экстренной, неотложной и профилактической) помощи работникам;    4. Укрепление здоровья и формирование здорового образа жизни;  5. Обеспечение санитарно-бытового обслуживания </vt:lpstr>
      <vt:lpstr>Презентация PowerPoint</vt:lpstr>
      <vt:lpstr>Оценка результатов</vt:lpstr>
      <vt:lpstr>Предложения РСПП по проведению предварительных и периодических медицинских осмотров работников, занятых на работах с вредными и (или) опасными условиями труда      1. Уменьшения количества врачей различных специальностей участвующих в проведении ПМО;  2. Уменьшение неоправданно большого перечня лабораторных и функциональных исследований, в том числе, дорогостоящих;  3. Уменьшение перечня вредных факторов;  4. Уменьшение общих и дополнительных медицинских противопоказаний для продолжения работы в профессии;  5. Координация регламентов проведения ПМО с регламентами проведения диспансеризации работающего населения.  </vt:lpstr>
      <vt:lpstr>Благодарю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360</dc:title>
  <dc:creator>admin</dc:creator>
  <cp:lastModifiedBy>ZaychenkoEL</cp:lastModifiedBy>
  <cp:revision>77</cp:revision>
  <dcterms:created xsi:type="dcterms:W3CDTF">2015-04-14T07:02:24Z</dcterms:created>
  <dcterms:modified xsi:type="dcterms:W3CDTF">2015-12-22T11:12:17Z</dcterms:modified>
</cp:coreProperties>
</file>