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1" r:id="rId2"/>
    <p:sldId id="288" r:id="rId3"/>
    <p:sldId id="316" r:id="rId4"/>
    <p:sldId id="306" r:id="rId5"/>
    <p:sldId id="31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18285"/>
    <a:srgbClr val="98005D"/>
    <a:srgbClr val="404040"/>
    <a:srgbClr val="008EB0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4" autoAdjust="0"/>
    <p:restoredTop sz="81673" autoAdjust="0"/>
  </p:normalViewPr>
  <p:slideViewPr>
    <p:cSldViewPr>
      <p:cViewPr varScale="1">
        <p:scale>
          <a:sx n="70" d="100"/>
          <a:sy n="70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91FA7-90FD-4659-8BF8-EBB34A3FAB5E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FDA25-19DA-4A75-856F-D7047A1812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9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H:\Work\Эстрин\MDpro\MDpro_PP\MDpro_presentation_cov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 userDrawn="1"/>
        </p:nvSpPr>
        <p:spPr>
          <a:xfrm>
            <a:off x="317403" y="6199543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623979" y="6604084"/>
            <a:ext cx="4475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PF DinDisplay Pro Light" pitchFamily="2" charset="0"/>
              </a:rPr>
              <a:t>2014</a:t>
            </a:r>
            <a:endParaRPr lang="ru-RU" sz="1050" b="1" dirty="0">
              <a:solidFill>
                <a:schemeClr val="bg1"/>
              </a:solidFill>
              <a:latin typeface="PF DinDisplay Pro Light" pitchFamily="2" charset="0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420645" y="6437347"/>
            <a:ext cx="857256" cy="428604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 smtClean="0">
              <a:solidFill>
                <a:schemeClr val="bg1"/>
              </a:solidFill>
              <a:latin typeface="PF DinDisplay Pro Light" pitchFamily="2" charset="0"/>
            </a:endParaRP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8001024" y="6596390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40" name="Прямоугольник 39"/>
          <p:cNvSpPr/>
          <p:nvPr userDrawn="1"/>
        </p:nvSpPr>
        <p:spPr>
          <a:xfrm>
            <a:off x="500034" y="4429132"/>
            <a:ext cx="857256" cy="428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latin typeface="PF DinDisplay Pro Light" pitchFamily="2" charset="0"/>
              </a:rPr>
              <a:t>13 февраля</a:t>
            </a:r>
          </a:p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PF DinDisplay Pro Light" pitchFamily="2" charset="0"/>
              </a:rPr>
              <a:t>2014</a:t>
            </a:r>
            <a:endParaRPr lang="ru-RU" sz="1050" b="1" dirty="0" smtClean="0">
              <a:solidFill>
                <a:schemeClr val="bg1"/>
              </a:solidFill>
              <a:latin typeface="PF DinDisplay Pro Light" pitchFamily="2" charset="0"/>
            </a:endParaRPr>
          </a:p>
        </p:txBody>
      </p:sp>
      <p:sp>
        <p:nvSpPr>
          <p:cNvPr id="44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500298" y="2357430"/>
            <a:ext cx="5643602" cy="178595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buFontTx/>
              <a:buNone/>
              <a:defRPr sz="3500"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Титульная страница</a:t>
            </a:r>
          </a:p>
          <a:p>
            <a:pPr lvl="0"/>
            <a:r>
              <a:rPr lang="ru-RU" dirty="0" smtClean="0"/>
              <a:t>Презентации</a:t>
            </a:r>
          </a:p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5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500298" y="4143380"/>
            <a:ext cx="5643602" cy="500066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 если требуется</a:t>
            </a:r>
          </a:p>
        </p:txBody>
      </p:sp>
      <p:sp>
        <p:nvSpPr>
          <p:cNvPr id="49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421162" y="6441362"/>
            <a:ext cx="857256" cy="416638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buFontTx/>
              <a:buNone/>
              <a:defRPr sz="1050">
                <a:solidFill>
                  <a:schemeClr val="bg1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дата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0"/>
            <a:r>
              <a:rPr lang="ru-RU" sz="2000" dirty="0" smtClean="0">
                <a:solidFill>
                  <a:schemeClr val="bg2"/>
                </a:solidFill>
                <a:latin typeface="PF DinDisplay Pro Light" pitchFamily="2" charset="0"/>
              </a:rPr>
              <a:t>Подзаголовок если требуется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None/>
        <a:defRPr sz="35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5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89398" y="1772816"/>
            <a:ext cx="6696744" cy="1785950"/>
          </a:xfrm>
        </p:spPr>
        <p:txBody>
          <a:bodyPr anchor="b"/>
          <a:lstStyle/>
          <a:p>
            <a:pPr marL="0" indent="0" algn="ctr"/>
            <a:r>
              <a:rPr lang="ru-RU" sz="3200" dirty="0" smtClean="0"/>
              <a:t>Ограничение закупок импортным медицинских изделий при наличии локальных аналогов</a:t>
            </a:r>
            <a:endParaRPr lang="ru-RU" sz="32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2"/>
          </p:nvPr>
        </p:nvSpPr>
        <p:spPr>
          <a:xfrm>
            <a:off x="1295636" y="3636474"/>
            <a:ext cx="6884268" cy="5000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Системная роль в развитии экономики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2015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ru-RU" dirty="0" smtClean="0"/>
              <a:t>Ограничение прямого импорта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Другие страны</a:t>
            </a:r>
            <a:endParaRPr lang="ru-RU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029903"/>
              </p:ext>
            </p:extLst>
          </p:nvPr>
        </p:nvGraphicFramePr>
        <p:xfrm>
          <a:off x="323528" y="1425479"/>
          <a:ext cx="8568952" cy="5092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9744"/>
                <a:gridCol w="2493931"/>
                <a:gridCol w="1726573"/>
                <a:gridCol w="1598704"/>
              </a:tblGrid>
              <a:tr h="6076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           Бразилия</a:t>
                      </a:r>
                      <a:endParaRPr lang="ru-RU" sz="1400" b="0" dirty="0"/>
                    </a:p>
                  </a:txBody>
                  <a:tcPr marL="46800" marR="46800" marT="0" marB="46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     Китай</a:t>
                      </a:r>
                      <a:endParaRPr lang="ru-RU" sz="1400" b="0" dirty="0"/>
                    </a:p>
                  </a:txBody>
                  <a:tcPr marL="46800" marR="46800" marT="0" marB="468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/>
                        <a:t>     Индия</a:t>
                      </a:r>
                      <a:endParaRPr lang="ru-RU" sz="1400" b="0" dirty="0"/>
                    </a:p>
                  </a:txBody>
                  <a:tcPr marL="46800" marR="46800" marT="0" marB="46800" anchor="ctr"/>
                </a:tc>
              </a:tr>
              <a:tr h="509525"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200" kern="1200" dirty="0" smtClean="0"/>
                        <a:t>Преференции в цене для локальной продукции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 marL="45720" marR="45720"/>
                </a:tc>
              </a:tr>
              <a:tr h="33968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Приоритет локальной продукции</a:t>
                      </a:r>
                      <a:endParaRPr lang="ru-RU" sz="12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</a:tr>
              <a:tr h="33968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Производства на территории страны</a:t>
                      </a:r>
                      <a:endParaRPr lang="ru-RU" sz="12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</a:tr>
              <a:tr h="50952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Доля внутренней добавленной стоимости</a:t>
                      </a:r>
                      <a:endParaRPr lang="ru-RU" sz="12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60%</a:t>
                      </a:r>
                      <a:endParaRPr lang="ru-RU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50%</a:t>
                      </a:r>
                      <a:endParaRPr lang="ru-RU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 65%</a:t>
                      </a:r>
                      <a:endParaRPr lang="ru-RU" sz="1200" dirty="0"/>
                    </a:p>
                  </a:txBody>
                  <a:tcPr marL="45720" marR="45720" anchor="ctr"/>
                </a:tc>
              </a:tr>
              <a:tr h="713335"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200" kern="1200" dirty="0" smtClean="0"/>
                        <a:t>Требования к технологическим процессам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</a:p>
                    <a:p>
                      <a:pPr algn="ctr"/>
                      <a:r>
                        <a:rPr lang="ru-RU" sz="1100" dirty="0" smtClean="0"/>
                        <a:t>(«основные стадии производства»)</a:t>
                      </a:r>
                      <a:endParaRPr lang="ru-RU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</a:t>
                      </a:r>
                    </a:p>
                    <a:p>
                      <a:pPr algn="ctr"/>
                      <a:r>
                        <a:rPr lang="ru-RU" sz="1100" dirty="0" smtClean="0"/>
                        <a:t>(к некоторым видам продукции)</a:t>
                      </a:r>
                      <a:endParaRPr lang="ru-RU" sz="1100" i="1" dirty="0"/>
                    </a:p>
                  </a:txBody>
                  <a:tcPr marL="45720" marR="45720" anchor="ctr"/>
                </a:tc>
              </a:tr>
              <a:tr h="509525"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200" kern="1200" dirty="0" smtClean="0"/>
                        <a:t>Списки изделий, на которые распространяются ограничения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-</a:t>
                      </a:r>
                      <a:endParaRPr lang="ru-RU" sz="1800" b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endParaRPr lang="ru-RU" sz="1800" b="1" dirty="0"/>
                    </a:p>
                  </a:txBody>
                  <a:tcPr marL="45720" marR="45720" anchor="ctr"/>
                </a:tc>
              </a:tr>
              <a:tr h="662382"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200" kern="1200" dirty="0" smtClean="0"/>
                        <a:t>Дата введения в действие мер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Преференции –</a:t>
                      </a:r>
                      <a:r>
                        <a:rPr lang="ru-RU" sz="1100" baseline="0" dirty="0" smtClean="0"/>
                        <a:t> 2010 г.</a:t>
                      </a:r>
                    </a:p>
                    <a:p>
                      <a:pPr algn="l"/>
                      <a:r>
                        <a:rPr lang="ru-RU" sz="1100" baseline="0" dirty="0" smtClean="0"/>
                        <a:t>Приоритет локальной продукции – 2012 г.</a:t>
                      </a:r>
                      <a:endParaRPr lang="ru-RU" sz="11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2007 г.</a:t>
                      </a:r>
                      <a:endParaRPr lang="ru-RU" sz="11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2012 г.</a:t>
                      </a:r>
                      <a:endParaRPr lang="ru-RU" sz="1100" dirty="0"/>
                    </a:p>
                  </a:txBody>
                  <a:tcPr marL="45720" marR="45720" anchor="ctr"/>
                </a:tc>
              </a:tr>
              <a:tr h="849208"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200" kern="1200" dirty="0" smtClean="0"/>
                        <a:t>Достигаемый эффект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100" kern="1200" dirty="0" smtClean="0"/>
                        <a:t>Экспорт в 2011 году вырос на 15%  </a:t>
                      </a:r>
                    </a:p>
                    <a:p>
                      <a:pPr marL="0" algn="l" defTabSz="987552" rtl="0" eaLnBrk="1" latinLnBrk="0" hangingPunct="1"/>
                      <a:r>
                        <a:rPr lang="ru-RU" sz="1100" kern="1200" dirty="0" smtClean="0"/>
                        <a:t>О планах локализации в стране объявили </a:t>
                      </a:r>
                      <a:r>
                        <a:rPr lang="en-US" sz="1100" kern="1200" dirty="0" smtClean="0"/>
                        <a:t>Siemens</a:t>
                      </a:r>
                      <a:r>
                        <a:rPr lang="ru-RU" sz="1100" kern="1200" dirty="0" smtClean="0"/>
                        <a:t>,</a:t>
                      </a:r>
                      <a:r>
                        <a:rPr lang="en-US" sz="1100" kern="1200" dirty="0" smtClean="0"/>
                        <a:t> Steris</a:t>
                      </a:r>
                      <a:r>
                        <a:rPr lang="ru-RU" sz="1100" kern="1200" dirty="0" smtClean="0"/>
                        <a:t>, </a:t>
                      </a:r>
                      <a:r>
                        <a:rPr lang="en-US" sz="1100" kern="1200" dirty="0" smtClean="0"/>
                        <a:t>Samsung (</a:t>
                      </a:r>
                      <a:r>
                        <a:rPr lang="en-US" sz="1100" kern="1200" dirty="0" err="1" smtClean="0"/>
                        <a:t>Medison</a:t>
                      </a:r>
                      <a:r>
                        <a:rPr lang="en-US" sz="1100" kern="1200" dirty="0" smtClean="0"/>
                        <a:t>)</a:t>
                      </a:r>
                      <a:r>
                        <a:rPr lang="ru-RU" sz="1100" kern="1200" dirty="0" smtClean="0"/>
                        <a:t>, </a:t>
                      </a:r>
                      <a:r>
                        <a:rPr lang="en-US" sz="1100" kern="1200" dirty="0" smtClean="0"/>
                        <a:t>GE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100" kern="1200" dirty="0" smtClean="0"/>
                        <a:t>В низко- и </a:t>
                      </a:r>
                      <a:r>
                        <a:rPr lang="ru-RU" sz="1100" kern="1200" dirty="0" err="1" smtClean="0"/>
                        <a:t>среднетехнологичном</a:t>
                      </a:r>
                      <a:r>
                        <a:rPr lang="ru-RU" sz="1100" kern="1200" baseline="0" dirty="0" smtClean="0"/>
                        <a:t> сегменте – приобретаются локальные МИ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l" defTabSz="987552" rtl="0" eaLnBrk="1" latinLnBrk="0" hangingPunct="1"/>
                      <a:r>
                        <a:rPr lang="ru-RU" sz="1100" kern="1200" dirty="0" smtClean="0"/>
                        <a:t>Более 30% закупаемой продукции – локального производства*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  <p:pic>
        <p:nvPicPr>
          <p:cNvPr id="25" name="Picture 9" descr="C:\Users\kashkina\Documents\Презентации\Флаги PNG\China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72" y="143616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C:\Users\kashkina\Documents\Презентации\Флаги PNG\India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43616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C:\Users\kashkina\Documents\Презентации\Флаги PNG\Brazil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4884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6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ru-RU" dirty="0" smtClean="0"/>
              <a:t>Развитие локальной конкуренции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Экономический эффект</a:t>
            </a:r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5868561"/>
            <a:ext cx="83529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600" dirty="0" smtClean="0"/>
              <a:t> Механизм Постановления №102 является системным нефинансовым инструментом привлечения инвестиций в промышленное производство на территории Росси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330268" y="2681724"/>
            <a:ext cx="2601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</a:rPr>
              <a:t>В период 2013-2014 годов</a:t>
            </a:r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11560" y="2250450"/>
            <a:ext cx="0" cy="2546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11561" y="2574486"/>
            <a:ext cx="1584176" cy="5040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&lt; 5 </a:t>
            </a:r>
            <a:r>
              <a:rPr lang="ru-RU" dirty="0" smtClean="0"/>
              <a:t>проектов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629167" y="3951156"/>
            <a:ext cx="2298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В 2015-2016 годах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1560" y="3861048"/>
            <a:ext cx="6048672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&gt; 20</a:t>
            </a:r>
            <a:r>
              <a:rPr lang="ru-RU" dirty="0" smtClean="0"/>
              <a:t> проектов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72290" y="1619508"/>
            <a:ext cx="786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bg2"/>
                </a:solidFill>
              </a:rPr>
              <a:t>Проекты по созданию локальных производств МИ</a:t>
            </a:r>
            <a:endParaRPr lang="en-US" b="1" u="sng" dirty="0">
              <a:solidFill>
                <a:schemeClr val="bg2"/>
              </a:solidFill>
            </a:endParaRPr>
          </a:p>
          <a:p>
            <a:r>
              <a:rPr lang="ru-RU" sz="1400" dirty="0" smtClean="0">
                <a:solidFill>
                  <a:schemeClr val="bg2"/>
                </a:solidFill>
              </a:rPr>
              <a:t>На стадии бизнес-планирования или реализации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88024" y="3616642"/>
            <a:ext cx="2016224" cy="964486"/>
          </a:xfrm>
          <a:prstGeom prst="ellipse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012160" y="2250450"/>
            <a:ext cx="2915816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Сфера реализации большинства проектов – МИ, включенные в ограничительный Перечень</a:t>
            </a:r>
            <a:endParaRPr lang="ru-RU" sz="1600" dirty="0"/>
          </a:p>
        </p:txBody>
      </p:sp>
      <p:cxnSp>
        <p:nvCxnSpPr>
          <p:cNvPr id="9" name="Прямая соединительная линия 8"/>
          <p:cNvCxnSpPr>
            <a:stCxn id="6" idx="2"/>
            <a:endCxn id="5" idx="7"/>
          </p:cNvCxnSpPr>
          <p:nvPr/>
        </p:nvCxnSpPr>
        <p:spPr>
          <a:xfrm flipH="1">
            <a:off x="6508979" y="3327668"/>
            <a:ext cx="961089" cy="43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02365" y="4581128"/>
            <a:ext cx="3714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Реагенты и оборудование для </a:t>
            </a:r>
            <a:r>
              <a:rPr lang="en-US" sz="1400" dirty="0" smtClean="0"/>
              <a:t>in-vitro</a:t>
            </a:r>
            <a:endParaRPr lang="ru-RU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Расходные материалы для лабораторий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Шприцы-</a:t>
            </a:r>
            <a:r>
              <a:rPr lang="ru-RU" sz="1400" dirty="0" err="1" smtClean="0"/>
              <a:t>инъекторы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Расходные материалы для службы крови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1019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ru-RU" dirty="0" smtClean="0"/>
              <a:t>Развитие локальной конкуренции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Экономический эффект</a:t>
            </a:r>
            <a:endParaRPr lang="ru-RU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3050828" y="2617748"/>
            <a:ext cx="440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</a:rPr>
              <a:t>Сегменты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</a:rPr>
              <a:t>рынка МИ, в которых присутствуют устойчивые локальные компании</a:t>
            </a:r>
            <a:endParaRPr lang="ru-RU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11560" y="2394466"/>
            <a:ext cx="0" cy="2618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11560" y="2636912"/>
            <a:ext cx="2160239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10-30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629167" y="3861048"/>
            <a:ext cx="2298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Сегменты рынка МИ с ограниченной конкуренцией (только зарубежные компании)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3978352"/>
            <a:ext cx="6048672" cy="5040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25-60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5694347"/>
            <a:ext cx="835292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600" dirty="0" smtClean="0"/>
              <a:t> Механизм Постановления №102 учитывает баланс интересов и является системным нефинансовым инструментом привлечения инвестиций в промышленное производство на территории Росси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72290" y="1619508"/>
            <a:ext cx="78601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bg2"/>
                </a:solidFill>
              </a:rPr>
              <a:t>Изменение цен на медицинские изделия</a:t>
            </a:r>
            <a:endParaRPr lang="en-US" b="1" u="sng" dirty="0" smtClean="0">
              <a:solidFill>
                <a:schemeClr val="bg2"/>
              </a:solidFill>
            </a:endParaRPr>
          </a:p>
          <a:p>
            <a:r>
              <a:rPr lang="ru-RU" sz="1600" dirty="0" smtClean="0">
                <a:solidFill>
                  <a:schemeClr val="bg2"/>
                </a:solidFill>
              </a:rPr>
              <a:t> 2015 год по отношению к 2014</a:t>
            </a:r>
            <a:endParaRPr lang="ru-RU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ru-RU" dirty="0" smtClean="0"/>
              <a:t>Постановление №102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Сбалансированная государственная политика</a:t>
            </a:r>
            <a:endParaRPr lang="ru-RU" sz="1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1560" y="2780928"/>
            <a:ext cx="76328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67544" y="2564904"/>
            <a:ext cx="432048" cy="432048"/>
          </a:xfrm>
          <a:prstGeom prst="ellipse">
            <a:avLst/>
          </a:prstGeom>
          <a:solidFill>
            <a:schemeClr val="tx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47964" y="2564904"/>
            <a:ext cx="432048" cy="432048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028384" y="2564904"/>
            <a:ext cx="432048" cy="432048"/>
          </a:xfrm>
          <a:prstGeom prst="ellipse">
            <a:avLst/>
          </a:prstGeom>
          <a:solidFill>
            <a:schemeClr val="tx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13" idx="0"/>
            <a:endCxn id="12" idx="7"/>
          </p:cNvCxnSpPr>
          <p:nvPr/>
        </p:nvCxnSpPr>
        <p:spPr>
          <a:xfrm flipH="1">
            <a:off x="836320" y="1412776"/>
            <a:ext cx="1179396" cy="121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1412776"/>
            <a:ext cx="3096344" cy="338554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rgbClr val="8182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Политика открытого рынка</a:t>
            </a:r>
            <a:endParaRPr lang="ru-RU" sz="1600" dirty="0"/>
          </a:p>
        </p:txBody>
      </p:sp>
      <p:cxnSp>
        <p:nvCxnSpPr>
          <p:cNvPr id="19" name="Прямая соединительная линия 18"/>
          <p:cNvCxnSpPr>
            <a:stCxn id="20" idx="0"/>
            <a:endCxn id="16" idx="1"/>
          </p:cNvCxnSpPr>
          <p:nvPr/>
        </p:nvCxnSpPr>
        <p:spPr>
          <a:xfrm>
            <a:off x="7056276" y="1412776"/>
            <a:ext cx="1035380" cy="121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508104" y="1412776"/>
            <a:ext cx="3096344" cy="338554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rgbClr val="8182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Политика запрета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79812" y="1894524"/>
            <a:ext cx="3096344" cy="584775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rgbClr val="8182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Преференции локальной продукции</a:t>
            </a:r>
            <a:endParaRPr lang="ru-RU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536324" y="3261088"/>
            <a:ext cx="21634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Преимущества для потребителя</a:t>
            </a:r>
          </a:p>
          <a:p>
            <a:endParaRPr lang="ru-RU" sz="1400" dirty="0" smtClean="0"/>
          </a:p>
          <a:p>
            <a:r>
              <a:rPr lang="ru-RU" sz="1400" dirty="0" smtClean="0"/>
              <a:t>Длительное и точечное развитие производств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915816" y="3261088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Возможности развития производств в короткие сроки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Снижение рисков потребителя по доступности медицинской помощи </a:t>
            </a:r>
            <a:endParaRPr lang="ru-RU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6270580" y="3261088"/>
            <a:ext cx="19738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/>
              <a:t>Преимущества для производителей</a:t>
            </a:r>
          </a:p>
          <a:p>
            <a:pPr algn="r"/>
            <a:endParaRPr lang="ru-RU" sz="1400" dirty="0" smtClean="0"/>
          </a:p>
          <a:p>
            <a:pPr algn="r"/>
            <a:r>
              <a:rPr lang="ru-RU" sz="1400" dirty="0" smtClean="0"/>
              <a:t>Существенное ограничение выбора потребителя</a:t>
            </a:r>
          </a:p>
        </p:txBody>
      </p:sp>
      <p:sp>
        <p:nvSpPr>
          <p:cNvPr id="30" name="Пятиугольник 29"/>
          <p:cNvSpPr/>
          <p:nvPr/>
        </p:nvSpPr>
        <p:spPr>
          <a:xfrm rot="5400000">
            <a:off x="3009352" y="1643276"/>
            <a:ext cx="2837263" cy="3168352"/>
          </a:xfrm>
          <a:prstGeom prst="homePlate">
            <a:avLst>
              <a:gd name="adj" fmla="val 9262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771800" y="4725144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Достижение положительного экономического и социального эффекта в среднесрочной перспективе 3-5 лет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271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97005D"/>
      </a:dk1>
      <a:lt1>
        <a:srgbClr val="FFFFFF"/>
      </a:lt1>
      <a:dk2>
        <a:srgbClr val="FFFFFF"/>
      </a:dk2>
      <a:lt2>
        <a:srgbClr val="404040"/>
      </a:lt2>
      <a:accent1>
        <a:srgbClr val="97005D"/>
      </a:accent1>
      <a:accent2>
        <a:srgbClr val="EEECE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97005D"/>
      </a:folHlink>
    </a:clrScheme>
    <a:fontScheme name="ЬВЗкщ">
      <a:majorFont>
        <a:latin typeface="PF DinDisplay Pro Light"/>
        <a:ea typeface=""/>
        <a:cs typeface=""/>
      </a:majorFont>
      <a:minorFont>
        <a:latin typeface="PF DinDisplay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2424</TotalTime>
  <Words>1010</Words>
  <Application>Microsoft Office PowerPoint</Application>
  <PresentationFormat>Экран (4:3)</PresentationFormat>
  <Paragraphs>97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</dc:creator>
  <cp:lastModifiedBy>Alex</cp:lastModifiedBy>
  <cp:revision>191</cp:revision>
  <cp:lastPrinted>2014-06-02T10:39:02Z</cp:lastPrinted>
  <dcterms:created xsi:type="dcterms:W3CDTF">2013-02-13T08:53:03Z</dcterms:created>
  <dcterms:modified xsi:type="dcterms:W3CDTF">2016-06-02T09:00:26Z</dcterms:modified>
</cp:coreProperties>
</file>