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71" r:id="rId4"/>
    <p:sldId id="264" r:id="rId5"/>
    <p:sldId id="257" r:id="rId6"/>
    <p:sldId id="272" r:id="rId7"/>
    <p:sldId id="273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  <a:srgbClr val="860000"/>
    <a:srgbClr val="4F81BD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8" autoAdjust="0"/>
  </p:normalViewPr>
  <p:slideViewPr>
    <p:cSldViewPr>
      <p:cViewPr varScale="1"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24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A3BDC-C939-430B-9642-026C997DC594}" type="doc">
      <dgm:prSet loTypeId="urn:microsoft.com/office/officeart/2005/8/layout/hierarchy3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2FD5EB4-8474-4EAB-8414-ACD6CA0EAEC4}">
      <dgm:prSet phldrT="[Текст]"/>
      <dgm:spPr/>
      <dgm:t>
        <a:bodyPr/>
        <a:lstStyle/>
        <a:p>
          <a:pPr algn="l"/>
          <a:r>
            <a:rPr lang="ru-RU" b="1" dirty="0" smtClean="0">
              <a:latin typeface="Arial" pitchFamily="34" charset="0"/>
              <a:cs typeface="Arial" pitchFamily="34" charset="0"/>
            </a:rPr>
            <a:t>В течение 2010-2011 годов МТС на основании обращений  органов государственной власти реализовало следующие социально значимые проекты: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D0DCD9E6-1CF6-4AC0-A7C2-CB93C8E0D4D8}" type="parTrans" cxnId="{C5204069-2F8E-40E3-86D3-6B53B6DA2445}">
      <dgm:prSet/>
      <dgm:spPr/>
      <dgm:t>
        <a:bodyPr/>
        <a:lstStyle/>
        <a:p>
          <a:endParaRPr lang="ru-RU"/>
        </a:p>
      </dgm:t>
    </dgm:pt>
    <dgm:pt modelId="{692E5C12-06D0-42DE-9753-2C827775E4FF}" type="sibTrans" cxnId="{C5204069-2F8E-40E3-86D3-6B53B6DA2445}">
      <dgm:prSet/>
      <dgm:spPr/>
      <dgm:t>
        <a:bodyPr/>
        <a:lstStyle/>
        <a:p>
          <a:endParaRPr lang="ru-RU"/>
        </a:p>
      </dgm:t>
    </dgm:pt>
    <dgm:pt modelId="{FF66C3BC-72FD-4B44-B1C8-57616FF8B79D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на территориях Рязанской, Брянской, Липецкой, Курской областей  было установлено 13 базовых станций  (инвестиции - 31 млн. руб.) 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8805BC87-971F-403B-AEDB-37E9258B4DBD}" type="parTrans" cxnId="{6B91A1CC-AD32-4B56-8F45-82F32D5389B3}">
      <dgm:prSet/>
      <dgm:spPr/>
      <dgm:t>
        <a:bodyPr/>
        <a:lstStyle/>
        <a:p>
          <a:endParaRPr lang="ru-RU"/>
        </a:p>
      </dgm:t>
    </dgm:pt>
    <dgm:pt modelId="{E8A6BE99-C881-460E-A5AA-62814046DBB4}" type="sibTrans" cxnId="{6B91A1CC-AD32-4B56-8F45-82F32D5389B3}">
      <dgm:prSet/>
      <dgm:spPr/>
      <dgm:t>
        <a:bodyPr/>
        <a:lstStyle/>
        <a:p>
          <a:endParaRPr lang="ru-RU"/>
        </a:p>
      </dgm:t>
    </dgm:pt>
    <dgm:pt modelId="{2F171919-181C-40AD-B73C-1163022A336E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на территории республик Мордовия, Татарстан, Удмуртия и Нижегородской области было установлено 6 базовых станций  (инвестиции - 15 млн. руб.).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A278EAAC-B997-4BFB-921B-D109018BD0C3}" type="parTrans" cxnId="{6141A0A6-6FA6-4E12-BB1D-429DDA229C43}">
      <dgm:prSet/>
      <dgm:spPr/>
      <dgm:t>
        <a:bodyPr/>
        <a:lstStyle/>
        <a:p>
          <a:endParaRPr lang="ru-RU"/>
        </a:p>
      </dgm:t>
    </dgm:pt>
    <dgm:pt modelId="{01BFCED5-38C9-495E-99C0-A9892B19C5AC}" type="sibTrans" cxnId="{6141A0A6-6FA6-4E12-BB1D-429DDA229C43}">
      <dgm:prSet/>
      <dgm:spPr/>
      <dgm:t>
        <a:bodyPr/>
        <a:lstStyle/>
        <a:p>
          <a:endParaRPr lang="ru-RU"/>
        </a:p>
      </dgm:t>
    </dgm:pt>
    <dgm:pt modelId="{3758E47E-8909-4D1F-A052-D789C0D0B174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на  территории Дальнего Востока (Амурская область, Якутия, Хабаровский и Забайкальский край) установлено  34 базовые станции  (инвестиции  - 41 млн. руб.)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31B6A089-AD9C-4DE3-9F41-553B333F0885}" type="parTrans" cxnId="{47E02762-FE79-403A-9BFA-7249DC0BFB44}">
      <dgm:prSet/>
      <dgm:spPr/>
      <dgm:t>
        <a:bodyPr/>
        <a:lstStyle/>
        <a:p>
          <a:endParaRPr lang="ru-RU"/>
        </a:p>
      </dgm:t>
    </dgm:pt>
    <dgm:pt modelId="{F617ADF0-76B7-4BE3-A71D-7FF8F6373FB4}" type="sibTrans" cxnId="{47E02762-FE79-403A-9BFA-7249DC0BFB44}">
      <dgm:prSet/>
      <dgm:spPr/>
      <dgm:t>
        <a:bodyPr/>
        <a:lstStyle/>
        <a:p>
          <a:endParaRPr lang="ru-RU"/>
        </a:p>
      </dgm:t>
    </dgm:pt>
    <dgm:pt modelId="{E9470ED4-61BC-4136-B8CB-2EA38BA7CBF0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200" dirty="0" smtClean="0">
              <a:latin typeface="Arial" charset="0"/>
              <a:cs typeface="Arial" charset="0"/>
            </a:rPr>
            <a:t>Обеспечение связью вдоль трассы Амур. Проект реализован совместно МТС, Мегафон,  </a:t>
          </a:r>
          <a:r>
            <a:rPr lang="ru-RU" sz="1200" dirty="0" err="1" smtClean="0">
              <a:latin typeface="Arial" charset="0"/>
              <a:cs typeface="Arial" charset="0"/>
            </a:rPr>
            <a:t>Вымпелком</a:t>
          </a:r>
          <a:r>
            <a:rPr lang="ru-RU" sz="1200" dirty="0" smtClean="0">
              <a:latin typeface="Arial" charset="0"/>
              <a:cs typeface="Arial" charset="0"/>
            </a:rPr>
            <a:t>. Расходы МТС  составили более 500 млн. руб. (была установлена 91 базовая станция)</a:t>
          </a:r>
          <a:endParaRPr lang="ru-RU" sz="1200" dirty="0"/>
        </a:p>
      </dgm:t>
    </dgm:pt>
    <dgm:pt modelId="{037861A5-4425-4A2C-88A4-EDEE57E47048}" type="parTrans" cxnId="{9EC924C4-4F4D-4668-A5DB-25C3F7276BB0}">
      <dgm:prSet/>
      <dgm:spPr/>
      <dgm:t>
        <a:bodyPr/>
        <a:lstStyle/>
        <a:p>
          <a:endParaRPr lang="ru-RU"/>
        </a:p>
      </dgm:t>
    </dgm:pt>
    <dgm:pt modelId="{287E5C51-044C-4ABB-8E73-3A6FD96FEB8C}" type="sibTrans" cxnId="{9EC924C4-4F4D-4668-A5DB-25C3F7276BB0}">
      <dgm:prSet/>
      <dgm:spPr/>
      <dgm:t>
        <a:bodyPr/>
        <a:lstStyle/>
        <a:p>
          <a:endParaRPr lang="ru-RU"/>
        </a:p>
      </dgm:t>
    </dgm:pt>
    <dgm:pt modelId="{8E78633E-2475-4EFE-AB87-BFA38DB73B9A}" type="pres">
      <dgm:prSet presAssocID="{DA3A3BDC-C939-430B-9642-026C997DC5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3CF1C57-4255-4EBE-B5AA-1D9C31E0FC6F}" type="pres">
      <dgm:prSet presAssocID="{12FD5EB4-8474-4EAB-8414-ACD6CA0EAEC4}" presName="root" presStyleCnt="0"/>
      <dgm:spPr/>
    </dgm:pt>
    <dgm:pt modelId="{23013892-CF91-4831-8332-4E6B830D9814}" type="pres">
      <dgm:prSet presAssocID="{12FD5EB4-8474-4EAB-8414-ACD6CA0EAEC4}" presName="rootComposite" presStyleCnt="0"/>
      <dgm:spPr/>
    </dgm:pt>
    <dgm:pt modelId="{F2822498-6900-4A3A-8E36-58330671F5E3}" type="pres">
      <dgm:prSet presAssocID="{12FD5EB4-8474-4EAB-8414-ACD6CA0EAEC4}" presName="rootText" presStyleLbl="node1" presStyleIdx="0" presStyleCnt="1" custScaleX="283393" custScaleY="66280" custLinFactNeighborX="-25574" custLinFactNeighborY="13002"/>
      <dgm:spPr/>
      <dgm:t>
        <a:bodyPr/>
        <a:lstStyle/>
        <a:p>
          <a:endParaRPr lang="ru-RU"/>
        </a:p>
      </dgm:t>
    </dgm:pt>
    <dgm:pt modelId="{9221B119-49AD-4187-856D-4444CF75BFD9}" type="pres">
      <dgm:prSet presAssocID="{12FD5EB4-8474-4EAB-8414-ACD6CA0EAEC4}" presName="rootConnector" presStyleLbl="node1" presStyleIdx="0" presStyleCnt="1"/>
      <dgm:spPr/>
      <dgm:t>
        <a:bodyPr/>
        <a:lstStyle/>
        <a:p>
          <a:endParaRPr lang="ru-RU"/>
        </a:p>
      </dgm:t>
    </dgm:pt>
    <dgm:pt modelId="{DC5073CC-09C3-42BC-B09C-CA373D5AAE1A}" type="pres">
      <dgm:prSet presAssocID="{12FD5EB4-8474-4EAB-8414-ACD6CA0EAEC4}" presName="childShape" presStyleCnt="0"/>
      <dgm:spPr/>
    </dgm:pt>
    <dgm:pt modelId="{66A735F7-C360-4AD7-A9CF-AA50621FB827}" type="pres">
      <dgm:prSet presAssocID="{8805BC87-971F-403B-AEDB-37E9258B4DBD}" presName="Name13" presStyleLbl="parChTrans1D2" presStyleIdx="0" presStyleCnt="4"/>
      <dgm:spPr/>
      <dgm:t>
        <a:bodyPr/>
        <a:lstStyle/>
        <a:p>
          <a:endParaRPr lang="ru-RU"/>
        </a:p>
      </dgm:t>
    </dgm:pt>
    <dgm:pt modelId="{E40C11BC-7935-4C48-A54F-4642F7182EDF}" type="pres">
      <dgm:prSet presAssocID="{FF66C3BC-72FD-4B44-B1C8-57616FF8B79D}" presName="childText" presStyleLbl="bgAcc1" presStyleIdx="0" presStyleCnt="4" custScaleX="325927" custScaleY="63376" custLinFactNeighborX="27665" custLinFactNeighborY="3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E55E5-C019-47A4-9C42-3FF31EF1AE77}" type="pres">
      <dgm:prSet presAssocID="{A278EAAC-B997-4BFB-921B-D109018BD0C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9512AD9C-7D8C-40D8-B11D-90669E8C46AB}" type="pres">
      <dgm:prSet presAssocID="{2F171919-181C-40AD-B73C-1163022A336E}" presName="childText" presStyleLbl="bgAcc1" presStyleIdx="1" presStyleCnt="4" custScaleX="328572" custScaleY="63357" custLinFactNeighborX="26377" custLinFactNeighborY="-12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D930B-BBFD-49C5-87C9-5C68C6397A92}" type="pres">
      <dgm:prSet presAssocID="{31B6A089-AD9C-4DE3-9F41-553B333F0885}" presName="Name13" presStyleLbl="parChTrans1D2" presStyleIdx="2" presStyleCnt="4"/>
      <dgm:spPr/>
      <dgm:t>
        <a:bodyPr/>
        <a:lstStyle/>
        <a:p>
          <a:endParaRPr lang="ru-RU"/>
        </a:p>
      </dgm:t>
    </dgm:pt>
    <dgm:pt modelId="{65C9D5E7-44A2-4E3C-85FA-D534E1900A02}" type="pres">
      <dgm:prSet presAssocID="{3758E47E-8909-4D1F-A052-D789C0D0B174}" presName="childText" presStyleLbl="bgAcc1" presStyleIdx="2" presStyleCnt="4" custScaleX="328572" custScaleY="55246" custLinFactNeighborX="26377" custLinFactNeighborY="-29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308EC-B5AF-42BA-AD1C-8A5A15138238}" type="pres">
      <dgm:prSet presAssocID="{037861A5-4425-4A2C-88A4-EDEE57E47048}" presName="Name13" presStyleLbl="parChTrans1D2" presStyleIdx="3" presStyleCnt="4"/>
      <dgm:spPr/>
      <dgm:t>
        <a:bodyPr/>
        <a:lstStyle/>
        <a:p>
          <a:endParaRPr lang="ru-RU"/>
        </a:p>
      </dgm:t>
    </dgm:pt>
    <dgm:pt modelId="{D9DB6F71-EFDF-4AC2-951B-9A34F5FB82F2}" type="pres">
      <dgm:prSet presAssocID="{E9470ED4-61BC-4136-B8CB-2EA38BA7CBF0}" presName="childText" presStyleLbl="bgAcc1" presStyleIdx="3" presStyleCnt="4" custScaleX="328572" custLinFactNeighborX="27665" custLinFactNeighborY="-46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31F0DB-F94E-48DA-9F6B-9B0D56A5D420}" type="presOf" srcId="{DA3A3BDC-C939-430B-9642-026C997DC594}" destId="{8E78633E-2475-4EFE-AB87-BFA38DB73B9A}" srcOrd="0" destOrd="0" presId="urn:microsoft.com/office/officeart/2005/8/layout/hierarchy3"/>
    <dgm:cxn modelId="{47E02762-FE79-403A-9BFA-7249DC0BFB44}" srcId="{12FD5EB4-8474-4EAB-8414-ACD6CA0EAEC4}" destId="{3758E47E-8909-4D1F-A052-D789C0D0B174}" srcOrd="2" destOrd="0" parTransId="{31B6A089-AD9C-4DE3-9F41-553B333F0885}" sibTransId="{F617ADF0-76B7-4BE3-A71D-7FF8F6373FB4}"/>
    <dgm:cxn modelId="{9EC924C4-4F4D-4668-A5DB-25C3F7276BB0}" srcId="{12FD5EB4-8474-4EAB-8414-ACD6CA0EAEC4}" destId="{E9470ED4-61BC-4136-B8CB-2EA38BA7CBF0}" srcOrd="3" destOrd="0" parTransId="{037861A5-4425-4A2C-88A4-EDEE57E47048}" sibTransId="{287E5C51-044C-4ABB-8E73-3A6FD96FEB8C}"/>
    <dgm:cxn modelId="{6141A0A6-6FA6-4E12-BB1D-429DDA229C43}" srcId="{12FD5EB4-8474-4EAB-8414-ACD6CA0EAEC4}" destId="{2F171919-181C-40AD-B73C-1163022A336E}" srcOrd="1" destOrd="0" parTransId="{A278EAAC-B997-4BFB-921B-D109018BD0C3}" sibTransId="{01BFCED5-38C9-495E-99C0-A9892B19C5AC}"/>
    <dgm:cxn modelId="{54ECA4F9-4C89-4BE7-A2B2-46BFD85D5ECA}" type="presOf" srcId="{8805BC87-971F-403B-AEDB-37E9258B4DBD}" destId="{66A735F7-C360-4AD7-A9CF-AA50621FB827}" srcOrd="0" destOrd="0" presId="urn:microsoft.com/office/officeart/2005/8/layout/hierarchy3"/>
    <dgm:cxn modelId="{DB2D555A-4BD1-4942-AF87-FA7CC09F1299}" type="presOf" srcId="{2F171919-181C-40AD-B73C-1163022A336E}" destId="{9512AD9C-7D8C-40D8-B11D-90669E8C46AB}" srcOrd="0" destOrd="0" presId="urn:microsoft.com/office/officeart/2005/8/layout/hierarchy3"/>
    <dgm:cxn modelId="{4BABE73E-01CD-4350-AD64-D4DB44F90CC5}" type="presOf" srcId="{31B6A089-AD9C-4DE3-9F41-553B333F0885}" destId="{0C8D930B-BBFD-49C5-87C9-5C68C6397A92}" srcOrd="0" destOrd="0" presId="urn:microsoft.com/office/officeart/2005/8/layout/hierarchy3"/>
    <dgm:cxn modelId="{1A03BF30-0570-4926-96B7-AD7A9E2728E5}" type="presOf" srcId="{3758E47E-8909-4D1F-A052-D789C0D0B174}" destId="{65C9D5E7-44A2-4E3C-85FA-D534E1900A02}" srcOrd="0" destOrd="0" presId="urn:microsoft.com/office/officeart/2005/8/layout/hierarchy3"/>
    <dgm:cxn modelId="{585BCA2B-8634-48C3-BD22-C237F05CA56C}" type="presOf" srcId="{12FD5EB4-8474-4EAB-8414-ACD6CA0EAEC4}" destId="{9221B119-49AD-4187-856D-4444CF75BFD9}" srcOrd="1" destOrd="0" presId="urn:microsoft.com/office/officeart/2005/8/layout/hierarchy3"/>
    <dgm:cxn modelId="{45AE596B-CFF4-4CB9-9215-9313A829D344}" type="presOf" srcId="{A278EAAC-B997-4BFB-921B-D109018BD0C3}" destId="{17FE55E5-C019-47A4-9C42-3FF31EF1AE77}" srcOrd="0" destOrd="0" presId="urn:microsoft.com/office/officeart/2005/8/layout/hierarchy3"/>
    <dgm:cxn modelId="{79BECB82-7728-4875-BD5A-EF566C317BCE}" type="presOf" srcId="{12FD5EB4-8474-4EAB-8414-ACD6CA0EAEC4}" destId="{F2822498-6900-4A3A-8E36-58330671F5E3}" srcOrd="0" destOrd="0" presId="urn:microsoft.com/office/officeart/2005/8/layout/hierarchy3"/>
    <dgm:cxn modelId="{A73D0DA2-AEBA-46A5-97CE-4E71006CF4BA}" type="presOf" srcId="{FF66C3BC-72FD-4B44-B1C8-57616FF8B79D}" destId="{E40C11BC-7935-4C48-A54F-4642F7182EDF}" srcOrd="0" destOrd="0" presId="urn:microsoft.com/office/officeart/2005/8/layout/hierarchy3"/>
    <dgm:cxn modelId="{C5204069-2F8E-40E3-86D3-6B53B6DA2445}" srcId="{DA3A3BDC-C939-430B-9642-026C997DC594}" destId="{12FD5EB4-8474-4EAB-8414-ACD6CA0EAEC4}" srcOrd="0" destOrd="0" parTransId="{D0DCD9E6-1CF6-4AC0-A7C2-CB93C8E0D4D8}" sibTransId="{692E5C12-06D0-42DE-9753-2C827775E4FF}"/>
    <dgm:cxn modelId="{6B91A1CC-AD32-4B56-8F45-82F32D5389B3}" srcId="{12FD5EB4-8474-4EAB-8414-ACD6CA0EAEC4}" destId="{FF66C3BC-72FD-4B44-B1C8-57616FF8B79D}" srcOrd="0" destOrd="0" parTransId="{8805BC87-971F-403B-AEDB-37E9258B4DBD}" sibTransId="{E8A6BE99-C881-460E-A5AA-62814046DBB4}"/>
    <dgm:cxn modelId="{95DB107E-DD4D-4DD8-BF30-B7D98EF6EBE6}" type="presOf" srcId="{037861A5-4425-4A2C-88A4-EDEE57E47048}" destId="{CD6308EC-B5AF-42BA-AD1C-8A5A15138238}" srcOrd="0" destOrd="0" presId="urn:microsoft.com/office/officeart/2005/8/layout/hierarchy3"/>
    <dgm:cxn modelId="{2B6176E7-8B37-41D3-B289-A86A82A88F77}" type="presOf" srcId="{E9470ED4-61BC-4136-B8CB-2EA38BA7CBF0}" destId="{D9DB6F71-EFDF-4AC2-951B-9A34F5FB82F2}" srcOrd="0" destOrd="0" presId="urn:microsoft.com/office/officeart/2005/8/layout/hierarchy3"/>
    <dgm:cxn modelId="{F6EA88A5-97C6-48F3-B69B-AB8910FD00EB}" type="presParOf" srcId="{8E78633E-2475-4EFE-AB87-BFA38DB73B9A}" destId="{43CF1C57-4255-4EBE-B5AA-1D9C31E0FC6F}" srcOrd="0" destOrd="0" presId="urn:microsoft.com/office/officeart/2005/8/layout/hierarchy3"/>
    <dgm:cxn modelId="{665446F7-0AA3-458C-B31B-FF9FAE8DF238}" type="presParOf" srcId="{43CF1C57-4255-4EBE-B5AA-1D9C31E0FC6F}" destId="{23013892-CF91-4831-8332-4E6B830D9814}" srcOrd="0" destOrd="0" presId="urn:microsoft.com/office/officeart/2005/8/layout/hierarchy3"/>
    <dgm:cxn modelId="{AA75826B-E7D5-4B11-A67B-A885E66A34EE}" type="presParOf" srcId="{23013892-CF91-4831-8332-4E6B830D9814}" destId="{F2822498-6900-4A3A-8E36-58330671F5E3}" srcOrd="0" destOrd="0" presId="urn:microsoft.com/office/officeart/2005/8/layout/hierarchy3"/>
    <dgm:cxn modelId="{275CC5A3-1706-4F89-9BBD-137189430F1F}" type="presParOf" srcId="{23013892-CF91-4831-8332-4E6B830D9814}" destId="{9221B119-49AD-4187-856D-4444CF75BFD9}" srcOrd="1" destOrd="0" presId="urn:microsoft.com/office/officeart/2005/8/layout/hierarchy3"/>
    <dgm:cxn modelId="{7819B312-8FC7-48E3-9782-07E82BE799D1}" type="presParOf" srcId="{43CF1C57-4255-4EBE-B5AA-1D9C31E0FC6F}" destId="{DC5073CC-09C3-42BC-B09C-CA373D5AAE1A}" srcOrd="1" destOrd="0" presId="urn:microsoft.com/office/officeart/2005/8/layout/hierarchy3"/>
    <dgm:cxn modelId="{1F438E48-A534-44F6-B49F-52089B6A4B00}" type="presParOf" srcId="{DC5073CC-09C3-42BC-B09C-CA373D5AAE1A}" destId="{66A735F7-C360-4AD7-A9CF-AA50621FB827}" srcOrd="0" destOrd="0" presId="urn:microsoft.com/office/officeart/2005/8/layout/hierarchy3"/>
    <dgm:cxn modelId="{61ABF35E-CDF6-4E6B-9C88-A387AEBF2463}" type="presParOf" srcId="{DC5073CC-09C3-42BC-B09C-CA373D5AAE1A}" destId="{E40C11BC-7935-4C48-A54F-4642F7182EDF}" srcOrd="1" destOrd="0" presId="urn:microsoft.com/office/officeart/2005/8/layout/hierarchy3"/>
    <dgm:cxn modelId="{85553973-364C-4FA6-B2E7-EEAC1C7ED50D}" type="presParOf" srcId="{DC5073CC-09C3-42BC-B09C-CA373D5AAE1A}" destId="{17FE55E5-C019-47A4-9C42-3FF31EF1AE77}" srcOrd="2" destOrd="0" presId="urn:microsoft.com/office/officeart/2005/8/layout/hierarchy3"/>
    <dgm:cxn modelId="{46EF62AA-6CAE-4BD0-B040-DBC3468C39A4}" type="presParOf" srcId="{DC5073CC-09C3-42BC-B09C-CA373D5AAE1A}" destId="{9512AD9C-7D8C-40D8-B11D-90669E8C46AB}" srcOrd="3" destOrd="0" presId="urn:microsoft.com/office/officeart/2005/8/layout/hierarchy3"/>
    <dgm:cxn modelId="{F8496047-E078-4475-9963-DF783A18C4C5}" type="presParOf" srcId="{DC5073CC-09C3-42BC-B09C-CA373D5AAE1A}" destId="{0C8D930B-BBFD-49C5-87C9-5C68C6397A92}" srcOrd="4" destOrd="0" presId="urn:microsoft.com/office/officeart/2005/8/layout/hierarchy3"/>
    <dgm:cxn modelId="{3C4C6A1A-E052-4DEB-90E2-50DE071C4517}" type="presParOf" srcId="{DC5073CC-09C3-42BC-B09C-CA373D5AAE1A}" destId="{65C9D5E7-44A2-4E3C-85FA-D534E1900A02}" srcOrd="5" destOrd="0" presId="urn:microsoft.com/office/officeart/2005/8/layout/hierarchy3"/>
    <dgm:cxn modelId="{FE95AE22-4D7E-4771-8282-C733515AA3E3}" type="presParOf" srcId="{DC5073CC-09C3-42BC-B09C-CA373D5AAE1A}" destId="{CD6308EC-B5AF-42BA-AD1C-8A5A15138238}" srcOrd="6" destOrd="0" presId="urn:microsoft.com/office/officeart/2005/8/layout/hierarchy3"/>
    <dgm:cxn modelId="{9D0EB5B6-E848-4D6D-B54F-AC692763EFD7}" type="presParOf" srcId="{DC5073CC-09C3-42BC-B09C-CA373D5AAE1A}" destId="{D9DB6F71-EFDF-4AC2-951B-9A34F5FB82F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6FFA32-555E-48D9-B8E1-A8E3ACEA3FCF}" type="doc">
      <dgm:prSet loTypeId="urn:microsoft.com/office/officeart/2005/8/layout/chevron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B0FDD7A-00B5-4F81-818E-81DE6F7AA594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1F660146-E088-4D6C-A9CC-2F2D814FA436}" type="parTrans" cxnId="{A15F20EC-1DAA-46B3-8644-FE98930DE4B0}">
      <dgm:prSet/>
      <dgm:spPr/>
      <dgm:t>
        <a:bodyPr/>
        <a:lstStyle/>
        <a:p>
          <a:endParaRPr lang="ru-RU"/>
        </a:p>
      </dgm:t>
    </dgm:pt>
    <dgm:pt modelId="{4B364FB9-437C-4CD0-AE1A-DF3A20A8F134}" type="sibTrans" cxnId="{A15F20EC-1DAA-46B3-8644-FE98930DE4B0}">
      <dgm:prSet/>
      <dgm:spPr/>
      <dgm:t>
        <a:bodyPr/>
        <a:lstStyle/>
        <a:p>
          <a:endParaRPr lang="ru-RU"/>
        </a:p>
      </dgm:t>
    </dgm:pt>
    <dgm:pt modelId="{FEC2C304-A4E4-4D5D-AF57-F57CD4FF550E}">
      <dgm:prSet phldrT="[Текст]" custT="1"/>
      <dgm:spPr/>
      <dgm:t>
        <a:bodyPr/>
        <a:lstStyle/>
        <a:p>
          <a:pPr algn="l"/>
          <a:r>
            <a:rPr lang="ru-RU" sz="1600" b="1" dirty="0" smtClean="0"/>
            <a:t>Сохранить функциональное назначение универсальных услуг (голосовая телефония и доступ к сети Интернет), но оказывать универсальные услуги с использованием любых технологий (проводных, беспроводных)</a:t>
          </a:r>
          <a:endParaRPr lang="ru-RU" sz="1600" b="1" dirty="0"/>
        </a:p>
      </dgm:t>
    </dgm:pt>
    <dgm:pt modelId="{C7C7A80E-E891-4C47-910C-60191A3B8FC6}" type="parTrans" cxnId="{2BAA0728-B493-4A70-BADC-B0AB963C9016}">
      <dgm:prSet/>
      <dgm:spPr/>
      <dgm:t>
        <a:bodyPr/>
        <a:lstStyle/>
        <a:p>
          <a:endParaRPr lang="ru-RU"/>
        </a:p>
      </dgm:t>
    </dgm:pt>
    <dgm:pt modelId="{C456ABD5-CA60-4762-81A7-67E96AB9776D}" type="sibTrans" cxnId="{2BAA0728-B493-4A70-BADC-B0AB963C9016}">
      <dgm:prSet/>
      <dgm:spPr/>
      <dgm:t>
        <a:bodyPr/>
        <a:lstStyle/>
        <a:p>
          <a:endParaRPr lang="ru-RU"/>
        </a:p>
      </dgm:t>
    </dgm:pt>
    <dgm:pt modelId="{BF66A355-0A52-45F8-8A15-8CC54143FE73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A147BCA2-90F2-4332-B4E0-B0EF85071904}" type="parTrans" cxnId="{4C238245-DA78-4E64-A26C-65E89F71B98D}">
      <dgm:prSet/>
      <dgm:spPr/>
      <dgm:t>
        <a:bodyPr/>
        <a:lstStyle/>
        <a:p>
          <a:endParaRPr lang="ru-RU"/>
        </a:p>
      </dgm:t>
    </dgm:pt>
    <dgm:pt modelId="{E4779014-4ADF-4CD4-8149-35B81EEC9CE8}" type="sibTrans" cxnId="{4C238245-DA78-4E64-A26C-65E89F71B98D}">
      <dgm:prSet/>
      <dgm:spPr/>
      <dgm:t>
        <a:bodyPr/>
        <a:lstStyle/>
        <a:p>
          <a:endParaRPr lang="ru-RU"/>
        </a:p>
      </dgm:t>
    </dgm:pt>
    <dgm:pt modelId="{5F0E8A02-A636-4248-8D49-9A4C88ABB799}">
      <dgm:prSet phldrT="[Текст]" custT="1"/>
      <dgm:spPr/>
      <dgm:t>
        <a:bodyPr/>
        <a:lstStyle/>
        <a:p>
          <a:pPr algn="l"/>
          <a:r>
            <a:rPr lang="ru-RU" sz="1600" b="1" dirty="0" smtClean="0"/>
            <a:t>Ограничить оказание УУС территориями, в пределах которых развитие конкуренции на рынках услуг </a:t>
          </a:r>
          <a:r>
            <a:rPr lang="ru-RU" sz="1600" b="1" dirty="0" smtClean="0"/>
            <a:t>связи неэффективно, строительство сетей связи </a:t>
          </a:r>
          <a:r>
            <a:rPr lang="ru-RU" sz="1600" b="1" dirty="0" smtClean="0"/>
            <a:t>экономически нецелесообразно</a:t>
          </a:r>
          <a:endParaRPr lang="ru-RU" sz="1600" b="1" dirty="0"/>
        </a:p>
      </dgm:t>
    </dgm:pt>
    <dgm:pt modelId="{893520D6-ABB6-4668-95E9-763EA2014DB8}" type="parTrans" cxnId="{D2E914E8-E3A7-4598-9A4E-BA1307308125}">
      <dgm:prSet/>
      <dgm:spPr/>
      <dgm:t>
        <a:bodyPr/>
        <a:lstStyle/>
        <a:p>
          <a:endParaRPr lang="ru-RU"/>
        </a:p>
      </dgm:t>
    </dgm:pt>
    <dgm:pt modelId="{7CA8B67F-3CAA-46A7-97D2-35EBA284CA74}" type="sibTrans" cxnId="{D2E914E8-E3A7-4598-9A4E-BA1307308125}">
      <dgm:prSet/>
      <dgm:spPr/>
      <dgm:t>
        <a:bodyPr/>
        <a:lstStyle/>
        <a:p>
          <a:endParaRPr lang="ru-RU"/>
        </a:p>
      </dgm:t>
    </dgm:pt>
    <dgm:pt modelId="{52B5AB92-AFA3-427A-9AB0-8C57D3182559}">
      <dgm:prSet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1B71DFC5-60AC-4739-9A82-75567D14B80C}" type="parTrans" cxnId="{48BCF5CF-7509-47B4-86AE-726681A81F17}">
      <dgm:prSet/>
      <dgm:spPr/>
      <dgm:t>
        <a:bodyPr/>
        <a:lstStyle/>
        <a:p>
          <a:endParaRPr lang="ru-RU"/>
        </a:p>
      </dgm:t>
    </dgm:pt>
    <dgm:pt modelId="{324D2B48-2CF4-4081-8C64-C6E4CEF6C4AE}" type="sibTrans" cxnId="{48BCF5CF-7509-47B4-86AE-726681A81F17}">
      <dgm:prSet/>
      <dgm:spPr/>
      <dgm:t>
        <a:bodyPr/>
        <a:lstStyle/>
        <a:p>
          <a:endParaRPr lang="ru-RU"/>
        </a:p>
      </dgm:t>
    </dgm:pt>
    <dgm:pt modelId="{0C341988-72CB-4350-AF0E-3C0DA107DF82}">
      <dgm:prSet custT="1"/>
      <dgm:spPr/>
      <dgm:t>
        <a:bodyPr/>
        <a:lstStyle/>
        <a:p>
          <a:pPr algn="l"/>
          <a:r>
            <a:rPr lang="ru-RU" sz="1600" b="1" dirty="0" smtClean="0"/>
            <a:t>Осуществить переход </a:t>
          </a:r>
          <a:r>
            <a:rPr lang="ru-RU" sz="1600" b="1" dirty="0" smtClean="0"/>
            <a:t>от оказания УУС с использованием средств коллективного доступа к оказанию УУС с использованием средств индивидуального доступа (телефон)</a:t>
          </a:r>
          <a:endParaRPr lang="ru-RU" sz="1600" b="1" dirty="0"/>
        </a:p>
      </dgm:t>
    </dgm:pt>
    <dgm:pt modelId="{1EE8B85E-1CDB-4BA1-A574-7D08B72767C1}" type="parTrans" cxnId="{E6D04855-9455-4D54-AC43-AAFB56D0BBB2}">
      <dgm:prSet/>
      <dgm:spPr/>
      <dgm:t>
        <a:bodyPr/>
        <a:lstStyle/>
        <a:p>
          <a:endParaRPr lang="ru-RU"/>
        </a:p>
      </dgm:t>
    </dgm:pt>
    <dgm:pt modelId="{EC5D071F-9F7D-49E6-B8E1-3200637D8AE8}" type="sibTrans" cxnId="{E6D04855-9455-4D54-AC43-AAFB56D0BBB2}">
      <dgm:prSet/>
      <dgm:spPr/>
      <dgm:t>
        <a:bodyPr/>
        <a:lstStyle/>
        <a:p>
          <a:endParaRPr lang="ru-RU"/>
        </a:p>
      </dgm:t>
    </dgm:pt>
    <dgm:pt modelId="{B94E100F-BB13-4B7A-816C-09265E4F610D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C382473-C77B-42ED-8502-A0F1F9EC22B5}" type="parTrans" cxnId="{2731C3EC-EA8C-410F-A6A2-D22602EF0FCA}">
      <dgm:prSet/>
      <dgm:spPr/>
      <dgm:t>
        <a:bodyPr/>
        <a:lstStyle/>
        <a:p>
          <a:endParaRPr lang="ru-RU"/>
        </a:p>
      </dgm:t>
    </dgm:pt>
    <dgm:pt modelId="{9486CD53-5C16-4F2A-B2D6-F33F674EC7D6}" type="sibTrans" cxnId="{2731C3EC-EA8C-410F-A6A2-D22602EF0FCA}">
      <dgm:prSet/>
      <dgm:spPr/>
      <dgm:t>
        <a:bodyPr/>
        <a:lstStyle/>
        <a:p>
          <a:endParaRPr lang="ru-RU"/>
        </a:p>
      </dgm:t>
    </dgm:pt>
    <dgm:pt modelId="{D7817AEC-E657-4D4A-A73B-85DF4934DA6C}">
      <dgm:prSet custT="1"/>
      <dgm:spPr/>
      <dgm:t>
        <a:bodyPr/>
        <a:lstStyle/>
        <a:p>
          <a:pPr algn="l"/>
          <a:r>
            <a:rPr lang="ru-RU" sz="1600" b="1" dirty="0" smtClean="0"/>
            <a:t>Обеспечить прозрачность </a:t>
          </a:r>
          <a:r>
            <a:rPr lang="ru-RU" sz="1600" b="1" dirty="0" smtClean="0"/>
            <a:t>контроля за расходованием средств Резерва универсального обслуживания</a:t>
          </a:r>
          <a:endParaRPr lang="ru-RU" sz="1600" b="1" dirty="0"/>
        </a:p>
      </dgm:t>
    </dgm:pt>
    <dgm:pt modelId="{4CBE94AB-CEF4-4A86-B353-D64377E08AA3}" type="parTrans" cxnId="{7D375D76-253A-4557-949B-C3AC206AB1C3}">
      <dgm:prSet/>
      <dgm:spPr/>
      <dgm:t>
        <a:bodyPr/>
        <a:lstStyle/>
        <a:p>
          <a:endParaRPr lang="ru-RU"/>
        </a:p>
      </dgm:t>
    </dgm:pt>
    <dgm:pt modelId="{A5D2DCF6-4795-4C6A-B4D6-E4BD7D869E04}" type="sibTrans" cxnId="{7D375D76-253A-4557-949B-C3AC206AB1C3}">
      <dgm:prSet/>
      <dgm:spPr/>
      <dgm:t>
        <a:bodyPr/>
        <a:lstStyle/>
        <a:p>
          <a:endParaRPr lang="ru-RU"/>
        </a:p>
      </dgm:t>
    </dgm:pt>
    <dgm:pt modelId="{EC471686-2B62-4E13-97C2-DF321C36A693}">
      <dgm:prSet custT="1"/>
      <dgm:spPr/>
      <dgm:t>
        <a:bodyPr/>
        <a:lstStyle/>
        <a:p>
          <a:pPr algn="l"/>
          <a:endParaRPr lang="ru-RU" sz="1600" dirty="0"/>
        </a:p>
      </dgm:t>
    </dgm:pt>
    <dgm:pt modelId="{02875039-91CC-433A-B1E4-740BF1930DB4}" type="parTrans" cxnId="{D2E55C7E-91D6-4F17-AF5C-236DE817F591}">
      <dgm:prSet/>
      <dgm:spPr/>
      <dgm:t>
        <a:bodyPr/>
        <a:lstStyle/>
        <a:p>
          <a:endParaRPr lang="ru-RU"/>
        </a:p>
      </dgm:t>
    </dgm:pt>
    <dgm:pt modelId="{F2DF8C91-CAEC-4571-B43B-960625C0A26C}" type="sibTrans" cxnId="{D2E55C7E-91D6-4F17-AF5C-236DE817F591}">
      <dgm:prSet/>
      <dgm:spPr/>
      <dgm:t>
        <a:bodyPr/>
        <a:lstStyle/>
        <a:p>
          <a:endParaRPr lang="ru-RU"/>
        </a:p>
      </dgm:t>
    </dgm:pt>
    <dgm:pt modelId="{71F4EB56-7417-4A8A-B02D-A93DD5ECE850}" type="pres">
      <dgm:prSet presAssocID="{6C6FFA32-555E-48D9-B8E1-A8E3ACEA3F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E41F9A-6202-444C-9521-4DFD7ED79131}" type="pres">
      <dgm:prSet presAssocID="{BB0FDD7A-00B5-4F81-818E-81DE6F7AA594}" presName="composite" presStyleCnt="0"/>
      <dgm:spPr/>
    </dgm:pt>
    <dgm:pt modelId="{8BE3F256-1D93-4678-93B6-7AD67C6223F9}" type="pres">
      <dgm:prSet presAssocID="{BB0FDD7A-00B5-4F81-818E-81DE6F7AA59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36368-9D9B-447A-B1B9-ABDACF2A4F34}" type="pres">
      <dgm:prSet presAssocID="{BB0FDD7A-00B5-4F81-818E-81DE6F7AA594}" presName="descendantText" presStyleLbl="alignAcc1" presStyleIdx="0" presStyleCnt="4" custLinFactNeighborX="14263" custLinFactNeighborY="4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C5B5A-78E0-48AD-8A04-6BF0A9641ED9}" type="pres">
      <dgm:prSet presAssocID="{4B364FB9-437C-4CD0-AE1A-DF3A20A8F134}" presName="sp" presStyleCnt="0"/>
      <dgm:spPr/>
    </dgm:pt>
    <dgm:pt modelId="{C0D9FFA9-7405-42D7-8570-5C070F6EA716}" type="pres">
      <dgm:prSet presAssocID="{BF66A355-0A52-45F8-8A15-8CC54143FE73}" presName="composite" presStyleCnt="0"/>
      <dgm:spPr/>
    </dgm:pt>
    <dgm:pt modelId="{A04FEC4B-B8E6-411E-91CD-E9EAF76D68FC}" type="pres">
      <dgm:prSet presAssocID="{BF66A355-0A52-45F8-8A15-8CC54143FE7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C5053-F309-48C8-A3DA-3F461AF6F0A7}" type="pres">
      <dgm:prSet presAssocID="{BF66A355-0A52-45F8-8A15-8CC54143FE7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E837C-0F37-43FE-8E66-1773E69C8AAD}" type="pres">
      <dgm:prSet presAssocID="{E4779014-4ADF-4CD4-8149-35B81EEC9CE8}" presName="sp" presStyleCnt="0"/>
      <dgm:spPr/>
    </dgm:pt>
    <dgm:pt modelId="{CA9F5C8D-358E-4706-8A9B-58D69B4C310E}" type="pres">
      <dgm:prSet presAssocID="{52B5AB92-AFA3-427A-9AB0-8C57D3182559}" presName="composite" presStyleCnt="0"/>
      <dgm:spPr/>
    </dgm:pt>
    <dgm:pt modelId="{3EA138F4-988C-4342-88A5-BAD698EC142C}" type="pres">
      <dgm:prSet presAssocID="{52B5AB92-AFA3-427A-9AB0-8C57D318255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EF2E4-DC4F-41B3-B349-5E88027BDDA5}" type="pres">
      <dgm:prSet presAssocID="{52B5AB92-AFA3-427A-9AB0-8C57D3182559}" presName="descendantText" presStyleLbl="alignAcc1" presStyleIdx="2" presStyleCnt="4" custScaleX="99053" custLinFactNeighborX="121" custLinFactNeighborY="-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8BB9A-2568-4CAA-8F05-74E71CF6260F}" type="pres">
      <dgm:prSet presAssocID="{324D2B48-2CF4-4081-8C64-C6E4CEF6C4AE}" presName="sp" presStyleCnt="0"/>
      <dgm:spPr/>
    </dgm:pt>
    <dgm:pt modelId="{DC4AE0A6-72E2-4CB0-A093-9CD79D0B7951}" type="pres">
      <dgm:prSet presAssocID="{B94E100F-BB13-4B7A-816C-09265E4F610D}" presName="composite" presStyleCnt="0"/>
      <dgm:spPr/>
    </dgm:pt>
    <dgm:pt modelId="{F3BDC69C-3C4C-45AC-BE68-745BC609E8C0}" type="pres">
      <dgm:prSet presAssocID="{B94E100F-BB13-4B7A-816C-09265E4F610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30CF5-E085-406A-B915-5FD5FD051B51}" type="pres">
      <dgm:prSet presAssocID="{B94E100F-BB13-4B7A-816C-09265E4F610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A6AC3-672A-432F-AD5D-10737BF7F9BC}" type="presOf" srcId="{EC471686-2B62-4E13-97C2-DF321C36A693}" destId="{B1E30CF5-E085-406A-B915-5FD5FD051B51}" srcOrd="0" destOrd="1" presId="urn:microsoft.com/office/officeart/2005/8/layout/chevron2"/>
    <dgm:cxn modelId="{F9F6E3BF-FAC8-4FF8-9662-E138D00DB1DB}" type="presOf" srcId="{BB0FDD7A-00B5-4F81-818E-81DE6F7AA594}" destId="{8BE3F256-1D93-4678-93B6-7AD67C6223F9}" srcOrd="0" destOrd="0" presId="urn:microsoft.com/office/officeart/2005/8/layout/chevron2"/>
    <dgm:cxn modelId="{7D375D76-253A-4557-949B-C3AC206AB1C3}" srcId="{B94E100F-BB13-4B7A-816C-09265E4F610D}" destId="{D7817AEC-E657-4D4A-A73B-85DF4934DA6C}" srcOrd="0" destOrd="0" parTransId="{4CBE94AB-CEF4-4A86-B353-D64377E08AA3}" sibTransId="{A5D2DCF6-4795-4C6A-B4D6-E4BD7D869E04}"/>
    <dgm:cxn modelId="{DDAC37ED-2B2E-410E-A15D-E45AD2C6A946}" type="presOf" srcId="{B94E100F-BB13-4B7A-816C-09265E4F610D}" destId="{F3BDC69C-3C4C-45AC-BE68-745BC609E8C0}" srcOrd="0" destOrd="0" presId="urn:microsoft.com/office/officeart/2005/8/layout/chevron2"/>
    <dgm:cxn modelId="{D2E55C7E-91D6-4F17-AF5C-236DE817F591}" srcId="{B94E100F-BB13-4B7A-816C-09265E4F610D}" destId="{EC471686-2B62-4E13-97C2-DF321C36A693}" srcOrd="1" destOrd="0" parTransId="{02875039-91CC-433A-B1E4-740BF1930DB4}" sibTransId="{F2DF8C91-CAEC-4571-B43B-960625C0A26C}"/>
    <dgm:cxn modelId="{48BCF5CF-7509-47B4-86AE-726681A81F17}" srcId="{6C6FFA32-555E-48D9-B8E1-A8E3ACEA3FCF}" destId="{52B5AB92-AFA3-427A-9AB0-8C57D3182559}" srcOrd="2" destOrd="0" parTransId="{1B71DFC5-60AC-4739-9A82-75567D14B80C}" sibTransId="{324D2B48-2CF4-4081-8C64-C6E4CEF6C4AE}"/>
    <dgm:cxn modelId="{A0C93F1D-2141-44CE-AB8A-571063EE108C}" type="presOf" srcId="{BF66A355-0A52-45F8-8A15-8CC54143FE73}" destId="{A04FEC4B-B8E6-411E-91CD-E9EAF76D68FC}" srcOrd="0" destOrd="0" presId="urn:microsoft.com/office/officeart/2005/8/layout/chevron2"/>
    <dgm:cxn modelId="{4C238245-DA78-4E64-A26C-65E89F71B98D}" srcId="{6C6FFA32-555E-48D9-B8E1-A8E3ACEA3FCF}" destId="{BF66A355-0A52-45F8-8A15-8CC54143FE73}" srcOrd="1" destOrd="0" parTransId="{A147BCA2-90F2-4332-B4E0-B0EF85071904}" sibTransId="{E4779014-4ADF-4CD4-8149-35B81EEC9CE8}"/>
    <dgm:cxn modelId="{B3B2D0FD-A00D-4468-BFA3-7B80499C14DB}" type="presOf" srcId="{FEC2C304-A4E4-4D5D-AF57-F57CD4FF550E}" destId="{C1B36368-9D9B-447A-B1B9-ABDACF2A4F34}" srcOrd="0" destOrd="0" presId="urn:microsoft.com/office/officeart/2005/8/layout/chevron2"/>
    <dgm:cxn modelId="{556BB4F4-F36A-4E2D-88FF-94BB6D157F7C}" type="presOf" srcId="{52B5AB92-AFA3-427A-9AB0-8C57D3182559}" destId="{3EA138F4-988C-4342-88A5-BAD698EC142C}" srcOrd="0" destOrd="0" presId="urn:microsoft.com/office/officeart/2005/8/layout/chevron2"/>
    <dgm:cxn modelId="{EF73A225-71D9-46C2-9155-F3D0EA5DA803}" type="presOf" srcId="{0C341988-72CB-4350-AF0E-3C0DA107DF82}" destId="{90EEF2E4-DC4F-41B3-B349-5E88027BDDA5}" srcOrd="0" destOrd="0" presId="urn:microsoft.com/office/officeart/2005/8/layout/chevron2"/>
    <dgm:cxn modelId="{D2E914E8-E3A7-4598-9A4E-BA1307308125}" srcId="{BF66A355-0A52-45F8-8A15-8CC54143FE73}" destId="{5F0E8A02-A636-4248-8D49-9A4C88ABB799}" srcOrd="0" destOrd="0" parTransId="{893520D6-ABB6-4668-95E9-763EA2014DB8}" sibTransId="{7CA8B67F-3CAA-46A7-97D2-35EBA284CA74}"/>
    <dgm:cxn modelId="{82425300-88C8-47E1-BAF4-472C31DBDB00}" type="presOf" srcId="{6C6FFA32-555E-48D9-B8E1-A8E3ACEA3FCF}" destId="{71F4EB56-7417-4A8A-B02D-A93DD5ECE850}" srcOrd="0" destOrd="0" presId="urn:microsoft.com/office/officeart/2005/8/layout/chevron2"/>
    <dgm:cxn modelId="{E6D04855-9455-4D54-AC43-AAFB56D0BBB2}" srcId="{52B5AB92-AFA3-427A-9AB0-8C57D3182559}" destId="{0C341988-72CB-4350-AF0E-3C0DA107DF82}" srcOrd="0" destOrd="0" parTransId="{1EE8B85E-1CDB-4BA1-A574-7D08B72767C1}" sibTransId="{EC5D071F-9F7D-49E6-B8E1-3200637D8AE8}"/>
    <dgm:cxn modelId="{A15F20EC-1DAA-46B3-8644-FE98930DE4B0}" srcId="{6C6FFA32-555E-48D9-B8E1-A8E3ACEA3FCF}" destId="{BB0FDD7A-00B5-4F81-818E-81DE6F7AA594}" srcOrd="0" destOrd="0" parTransId="{1F660146-E088-4D6C-A9CC-2F2D814FA436}" sibTransId="{4B364FB9-437C-4CD0-AE1A-DF3A20A8F134}"/>
    <dgm:cxn modelId="{2731C3EC-EA8C-410F-A6A2-D22602EF0FCA}" srcId="{6C6FFA32-555E-48D9-B8E1-A8E3ACEA3FCF}" destId="{B94E100F-BB13-4B7A-816C-09265E4F610D}" srcOrd="3" destOrd="0" parTransId="{BC382473-C77B-42ED-8502-A0F1F9EC22B5}" sibTransId="{9486CD53-5C16-4F2A-B2D6-F33F674EC7D6}"/>
    <dgm:cxn modelId="{AD773E03-87F3-445C-82D4-D8F8F407B42D}" type="presOf" srcId="{5F0E8A02-A636-4248-8D49-9A4C88ABB799}" destId="{E9CC5053-F309-48C8-A3DA-3F461AF6F0A7}" srcOrd="0" destOrd="0" presId="urn:microsoft.com/office/officeart/2005/8/layout/chevron2"/>
    <dgm:cxn modelId="{2BAA0728-B493-4A70-BADC-B0AB963C9016}" srcId="{BB0FDD7A-00B5-4F81-818E-81DE6F7AA594}" destId="{FEC2C304-A4E4-4D5D-AF57-F57CD4FF550E}" srcOrd="0" destOrd="0" parTransId="{C7C7A80E-E891-4C47-910C-60191A3B8FC6}" sibTransId="{C456ABD5-CA60-4762-81A7-67E96AB9776D}"/>
    <dgm:cxn modelId="{ABE518DB-DD95-4722-9135-DE45E58F3784}" type="presOf" srcId="{D7817AEC-E657-4D4A-A73B-85DF4934DA6C}" destId="{B1E30CF5-E085-406A-B915-5FD5FD051B51}" srcOrd="0" destOrd="0" presId="urn:microsoft.com/office/officeart/2005/8/layout/chevron2"/>
    <dgm:cxn modelId="{F0057A47-1E01-4F8A-B9B6-29985892B137}" type="presParOf" srcId="{71F4EB56-7417-4A8A-B02D-A93DD5ECE850}" destId="{EAE41F9A-6202-444C-9521-4DFD7ED79131}" srcOrd="0" destOrd="0" presId="urn:microsoft.com/office/officeart/2005/8/layout/chevron2"/>
    <dgm:cxn modelId="{C69AABB9-7336-4CAB-AF80-039264FCBD91}" type="presParOf" srcId="{EAE41F9A-6202-444C-9521-4DFD7ED79131}" destId="{8BE3F256-1D93-4678-93B6-7AD67C6223F9}" srcOrd="0" destOrd="0" presId="urn:microsoft.com/office/officeart/2005/8/layout/chevron2"/>
    <dgm:cxn modelId="{B05CA74E-4DC8-463C-A20C-DA285919F080}" type="presParOf" srcId="{EAE41F9A-6202-444C-9521-4DFD7ED79131}" destId="{C1B36368-9D9B-447A-B1B9-ABDACF2A4F34}" srcOrd="1" destOrd="0" presId="urn:microsoft.com/office/officeart/2005/8/layout/chevron2"/>
    <dgm:cxn modelId="{CD9D9277-69E0-4F6F-99A1-95FF3FAC0441}" type="presParOf" srcId="{71F4EB56-7417-4A8A-B02D-A93DD5ECE850}" destId="{B84C5B5A-78E0-48AD-8A04-6BF0A9641ED9}" srcOrd="1" destOrd="0" presId="urn:microsoft.com/office/officeart/2005/8/layout/chevron2"/>
    <dgm:cxn modelId="{D61D203E-28E5-4974-A7CC-8839AB69EF93}" type="presParOf" srcId="{71F4EB56-7417-4A8A-B02D-A93DD5ECE850}" destId="{C0D9FFA9-7405-42D7-8570-5C070F6EA716}" srcOrd="2" destOrd="0" presId="urn:microsoft.com/office/officeart/2005/8/layout/chevron2"/>
    <dgm:cxn modelId="{2F489088-4D68-40A5-ABD5-F67C9FF5108F}" type="presParOf" srcId="{C0D9FFA9-7405-42D7-8570-5C070F6EA716}" destId="{A04FEC4B-B8E6-411E-91CD-E9EAF76D68FC}" srcOrd="0" destOrd="0" presId="urn:microsoft.com/office/officeart/2005/8/layout/chevron2"/>
    <dgm:cxn modelId="{62FFE456-FBF0-421A-B774-BCE36323F338}" type="presParOf" srcId="{C0D9FFA9-7405-42D7-8570-5C070F6EA716}" destId="{E9CC5053-F309-48C8-A3DA-3F461AF6F0A7}" srcOrd="1" destOrd="0" presId="urn:microsoft.com/office/officeart/2005/8/layout/chevron2"/>
    <dgm:cxn modelId="{C36D1E77-6823-4013-818C-73B2B74BAF38}" type="presParOf" srcId="{71F4EB56-7417-4A8A-B02D-A93DD5ECE850}" destId="{A01E837C-0F37-43FE-8E66-1773E69C8AAD}" srcOrd="3" destOrd="0" presId="urn:microsoft.com/office/officeart/2005/8/layout/chevron2"/>
    <dgm:cxn modelId="{2906B9D5-7706-4C62-BD7C-CD4A82DF3EB7}" type="presParOf" srcId="{71F4EB56-7417-4A8A-B02D-A93DD5ECE850}" destId="{CA9F5C8D-358E-4706-8A9B-58D69B4C310E}" srcOrd="4" destOrd="0" presId="urn:microsoft.com/office/officeart/2005/8/layout/chevron2"/>
    <dgm:cxn modelId="{6BB6CF73-C900-410F-8F84-BB1193BFFF77}" type="presParOf" srcId="{CA9F5C8D-358E-4706-8A9B-58D69B4C310E}" destId="{3EA138F4-988C-4342-88A5-BAD698EC142C}" srcOrd="0" destOrd="0" presId="urn:microsoft.com/office/officeart/2005/8/layout/chevron2"/>
    <dgm:cxn modelId="{E1045510-BD4B-4DC7-B40B-F0D1F3D7FB19}" type="presParOf" srcId="{CA9F5C8D-358E-4706-8A9B-58D69B4C310E}" destId="{90EEF2E4-DC4F-41B3-B349-5E88027BDDA5}" srcOrd="1" destOrd="0" presId="urn:microsoft.com/office/officeart/2005/8/layout/chevron2"/>
    <dgm:cxn modelId="{47C19C54-5464-4EA1-ACCD-2468F3D712BE}" type="presParOf" srcId="{71F4EB56-7417-4A8A-B02D-A93DD5ECE850}" destId="{A5C8BB9A-2568-4CAA-8F05-74E71CF6260F}" srcOrd="5" destOrd="0" presId="urn:microsoft.com/office/officeart/2005/8/layout/chevron2"/>
    <dgm:cxn modelId="{7AE864DE-64F4-4826-AEE4-56D6395A314F}" type="presParOf" srcId="{71F4EB56-7417-4A8A-B02D-A93DD5ECE850}" destId="{DC4AE0A6-72E2-4CB0-A093-9CD79D0B7951}" srcOrd="6" destOrd="0" presId="urn:microsoft.com/office/officeart/2005/8/layout/chevron2"/>
    <dgm:cxn modelId="{DD669519-4729-47BE-B129-6DF0D7EAFBEC}" type="presParOf" srcId="{DC4AE0A6-72E2-4CB0-A093-9CD79D0B7951}" destId="{F3BDC69C-3C4C-45AC-BE68-745BC609E8C0}" srcOrd="0" destOrd="0" presId="urn:microsoft.com/office/officeart/2005/8/layout/chevron2"/>
    <dgm:cxn modelId="{FC4F349B-7F5D-4FAF-AD62-819D9E359338}" type="presParOf" srcId="{DC4AE0A6-72E2-4CB0-A093-9CD79D0B7951}" destId="{B1E30CF5-E085-406A-B915-5FD5FD051B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22498-6900-4A3A-8E36-58330671F5E3}">
      <dsp:nvSpPr>
        <dsp:cNvPr id="0" name=""/>
        <dsp:cNvSpPr/>
      </dsp:nvSpPr>
      <dsp:spPr>
        <a:xfrm>
          <a:off x="783078" y="119764"/>
          <a:ext cx="5133526" cy="600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В течение 2010-2011 годов МТС на основании обращений  органов государственной власти реализовало следующие социально значимые проекты:</a:t>
          </a:r>
          <a:endParaRPr lang="ru-RU" sz="1300" b="1" kern="1200" dirty="0">
            <a:latin typeface="Arial" pitchFamily="34" charset="0"/>
            <a:cs typeface="Arial" pitchFamily="34" charset="0"/>
          </a:endParaRPr>
        </a:p>
      </dsp:txBody>
      <dsp:txXfrm>
        <a:off x="800661" y="137347"/>
        <a:ext cx="5098360" cy="565148"/>
      </dsp:txXfrm>
    </dsp:sp>
    <dsp:sp modelId="{66A735F7-C360-4AD7-A9CF-AA50621FB827}">
      <dsp:nvSpPr>
        <dsp:cNvPr id="0" name=""/>
        <dsp:cNvSpPr/>
      </dsp:nvSpPr>
      <dsp:spPr>
        <a:xfrm>
          <a:off x="1296430" y="720079"/>
          <a:ext cx="1377523" cy="431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025"/>
              </a:lnTo>
              <a:lnTo>
                <a:pt x="1377523" y="43102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C11BC-7935-4C48-A54F-4642F7182EDF}">
      <dsp:nvSpPr>
        <dsp:cNvPr id="0" name=""/>
        <dsp:cNvSpPr/>
      </dsp:nvSpPr>
      <dsp:spPr>
        <a:xfrm>
          <a:off x="2673954" y="864098"/>
          <a:ext cx="4723206" cy="574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на территориях Рязанской, Брянской, Липецкой, Курской областей  было установлено 13 базовых станций  (инвестиции - 31 млн. руб.) 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2690766" y="880910"/>
        <a:ext cx="4689582" cy="540388"/>
      </dsp:txXfrm>
    </dsp:sp>
    <dsp:sp modelId="{17FE55E5-C019-47A4-9C42-3FF31EF1AE77}">
      <dsp:nvSpPr>
        <dsp:cNvPr id="0" name=""/>
        <dsp:cNvSpPr/>
      </dsp:nvSpPr>
      <dsp:spPr>
        <a:xfrm>
          <a:off x="1296430" y="720079"/>
          <a:ext cx="1358858" cy="1079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9013"/>
              </a:lnTo>
              <a:lnTo>
                <a:pt x="1358858" y="107901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2AD9C-7D8C-40D8-B11D-90669E8C46AB}">
      <dsp:nvSpPr>
        <dsp:cNvPr id="0" name=""/>
        <dsp:cNvSpPr/>
      </dsp:nvSpPr>
      <dsp:spPr>
        <a:xfrm>
          <a:off x="2655289" y="1512172"/>
          <a:ext cx="4761537" cy="573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на территории республик Мордовия, Татарстан, Удмуртия и Нижегородской области было установлено 6 базовых станций  (инвестиции - 15 млн. руб.).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2672096" y="1528979"/>
        <a:ext cx="4727923" cy="540226"/>
      </dsp:txXfrm>
    </dsp:sp>
    <dsp:sp modelId="{0C8D930B-BBFD-49C5-87C9-5C68C6397A92}">
      <dsp:nvSpPr>
        <dsp:cNvPr id="0" name=""/>
        <dsp:cNvSpPr/>
      </dsp:nvSpPr>
      <dsp:spPr>
        <a:xfrm>
          <a:off x="1296430" y="720079"/>
          <a:ext cx="1358858" cy="1690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346"/>
              </a:lnTo>
              <a:lnTo>
                <a:pt x="1358858" y="169034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9D5E7-44A2-4E3C-85FA-D534E1900A02}">
      <dsp:nvSpPr>
        <dsp:cNvPr id="0" name=""/>
        <dsp:cNvSpPr/>
      </dsp:nvSpPr>
      <dsp:spPr>
        <a:xfrm>
          <a:off x="2655289" y="2160237"/>
          <a:ext cx="4761537" cy="500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на  территории Дальнего Востока (Амурская область, Якутия, Хабаровский и Забайкальский край) установлено  34 базовые станции  (инвестиции  - 41 млн. руб.)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2669945" y="2174893"/>
        <a:ext cx="4732225" cy="471065"/>
      </dsp:txXfrm>
    </dsp:sp>
    <dsp:sp modelId="{CD6308EC-B5AF-42BA-AD1C-8A5A15138238}">
      <dsp:nvSpPr>
        <dsp:cNvPr id="0" name=""/>
        <dsp:cNvSpPr/>
      </dsp:nvSpPr>
      <dsp:spPr>
        <a:xfrm>
          <a:off x="1296430" y="720079"/>
          <a:ext cx="1377523" cy="2469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089"/>
              </a:lnTo>
              <a:lnTo>
                <a:pt x="1377523" y="246908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B6F71-EFDF-4AC2-951B-9A34F5FB82F2}">
      <dsp:nvSpPr>
        <dsp:cNvPr id="0" name=""/>
        <dsp:cNvSpPr/>
      </dsp:nvSpPr>
      <dsp:spPr>
        <a:xfrm>
          <a:off x="2673954" y="2736305"/>
          <a:ext cx="4761537" cy="905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charset="0"/>
              <a:cs typeface="Arial" charset="0"/>
            </a:rPr>
            <a:t>Обеспечение связью вдоль трассы Амур. Проект реализован совместно МТС, Мегафон,  </a:t>
          </a:r>
          <a:r>
            <a:rPr lang="ru-RU" sz="1200" kern="1200" dirty="0" err="1" smtClean="0">
              <a:latin typeface="Arial" charset="0"/>
              <a:cs typeface="Arial" charset="0"/>
            </a:rPr>
            <a:t>Вымпелком</a:t>
          </a:r>
          <a:r>
            <a:rPr lang="ru-RU" sz="1200" kern="1200" dirty="0" smtClean="0">
              <a:latin typeface="Arial" charset="0"/>
              <a:cs typeface="Arial" charset="0"/>
            </a:rPr>
            <a:t>. Расходы МТС  составили более 500 млн. руб. (была установлена 91 базовая станция)</a:t>
          </a:r>
          <a:endParaRPr lang="ru-RU" sz="1200" kern="1200" dirty="0"/>
        </a:p>
      </dsp:txBody>
      <dsp:txXfrm>
        <a:off x="2700482" y="2762833"/>
        <a:ext cx="4708481" cy="8526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3F256-1D93-4678-93B6-7AD67C6223F9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</a:t>
          </a:r>
          <a:endParaRPr lang="ru-RU" sz="2200" kern="1200" dirty="0"/>
        </a:p>
      </dsp:txBody>
      <dsp:txXfrm rot="-5400000">
        <a:off x="1" y="396694"/>
        <a:ext cx="788217" cy="337807"/>
      </dsp:txXfrm>
    </dsp:sp>
    <dsp:sp modelId="{C1B36368-9D9B-447A-B1B9-ABDACF2A4F34}">
      <dsp:nvSpPr>
        <dsp:cNvPr id="0" name=""/>
        <dsp:cNvSpPr/>
      </dsp:nvSpPr>
      <dsp:spPr>
        <a:xfrm rot="5400000">
          <a:off x="4175494" y="-3354910"/>
          <a:ext cx="731915" cy="75064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Сохранить функциональное назначение универсальных услуг (голосовая телефония и доступ к сети Интернет), но оказывать универсальные услуги с использованием любых технологий (проводных, беспроводных)</a:t>
          </a:r>
          <a:endParaRPr lang="ru-RU" sz="1600" b="1" kern="1200" dirty="0"/>
        </a:p>
      </dsp:txBody>
      <dsp:txXfrm rot="-5400000">
        <a:off x="788217" y="68096"/>
        <a:ext cx="7470741" cy="660457"/>
      </dsp:txXfrm>
    </dsp:sp>
    <dsp:sp modelId="{A04FEC4B-B8E6-411E-91CD-E9EAF76D68FC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</a:t>
          </a:r>
          <a:endParaRPr lang="ru-RU" sz="2200" kern="1200" dirty="0"/>
        </a:p>
      </dsp:txBody>
      <dsp:txXfrm rot="-5400000">
        <a:off x="1" y="1374296"/>
        <a:ext cx="788217" cy="337807"/>
      </dsp:txXfrm>
    </dsp:sp>
    <dsp:sp modelId="{E9CC5053-F309-48C8-A3DA-3F461AF6F0A7}">
      <dsp:nvSpPr>
        <dsp:cNvPr id="0" name=""/>
        <dsp:cNvSpPr/>
      </dsp:nvSpPr>
      <dsp:spPr>
        <a:xfrm rot="5400000">
          <a:off x="4175494" y="-2407090"/>
          <a:ext cx="731915" cy="75064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Ограничить оказание УУС территориями, в пределах которых развитие конкуренции на рынках услуг </a:t>
          </a:r>
          <a:r>
            <a:rPr lang="ru-RU" sz="1600" b="1" kern="1200" dirty="0" smtClean="0"/>
            <a:t>связи неэффективно, строительство сетей связи </a:t>
          </a:r>
          <a:r>
            <a:rPr lang="ru-RU" sz="1600" b="1" kern="1200" dirty="0" smtClean="0"/>
            <a:t>экономически нецелесообразно</a:t>
          </a:r>
          <a:endParaRPr lang="ru-RU" sz="1600" b="1" kern="1200" dirty="0"/>
        </a:p>
      </dsp:txBody>
      <dsp:txXfrm rot="-5400000">
        <a:off x="788217" y="1015916"/>
        <a:ext cx="7470741" cy="660457"/>
      </dsp:txXfrm>
    </dsp:sp>
    <dsp:sp modelId="{3EA138F4-988C-4342-88A5-BAD698EC142C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</a:t>
          </a:r>
          <a:endParaRPr lang="ru-RU" sz="2200" kern="1200" dirty="0"/>
        </a:p>
      </dsp:txBody>
      <dsp:txXfrm rot="-5400000">
        <a:off x="1" y="2351898"/>
        <a:ext cx="788217" cy="337807"/>
      </dsp:txXfrm>
    </dsp:sp>
    <dsp:sp modelId="{90EEF2E4-DC4F-41B3-B349-5E88027BDDA5}">
      <dsp:nvSpPr>
        <dsp:cNvPr id="0" name=""/>
        <dsp:cNvSpPr/>
      </dsp:nvSpPr>
      <dsp:spPr>
        <a:xfrm rot="5400000">
          <a:off x="4184577" y="-1407515"/>
          <a:ext cx="731915" cy="7435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Осуществить переход </a:t>
          </a:r>
          <a:r>
            <a:rPr lang="ru-RU" sz="1600" b="1" kern="1200" dirty="0" smtClean="0"/>
            <a:t>от оказания УУС с использованием средств коллективного доступа к оказанию УУС с использованием средств индивидуального доступа (телефон)</a:t>
          </a:r>
          <a:endParaRPr lang="ru-RU" sz="1600" b="1" kern="1200" dirty="0"/>
        </a:p>
      </dsp:txBody>
      <dsp:txXfrm rot="-5400000">
        <a:off x="832843" y="1979948"/>
        <a:ext cx="7399655" cy="660457"/>
      </dsp:txXfrm>
    </dsp:sp>
    <dsp:sp modelId="{F3BDC69C-3C4C-45AC-BE68-745BC609E8C0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</a:t>
          </a:r>
          <a:endParaRPr lang="ru-RU" sz="2200" kern="1200" dirty="0"/>
        </a:p>
      </dsp:txBody>
      <dsp:txXfrm rot="-5400000">
        <a:off x="1" y="3329500"/>
        <a:ext cx="788217" cy="337807"/>
      </dsp:txXfrm>
    </dsp:sp>
    <dsp:sp modelId="{B1E30CF5-E085-406A-B915-5FD5FD051B51}">
      <dsp:nvSpPr>
        <dsp:cNvPr id="0" name=""/>
        <dsp:cNvSpPr/>
      </dsp:nvSpPr>
      <dsp:spPr>
        <a:xfrm rot="5400000">
          <a:off x="4175494" y="-451886"/>
          <a:ext cx="731915" cy="75064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Обеспечить прозрачность </a:t>
          </a:r>
          <a:r>
            <a:rPr lang="ru-RU" sz="1600" b="1" kern="1200" dirty="0" smtClean="0"/>
            <a:t>контроля за расходованием средств Резерва универсального обслуживания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-5400000">
        <a:off x="788217" y="2971120"/>
        <a:ext cx="7470741" cy="660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D964E7-98A3-4D5C-A872-FEAB8E619C43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4AFF90-B39F-4D2D-B92A-E9CDACC33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42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1FCCDE-B510-4341-92C7-FDF8041D2F02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B24DD8-24F0-409B-8F35-A32AD599C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22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24DD8-24F0-409B-8F35-A32AD599C1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7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New templates\Утв.шаблон\mts-presentation_rus_template_5%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1"/>
          <p:cNvSpPr txBox="1">
            <a:spLocks noChangeArrowheads="1"/>
          </p:cNvSpPr>
          <p:nvPr userDrawn="1"/>
        </p:nvSpPr>
        <p:spPr bwMode="auto">
          <a:xfrm>
            <a:off x="431800" y="5976938"/>
            <a:ext cx="2555875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sz="1200" smtClean="0"/>
          </a:p>
          <a:p>
            <a:pPr eaLnBrk="1" hangingPunct="1">
              <a:defRPr/>
            </a:pPr>
            <a:endParaRPr lang="en-US" sz="1200" smtClean="0"/>
          </a:p>
        </p:txBody>
      </p:sp>
      <p:sp>
        <p:nvSpPr>
          <p:cNvPr id="5" name="TextBox 12"/>
          <p:cNvSpPr txBox="1">
            <a:spLocks noChangeArrowheads="1"/>
          </p:cNvSpPr>
          <p:nvPr userDrawn="1"/>
        </p:nvSpPr>
        <p:spPr bwMode="auto">
          <a:xfrm>
            <a:off x="4592638" y="593725"/>
            <a:ext cx="4011612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sz="1200" smtClean="0">
              <a:solidFill>
                <a:srgbClr val="7F7F7F"/>
              </a:solidFill>
            </a:endParaRPr>
          </a:p>
          <a:p>
            <a:pPr eaLnBrk="1" hangingPunct="1">
              <a:defRPr/>
            </a:pPr>
            <a:endParaRPr lang="ru-RU" sz="1200" smtClean="0">
              <a:solidFill>
                <a:srgbClr val="7F7F7F"/>
              </a:solidFill>
            </a:endParaRPr>
          </a:p>
          <a:p>
            <a:pPr eaLnBrk="1" hangingPunct="1">
              <a:defRPr/>
            </a:pPr>
            <a:endParaRPr lang="ru-RU" sz="1200" smtClean="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2827"/>
            <a:ext cx="7143768" cy="1470025"/>
          </a:xfrm>
        </p:spPr>
        <p:txBody>
          <a:bodyPr>
            <a:normAutofit/>
          </a:bodyPr>
          <a:lstStyle>
            <a:lvl1pPr>
              <a:defRPr lang="en-US" sz="3800" kern="1200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3F92C6-9151-4B4C-A87A-E2EA13AB2FF7}" type="datetime1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9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600200"/>
            <a:ext cx="3995766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  <a:latin typeface="Arial" charset="0"/>
              </a:defRPr>
            </a:lvl1pPr>
          </a:lstStyle>
          <a:p>
            <a:pPr>
              <a:defRPr/>
            </a:pPr>
            <a:fld id="{1F2E1FC4-31F5-43D2-8FD4-B228BE46B0C7}" type="datetime1">
              <a:rPr lang="en-US"/>
              <a:pPr>
                <a:defRPr/>
              </a:pPr>
              <a:t>2/21/2012</a:t>
            </a:fld>
            <a:r>
              <a:rPr lang="ru-RU"/>
              <a:t>(место для проставления грифа конфиденциальности)</a:t>
            </a:r>
          </a:p>
          <a:p>
            <a:pPr>
              <a:defRPr/>
            </a:pPr>
            <a:r>
              <a:rPr lang="ru-RU"/>
              <a:t>ОАО «Мобильные ТелеСистемы», г.Москва ул. Марксистская, д.4</a:t>
            </a:r>
            <a:endParaRPr lang="en-US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7F77-BF64-4A38-B309-80F070612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 userDrawn="1"/>
        </p:nvSpPr>
        <p:spPr bwMode="auto">
          <a:xfrm>
            <a:off x="4560888" y="2987675"/>
            <a:ext cx="4060825" cy="19383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sz="1500" smtClean="0"/>
          </a:p>
          <a:p>
            <a:pPr eaLnBrk="1" hangingPunct="1">
              <a:defRPr/>
            </a:pPr>
            <a:endParaRPr lang="ru-RU" sz="1500" smtClean="0"/>
          </a:p>
          <a:p>
            <a:pPr eaLnBrk="1" hangingPunct="1">
              <a:defRPr/>
            </a:pPr>
            <a:endParaRPr lang="ru-RU" sz="1500" smtClean="0"/>
          </a:p>
          <a:p>
            <a:pPr eaLnBrk="1" hangingPunct="1">
              <a:defRPr/>
            </a:pPr>
            <a:endParaRPr lang="ru-RU" sz="1500" smtClean="0"/>
          </a:p>
          <a:p>
            <a:pPr eaLnBrk="1" hangingPunct="1">
              <a:defRPr/>
            </a:pPr>
            <a:endParaRPr lang="ru-RU" sz="1500" smtClean="0"/>
          </a:p>
          <a:p>
            <a:pPr eaLnBrk="1" hangingPunct="1">
              <a:defRPr/>
            </a:pPr>
            <a:endParaRPr lang="ru-RU" sz="1500" smtClean="0"/>
          </a:p>
          <a:p>
            <a:pPr eaLnBrk="1" hangingPunct="1">
              <a:defRPr/>
            </a:pPr>
            <a:endParaRPr lang="ru-RU" sz="1500" smtClean="0"/>
          </a:p>
          <a:p>
            <a:pPr eaLnBrk="1" hangingPunct="1">
              <a:defRPr/>
            </a:pPr>
            <a:endParaRPr lang="ru-RU" sz="1500" smtClean="0"/>
          </a:p>
        </p:txBody>
      </p:sp>
      <p:sp>
        <p:nvSpPr>
          <p:cNvPr id="5" name="TextBox 13"/>
          <p:cNvSpPr txBox="1">
            <a:spLocks noChangeArrowheads="1"/>
          </p:cNvSpPr>
          <p:nvPr userDrawn="1"/>
        </p:nvSpPr>
        <p:spPr bwMode="auto">
          <a:xfrm>
            <a:off x="4568825" y="379413"/>
            <a:ext cx="4106863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sz="1200" smtClean="0"/>
          </a:p>
          <a:p>
            <a:pPr eaLnBrk="1" hangingPunct="1">
              <a:defRPr/>
            </a:pPr>
            <a:endParaRPr lang="en-US" sz="12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  <a:latin typeface="Arial" charset="0"/>
              </a:defRPr>
            </a:lvl1pPr>
          </a:lstStyle>
          <a:p>
            <a:pPr>
              <a:defRPr/>
            </a:pPr>
            <a:fld id="{2CB5C21B-C4D3-4CF8-84B4-0EEC62622AAA}" type="datetime1">
              <a:rPr lang="en-US"/>
              <a:pPr>
                <a:defRPr/>
              </a:pPr>
              <a:t>2/21/2012</a:t>
            </a:fld>
            <a:r>
              <a:rPr lang="ru-RU"/>
              <a:t>(место для проставления грифа конфиденциальности)</a:t>
            </a:r>
          </a:p>
          <a:p>
            <a:pPr>
              <a:defRPr/>
            </a:pPr>
            <a:r>
              <a:rPr lang="ru-RU"/>
              <a:t>ОАО «Мобильные ТелеСистемы», г.Москва ул. Марксистская, д.4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57166-0EAA-40AD-9CBB-7A61DCCB4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0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600200"/>
            <a:ext cx="3995766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  <a:latin typeface="Arial" charset="0"/>
              </a:defRPr>
            </a:lvl1pPr>
          </a:lstStyle>
          <a:p>
            <a:pPr>
              <a:defRPr/>
            </a:pPr>
            <a:fld id="{A46B499F-96E7-427D-BF79-98CDBCDD1779}" type="datetime1">
              <a:rPr lang="en-US"/>
              <a:pPr>
                <a:defRPr/>
              </a:pPr>
              <a:t>2/21/2012</a:t>
            </a:fld>
            <a:r>
              <a:rPr lang="ru-RU"/>
              <a:t>(место для проставления грифа конфиденциальности)</a:t>
            </a:r>
          </a:p>
          <a:p>
            <a:pPr>
              <a:defRPr/>
            </a:pPr>
            <a:r>
              <a:rPr lang="ru-RU"/>
              <a:t>ОАО «Мобильные ТелеСистемы», г.Москва ул. Марксистская, д.4</a:t>
            </a:r>
            <a:endParaRPr lang="en-US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9AD71-9761-4293-81D7-E0BDF5AD7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93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600200"/>
            <a:ext cx="3995766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  <a:latin typeface="Arial" charset="0"/>
              </a:defRPr>
            </a:lvl1pPr>
          </a:lstStyle>
          <a:p>
            <a:pPr>
              <a:defRPr/>
            </a:pPr>
            <a:fld id="{8D39FD5D-A739-4A4D-B934-2F65F34BEBF3}" type="datetime1">
              <a:rPr lang="en-US"/>
              <a:pPr>
                <a:defRPr/>
              </a:pPr>
              <a:t>2/21/2012</a:t>
            </a:fld>
            <a:r>
              <a:rPr lang="ru-RU"/>
              <a:t>(место для проставления грифа конфиденциальности)</a:t>
            </a:r>
          </a:p>
          <a:p>
            <a:pPr>
              <a:defRPr/>
            </a:pPr>
            <a:r>
              <a:rPr lang="ru-RU"/>
              <a:t>ОАО «Мобильные ТелеСистемы», г.Москва ул. Марксистская, д.4</a:t>
            </a:r>
            <a:endParaRPr lang="en-US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0971F-1A3F-462A-BE2A-8EE74A3A8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8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  <a:latin typeface="Arial" charset="0"/>
              </a:defRPr>
            </a:lvl1pPr>
          </a:lstStyle>
          <a:p>
            <a:pPr>
              <a:defRPr/>
            </a:pPr>
            <a:fld id="{DF4C8E17-9697-48AE-A2EA-E0A6601325F4}" type="datetime1">
              <a:rPr lang="en-US"/>
              <a:pPr>
                <a:defRPr/>
              </a:pPr>
              <a:t>2/21/2012</a:t>
            </a:fld>
            <a:r>
              <a:rPr lang="ru-RU"/>
              <a:t>(место для проставления грифа конфиденциальности)</a:t>
            </a:r>
          </a:p>
          <a:p>
            <a:pPr>
              <a:defRPr/>
            </a:pPr>
            <a:r>
              <a:rPr lang="ru-RU"/>
              <a:t>ОАО «Мобильные ТелеСистемы», г.Москва ул. Марксистская, д.4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4A361-F078-4C48-96A1-7E088328C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8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New templates\Утв.шаблон\mts-presentation_rus_template_5%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110038" y="106363"/>
            <a:ext cx="4614862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0063" y="1600200"/>
            <a:ext cx="82153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288" y="6215063"/>
            <a:ext cx="3033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7F7F7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A538D03-6649-4763-B90B-1E4CAD4D9CEC}" type="datetime1">
              <a:rPr lang="en-US"/>
              <a:pPr>
                <a:defRPr/>
              </a:pPr>
              <a:t>2/21/2012</a:t>
            </a:fld>
            <a:endParaRPr lang="ru-RU"/>
          </a:p>
          <a:p>
            <a:pPr>
              <a:defRPr/>
            </a:pPr>
            <a:r>
              <a:rPr lang="ru-RU"/>
              <a:t>(место для проставления грифа конфиденциальности)</a:t>
            </a:r>
          </a:p>
          <a:p>
            <a:pPr>
              <a:defRPr/>
            </a:pPr>
            <a:r>
              <a:rPr lang="ru-RU"/>
              <a:t>ОАО «Мобильные ТелеСистемы», г.Москва ул. Марксистская, д.4</a:t>
            </a: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8A2D17-988A-4E67-99EF-46830DBE0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kern="1200">
          <a:solidFill>
            <a:srgbClr val="A80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en-US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lang="en-US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US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366713" y="2228671"/>
            <a:ext cx="83089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 dirty="0">
                <a:solidFill>
                  <a:srgbClr val="C00000"/>
                </a:solidFill>
              </a:rPr>
              <a:t>Реформа универсальных</a:t>
            </a:r>
          </a:p>
          <a:p>
            <a:pPr algn="ctr" eaLnBrk="1" hangingPunct="1"/>
            <a:r>
              <a:rPr lang="ru-RU" sz="3600" b="1" dirty="0">
                <a:solidFill>
                  <a:srgbClr val="C00000"/>
                </a:solidFill>
              </a:rPr>
              <a:t> услуг связи (УУС)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5085184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Заседание Комиссии РСПП по телекоммуникациям и информационным технологиям  </a:t>
            </a:r>
          </a:p>
          <a:p>
            <a:r>
              <a:rPr lang="ru-RU" dirty="0" smtClean="0"/>
              <a:t>21.02.2012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Оглавление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BC7F77-BF64-4A38-B309-80F07061221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TextBox 9"/>
          <p:cNvSpPr txBox="1">
            <a:spLocks noGrp="1" noChangeArrowheads="1"/>
          </p:cNvSpPr>
          <p:nvPr>
            <p:ph idx="1"/>
          </p:nvPr>
        </p:nvSpPr>
        <p:spPr bwMode="auto">
          <a:xfrm>
            <a:off x="500063" y="1600200"/>
            <a:ext cx="8215312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80000"/>
                </a:solidFill>
              </a:rPr>
              <a:t>Обеспечение населения голосовыми </a:t>
            </a:r>
            <a:r>
              <a:rPr lang="ru-RU" sz="2400" dirty="0" smtClean="0">
                <a:solidFill>
                  <a:srgbClr val="A80000"/>
                </a:solidFill>
              </a:rPr>
              <a:t>услугами</a:t>
            </a:r>
            <a:r>
              <a:rPr lang="en-US" sz="2400" dirty="0" smtClean="0">
                <a:solidFill>
                  <a:srgbClr val="A80000"/>
                </a:solidFill>
              </a:rPr>
              <a:t>          </a:t>
            </a:r>
            <a:r>
              <a:rPr lang="ru-RU" sz="2400" dirty="0" smtClean="0">
                <a:solidFill>
                  <a:srgbClr val="A80000"/>
                </a:solidFill>
              </a:rPr>
              <a:t> </a:t>
            </a:r>
            <a:r>
              <a:rPr lang="ru-RU" sz="2400" dirty="0" smtClean="0">
                <a:solidFill>
                  <a:srgbClr val="A80000"/>
                </a:solidFill>
              </a:rPr>
              <a:t>в регионах, </a:t>
            </a:r>
            <a:r>
              <a:rPr lang="ru-RU" sz="2400" dirty="0" smtClean="0">
                <a:solidFill>
                  <a:srgbClr val="A80000"/>
                </a:solidFill>
              </a:rPr>
              <a:t>где </a:t>
            </a:r>
            <a:r>
              <a:rPr lang="ru-RU" sz="2400" dirty="0" smtClean="0">
                <a:solidFill>
                  <a:srgbClr val="A80000"/>
                </a:solidFill>
              </a:rPr>
              <a:t>это экономически неэффективно</a:t>
            </a:r>
          </a:p>
          <a:p>
            <a:pPr marL="0" indent="0" eaLnBrk="1" hangingPunct="1">
              <a:buNone/>
            </a:pPr>
            <a:endParaRPr lang="ru-RU" sz="2400" dirty="0" smtClean="0">
              <a:solidFill>
                <a:srgbClr val="A8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80000"/>
                </a:solidFill>
              </a:rPr>
              <a:t>Использование </a:t>
            </a:r>
            <a:r>
              <a:rPr lang="ru-RU" sz="2400" smtClean="0">
                <a:solidFill>
                  <a:srgbClr val="A80000"/>
                </a:solidFill>
              </a:rPr>
              <a:t>беспроводной технологии               при </a:t>
            </a:r>
            <a:r>
              <a:rPr lang="ru-RU" sz="2400" dirty="0">
                <a:solidFill>
                  <a:srgbClr val="A80000"/>
                </a:solidFill>
              </a:rPr>
              <a:t>оказании </a:t>
            </a:r>
            <a:r>
              <a:rPr lang="ru-RU" sz="2400" dirty="0" smtClean="0">
                <a:solidFill>
                  <a:srgbClr val="A80000"/>
                </a:solidFill>
              </a:rPr>
              <a:t>УУС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400" dirty="0" smtClean="0">
              <a:solidFill>
                <a:srgbClr val="A8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>
                <a:solidFill>
                  <a:srgbClr val="A80000"/>
                </a:solidFill>
              </a:rPr>
              <a:t>Предпосылки для реформы </a:t>
            </a:r>
            <a:r>
              <a:rPr lang="ru-RU" sz="2400" dirty="0" smtClean="0">
                <a:solidFill>
                  <a:srgbClr val="A80000"/>
                </a:solidFill>
              </a:rPr>
              <a:t>УУС</a:t>
            </a:r>
          </a:p>
          <a:p>
            <a:pPr marL="0" indent="0" eaLnBrk="1" hangingPunct="1">
              <a:buNone/>
            </a:pPr>
            <a:endParaRPr lang="ru-RU" sz="2400" dirty="0" smtClean="0">
              <a:solidFill>
                <a:srgbClr val="A8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>
                <a:solidFill>
                  <a:srgbClr val="A80000"/>
                </a:solidFill>
              </a:rPr>
              <a:t>Предлагаемый подход к реформе УУС</a:t>
            </a:r>
            <a:endParaRPr lang="en-US" sz="2400" dirty="0">
              <a:solidFill>
                <a:srgbClr val="A80000"/>
              </a:solidFill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rgbClr val="A80000"/>
              </a:solidFill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rgbClr val="A80000"/>
              </a:solidFill>
            </a:endParaRPr>
          </a:p>
          <a:p>
            <a:pPr eaLnBrk="1" hangingPunct="1"/>
            <a:endParaRPr lang="en-US" sz="2400" dirty="0">
              <a:solidFill>
                <a:srgbClr val="A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7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903045" y="6371929"/>
            <a:ext cx="2133600" cy="365125"/>
          </a:xfrm>
        </p:spPr>
        <p:txBody>
          <a:bodyPr/>
          <a:lstStyle/>
          <a:p>
            <a:pPr>
              <a:defRPr/>
            </a:pPr>
            <a:fld id="{FDCF4719-A24B-47DA-B2C4-9888C483EF1C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21073841"/>
              </p:ext>
            </p:extLst>
          </p:nvPr>
        </p:nvGraphicFramePr>
        <p:xfrm>
          <a:off x="396033" y="1844824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4" name="TextBox 9"/>
          <p:cNvSpPr txBox="1">
            <a:spLocks noChangeArrowheads="1"/>
          </p:cNvSpPr>
          <p:nvPr/>
        </p:nvSpPr>
        <p:spPr bwMode="auto">
          <a:xfrm>
            <a:off x="2771651" y="116632"/>
            <a:ext cx="61928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2000" b="1" dirty="0" smtClean="0">
                <a:solidFill>
                  <a:srgbClr val="C00000"/>
                </a:solidFill>
              </a:rPr>
              <a:t>Обеспечение</a:t>
            </a:r>
            <a:r>
              <a:rPr lang="ru-RU" b="1" dirty="0" smtClean="0">
                <a:solidFill>
                  <a:srgbClr val="C00000"/>
                </a:solidFill>
              </a:rPr>
              <a:t> населения голосовыми услугами </a:t>
            </a:r>
            <a:r>
              <a:rPr lang="en-US" b="1" dirty="0" smtClean="0">
                <a:solidFill>
                  <a:srgbClr val="C00000"/>
                </a:solidFill>
              </a:rPr>
              <a:t>        </a:t>
            </a:r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</a:rPr>
              <a:t>регионах</a:t>
            </a:r>
            <a:r>
              <a:rPr lang="ru-RU" b="1" dirty="0" smtClean="0">
                <a:solidFill>
                  <a:srgbClr val="C00000"/>
                </a:solidFill>
              </a:rPr>
              <a:t>, где это экономически неэффективно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245" name="Прямоугольник 1"/>
          <p:cNvSpPr>
            <a:spLocks noChangeArrowheads="1"/>
          </p:cNvSpPr>
          <p:nvPr/>
        </p:nvSpPr>
        <p:spPr bwMode="auto">
          <a:xfrm>
            <a:off x="323528" y="980728"/>
            <a:ext cx="8353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/>
              <a:t>В РФ существует 1</a:t>
            </a:r>
            <a:r>
              <a:rPr lang="en-US" sz="1400" dirty="0"/>
              <a:t>33686</a:t>
            </a:r>
            <a:r>
              <a:rPr lang="ru-RU" sz="1400" dirty="0"/>
              <a:t> сельских населенных пунктов (по </a:t>
            </a:r>
            <a:r>
              <a:rPr lang="ru-RU" sz="1400" dirty="0" smtClean="0"/>
              <a:t>итогам </a:t>
            </a:r>
            <a:r>
              <a:rPr lang="ru-RU" sz="1400" dirty="0" smtClean="0"/>
              <a:t>переписи </a:t>
            </a:r>
            <a:r>
              <a:rPr lang="ru-RU" sz="1400" dirty="0"/>
              <a:t>2010 года)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/>
              <a:t>Более 10% сельских населенных пунктов не телефонизировано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/>
              <a:t>Оказание услуг связи в большинстве </a:t>
            </a:r>
            <a:r>
              <a:rPr lang="ru-RU" sz="1400" dirty="0"/>
              <a:t>указанных населенных пунктов экономически </a:t>
            </a:r>
            <a:r>
              <a:rPr lang="ru-RU" sz="1400" dirty="0" smtClean="0"/>
              <a:t>неэффективно</a:t>
            </a: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252090" y="5733256"/>
            <a:ext cx="8496300" cy="872034"/>
          </a:xfrm>
          <a:prstGeom prst="rect">
            <a:avLst/>
          </a:prstGeom>
          <a:solidFill>
            <a:srgbClr val="860000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На современном этапе развития общества существуют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потребности </a:t>
            </a:r>
            <a:r>
              <a:rPr lang="ru-RU" b="1" dirty="0">
                <a:solidFill>
                  <a:schemeClr val="bg1"/>
                </a:solidFill>
              </a:rPr>
              <a:t>в голосовых услугах связи на всей территории РФ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3A251E-3931-4E04-8FF9-90F5C01A7BD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67" name="TextBox 9"/>
          <p:cNvSpPr txBox="1">
            <a:spLocks noChangeArrowheads="1"/>
          </p:cNvSpPr>
          <p:nvPr/>
        </p:nvSpPr>
        <p:spPr bwMode="auto">
          <a:xfrm>
            <a:off x="2699643" y="188913"/>
            <a:ext cx="61928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2000" b="1" dirty="0" smtClean="0">
                <a:solidFill>
                  <a:srgbClr val="C00000"/>
                </a:solidFill>
              </a:rPr>
              <a:t>Использование беспроводной </a:t>
            </a:r>
          </a:p>
          <a:p>
            <a:pPr algn="r" eaLnBrk="1" hangingPunct="1"/>
            <a:r>
              <a:rPr lang="ru-RU" sz="2000" b="1" dirty="0" smtClean="0">
                <a:solidFill>
                  <a:srgbClr val="C00000"/>
                </a:solidFill>
              </a:rPr>
              <a:t>технологии при </a:t>
            </a:r>
            <a:r>
              <a:rPr lang="ru-RU" sz="2000" b="1" dirty="0" smtClean="0">
                <a:solidFill>
                  <a:srgbClr val="C00000"/>
                </a:solidFill>
              </a:rPr>
              <a:t>оказании УУС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Номер слайда 3"/>
          <p:cNvSpPr txBox="1">
            <a:spLocks noGrp="1"/>
          </p:cNvSpPr>
          <p:nvPr/>
        </p:nvSpPr>
        <p:spPr>
          <a:xfrm>
            <a:off x="6553200" y="6215063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40923A9-B0B0-458F-896A-5FDA652CE78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269" name="Прямоугольник 1"/>
          <p:cNvSpPr>
            <a:spLocks noChangeArrowheads="1"/>
          </p:cNvSpPr>
          <p:nvPr/>
        </p:nvSpPr>
        <p:spPr bwMode="auto">
          <a:xfrm>
            <a:off x="368300" y="3501008"/>
            <a:ext cx="8496300" cy="707886"/>
          </a:xfrm>
          <a:prstGeom prst="rect">
            <a:avLst/>
          </a:prstGeom>
          <a:solidFill>
            <a:srgbClr val="4F81BD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Беспроводная </a:t>
            </a:r>
            <a:r>
              <a:rPr lang="ru-RU" sz="1600" b="1" dirty="0">
                <a:solidFill>
                  <a:schemeClr val="bg1"/>
                </a:solidFill>
              </a:rPr>
              <a:t>технология уже используется для оказания </a:t>
            </a:r>
            <a:r>
              <a:rPr lang="ru-RU" sz="1600" b="1" dirty="0" smtClean="0">
                <a:solidFill>
                  <a:schemeClr val="bg1"/>
                </a:solidFill>
              </a:rPr>
              <a:t>УУС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(около </a:t>
            </a:r>
            <a:r>
              <a:rPr lang="ru-RU" sz="1600" b="1" dirty="0">
                <a:solidFill>
                  <a:schemeClr val="bg1"/>
                </a:solidFill>
              </a:rPr>
              <a:t>40% таксофонов  подключены с использованием сетей GSM и CDMA</a:t>
            </a:r>
            <a:r>
              <a:rPr lang="ru-RU" sz="1600" dirty="0" smtClean="0">
                <a:solidFill>
                  <a:schemeClr val="bg1"/>
                </a:solidFill>
              </a:rPr>
              <a:t>*)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270" name="Прямоугольник 1"/>
          <p:cNvSpPr>
            <a:spLocks noChangeArrowheads="1"/>
          </p:cNvSpPr>
          <p:nvPr/>
        </p:nvSpPr>
        <p:spPr bwMode="auto">
          <a:xfrm>
            <a:off x="292100" y="6063679"/>
            <a:ext cx="8135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200" dirty="0" smtClean="0">
                <a:solidFill>
                  <a:srgbClr val="A80000"/>
                </a:solidFill>
              </a:rPr>
              <a:t>* Доклад </a:t>
            </a:r>
            <a:r>
              <a:rPr lang="ru-RU" sz="1200" dirty="0" err="1" smtClean="0">
                <a:solidFill>
                  <a:srgbClr val="A80000"/>
                </a:solidFill>
              </a:rPr>
              <a:t>и.о</a:t>
            </a:r>
            <a:r>
              <a:rPr lang="ru-RU" sz="1200" dirty="0" smtClean="0">
                <a:solidFill>
                  <a:srgbClr val="A80000"/>
                </a:solidFill>
              </a:rPr>
              <a:t>. руководителя </a:t>
            </a:r>
            <a:r>
              <a:rPr lang="ru-RU" sz="1200" dirty="0" err="1" smtClean="0">
                <a:solidFill>
                  <a:srgbClr val="A80000"/>
                </a:solidFill>
              </a:rPr>
              <a:t>Россвязи</a:t>
            </a:r>
            <a:r>
              <a:rPr lang="ru-RU" sz="1200" dirty="0" smtClean="0">
                <a:solidFill>
                  <a:srgbClr val="A80000"/>
                </a:solidFill>
              </a:rPr>
              <a:t> </a:t>
            </a:r>
            <a:r>
              <a:rPr lang="ru-RU" sz="1200" dirty="0" err="1" smtClean="0">
                <a:solidFill>
                  <a:srgbClr val="A80000"/>
                </a:solidFill>
              </a:rPr>
              <a:t>Мальянова</a:t>
            </a:r>
            <a:r>
              <a:rPr lang="ru-RU" sz="1200" dirty="0" smtClean="0">
                <a:solidFill>
                  <a:srgbClr val="A80000"/>
                </a:solidFill>
              </a:rPr>
              <a:t> А.С. </a:t>
            </a:r>
            <a:r>
              <a:rPr lang="ru-RU" sz="1200" dirty="0" smtClean="0">
                <a:solidFill>
                  <a:srgbClr val="A80000"/>
                </a:solidFill>
              </a:rPr>
              <a:t>на </a:t>
            </a:r>
            <a:r>
              <a:rPr lang="ru-RU" sz="1200" dirty="0">
                <a:solidFill>
                  <a:srgbClr val="A80000"/>
                </a:solidFill>
              </a:rPr>
              <a:t>заседании Президиума Совета </a:t>
            </a:r>
            <a:endParaRPr lang="ru-RU" sz="1200" dirty="0" smtClean="0">
              <a:solidFill>
                <a:srgbClr val="A80000"/>
              </a:solidFill>
            </a:endParaRPr>
          </a:p>
          <a:p>
            <a:r>
              <a:rPr lang="ru-RU" sz="1200" dirty="0" smtClean="0">
                <a:solidFill>
                  <a:srgbClr val="A80000"/>
                </a:solidFill>
              </a:rPr>
              <a:t>  при </a:t>
            </a:r>
            <a:r>
              <a:rPr lang="ru-RU" sz="1200" dirty="0">
                <a:solidFill>
                  <a:srgbClr val="A80000"/>
                </a:solidFill>
              </a:rPr>
              <a:t>Президенте РФ </a:t>
            </a:r>
            <a:r>
              <a:rPr lang="ru-RU" sz="1200" dirty="0" smtClean="0">
                <a:solidFill>
                  <a:srgbClr val="A80000"/>
                </a:solidFill>
              </a:rPr>
              <a:t> по </a:t>
            </a:r>
            <a:r>
              <a:rPr lang="ru-RU" sz="1200" dirty="0">
                <a:solidFill>
                  <a:srgbClr val="A80000"/>
                </a:solidFill>
              </a:rPr>
              <a:t>развитию информационного общества</a:t>
            </a:r>
            <a:r>
              <a:rPr lang="en-US" sz="1200" dirty="0">
                <a:solidFill>
                  <a:srgbClr val="A80000"/>
                </a:solidFill>
              </a:rPr>
              <a:t> </a:t>
            </a:r>
            <a:r>
              <a:rPr lang="ru-RU" sz="1200" dirty="0" smtClean="0">
                <a:solidFill>
                  <a:srgbClr val="A80000"/>
                </a:solidFill>
              </a:rPr>
              <a:t>(</a:t>
            </a:r>
            <a:r>
              <a:rPr lang="en-US" sz="1200" dirty="0" smtClean="0">
                <a:solidFill>
                  <a:srgbClr val="A80000"/>
                </a:solidFill>
              </a:rPr>
              <a:t>02</a:t>
            </a:r>
            <a:r>
              <a:rPr lang="ru-RU" sz="1200" dirty="0">
                <a:solidFill>
                  <a:srgbClr val="A80000"/>
                </a:solidFill>
              </a:rPr>
              <a:t>.</a:t>
            </a:r>
            <a:r>
              <a:rPr lang="en-US" sz="1200" dirty="0">
                <a:solidFill>
                  <a:srgbClr val="A80000"/>
                </a:solidFill>
              </a:rPr>
              <a:t>09</a:t>
            </a:r>
            <a:r>
              <a:rPr lang="ru-RU" sz="1200" dirty="0">
                <a:solidFill>
                  <a:srgbClr val="A80000"/>
                </a:solidFill>
              </a:rPr>
              <a:t>.</a:t>
            </a:r>
            <a:r>
              <a:rPr lang="en-US" sz="1200" dirty="0" smtClean="0">
                <a:solidFill>
                  <a:srgbClr val="A80000"/>
                </a:solidFill>
              </a:rPr>
              <a:t>2011</a:t>
            </a:r>
            <a:r>
              <a:rPr lang="ru-RU" sz="1200" dirty="0" smtClean="0">
                <a:solidFill>
                  <a:srgbClr val="A80000"/>
                </a:solidFill>
              </a:rPr>
              <a:t>).</a:t>
            </a:r>
            <a:endParaRPr lang="ru-RU" sz="1200" dirty="0">
              <a:solidFill>
                <a:srgbClr val="A80000"/>
              </a:solidFill>
            </a:endParaRP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02" y="1328390"/>
            <a:ext cx="147637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C:\Documents and Settings\oblaneye\Мои документы\Мои рисунки\БС СПС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218" y="980728"/>
            <a:ext cx="9525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C:\Documents and Settings\oblaneye\Мои документы\Мои рисунки\сотовый телеф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74" y="1364904"/>
            <a:ext cx="12001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Стрелка вниз 16"/>
          <p:cNvSpPr/>
          <p:nvPr/>
        </p:nvSpPr>
        <p:spPr>
          <a:xfrm rot="5400000" flipH="1">
            <a:off x="3278647" y="1146419"/>
            <a:ext cx="302421" cy="1865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6200000" flipH="1">
            <a:off x="6286191" y="1129629"/>
            <a:ext cx="302421" cy="18993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ятиугольник 1"/>
          <p:cNvSpPr/>
          <p:nvPr/>
        </p:nvSpPr>
        <p:spPr>
          <a:xfrm rot="5400000">
            <a:off x="4416390" y="1905238"/>
            <a:ext cx="329327" cy="5310484"/>
          </a:xfrm>
          <a:prstGeom prst="homePlat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"/>
          <p:cNvSpPr>
            <a:spLocks noChangeArrowheads="1"/>
          </p:cNvSpPr>
          <p:nvPr/>
        </p:nvSpPr>
        <p:spPr bwMode="auto">
          <a:xfrm>
            <a:off x="396180" y="4953942"/>
            <a:ext cx="8496300" cy="923330"/>
          </a:xfrm>
          <a:prstGeom prst="rect">
            <a:avLst/>
          </a:prstGeom>
          <a:solidFill>
            <a:srgbClr val="860000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Необходимо законодательно реализовать возможность использования как проводной так и беспроводной технологий  при оказании УУС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1178545" y="2777153"/>
            <a:ext cx="1377231" cy="507831"/>
          </a:xfrm>
          <a:prstGeom prst="rect">
            <a:avLst/>
          </a:prstGeom>
          <a:solidFill>
            <a:srgbClr val="860000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УУС 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43663" y="6183313"/>
            <a:ext cx="2133600" cy="365125"/>
          </a:xfrm>
        </p:spPr>
        <p:txBody>
          <a:bodyPr/>
          <a:lstStyle/>
          <a:p>
            <a:pPr>
              <a:defRPr/>
            </a:pPr>
            <a:fld id="{F613AFD0-69A4-4B90-88A6-BB336680FE2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361950" y="1412776"/>
            <a:ext cx="8424863" cy="2341768"/>
          </a:xfrm>
          <a:prstGeom prst="rect">
            <a:avLst/>
          </a:prstGeom>
          <a:noFill/>
          <a:ln w="25400">
            <a:solidFill>
              <a:srgbClr val="385D8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 bIns="10800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b="1" dirty="0"/>
              <a:t>Тенденция к замещению услуг фиксированной связи услугами подвижной связи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b="1" dirty="0"/>
              <a:t>Применение в универсальном обслуживании различных технологий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b="1" dirty="0"/>
              <a:t>Потребность абонентов в расширении спектра оказываемых </a:t>
            </a:r>
            <a:r>
              <a:rPr lang="ru-RU" b="1" dirty="0" smtClean="0"/>
              <a:t>УУС</a:t>
            </a:r>
            <a:endParaRPr lang="ru-RU" b="1" dirty="0" smtClean="0"/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b="1" dirty="0" smtClean="0"/>
              <a:t>В ряде населенных пунктов услуги связи до сих пор недоступны или мало доступны</a:t>
            </a:r>
            <a:endParaRPr lang="ru-RU" b="1" dirty="0"/>
          </a:p>
        </p:txBody>
      </p:sp>
      <p:sp>
        <p:nvSpPr>
          <p:cNvPr id="9220" name="Прямоугольник 10"/>
          <p:cNvSpPr>
            <a:spLocks noChangeArrowheads="1"/>
          </p:cNvSpPr>
          <p:nvPr/>
        </p:nvSpPr>
        <p:spPr bwMode="auto">
          <a:xfrm>
            <a:off x="322261" y="4742580"/>
            <a:ext cx="8464551" cy="923330"/>
          </a:xfrm>
          <a:prstGeom prst="rect">
            <a:avLst/>
          </a:prstGeom>
          <a:solidFill>
            <a:srgbClr val="860000"/>
          </a:solidFill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b="1" dirty="0" smtClean="0">
                <a:solidFill>
                  <a:schemeClr val="bg1"/>
                </a:solidFill>
              </a:rPr>
              <a:t>Необходимо осуществить реформу </a:t>
            </a:r>
            <a:r>
              <a:rPr lang="ru-RU" b="1" dirty="0">
                <a:solidFill>
                  <a:schemeClr val="bg1"/>
                </a:solidFill>
              </a:rPr>
              <a:t>существующей системы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b="1" dirty="0" smtClean="0">
                <a:solidFill>
                  <a:schemeClr val="bg1"/>
                </a:solidFill>
              </a:rPr>
              <a:t>оказания </a:t>
            </a:r>
            <a:r>
              <a:rPr lang="ru-RU" b="1" dirty="0">
                <a:solidFill>
                  <a:schemeClr val="bg1"/>
                </a:solidFill>
              </a:rPr>
              <a:t>универсальных услуг </a:t>
            </a:r>
            <a:r>
              <a:rPr lang="ru-RU" b="1" dirty="0" smtClean="0">
                <a:solidFill>
                  <a:schemeClr val="bg1"/>
                </a:solidFill>
              </a:rPr>
              <a:t>связи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951288" y="4236939"/>
            <a:ext cx="1125537" cy="287338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3779912" y="395372"/>
            <a:ext cx="51562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2000" b="1" dirty="0" smtClean="0">
                <a:solidFill>
                  <a:srgbClr val="A80000"/>
                </a:solidFill>
              </a:rPr>
              <a:t>Предпосылки для реформы УУС</a:t>
            </a:r>
            <a:endParaRPr lang="en-US" sz="2000" b="1" dirty="0">
              <a:solidFill>
                <a:srgbClr val="A8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9"/>
          <p:cNvSpPr txBox="1">
            <a:spLocks noChangeArrowheads="1"/>
          </p:cNvSpPr>
          <p:nvPr/>
        </p:nvSpPr>
        <p:spPr bwMode="auto">
          <a:xfrm>
            <a:off x="3543300" y="323364"/>
            <a:ext cx="52597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2000" b="1" dirty="0">
                <a:solidFill>
                  <a:srgbClr val="C00000"/>
                </a:solidFill>
              </a:rPr>
              <a:t>Предлагаемый подход к реформе УУС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Номер слайда 3"/>
          <p:cNvSpPr txBox="1">
            <a:spLocks noGrp="1"/>
          </p:cNvSpPr>
          <p:nvPr/>
        </p:nvSpPr>
        <p:spPr>
          <a:xfrm>
            <a:off x="6830244" y="63991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5D7A28A-D666-498D-9002-2D1E3503BF7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094348958"/>
              </p:ext>
            </p:extLst>
          </p:nvPr>
        </p:nvGraphicFramePr>
        <p:xfrm>
          <a:off x="552223" y="1196752"/>
          <a:ext cx="82946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467544" y="5421665"/>
            <a:ext cx="8496300" cy="923330"/>
          </a:xfrm>
          <a:prstGeom prst="rect">
            <a:avLst/>
          </a:prstGeom>
          <a:solidFill>
            <a:srgbClr val="860000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Реформа </a:t>
            </a:r>
            <a:r>
              <a:rPr lang="ru-RU" b="1" dirty="0" smtClean="0">
                <a:solidFill>
                  <a:schemeClr val="bg1"/>
                </a:solidFill>
              </a:rPr>
              <a:t>УУС </a:t>
            </a:r>
            <a:r>
              <a:rPr lang="ru-RU" b="1" dirty="0" smtClean="0">
                <a:solidFill>
                  <a:schemeClr val="bg1"/>
                </a:solidFill>
              </a:rPr>
              <a:t>на основе указанных принципов позволит обеспечить население РФ доступными услугами связи 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 txBox="1">
            <a:spLocks/>
          </p:cNvSpPr>
          <p:nvPr/>
        </p:nvSpPr>
        <p:spPr bwMode="auto">
          <a:xfrm>
            <a:off x="685800" y="2246313"/>
            <a:ext cx="77724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4400" dirty="0">
                <a:solidFill>
                  <a:srgbClr val="A8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453</Words>
  <Application>Microsoft Office PowerPoint</Application>
  <PresentationFormat>Экран (4:3)</PresentationFormat>
  <Paragraphs>57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Оглавление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BBDO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Рего Андрей Викторович</cp:lastModifiedBy>
  <cp:revision>115</cp:revision>
  <cp:lastPrinted>2012-02-20T10:31:12Z</cp:lastPrinted>
  <dcterms:created xsi:type="dcterms:W3CDTF">2010-10-06T14:30:23Z</dcterms:created>
  <dcterms:modified xsi:type="dcterms:W3CDTF">2012-02-21T05:40:15Z</dcterms:modified>
</cp:coreProperties>
</file>