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9" r:id="rId2"/>
    <p:sldId id="300" r:id="rId3"/>
    <p:sldId id="312" r:id="rId4"/>
    <p:sldId id="313" r:id="rId5"/>
    <p:sldId id="302" r:id="rId6"/>
    <p:sldId id="310" r:id="rId7"/>
    <p:sldId id="315" r:id="rId8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4034"/>
    <a:srgbClr val="E04F40"/>
    <a:srgbClr val="A14C47"/>
    <a:srgbClr val="DF2003"/>
    <a:srgbClr val="DF6369"/>
    <a:srgbClr val="DF83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11"/>
    <p:restoredTop sz="98230" autoAdjust="0"/>
  </p:normalViewPr>
  <p:slideViewPr>
    <p:cSldViewPr snapToObjects="1">
      <p:cViewPr varScale="1">
        <p:scale>
          <a:sx n="113" d="100"/>
          <a:sy n="113" d="100"/>
        </p:scale>
        <p:origin x="1224" y="84"/>
      </p:cViewPr>
      <p:guideLst>
        <p:guide orient="horz" pos="2160"/>
        <p:guide pos="288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77487-1EED-0940-8B63-DE314F44B8A3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EF845-F1F6-D940-9FDE-0D1065941D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3004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65D11-2915-B54F-A193-15D2858E23A4}" type="datetimeFigureOut">
              <a:rPr lang="ru-RU" smtClean="0"/>
              <a:t>14.03.2017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1C8E5-0964-D040-9D31-FA30214A46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7525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F40C7-3510-B54D-BA76-E8995AE9F12F}" type="datetime1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243AA-6012-1941-AF41-A93E55CF9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32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CB5C-41B8-A845-9008-7AC27AE688CA}" type="datetime1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243AA-6012-1941-AF41-A93E55CF9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54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D358A-7E00-274D-99BD-9E50ED1C13CF}" type="datetime1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243AA-6012-1941-AF41-A93E55CF9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336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9B940-287A-F84E-BF8C-683768FD305A}" type="datetime1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243AA-6012-1941-AF41-A93E55CF9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1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4B85F-62B8-334C-9B4C-FD7F1640318A}" type="datetime1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243AA-6012-1941-AF41-A93E55CF9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66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D607D-D4FF-C342-B91F-0DA44925AB37}" type="datetime1">
              <a:rPr lang="ru-RU" smtClean="0"/>
              <a:t>14.03.2017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243AA-6012-1941-AF41-A93E55CF9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76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0C11-983C-3042-A74C-D6900F5396C7}" type="datetime1">
              <a:rPr lang="ru-RU" smtClean="0"/>
              <a:t>14.03.2017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243AA-6012-1941-AF41-A93E55CF9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95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9638-9688-6546-AB5F-B0E3E8F657BD}" type="datetime1">
              <a:rPr lang="ru-RU" smtClean="0"/>
              <a:t>14.03.2017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243AA-6012-1941-AF41-A93E55CF9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3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3B364-F2D9-EB4F-8AD0-FD35EA15EB7C}" type="datetime1">
              <a:rPr lang="ru-RU" smtClean="0"/>
              <a:t>14.03.2017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243AA-6012-1941-AF41-A93E55CF9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52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7BB2-03D6-3946-AA24-C5803947BF62}" type="datetime1">
              <a:rPr lang="ru-RU" smtClean="0"/>
              <a:t>14.03.2017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243AA-6012-1941-AF41-A93E55CF9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1150A-AD0C-E24F-A4F2-17305384B770}" type="datetime1">
              <a:rPr lang="ru-RU" smtClean="0"/>
              <a:t>14.03.2017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243AA-6012-1941-AF41-A93E55CF9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5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B1FFD-525E-5246-ACB0-2123EFC12369}" type="datetime1">
              <a:rPr lang="ru-RU" smtClean="0"/>
              <a:t>14.03.2017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243AA-6012-1941-AF41-A93E55CF9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27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906000" cy="960895"/>
          </a:xfrm>
          <a:prstGeom prst="rect">
            <a:avLst/>
          </a:prstGeom>
        </p:spPr>
      </p:pic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66" y="56664"/>
            <a:ext cx="2214626" cy="801909"/>
          </a:xfrm>
          <a:prstGeom prst="rect">
            <a:avLst/>
          </a:prstGeom>
        </p:spPr>
      </p:pic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3543" y="5501898"/>
            <a:ext cx="1655172" cy="1356102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43049" y="133005"/>
            <a:ext cx="756158" cy="64922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555512" y="6577608"/>
            <a:ext cx="372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1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0766" y="1844825"/>
            <a:ext cx="967877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800" b="1" dirty="0" smtClean="0">
                <a:solidFill>
                  <a:srgbClr val="C00000"/>
                </a:solidFill>
                <a:latin typeface="Myriad Pro"/>
                <a:ea typeface="Franklin Gothic Book" charset="0"/>
                <a:cs typeface="Myriad Pro"/>
              </a:rPr>
              <a:t>Агентство по технологическому развитию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115780" y="6150496"/>
            <a:ext cx="6163367" cy="542362"/>
            <a:chOff x="106874" y="6271216"/>
            <a:chExt cx="5689262" cy="542362"/>
          </a:xfrm>
        </p:grpSpPr>
        <p:pic>
          <p:nvPicPr>
            <p:cNvPr id="18" name="Изображение 17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874" y="6345585"/>
              <a:ext cx="131064" cy="408432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182933" y="6271216"/>
              <a:ext cx="150148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yriad Pro" charset="0"/>
                  <a:ea typeface="Myriad Pro" charset="0"/>
                  <a:cs typeface="Myriad Pro" charset="0"/>
                </a:rPr>
                <a:t>info@t-ag.ru</a:t>
              </a:r>
              <a:endPara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charset="0"/>
                <a:ea typeface="Myriad Pro" charset="0"/>
                <a:cs typeface="Myriad Pro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2880" y="6420748"/>
              <a:ext cx="561325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9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yriad Pro" charset="0"/>
                  <a:ea typeface="Myriad Pro" charset="0"/>
                  <a:cs typeface="Myriad Pro" charset="0"/>
                </a:rPr>
                <a:t>143026 г. Москва, ИЦ</a:t>
              </a:r>
              <a:r>
                <a:rPr lang="en-US" sz="9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yriad Pro" charset="0"/>
                  <a:ea typeface="Myriad Pro" charset="0"/>
                  <a:cs typeface="Myriad Pro" charset="0"/>
                </a:rPr>
                <a:t> </a:t>
              </a:r>
              <a:r>
                <a:rPr lang="ru-RU" sz="9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yriad Pro" charset="0"/>
                  <a:ea typeface="Myriad Pro" charset="0"/>
                  <a:cs typeface="Myriad Pro" charset="0"/>
                </a:rPr>
                <a:t>«</a:t>
              </a:r>
              <a:r>
                <a:rPr lang="ru-RU" sz="9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yriad Pro" charset="0"/>
                  <a:ea typeface="Myriad Pro" charset="0"/>
                  <a:cs typeface="Myriad Pro" charset="0"/>
                </a:rPr>
                <a:t>Сколково</a:t>
              </a:r>
              <a:r>
                <a:rPr lang="ru-RU" sz="9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yriad Pro" charset="0"/>
                  <a:ea typeface="Myriad Pro" charset="0"/>
                  <a:cs typeface="Myriad Pro" charset="0"/>
                </a:rPr>
                <a:t>», ул. Малевича, д. 1</a:t>
              </a:r>
              <a:endPara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charset="0"/>
                <a:ea typeface="Myriad Pro" charset="0"/>
                <a:cs typeface="Myriad Pro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2880" y="6582746"/>
              <a:ext cx="113385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yriad Pro" charset="0"/>
                  <a:ea typeface="Myriad Pro" charset="0"/>
                  <a:cs typeface="Myriad Pro" charset="0"/>
                </a:rPr>
                <a:t>+7 (495) 280-81-35</a:t>
              </a:r>
              <a:endPara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charset="0"/>
                <a:ea typeface="Myriad Pro" charset="0"/>
                <a:cs typeface="Myriad Pro" charset="0"/>
              </a:endParaRPr>
            </a:p>
          </p:txBody>
        </p:sp>
      </p:grpSp>
      <p:sp>
        <p:nvSpPr>
          <p:cNvPr id="14" name="Прямоугольник 6"/>
          <p:cNvSpPr/>
          <p:nvPr/>
        </p:nvSpPr>
        <p:spPr>
          <a:xfrm>
            <a:off x="79744" y="5405154"/>
            <a:ext cx="97097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Myriad Pro"/>
                <a:ea typeface="Franklin Gothic Book" charset="0"/>
                <a:cs typeface="Myriad Pro"/>
              </a:rPr>
              <a:t>Экспертиза / Решения / Партнеры / Инвестиции</a:t>
            </a:r>
            <a:endParaRPr lang="ru-RU" sz="2000" dirty="0">
              <a:solidFill>
                <a:srgbClr val="C00000"/>
              </a:solidFill>
              <a:latin typeface="Myriad Pro"/>
              <a:ea typeface="Franklin Gothic Book" charset="0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89656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906000" cy="960895"/>
          </a:xfrm>
          <a:prstGeom prst="rect">
            <a:avLst/>
          </a:prstGeom>
        </p:spPr>
      </p:pic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66" y="56664"/>
            <a:ext cx="2214626" cy="801909"/>
          </a:xfrm>
          <a:prstGeom prst="rect">
            <a:avLst/>
          </a:prstGeom>
        </p:spPr>
      </p:pic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3543" y="5501898"/>
            <a:ext cx="1655172" cy="1356102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43049" y="133005"/>
            <a:ext cx="756158" cy="649224"/>
          </a:xfrm>
          <a:prstGeom prst="rect">
            <a:avLst/>
          </a:prstGeom>
        </p:spPr>
      </p:pic>
      <p:sp>
        <p:nvSpPr>
          <p:cNvPr id="38" name="Заголовок 1"/>
          <p:cNvSpPr txBox="1">
            <a:spLocks/>
          </p:cNvSpPr>
          <p:nvPr/>
        </p:nvSpPr>
        <p:spPr>
          <a:xfrm>
            <a:off x="110766" y="1032903"/>
            <a:ext cx="9678771" cy="414698"/>
          </a:xfrm>
          <a:prstGeom prst="rect">
            <a:avLst/>
          </a:prstGeom>
          <a:solidFill>
            <a:srgbClr val="C00000"/>
          </a:solidFill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bg1"/>
                </a:solidFill>
                <a:latin typeface="Myriad Pro"/>
                <a:ea typeface="Franklin Gothic Book" charset="0"/>
                <a:cs typeface="Myriad Pro"/>
              </a:rPr>
              <a:t>Об Агентстве по технологическому развитию</a:t>
            </a:r>
            <a:endParaRPr lang="ru-RU" sz="2400" dirty="0">
              <a:solidFill>
                <a:schemeClr val="bg1"/>
              </a:solidFill>
              <a:latin typeface="Myriad Pro"/>
              <a:ea typeface="Franklin Gothic Book" charset="0"/>
              <a:cs typeface="Myriad Pro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555512" y="6577608"/>
            <a:ext cx="372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</a:p>
        </p:txBody>
      </p:sp>
      <p:sp>
        <p:nvSpPr>
          <p:cNvPr id="41" name="Rectangle 17"/>
          <p:cNvSpPr/>
          <p:nvPr/>
        </p:nvSpPr>
        <p:spPr>
          <a:xfrm>
            <a:off x="200598" y="2952632"/>
            <a:ext cx="2325392" cy="9804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500" b="1" dirty="0" smtClean="0">
                <a:latin typeface="Myriad Pro"/>
                <a:ea typeface="Franklin Gothic Book" charset="0"/>
                <a:cs typeface="Myriad Pro"/>
              </a:rPr>
              <a:t>Российский государственный институт развития</a:t>
            </a:r>
            <a:endParaRPr lang="en-US" sz="1500" b="1" dirty="0">
              <a:latin typeface="Myriad Pro"/>
              <a:ea typeface="Franklin Gothic Book" charset="0"/>
              <a:cs typeface="Myriad Pro"/>
            </a:endParaRPr>
          </a:p>
        </p:txBody>
      </p:sp>
      <p:sp>
        <p:nvSpPr>
          <p:cNvPr id="46" name="Овал 20"/>
          <p:cNvSpPr/>
          <p:nvPr/>
        </p:nvSpPr>
        <p:spPr>
          <a:xfrm>
            <a:off x="1130575" y="2348880"/>
            <a:ext cx="468052" cy="448124"/>
          </a:xfrm>
          <a:prstGeom prst="ellipse">
            <a:avLst/>
          </a:prstGeom>
          <a:solidFill>
            <a:srgbClr val="B94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1</a:t>
            </a:r>
            <a:endParaRPr lang="ru-RU" sz="1500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2534731" y="2925707"/>
            <a:ext cx="0" cy="31478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17"/>
          <p:cNvSpPr/>
          <p:nvPr/>
        </p:nvSpPr>
        <p:spPr>
          <a:xfrm>
            <a:off x="200598" y="3990562"/>
            <a:ext cx="2325392" cy="188671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>
              <a:buFont typeface="Arial"/>
              <a:buChar char="•"/>
            </a:pPr>
            <a:r>
              <a:rPr lang="ru-RU" sz="1200" dirty="0" smtClean="0">
                <a:latin typeface="Myriad Pro"/>
                <a:ea typeface="Franklin Gothic Book" charset="0"/>
                <a:cs typeface="Myriad Pro"/>
              </a:rPr>
              <a:t>Учреждено Правительством России по поручению Президента Российской Федерации Путина В.В..</a:t>
            </a:r>
          </a:p>
          <a:p>
            <a:pPr marL="171450" indent="-171450">
              <a:buFont typeface="Arial"/>
              <a:buChar char="•"/>
            </a:pPr>
            <a:r>
              <a:rPr lang="ru-RU" sz="1200" dirty="0" smtClean="0">
                <a:latin typeface="Myriad Pro"/>
                <a:ea typeface="Franklin Gothic Book" charset="0"/>
                <a:cs typeface="Myriad Pro"/>
              </a:rPr>
              <a:t>Председателем Наблюдательного совета является </a:t>
            </a:r>
            <a:r>
              <a:rPr lang="ru-RU" sz="1200" dirty="0">
                <a:latin typeface="Myriad Pro"/>
                <a:ea typeface="Franklin Gothic Book" charset="0"/>
                <a:cs typeface="Myriad Pro"/>
              </a:rPr>
              <a:t>З</a:t>
            </a:r>
            <a:r>
              <a:rPr lang="ru-RU" sz="1200" dirty="0" smtClean="0">
                <a:latin typeface="Myriad Pro"/>
                <a:ea typeface="Franklin Gothic Book" charset="0"/>
                <a:cs typeface="Myriad Pro"/>
              </a:rPr>
              <a:t>аместитель </a:t>
            </a:r>
            <a:r>
              <a:rPr lang="ru-RU" sz="1200" dirty="0">
                <a:latin typeface="Myriad Pro"/>
                <a:ea typeface="Franklin Gothic Book" charset="0"/>
                <a:cs typeface="Myriad Pro"/>
              </a:rPr>
              <a:t>П</a:t>
            </a:r>
            <a:r>
              <a:rPr lang="ru-RU" sz="1200" dirty="0" smtClean="0">
                <a:latin typeface="Myriad Pro"/>
                <a:ea typeface="Franklin Gothic Book" charset="0"/>
                <a:cs typeface="Myriad Pro"/>
              </a:rPr>
              <a:t>редседателя Правительства России </a:t>
            </a:r>
            <a:br>
              <a:rPr lang="ru-RU" sz="1200" dirty="0" smtClean="0">
                <a:latin typeface="Myriad Pro"/>
                <a:ea typeface="Franklin Gothic Book" charset="0"/>
                <a:cs typeface="Myriad Pro"/>
              </a:rPr>
            </a:br>
            <a:r>
              <a:rPr lang="ru-RU" sz="1200" dirty="0" smtClean="0">
                <a:latin typeface="Myriad Pro"/>
                <a:ea typeface="Franklin Gothic Book" charset="0"/>
                <a:cs typeface="Myriad Pro"/>
              </a:rPr>
              <a:t>А.В. </a:t>
            </a:r>
            <a:r>
              <a:rPr lang="ru-RU" sz="1200" dirty="0" err="1" smtClean="0">
                <a:latin typeface="Myriad Pro"/>
                <a:ea typeface="Franklin Gothic Book" charset="0"/>
                <a:cs typeface="Myriad Pro"/>
              </a:rPr>
              <a:t>Дворкович</a:t>
            </a:r>
            <a:endParaRPr lang="ru-RU" sz="1200" dirty="0" smtClean="0">
              <a:latin typeface="Myriad Pro"/>
              <a:ea typeface="Franklin Gothic Book" charset="0"/>
              <a:cs typeface="Myriad Pro"/>
            </a:endParaRPr>
          </a:p>
        </p:txBody>
      </p:sp>
      <p:sp>
        <p:nvSpPr>
          <p:cNvPr id="49" name="Rectangle 17"/>
          <p:cNvSpPr/>
          <p:nvPr/>
        </p:nvSpPr>
        <p:spPr>
          <a:xfrm>
            <a:off x="7345094" y="2952632"/>
            <a:ext cx="2325392" cy="9804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500" b="1" dirty="0" smtClean="0">
                <a:latin typeface="Myriad Pro"/>
                <a:ea typeface="Franklin Gothic Book" charset="0"/>
                <a:cs typeface="Myriad Pro"/>
              </a:rPr>
              <a:t>Международная технологическая экспертиза</a:t>
            </a:r>
            <a:endParaRPr lang="en-US" sz="1500" b="1" dirty="0">
              <a:latin typeface="Myriad Pro"/>
              <a:ea typeface="Franklin Gothic Book" charset="0"/>
              <a:cs typeface="Myriad Pro"/>
            </a:endParaRPr>
          </a:p>
        </p:txBody>
      </p:sp>
      <p:sp>
        <p:nvSpPr>
          <p:cNvPr id="50" name="Rectangle 17"/>
          <p:cNvSpPr/>
          <p:nvPr/>
        </p:nvSpPr>
        <p:spPr>
          <a:xfrm>
            <a:off x="2572688" y="2952632"/>
            <a:ext cx="2325392" cy="9804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500" b="1" dirty="0" smtClean="0">
                <a:latin typeface="Myriad Pro"/>
                <a:ea typeface="Franklin Gothic Book" charset="0"/>
                <a:cs typeface="Myriad Pro"/>
              </a:rPr>
              <a:t>Многопрофильный интегратор для бизнеса</a:t>
            </a:r>
            <a:endParaRPr lang="en-US" sz="1500" b="1" dirty="0">
              <a:latin typeface="Myriad Pro"/>
              <a:ea typeface="Franklin Gothic Book" charset="0"/>
              <a:cs typeface="Myriad Pro"/>
            </a:endParaRPr>
          </a:p>
        </p:txBody>
      </p:sp>
      <p:sp>
        <p:nvSpPr>
          <p:cNvPr id="52" name="Заголовок 1"/>
          <p:cNvSpPr txBox="1">
            <a:spLocks/>
          </p:cNvSpPr>
          <p:nvPr/>
        </p:nvSpPr>
        <p:spPr>
          <a:xfrm>
            <a:off x="96188" y="1556793"/>
            <a:ext cx="9789537" cy="576064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400" b="1" dirty="0" smtClean="0">
                <a:latin typeface="Myriad Pro"/>
                <a:ea typeface="Franklin Gothic Book" charset="0"/>
                <a:cs typeface="Myriad Pro"/>
              </a:rPr>
              <a:t>Миссия Агентства –</a:t>
            </a:r>
            <a:r>
              <a:rPr lang="ru-RU" sz="1400" dirty="0" smtClean="0">
                <a:latin typeface="Myriad Pro"/>
                <a:ea typeface="Franklin Gothic Book" charset="0"/>
                <a:cs typeface="Myriad Pro"/>
              </a:rPr>
              <a:t> </a:t>
            </a:r>
            <a:r>
              <a:rPr lang="ru-RU" sz="1400" dirty="0">
                <a:latin typeface="Myriad Pro"/>
                <a:ea typeface="Franklin Gothic Book" charset="0"/>
                <a:cs typeface="Myriad Pro"/>
              </a:rPr>
              <a:t>с</a:t>
            </a:r>
            <a:r>
              <a:rPr lang="ru-RU" sz="1400" dirty="0" smtClean="0">
                <a:latin typeface="Myriad Pro"/>
                <a:ea typeface="Franklin Gothic Book" charset="0"/>
                <a:cs typeface="Myriad Pro"/>
              </a:rPr>
              <a:t>одействие </a:t>
            </a:r>
            <a:r>
              <a:rPr lang="ru-RU" sz="1400" dirty="0">
                <a:latin typeface="Myriad Pro"/>
                <a:ea typeface="Franklin Gothic Book" charset="0"/>
                <a:cs typeface="Myriad Pro"/>
              </a:rPr>
              <a:t>российским предприятиям во внедрении технологических решений мирового уровня с целью достижения конкурентоспособности </a:t>
            </a:r>
            <a:r>
              <a:rPr lang="ru-RU" sz="1400" dirty="0" smtClean="0">
                <a:latin typeface="Myriad Pro"/>
                <a:ea typeface="Franklin Gothic Book" charset="0"/>
                <a:cs typeface="Myriad Pro"/>
              </a:rPr>
              <a:t>отечественной продукции</a:t>
            </a:r>
            <a:r>
              <a:rPr lang="en-US" sz="1400" dirty="0" smtClean="0">
                <a:latin typeface="Myriad Pro"/>
                <a:ea typeface="Franklin Gothic Book" charset="0"/>
                <a:cs typeface="Myriad Pro"/>
              </a:rPr>
              <a:t>.</a:t>
            </a:r>
            <a:r>
              <a:rPr lang="ru-RU" sz="1400" dirty="0" smtClean="0">
                <a:latin typeface="Myriad Pro"/>
                <a:ea typeface="Franklin Gothic Book" charset="0"/>
                <a:cs typeface="Myriad Pro"/>
              </a:rPr>
              <a:t> </a:t>
            </a:r>
            <a:r>
              <a:rPr lang="ru-RU" sz="1400" b="1" dirty="0" smtClean="0">
                <a:latin typeface="Myriad Pro"/>
                <a:ea typeface="Franklin Gothic Book" charset="0"/>
                <a:cs typeface="Myriad Pro"/>
              </a:rPr>
              <a:t>Агентство – это:</a:t>
            </a:r>
          </a:p>
        </p:txBody>
      </p:sp>
      <p:sp>
        <p:nvSpPr>
          <p:cNvPr id="55" name="Rectangle 17"/>
          <p:cNvSpPr/>
          <p:nvPr/>
        </p:nvSpPr>
        <p:spPr>
          <a:xfrm>
            <a:off x="4988162" y="2952632"/>
            <a:ext cx="2325392" cy="9804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500" b="1" dirty="0" smtClean="0">
                <a:latin typeface="Myriad Pro"/>
                <a:ea typeface="Franklin Gothic Book" charset="0"/>
                <a:cs typeface="Myriad Pro"/>
              </a:rPr>
              <a:t>Универсальный агент в поиске партнеров </a:t>
            </a:r>
            <a:br>
              <a:rPr lang="ru-RU" sz="1500" b="1" dirty="0" smtClean="0">
                <a:latin typeface="Myriad Pro"/>
                <a:ea typeface="Franklin Gothic Book" charset="0"/>
                <a:cs typeface="Myriad Pro"/>
              </a:rPr>
            </a:br>
            <a:r>
              <a:rPr lang="ru-RU" sz="1500" b="1" dirty="0" smtClean="0">
                <a:latin typeface="Myriad Pro"/>
                <a:ea typeface="Franklin Gothic Book" charset="0"/>
                <a:cs typeface="Myriad Pro"/>
              </a:rPr>
              <a:t>и поддержки </a:t>
            </a:r>
            <a:endParaRPr lang="en-US" sz="1500" b="1" dirty="0">
              <a:latin typeface="Myriad Pro"/>
              <a:ea typeface="Franklin Gothic Book" charset="0"/>
              <a:cs typeface="Myriad Pro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4921170" y="2925707"/>
            <a:ext cx="0" cy="31478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316349" y="2925707"/>
            <a:ext cx="0" cy="31478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Овал 20"/>
          <p:cNvSpPr/>
          <p:nvPr/>
        </p:nvSpPr>
        <p:spPr>
          <a:xfrm>
            <a:off x="3548844" y="2348880"/>
            <a:ext cx="468052" cy="448124"/>
          </a:xfrm>
          <a:prstGeom prst="ellipse">
            <a:avLst/>
          </a:prstGeom>
          <a:solidFill>
            <a:srgbClr val="B94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/>
              <a:t>2</a:t>
            </a:r>
          </a:p>
        </p:txBody>
      </p:sp>
      <p:sp>
        <p:nvSpPr>
          <p:cNvPr id="64" name="Овал 20"/>
          <p:cNvSpPr/>
          <p:nvPr/>
        </p:nvSpPr>
        <p:spPr>
          <a:xfrm>
            <a:off x="5889104" y="2348880"/>
            <a:ext cx="468052" cy="448124"/>
          </a:xfrm>
          <a:prstGeom prst="ellipse">
            <a:avLst/>
          </a:prstGeom>
          <a:solidFill>
            <a:srgbClr val="B94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3</a:t>
            </a:r>
            <a:endParaRPr lang="ru-RU" sz="1500" dirty="0"/>
          </a:p>
        </p:txBody>
      </p:sp>
      <p:sp>
        <p:nvSpPr>
          <p:cNvPr id="65" name="Овал 20"/>
          <p:cNvSpPr/>
          <p:nvPr/>
        </p:nvSpPr>
        <p:spPr>
          <a:xfrm>
            <a:off x="8307373" y="2348880"/>
            <a:ext cx="468052" cy="448124"/>
          </a:xfrm>
          <a:prstGeom prst="ellipse">
            <a:avLst/>
          </a:prstGeom>
          <a:solidFill>
            <a:srgbClr val="B94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4</a:t>
            </a:r>
            <a:endParaRPr lang="ru-RU" sz="1500" dirty="0"/>
          </a:p>
        </p:txBody>
      </p:sp>
      <p:sp>
        <p:nvSpPr>
          <p:cNvPr id="67" name="Rectangle 17"/>
          <p:cNvSpPr/>
          <p:nvPr/>
        </p:nvSpPr>
        <p:spPr>
          <a:xfrm>
            <a:off x="7309819" y="3990562"/>
            <a:ext cx="2325392" cy="188671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>
              <a:buFont typeface="Arial"/>
              <a:buChar char="•"/>
            </a:pPr>
            <a:r>
              <a:rPr lang="ru-RU" sz="1200" dirty="0" smtClean="0">
                <a:latin typeface="Myriad Pro"/>
                <a:ea typeface="Franklin Gothic Book" charset="0"/>
                <a:cs typeface="Myriad Pro"/>
              </a:rPr>
              <a:t>Деятельность Агентства основана на восприятии и применении в России передового мирового технологического опыта.</a:t>
            </a:r>
          </a:p>
          <a:p>
            <a:pPr marL="171450" indent="-171450">
              <a:buFont typeface="Arial"/>
              <a:buChar char="•"/>
            </a:pPr>
            <a:r>
              <a:rPr lang="ru-RU" sz="1200" dirty="0" smtClean="0">
                <a:latin typeface="Myriad Pro"/>
                <a:ea typeface="Franklin Gothic Book" charset="0"/>
                <a:cs typeface="Myriad Pro"/>
              </a:rPr>
              <a:t>Развитие сети международных контактов с бизнесом, бизнес-ассоциациями и институтами развития. </a:t>
            </a:r>
          </a:p>
        </p:txBody>
      </p:sp>
      <p:sp>
        <p:nvSpPr>
          <p:cNvPr id="68" name="Rectangle 17"/>
          <p:cNvSpPr/>
          <p:nvPr/>
        </p:nvSpPr>
        <p:spPr>
          <a:xfrm>
            <a:off x="2534732" y="3990562"/>
            <a:ext cx="2325392" cy="188671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>
              <a:buFont typeface="Arial"/>
              <a:buChar char="•"/>
            </a:pPr>
            <a:r>
              <a:rPr lang="ru-RU" sz="1200" dirty="0" smtClean="0">
                <a:latin typeface="Myriad Pro"/>
                <a:ea typeface="Franklin Gothic Book" charset="0"/>
                <a:cs typeface="Myriad Pro"/>
              </a:rPr>
              <a:t>Услуги технологической экспертизы, поиска решений, сопровождения сделок по трансферу технологий. </a:t>
            </a:r>
          </a:p>
          <a:p>
            <a:pPr marL="171450" indent="-171450">
              <a:buFont typeface="Arial"/>
              <a:buChar char="•"/>
            </a:pPr>
            <a:r>
              <a:rPr lang="ru-RU" sz="1200" dirty="0" smtClean="0">
                <a:latin typeface="Myriad Pro"/>
                <a:ea typeface="Franklin Gothic Book" charset="0"/>
                <a:cs typeface="Myriad Pro"/>
              </a:rPr>
              <a:t>Реализация  проектов в условиях коммерческой тайны. </a:t>
            </a:r>
          </a:p>
        </p:txBody>
      </p:sp>
      <p:sp>
        <p:nvSpPr>
          <p:cNvPr id="69" name="Rectangle 17"/>
          <p:cNvSpPr/>
          <p:nvPr/>
        </p:nvSpPr>
        <p:spPr>
          <a:xfrm>
            <a:off x="4970803" y="3990562"/>
            <a:ext cx="2325392" cy="188671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>
              <a:buFont typeface="Arial"/>
              <a:buChar char="•"/>
            </a:pPr>
            <a:r>
              <a:rPr lang="ru-RU" sz="1200" dirty="0" smtClean="0">
                <a:latin typeface="Myriad Pro"/>
                <a:ea typeface="Franklin Gothic Book" charset="0"/>
                <a:cs typeface="Myriad Pro"/>
              </a:rPr>
              <a:t>Решение задач по поиску партнеров и поставщиков в России и за рубежом</a:t>
            </a:r>
          </a:p>
          <a:p>
            <a:pPr marL="171450" indent="-171450">
              <a:buFont typeface="Arial"/>
              <a:buChar char="•"/>
            </a:pPr>
            <a:r>
              <a:rPr lang="ru-RU" sz="1200" dirty="0" smtClean="0">
                <a:latin typeface="Myriad Pro"/>
                <a:ea typeface="Franklin Gothic Book" charset="0"/>
                <a:cs typeface="Myriad Pro"/>
              </a:rPr>
              <a:t>Услуги по индивидуальному подбору мер государственной поддержки для проектов по технологическому развитию.</a:t>
            </a:r>
          </a:p>
        </p:txBody>
      </p:sp>
      <p:pic>
        <p:nvPicPr>
          <p:cNvPr id="24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6619" y="5978655"/>
            <a:ext cx="364285" cy="247527"/>
          </a:xfrm>
          <a:prstGeom prst="rect">
            <a:avLst/>
          </a:prstGeom>
          <a:effectLst/>
        </p:spPr>
      </p:pic>
      <p:pic>
        <p:nvPicPr>
          <p:cNvPr id="25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07373" y="5978655"/>
            <a:ext cx="383340" cy="256125"/>
          </a:xfrm>
          <a:prstGeom prst="rect">
            <a:avLst/>
          </a:prstGeom>
          <a:effectLst/>
        </p:spPr>
      </p:pic>
      <p:pic>
        <p:nvPicPr>
          <p:cNvPr id="26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5425" y="5970057"/>
            <a:ext cx="383618" cy="256125"/>
          </a:xfrm>
          <a:prstGeom prst="rect">
            <a:avLst/>
          </a:prstGeom>
          <a:effectLst/>
        </p:spPr>
      </p:pic>
      <p:pic>
        <p:nvPicPr>
          <p:cNvPr id="27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8673" y="5988603"/>
            <a:ext cx="346538" cy="24752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6414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906000" cy="960895"/>
          </a:xfrm>
          <a:prstGeom prst="rect">
            <a:avLst/>
          </a:prstGeom>
        </p:spPr>
      </p:pic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66" y="56664"/>
            <a:ext cx="2214626" cy="801909"/>
          </a:xfrm>
          <a:prstGeom prst="rect">
            <a:avLst/>
          </a:prstGeom>
        </p:spPr>
      </p:pic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3543" y="5501898"/>
            <a:ext cx="1655172" cy="1356102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43049" y="133005"/>
            <a:ext cx="756158" cy="649224"/>
          </a:xfrm>
          <a:prstGeom prst="rect">
            <a:avLst/>
          </a:prstGeom>
        </p:spPr>
      </p:pic>
      <p:sp>
        <p:nvSpPr>
          <p:cNvPr id="38" name="Заголовок 1"/>
          <p:cNvSpPr txBox="1">
            <a:spLocks/>
          </p:cNvSpPr>
          <p:nvPr/>
        </p:nvSpPr>
        <p:spPr>
          <a:xfrm>
            <a:off x="110766" y="1032902"/>
            <a:ext cx="9678771" cy="595897"/>
          </a:xfrm>
          <a:prstGeom prst="rect">
            <a:avLst/>
          </a:prstGeom>
          <a:solidFill>
            <a:srgbClr val="C00000"/>
          </a:solidFill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dirty="0" smtClean="0">
                <a:solidFill>
                  <a:schemeClr val="bg1"/>
                </a:solidFill>
                <a:latin typeface="Myriad Pro"/>
                <a:ea typeface="Franklin Gothic Book" charset="0"/>
                <a:cs typeface="Myriad Pro"/>
              </a:rPr>
              <a:t>Потребности  предпринимателей  в технологическом перевооружении</a:t>
            </a:r>
            <a:endParaRPr lang="ru-RU" sz="2200" dirty="0">
              <a:solidFill>
                <a:schemeClr val="bg1"/>
              </a:solidFill>
              <a:latin typeface="Myriad Pro"/>
              <a:ea typeface="Franklin Gothic Book" charset="0"/>
              <a:cs typeface="Myriad Pro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555512" y="6577608"/>
            <a:ext cx="372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</a:p>
        </p:txBody>
      </p:sp>
      <p:sp>
        <p:nvSpPr>
          <p:cNvPr id="52" name="Заголовок 1"/>
          <p:cNvSpPr txBox="1">
            <a:spLocks/>
          </p:cNvSpPr>
          <p:nvPr/>
        </p:nvSpPr>
        <p:spPr>
          <a:xfrm>
            <a:off x="96188" y="1556793"/>
            <a:ext cx="9789537" cy="576064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ru-RU" sz="1400" b="1" dirty="0" smtClean="0">
              <a:latin typeface="Myriad Pro"/>
              <a:ea typeface="Franklin Gothic Book" charset="0"/>
              <a:cs typeface="Myriad Pro"/>
            </a:endParaRPr>
          </a:p>
        </p:txBody>
      </p:sp>
      <p:sp>
        <p:nvSpPr>
          <p:cNvPr id="63" name="Овал 20"/>
          <p:cNvSpPr/>
          <p:nvPr/>
        </p:nvSpPr>
        <p:spPr>
          <a:xfrm>
            <a:off x="448372" y="2029350"/>
            <a:ext cx="468052" cy="448124"/>
          </a:xfrm>
          <a:prstGeom prst="ellipse">
            <a:avLst/>
          </a:prstGeom>
          <a:solidFill>
            <a:srgbClr val="B94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/>
              <a:t>2</a:t>
            </a:r>
          </a:p>
        </p:txBody>
      </p:sp>
      <p:sp>
        <p:nvSpPr>
          <p:cNvPr id="24" name="Овал 20"/>
          <p:cNvSpPr/>
          <p:nvPr/>
        </p:nvSpPr>
        <p:spPr>
          <a:xfrm>
            <a:off x="440442" y="1547784"/>
            <a:ext cx="468052" cy="448124"/>
          </a:xfrm>
          <a:prstGeom prst="ellipse">
            <a:avLst/>
          </a:prstGeom>
          <a:solidFill>
            <a:srgbClr val="B94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1</a:t>
            </a:r>
            <a:endParaRPr lang="ru-RU" sz="1500" dirty="0"/>
          </a:p>
        </p:txBody>
      </p:sp>
      <p:sp>
        <p:nvSpPr>
          <p:cNvPr id="6" name="TextBox 5"/>
          <p:cNvSpPr txBox="1"/>
          <p:nvPr/>
        </p:nvSpPr>
        <p:spPr>
          <a:xfrm>
            <a:off x="1057946" y="1529335"/>
            <a:ext cx="8831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Прямой диалог с клиентами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96372" y="2036283"/>
            <a:ext cx="8831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Опрос предпринимателей</a:t>
            </a:r>
          </a:p>
        </p:txBody>
      </p:sp>
      <p:pic>
        <p:nvPicPr>
          <p:cNvPr id="1026" name="Picture 2" descr="C:\Users\ATP\Downloads\Screen Shot 2017-03-06 at 17.04.53 (1)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86" y="4869160"/>
            <a:ext cx="5182541" cy="170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TP\Downloads\Screen Shot 2017-03-06 at 17.04.40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780928"/>
            <a:ext cx="6384766" cy="199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5" descr="https://mail.google.com/mail/u/0/?ui=2&amp;ik=af2a637b9d&amp;view=fimg&amp;th=15aa3f146ee2daa6&amp;attid=0.1.11&amp;disp=emb&amp;attbid=ANGjdJ9q1sUa1SzBfTcpnYzKCrUfYLpLz1lUGPrOhmO559Nsp0IIbXLbafd2nRrxYQk-sN71_ZNDN-40B8Xf0dxJGj_X1OTY9h_bpVBd5GvawXudUj3QazLtPrlYRTA&amp;sz=w1280-h232&amp;ats=1489393442734&amp;rm=15aa3f146ee2daa6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7" descr="https://mail.google.com/mail/u/0/?ui=2&amp;ik=af2a637b9d&amp;view=fimg&amp;th=15aa3f146ee2daa6&amp;attid=0.1.11&amp;disp=emb&amp;attbid=ANGjdJ9q1sUa1SzBfTcpnYzKCrUfYLpLz1lUGPrOhmO559Nsp0IIbXLbafd2nRrxYQk-sN71_ZNDN-40B8Xf0dxJGj_X1OTY9h_bpVBd5GvawXudUj3QazLtPrlYRTA&amp;sz=w1280-h232&amp;ats=1489393442734&amp;rm=15aa3f146ee2daa6&amp;zw&amp;atsh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665" y="1774889"/>
            <a:ext cx="3941745" cy="957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43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906000" cy="960895"/>
          </a:xfrm>
          <a:prstGeom prst="rect">
            <a:avLst/>
          </a:prstGeom>
        </p:spPr>
      </p:pic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66" y="56664"/>
            <a:ext cx="2214626" cy="801909"/>
          </a:xfrm>
          <a:prstGeom prst="rect">
            <a:avLst/>
          </a:prstGeom>
        </p:spPr>
      </p:pic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3543" y="5501898"/>
            <a:ext cx="1655172" cy="1356102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43049" y="133005"/>
            <a:ext cx="756158" cy="649224"/>
          </a:xfrm>
          <a:prstGeom prst="rect">
            <a:avLst/>
          </a:prstGeom>
        </p:spPr>
      </p:pic>
      <p:sp>
        <p:nvSpPr>
          <p:cNvPr id="38" name="Заголовок 1"/>
          <p:cNvSpPr txBox="1">
            <a:spLocks/>
          </p:cNvSpPr>
          <p:nvPr/>
        </p:nvSpPr>
        <p:spPr>
          <a:xfrm>
            <a:off x="110766" y="1032903"/>
            <a:ext cx="9678771" cy="682908"/>
          </a:xfrm>
          <a:prstGeom prst="rect">
            <a:avLst/>
          </a:prstGeom>
          <a:solidFill>
            <a:srgbClr val="C00000"/>
          </a:solidFill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dirty="0" smtClean="0">
                <a:solidFill>
                  <a:schemeClr val="bg1"/>
                </a:solidFill>
                <a:latin typeface="Myriad Pro"/>
                <a:ea typeface="Franklin Gothic Book" charset="0"/>
                <a:cs typeface="Myriad Pro"/>
              </a:rPr>
              <a:t>Основные услуги Агентства по технологическому развитию.</a:t>
            </a:r>
          </a:p>
          <a:p>
            <a:r>
              <a:rPr lang="ru-RU" sz="2200" dirty="0" smtClean="0">
                <a:solidFill>
                  <a:schemeClr val="bg1"/>
                </a:solidFill>
                <a:latin typeface="Myriad Pro"/>
                <a:ea typeface="Franklin Gothic Book" charset="0"/>
                <a:cs typeface="Myriad Pro"/>
              </a:rPr>
              <a:t>Реализация проектов технологической модернизации.</a:t>
            </a:r>
            <a:endParaRPr lang="ru-RU" sz="2200" dirty="0">
              <a:solidFill>
                <a:schemeClr val="bg1"/>
              </a:solidFill>
              <a:latin typeface="Myriad Pro"/>
              <a:ea typeface="Franklin Gothic Book" charset="0"/>
              <a:cs typeface="Myriad Pro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555512" y="6577608"/>
            <a:ext cx="372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</a:p>
        </p:txBody>
      </p:sp>
      <p:sp>
        <p:nvSpPr>
          <p:cNvPr id="52" name="Заголовок 1"/>
          <p:cNvSpPr txBox="1">
            <a:spLocks/>
          </p:cNvSpPr>
          <p:nvPr/>
        </p:nvSpPr>
        <p:spPr>
          <a:xfrm>
            <a:off x="37394" y="1812500"/>
            <a:ext cx="9789537" cy="576064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ru-RU" sz="1400" b="1" dirty="0" smtClean="0">
              <a:latin typeface="Myriad Pro"/>
              <a:ea typeface="Franklin Gothic Book" charset="0"/>
              <a:cs typeface="Myriad Pro"/>
            </a:endParaRPr>
          </a:p>
        </p:txBody>
      </p:sp>
      <p:sp>
        <p:nvSpPr>
          <p:cNvPr id="7" name="AutoShape 5" descr="https://mail.google.com/mail/u/0/?ui=2&amp;ik=af2a637b9d&amp;view=fimg&amp;th=15aa3f146ee2daa6&amp;attid=0.1.11&amp;disp=emb&amp;attbid=ANGjdJ9q1sUa1SzBfTcpnYzKCrUfYLpLz1lUGPrOhmO559Nsp0IIbXLbafd2nRrxYQk-sN71_ZNDN-40B8Xf0dxJGj_X1OTY9h_bpVBd5GvawXudUj3QazLtPrlYRTA&amp;sz=w1280-h232&amp;ats=1489393442734&amp;rm=15aa3f146ee2daa6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7" descr="https://mail.google.com/mail/u/0/?ui=2&amp;ik=af2a637b9d&amp;view=fimg&amp;th=15aa3f146ee2daa6&amp;attid=0.1.11&amp;disp=emb&amp;attbid=ANGjdJ9q1sUa1SzBfTcpnYzKCrUfYLpLz1lUGPrOhmO559Nsp0IIbXLbafd2nRrxYQk-sN71_ZNDN-40B8Xf0dxJGj_X1OTY9h_bpVBd5GvawXudUj3QazLtPrlYRTA&amp;sz=w1280-h232&amp;ats=1489393442734&amp;rm=15aa3f146ee2daa6&amp;zw&amp;atsh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9677" y="7436473"/>
            <a:ext cx="2228850" cy="365125"/>
          </a:xfrm>
        </p:spPr>
        <p:txBody>
          <a:bodyPr/>
          <a:lstStyle/>
          <a:p>
            <a:fld id="{645243AA-6012-1941-AF41-A93E55CF95A5}" type="slidenum">
              <a:rPr lang="ru-RU" smtClean="0"/>
              <a:t>4</a:t>
            </a:fld>
            <a:endParaRPr lang="ru-RU"/>
          </a:p>
        </p:txBody>
      </p:sp>
      <p:sp>
        <p:nvSpPr>
          <p:cNvPr id="19" name="Rectangle 3"/>
          <p:cNvSpPr/>
          <p:nvPr/>
        </p:nvSpPr>
        <p:spPr>
          <a:xfrm>
            <a:off x="266044" y="2363689"/>
            <a:ext cx="1440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aseline="30000" dirty="0" smtClean="0"/>
              <a:t>Экспресс</a:t>
            </a:r>
            <a:r>
              <a:rPr lang="ru-RU" baseline="30000" dirty="0"/>
              <a:t>-анализ производственной </a:t>
            </a:r>
            <a:br>
              <a:rPr lang="ru-RU" baseline="30000" dirty="0"/>
            </a:br>
            <a:r>
              <a:rPr lang="ru-RU" baseline="30000" dirty="0"/>
              <a:t>системы </a:t>
            </a:r>
            <a:br>
              <a:rPr lang="ru-RU" baseline="30000" dirty="0"/>
            </a:br>
            <a:r>
              <a:rPr lang="ru-RU" baseline="30000" dirty="0"/>
              <a:t>предприятия </a:t>
            </a:r>
          </a:p>
        </p:txBody>
      </p:sp>
      <p:sp>
        <p:nvSpPr>
          <p:cNvPr id="20" name="Rectangle 4"/>
          <p:cNvSpPr/>
          <p:nvPr/>
        </p:nvSpPr>
        <p:spPr>
          <a:xfrm>
            <a:off x="1821417" y="2363689"/>
            <a:ext cx="14400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aseline="30000" dirty="0" smtClean="0"/>
              <a:t>Разработка </a:t>
            </a:r>
            <a:r>
              <a:rPr lang="ru-RU" baseline="30000" dirty="0"/>
              <a:t>продуктовой  стратегии</a:t>
            </a:r>
          </a:p>
        </p:txBody>
      </p:sp>
      <p:sp>
        <p:nvSpPr>
          <p:cNvPr id="21" name="Rectangle 5"/>
          <p:cNvSpPr/>
          <p:nvPr/>
        </p:nvSpPr>
        <p:spPr>
          <a:xfrm>
            <a:off x="1821417" y="3297905"/>
            <a:ext cx="1440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aseline="30000" dirty="0" smtClean="0"/>
              <a:t>Агрегация </a:t>
            </a:r>
            <a:r>
              <a:rPr lang="ru-RU" baseline="30000" dirty="0"/>
              <a:t>спроса под проект по технологической модернизации</a:t>
            </a:r>
          </a:p>
        </p:txBody>
      </p:sp>
      <p:sp>
        <p:nvSpPr>
          <p:cNvPr id="22" name="Rectangle 6"/>
          <p:cNvSpPr/>
          <p:nvPr/>
        </p:nvSpPr>
        <p:spPr>
          <a:xfrm>
            <a:off x="1821417" y="4416788"/>
            <a:ext cx="14400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aseline="30000" dirty="0" smtClean="0"/>
              <a:t>Концептуальное </a:t>
            </a:r>
            <a:endParaRPr lang="ru-RU" baseline="30000" dirty="0"/>
          </a:p>
          <a:p>
            <a:r>
              <a:rPr lang="ru-RU" baseline="30000" dirty="0"/>
              <a:t>проектирование </a:t>
            </a:r>
          </a:p>
        </p:txBody>
      </p:sp>
      <p:sp>
        <p:nvSpPr>
          <p:cNvPr id="23" name="Rectangle 7"/>
          <p:cNvSpPr/>
          <p:nvPr/>
        </p:nvSpPr>
        <p:spPr>
          <a:xfrm>
            <a:off x="3376790" y="2363689"/>
            <a:ext cx="14400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bg-BG" baseline="30000" dirty="0" smtClean="0"/>
              <a:t>Поиск </a:t>
            </a:r>
            <a:r>
              <a:rPr lang="bg-BG" baseline="30000" dirty="0"/>
              <a:t>технологического решения</a:t>
            </a:r>
          </a:p>
        </p:txBody>
      </p:sp>
      <p:sp>
        <p:nvSpPr>
          <p:cNvPr id="25" name="Rectangle 8"/>
          <p:cNvSpPr/>
          <p:nvPr/>
        </p:nvSpPr>
        <p:spPr>
          <a:xfrm>
            <a:off x="3362308" y="3227785"/>
            <a:ext cx="14400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aseline="30000" dirty="0" smtClean="0"/>
              <a:t>Поиск </a:t>
            </a:r>
            <a:r>
              <a:rPr lang="ru-RU" baseline="30000" dirty="0"/>
              <a:t>партнеров по исследованиям и разработкам</a:t>
            </a:r>
          </a:p>
        </p:txBody>
      </p:sp>
      <p:sp>
        <p:nvSpPr>
          <p:cNvPr id="27" name="Rectangle 9"/>
          <p:cNvSpPr/>
          <p:nvPr/>
        </p:nvSpPr>
        <p:spPr>
          <a:xfrm>
            <a:off x="4932163" y="2363689"/>
            <a:ext cx="1440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aseline="30000" dirty="0" smtClean="0"/>
              <a:t>Информационно</a:t>
            </a:r>
            <a:r>
              <a:rPr lang="ru-RU" baseline="30000" dirty="0"/>
              <a:t>- консультационная </a:t>
            </a:r>
          </a:p>
          <a:p>
            <a:r>
              <a:rPr lang="ru-RU" baseline="30000" dirty="0"/>
              <a:t>поддержка переговорного процесса</a:t>
            </a:r>
          </a:p>
        </p:txBody>
      </p:sp>
      <p:sp>
        <p:nvSpPr>
          <p:cNvPr id="28" name="Rectangle 10"/>
          <p:cNvSpPr/>
          <p:nvPr/>
        </p:nvSpPr>
        <p:spPr>
          <a:xfrm>
            <a:off x="4932163" y="3467616"/>
            <a:ext cx="1440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aseline="30000" dirty="0" smtClean="0"/>
              <a:t>Представление </a:t>
            </a:r>
            <a:r>
              <a:rPr lang="ru-RU" baseline="30000" dirty="0"/>
              <a:t>интересов заказчика в сделках по трансферу технологий</a:t>
            </a:r>
          </a:p>
        </p:txBody>
      </p:sp>
      <p:sp>
        <p:nvSpPr>
          <p:cNvPr id="29" name="Rectangle 11"/>
          <p:cNvSpPr/>
          <p:nvPr/>
        </p:nvSpPr>
        <p:spPr>
          <a:xfrm>
            <a:off x="6487536" y="2363689"/>
            <a:ext cx="14400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baseline="30000" dirty="0" err="1" smtClean="0"/>
              <a:t>Сборка</a:t>
            </a:r>
            <a:r>
              <a:rPr lang="en-US" baseline="30000" dirty="0" smtClean="0"/>
              <a:t> </a:t>
            </a:r>
            <a:endParaRPr lang="en-US" baseline="30000" dirty="0"/>
          </a:p>
          <a:p>
            <a:r>
              <a:rPr lang="ru-RU" baseline="30000" dirty="0"/>
              <a:t>инвестиционного проекта</a:t>
            </a:r>
          </a:p>
        </p:txBody>
      </p:sp>
      <p:sp>
        <p:nvSpPr>
          <p:cNvPr id="30" name="Rectangle 12"/>
          <p:cNvSpPr/>
          <p:nvPr/>
        </p:nvSpPr>
        <p:spPr>
          <a:xfrm>
            <a:off x="6487536" y="3116868"/>
            <a:ext cx="1440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aseline="30000" dirty="0" smtClean="0"/>
              <a:t>Подбор </a:t>
            </a:r>
            <a:r>
              <a:rPr lang="ru-RU" baseline="30000" dirty="0"/>
              <a:t>мер государственной поддержки проекта </a:t>
            </a:r>
          </a:p>
        </p:txBody>
      </p:sp>
      <p:sp>
        <p:nvSpPr>
          <p:cNvPr id="31" name="Rectangle 13"/>
          <p:cNvSpPr/>
          <p:nvPr/>
        </p:nvSpPr>
        <p:spPr>
          <a:xfrm>
            <a:off x="8042908" y="2363689"/>
            <a:ext cx="1440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aseline="30000" dirty="0" smtClean="0"/>
              <a:t>Содействие </a:t>
            </a:r>
            <a:r>
              <a:rPr lang="ru-RU" baseline="30000" dirty="0"/>
              <a:t>в организации финансирования </a:t>
            </a:r>
            <a:r>
              <a:rPr lang="ru-RU" baseline="30000" dirty="0" smtClean="0"/>
              <a:t>проектов</a:t>
            </a:r>
            <a:endParaRPr lang="ru-RU" baseline="30000" dirty="0"/>
          </a:p>
        </p:txBody>
      </p:sp>
      <p:sp>
        <p:nvSpPr>
          <p:cNvPr id="32" name="Rectangle 14"/>
          <p:cNvSpPr/>
          <p:nvPr/>
        </p:nvSpPr>
        <p:spPr>
          <a:xfrm>
            <a:off x="409574" y="1715811"/>
            <a:ext cx="92104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200" b="1" baseline="30000" dirty="0" smtClean="0"/>
          </a:p>
          <a:p>
            <a:pPr algn="ctr"/>
            <a:r>
              <a:rPr lang="ru-RU" sz="2200" b="1" baseline="30000" dirty="0" smtClean="0"/>
              <a:t>КЛИЕНТ </a:t>
            </a:r>
            <a:r>
              <a:rPr lang="ru-RU" sz="2200" b="1" baseline="30000" dirty="0"/>
              <a:t>Российская компания – инициатор проекта по технологической модернизации / </a:t>
            </a:r>
            <a:r>
              <a:rPr lang="ru-RU" sz="2200" b="1" baseline="30000" dirty="0" smtClean="0"/>
              <a:t>локализации производства</a:t>
            </a:r>
            <a:endParaRPr lang="ru-RU" sz="2200" b="1" baseline="30000" dirty="0"/>
          </a:p>
        </p:txBody>
      </p:sp>
      <p:sp>
        <p:nvSpPr>
          <p:cNvPr id="33" name="Rectangle 15"/>
          <p:cNvSpPr/>
          <p:nvPr/>
        </p:nvSpPr>
        <p:spPr>
          <a:xfrm>
            <a:off x="432611" y="5162709"/>
            <a:ext cx="25468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baseline="30000" dirty="0"/>
              <a:t>КЛИЕНТ Банк / фин.институт / ГРБС</a:t>
            </a:r>
          </a:p>
        </p:txBody>
      </p:sp>
      <p:sp>
        <p:nvSpPr>
          <p:cNvPr id="34" name="Rectangle 16"/>
          <p:cNvSpPr/>
          <p:nvPr/>
        </p:nvSpPr>
        <p:spPr>
          <a:xfrm>
            <a:off x="4715353" y="5162709"/>
            <a:ext cx="42536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baseline="30000" dirty="0"/>
              <a:t>КЛИЕНТ Компания – донор технологии / экспортер в Россию</a:t>
            </a:r>
          </a:p>
        </p:txBody>
      </p:sp>
      <p:sp>
        <p:nvSpPr>
          <p:cNvPr id="35" name="Rectangle 18"/>
          <p:cNvSpPr/>
          <p:nvPr/>
        </p:nvSpPr>
        <p:spPr>
          <a:xfrm>
            <a:off x="4932163" y="5589241"/>
            <a:ext cx="1440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aseline="30000" dirty="0"/>
              <a:t>Продвижение технологий и компетенций в России</a:t>
            </a:r>
          </a:p>
        </p:txBody>
      </p:sp>
      <p:sp>
        <p:nvSpPr>
          <p:cNvPr id="36" name="Rectangle 19"/>
          <p:cNvSpPr/>
          <p:nvPr/>
        </p:nvSpPr>
        <p:spPr>
          <a:xfrm>
            <a:off x="6487536" y="5589241"/>
            <a:ext cx="1440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baseline="30000" dirty="0"/>
              <a:t>Содействие в сертификации технологий в России (функция агента)</a:t>
            </a:r>
          </a:p>
        </p:txBody>
      </p:sp>
      <p:sp>
        <p:nvSpPr>
          <p:cNvPr id="37" name="Rectangle 20"/>
          <p:cNvSpPr/>
          <p:nvPr/>
        </p:nvSpPr>
        <p:spPr>
          <a:xfrm>
            <a:off x="8042908" y="5589241"/>
            <a:ext cx="1440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bg-BG" baseline="30000" dirty="0"/>
              <a:t>Поиск партнеров, организация </a:t>
            </a:r>
          </a:p>
          <a:p>
            <a:r>
              <a:rPr lang="ru-RU" baseline="30000" dirty="0"/>
              <a:t>лицензионного </a:t>
            </a:r>
          </a:p>
          <a:p>
            <a:r>
              <a:rPr lang="ru-RU" baseline="30000" dirty="0"/>
              <a:t>производства в РФ</a:t>
            </a:r>
          </a:p>
        </p:txBody>
      </p:sp>
      <p:sp>
        <p:nvSpPr>
          <p:cNvPr id="40" name="Rectangle 21"/>
          <p:cNvSpPr/>
          <p:nvPr/>
        </p:nvSpPr>
        <p:spPr>
          <a:xfrm>
            <a:off x="266044" y="5490555"/>
            <a:ext cx="1440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aseline="30000" dirty="0"/>
              <a:t>Технологическая </a:t>
            </a:r>
          </a:p>
          <a:p>
            <a:r>
              <a:rPr lang="ru-RU" baseline="30000" dirty="0"/>
              <a:t>экспертиза проекта</a:t>
            </a:r>
          </a:p>
          <a:p>
            <a:r>
              <a:rPr lang="ru-RU" baseline="30000" dirty="0"/>
              <a:t>(в перспективе – ЦТА)</a:t>
            </a:r>
          </a:p>
        </p:txBody>
      </p:sp>
    </p:spTree>
    <p:extLst>
      <p:ext uri="{BB962C8B-B14F-4D97-AF65-F5344CB8AC3E}">
        <p14:creationId xmlns:p14="http://schemas.microsoft.com/office/powerpoint/2010/main" val="172294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72" y="986608"/>
            <a:ext cx="9555511" cy="5828990"/>
          </a:xfrm>
          <a:prstGeom prst="rect">
            <a:avLst/>
          </a:prstGeom>
        </p:spPr>
      </p:pic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906000" cy="960895"/>
          </a:xfrm>
          <a:prstGeom prst="rect">
            <a:avLst/>
          </a:prstGeom>
        </p:spPr>
      </p:pic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66" y="56664"/>
            <a:ext cx="2214626" cy="801909"/>
          </a:xfrm>
          <a:prstGeom prst="rect">
            <a:avLst/>
          </a:prstGeom>
        </p:spPr>
      </p:pic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3543" y="5501898"/>
            <a:ext cx="1655172" cy="1356102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43049" y="133005"/>
            <a:ext cx="756158" cy="649224"/>
          </a:xfrm>
          <a:prstGeom prst="rect">
            <a:avLst/>
          </a:prstGeom>
        </p:spPr>
      </p:pic>
      <p:sp>
        <p:nvSpPr>
          <p:cNvPr id="30" name="Заголовок 1"/>
          <p:cNvSpPr txBox="1">
            <a:spLocks/>
          </p:cNvSpPr>
          <p:nvPr/>
        </p:nvSpPr>
        <p:spPr>
          <a:xfrm>
            <a:off x="110766" y="1023617"/>
            <a:ext cx="9678771" cy="409756"/>
          </a:xfrm>
          <a:prstGeom prst="rect">
            <a:avLst/>
          </a:prstGeom>
          <a:solidFill>
            <a:srgbClr val="C00000"/>
          </a:solidFill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bg1"/>
                </a:solidFill>
                <a:latin typeface="Myriad Pro"/>
                <a:ea typeface="Franklin Gothic Book" charset="0"/>
                <a:cs typeface="Myriad Pro"/>
              </a:rPr>
              <a:t>Цикл реализации проектов технологической модернизации</a:t>
            </a:r>
            <a:endParaRPr lang="ru-RU" sz="2400" dirty="0">
              <a:solidFill>
                <a:schemeClr val="bg1"/>
              </a:solidFill>
              <a:latin typeface="Myriad Pro"/>
              <a:ea typeface="Franklin Gothic Book" charset="0"/>
              <a:cs typeface="Myriad Pro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555512" y="6577608"/>
            <a:ext cx="372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1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906000" cy="960895"/>
          </a:xfrm>
          <a:prstGeom prst="rect">
            <a:avLst/>
          </a:prstGeom>
        </p:spPr>
      </p:pic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66" y="56664"/>
            <a:ext cx="2214626" cy="801909"/>
          </a:xfrm>
          <a:prstGeom prst="rect">
            <a:avLst/>
          </a:prstGeom>
        </p:spPr>
      </p:pic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3543" y="5501898"/>
            <a:ext cx="1655172" cy="1356102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43049" y="133005"/>
            <a:ext cx="756158" cy="649224"/>
          </a:xfrm>
          <a:prstGeom prst="rect">
            <a:avLst/>
          </a:prstGeom>
        </p:spPr>
      </p:pic>
      <p:sp>
        <p:nvSpPr>
          <p:cNvPr id="30" name="Заголовок 1"/>
          <p:cNvSpPr txBox="1">
            <a:spLocks/>
          </p:cNvSpPr>
          <p:nvPr/>
        </p:nvSpPr>
        <p:spPr>
          <a:xfrm>
            <a:off x="110766" y="1023617"/>
            <a:ext cx="9678771" cy="409756"/>
          </a:xfrm>
          <a:prstGeom prst="rect">
            <a:avLst/>
          </a:prstGeom>
          <a:solidFill>
            <a:srgbClr val="C00000"/>
          </a:solidFill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bg1"/>
                </a:solidFill>
                <a:latin typeface="Franklin Gothic Book" charset="0"/>
                <a:ea typeface="Franklin Gothic Book" charset="0"/>
                <a:cs typeface="Franklin Gothic Book" charset="0"/>
              </a:rPr>
              <a:t>Приоритетные отрасли работы  </a:t>
            </a:r>
            <a:endParaRPr lang="ru-RU" sz="2400" dirty="0">
              <a:solidFill>
                <a:schemeClr val="bg1"/>
              </a:solidFill>
              <a:latin typeface="Franklin Gothic Book" charset="0"/>
              <a:ea typeface="Franklin Gothic Book" charset="0"/>
              <a:cs typeface="Franklin Gothic Book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555512" y="6577608"/>
            <a:ext cx="372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>
                <a:solidFill>
                  <a:schemeClr val="tx1">
                    <a:lumMod val="65000"/>
                    <a:lumOff val="35000"/>
                  </a:schemeClr>
                </a:solidFill>
              </a:rPr>
              <a:t>9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Shape 294"/>
          <p:cNvSpPr/>
          <p:nvPr/>
        </p:nvSpPr>
        <p:spPr>
          <a:xfrm>
            <a:off x="2936776" y="1628800"/>
            <a:ext cx="3510390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endParaRPr sz="1600" dirty="0">
              <a:latin typeface="Myriad Pro"/>
              <a:cs typeface="Myriad Pro"/>
            </a:endParaRPr>
          </a:p>
        </p:txBody>
      </p:sp>
      <p:sp>
        <p:nvSpPr>
          <p:cNvPr id="49" name="Shape 294"/>
          <p:cNvSpPr/>
          <p:nvPr/>
        </p:nvSpPr>
        <p:spPr>
          <a:xfrm>
            <a:off x="2936776" y="2044300"/>
            <a:ext cx="3432381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lang="ru-RU" sz="1600" dirty="0" smtClean="0">
                <a:latin typeface="Myriad Pro"/>
                <a:cs typeface="Myriad Pro"/>
              </a:rPr>
              <a:t>Нефтегазохимия</a:t>
            </a:r>
            <a:endParaRPr sz="1600" dirty="0">
              <a:latin typeface="Myriad Pro"/>
              <a:cs typeface="Myriad Pro"/>
            </a:endParaRPr>
          </a:p>
        </p:txBody>
      </p:sp>
      <p:sp>
        <p:nvSpPr>
          <p:cNvPr id="50" name="Shape 294"/>
          <p:cNvSpPr/>
          <p:nvPr/>
        </p:nvSpPr>
        <p:spPr>
          <a:xfrm>
            <a:off x="2936776" y="2564904"/>
            <a:ext cx="3432381" cy="338554"/>
          </a:xfrm>
          <a:prstGeom prst="rect">
            <a:avLst/>
          </a:prstGeom>
          <a:solidFill>
            <a:srgbClr val="FFF2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lang="ru-RU" sz="1600" dirty="0" smtClean="0">
                <a:latin typeface="Myriad Pro"/>
                <a:cs typeface="Myriad Pro"/>
              </a:rPr>
              <a:t>Машиностроение</a:t>
            </a:r>
            <a:endParaRPr sz="1600" dirty="0">
              <a:latin typeface="Myriad Pro"/>
              <a:cs typeface="Myriad Pro"/>
            </a:endParaRPr>
          </a:p>
        </p:txBody>
      </p:sp>
      <p:sp>
        <p:nvSpPr>
          <p:cNvPr id="51" name="Shape 294"/>
          <p:cNvSpPr/>
          <p:nvPr/>
        </p:nvSpPr>
        <p:spPr>
          <a:xfrm>
            <a:off x="2936776" y="3090446"/>
            <a:ext cx="3432381" cy="338554"/>
          </a:xfrm>
          <a:prstGeom prst="rect">
            <a:avLst/>
          </a:prstGeom>
          <a:solidFill>
            <a:srgbClr val="FFF2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lang="ru-RU" sz="1600" dirty="0" smtClean="0">
                <a:latin typeface="Myriad Pro"/>
                <a:cs typeface="Myriad Pro"/>
              </a:rPr>
              <a:t>Энергетика</a:t>
            </a:r>
            <a:endParaRPr sz="1600" dirty="0">
              <a:latin typeface="Myriad Pro"/>
              <a:cs typeface="Myriad Pro"/>
            </a:endParaRPr>
          </a:p>
        </p:txBody>
      </p:sp>
      <p:sp>
        <p:nvSpPr>
          <p:cNvPr id="52" name="Shape 294"/>
          <p:cNvSpPr/>
          <p:nvPr/>
        </p:nvSpPr>
        <p:spPr>
          <a:xfrm>
            <a:off x="2936776" y="3573016"/>
            <a:ext cx="3432381" cy="338554"/>
          </a:xfrm>
          <a:prstGeom prst="rect">
            <a:avLst/>
          </a:prstGeom>
          <a:solidFill>
            <a:srgbClr val="FFF2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lang="ru-RU" sz="1600" dirty="0" smtClean="0">
                <a:latin typeface="Myriad Pro"/>
                <a:cs typeface="Myriad Pro"/>
              </a:rPr>
              <a:t>Сельское хозяйство</a:t>
            </a:r>
            <a:endParaRPr sz="1600" dirty="0">
              <a:latin typeface="Myriad Pro"/>
              <a:cs typeface="Myriad Pro"/>
            </a:endParaRPr>
          </a:p>
        </p:txBody>
      </p:sp>
      <p:sp>
        <p:nvSpPr>
          <p:cNvPr id="53" name="Shape 294"/>
          <p:cNvSpPr/>
          <p:nvPr/>
        </p:nvSpPr>
        <p:spPr>
          <a:xfrm>
            <a:off x="2936776" y="4077072"/>
            <a:ext cx="3432381" cy="338554"/>
          </a:xfrm>
          <a:prstGeom prst="rect">
            <a:avLst/>
          </a:prstGeom>
          <a:solidFill>
            <a:srgbClr val="FFF2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lang="ru-RU" sz="1600" dirty="0" smtClean="0">
                <a:latin typeface="Myriad Pro"/>
                <a:cs typeface="Myriad Pro"/>
              </a:rPr>
              <a:t>Строительная индустрия</a:t>
            </a:r>
            <a:endParaRPr sz="1600" dirty="0">
              <a:latin typeface="Myriad Pro"/>
              <a:cs typeface="Myriad Pro"/>
            </a:endParaRPr>
          </a:p>
        </p:txBody>
      </p:sp>
      <p:sp>
        <p:nvSpPr>
          <p:cNvPr id="54" name="Shape 294"/>
          <p:cNvSpPr/>
          <p:nvPr/>
        </p:nvSpPr>
        <p:spPr>
          <a:xfrm>
            <a:off x="2936776" y="4581128"/>
            <a:ext cx="3432381" cy="338554"/>
          </a:xfrm>
          <a:prstGeom prst="rect">
            <a:avLst/>
          </a:prstGeom>
          <a:solidFill>
            <a:srgbClr val="FFF2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lang="ru-RU" sz="1600" dirty="0" smtClean="0">
                <a:latin typeface="Myriad Pro"/>
                <a:cs typeface="Myriad Pro"/>
              </a:rPr>
              <a:t>Фармацевтика</a:t>
            </a:r>
            <a:endParaRPr sz="1600" dirty="0">
              <a:latin typeface="Myriad Pro"/>
              <a:cs typeface="Myriad Pro"/>
            </a:endParaRPr>
          </a:p>
        </p:txBody>
      </p:sp>
      <p:sp>
        <p:nvSpPr>
          <p:cNvPr id="35" name="Shape 294"/>
          <p:cNvSpPr/>
          <p:nvPr/>
        </p:nvSpPr>
        <p:spPr>
          <a:xfrm>
            <a:off x="2936776" y="5085184"/>
            <a:ext cx="3432381" cy="338554"/>
          </a:xfrm>
          <a:prstGeom prst="rect">
            <a:avLst/>
          </a:prstGeom>
          <a:solidFill>
            <a:srgbClr val="FFF2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r>
              <a:rPr lang="en-US" sz="1600" dirty="0" smtClean="0">
                <a:latin typeface="Myriad Pro"/>
                <a:cs typeface="Myriad Pro"/>
              </a:rPr>
              <a:t>IT-</a:t>
            </a:r>
            <a:r>
              <a:rPr lang="ru-RU" sz="1600" dirty="0" smtClean="0">
                <a:latin typeface="Myriad Pro"/>
                <a:cs typeface="Myriad Pro"/>
              </a:rPr>
              <a:t>сфера и телекоммуникации</a:t>
            </a:r>
            <a:endParaRPr sz="1600" dirty="0">
              <a:latin typeface="Myriad Pro"/>
              <a:cs typeface="Myriad Pro"/>
            </a:endParaRPr>
          </a:p>
        </p:txBody>
      </p:sp>
      <p:sp>
        <p:nvSpPr>
          <p:cNvPr id="36" name="Shape 294"/>
          <p:cNvSpPr/>
          <p:nvPr/>
        </p:nvSpPr>
        <p:spPr>
          <a:xfrm>
            <a:off x="7805884" y="6042774"/>
            <a:ext cx="92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2600"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endParaRPr sz="1600" b="1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6398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906000" cy="960895"/>
          </a:xfrm>
          <a:prstGeom prst="rect">
            <a:avLst/>
          </a:prstGeom>
        </p:spPr>
      </p:pic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66" y="56665"/>
            <a:ext cx="2214626" cy="801909"/>
          </a:xfrm>
          <a:prstGeom prst="rect">
            <a:avLst/>
          </a:prstGeom>
        </p:spPr>
      </p:pic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3543" y="5501899"/>
            <a:ext cx="1655172" cy="1356102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43049" y="133005"/>
            <a:ext cx="756158" cy="649224"/>
          </a:xfrm>
          <a:prstGeom prst="rect">
            <a:avLst/>
          </a:prstGeom>
        </p:spPr>
      </p:pic>
      <p:sp>
        <p:nvSpPr>
          <p:cNvPr id="30" name="Заголовок 1"/>
          <p:cNvSpPr txBox="1">
            <a:spLocks/>
          </p:cNvSpPr>
          <p:nvPr/>
        </p:nvSpPr>
        <p:spPr>
          <a:xfrm>
            <a:off x="110767" y="1023617"/>
            <a:ext cx="9678771" cy="409756"/>
          </a:xfrm>
          <a:prstGeom prst="rect">
            <a:avLst/>
          </a:prstGeom>
          <a:solidFill>
            <a:srgbClr val="C00000"/>
          </a:solidFill>
        </p:spPr>
        <p:txBody>
          <a:bodyPr vert="horz" lIns="68573" tIns="34286" rIns="68573" bIns="34286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chemeClr val="bg1"/>
                </a:solidFill>
                <a:latin typeface="Myriad Pro"/>
                <a:ea typeface="Franklin Gothic Book" charset="0"/>
                <a:cs typeface="Myriad Pro"/>
              </a:rPr>
              <a:t>Системные  проекты Агентства по технологическому развитию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555513" y="6577609"/>
            <a:ext cx="372221" cy="28306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</a:t>
            </a:r>
          </a:p>
        </p:txBody>
      </p:sp>
      <p:sp>
        <p:nvSpPr>
          <p:cNvPr id="6" name="Rectangle 5"/>
          <p:cNvSpPr/>
          <p:nvPr/>
        </p:nvSpPr>
        <p:spPr>
          <a:xfrm>
            <a:off x="108473" y="1413305"/>
            <a:ext cx="9597055" cy="707876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algn="just"/>
            <a:r>
              <a:rPr lang="ru-RU" sz="2800" baseline="30000" dirty="0" smtClean="0">
                <a:latin typeface="Myriad Pro"/>
              </a:rPr>
              <a:t>1.ПОВЫШЕНИЕ</a:t>
            </a:r>
            <a:r>
              <a:rPr lang="ru-RU" sz="2800" dirty="0" smtClean="0">
                <a:latin typeface="Myriad Pro"/>
              </a:rPr>
              <a:t> </a:t>
            </a:r>
            <a:r>
              <a:rPr lang="uk-UA" sz="2800" baseline="30000" dirty="0" smtClean="0">
                <a:latin typeface="Myriad Pro"/>
              </a:rPr>
              <a:t>ЭФФЕКТИВНОСТИ ПРОИЗВОДСТВА ОРГАНИЗАЦИЙ</a:t>
            </a:r>
            <a:endParaRPr lang="uk-UA" sz="2800" dirty="0" smtClean="0">
              <a:latin typeface="Myriad Pro"/>
            </a:endParaRPr>
          </a:p>
          <a:p>
            <a:pPr algn="just"/>
            <a:r>
              <a:rPr lang="uk-UA" sz="1200" dirty="0" smtClean="0">
                <a:latin typeface="Myriad Pro"/>
              </a:rPr>
              <a:t>(В Т.Ч. С ГОС.УЧАСТИЕМ)  </a:t>
            </a:r>
            <a:endParaRPr lang="uk-UA" sz="1200" baseline="30000" dirty="0">
              <a:latin typeface="Myriad Pro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0766" y="2058396"/>
            <a:ext cx="4887070" cy="1897945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r>
              <a:rPr lang="ru-RU" sz="1600" b="1" baseline="30000" dirty="0"/>
              <a:t>Реализация программ повышения производительности труда и формирование пилотных центров технологической компетенции:</a:t>
            </a:r>
            <a:endParaRPr lang="en-US" sz="1600" b="1" baseline="30000" dirty="0"/>
          </a:p>
          <a:p>
            <a:r>
              <a:rPr lang="ru-RU" sz="1600" baseline="30000" dirty="0"/>
              <a:t>• формирование программ на базе действующих кластеров</a:t>
            </a:r>
            <a:r>
              <a:rPr lang="en-US" sz="1600" baseline="30000" dirty="0"/>
              <a:t> </a:t>
            </a:r>
            <a:r>
              <a:rPr lang="ru-RU" sz="1600" baseline="30000" dirty="0" smtClean="0"/>
              <a:t>инжиниринговых </a:t>
            </a:r>
            <a:r>
              <a:rPr lang="ru-RU" sz="1600" baseline="30000" dirty="0"/>
              <a:t>центров технологической компетенции («франшиза» АТР); </a:t>
            </a:r>
          </a:p>
          <a:p>
            <a:r>
              <a:rPr lang="ru-RU" sz="1600" baseline="30000" dirty="0"/>
              <a:t>• тиражирование региональных и отраслевых лучших </a:t>
            </a:r>
            <a:r>
              <a:rPr lang="ru-RU" sz="1600" baseline="30000" dirty="0" smtClean="0"/>
              <a:t>практик;</a:t>
            </a:r>
            <a:endParaRPr lang="ru-RU" sz="1600" baseline="30000" dirty="0"/>
          </a:p>
          <a:p>
            <a:r>
              <a:rPr lang="ru-RU" sz="1600" baseline="30000" dirty="0"/>
              <a:t>• обучение проектных команд (органы власти, руководители кластеров и инжиниринговых центров);  </a:t>
            </a:r>
            <a:br>
              <a:rPr lang="ru-RU" sz="1600" baseline="30000" dirty="0"/>
            </a:br>
            <a:r>
              <a:rPr lang="ru-RU" sz="1600" baseline="30000" dirty="0"/>
              <a:t>создание системы технологического </a:t>
            </a:r>
            <a:r>
              <a:rPr lang="ru-RU" sz="1600" baseline="30000" dirty="0" err="1"/>
              <a:t>брокериджа</a:t>
            </a:r>
            <a:r>
              <a:rPr lang="ru-RU" sz="1600" baseline="30000" dirty="0"/>
              <a:t>, ассоциации и СРО технологических брокеров.</a:t>
            </a:r>
          </a:p>
          <a:p>
            <a:r>
              <a:rPr lang="ru-RU" sz="1600" b="1" baseline="30000" dirty="0"/>
              <a:t>РЕЗУЛЬТАТ – повышение производительности труда за счет тиражирования лучших практик</a:t>
            </a:r>
          </a:p>
        </p:txBody>
      </p:sp>
      <p:sp>
        <p:nvSpPr>
          <p:cNvPr id="9" name="Rectangle 8"/>
          <p:cNvSpPr/>
          <p:nvPr/>
        </p:nvSpPr>
        <p:spPr>
          <a:xfrm>
            <a:off x="4997836" y="2030642"/>
            <a:ext cx="4929897" cy="1733798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r>
              <a:rPr lang="ru-RU" sz="1600" b="1" baseline="30000" dirty="0"/>
              <a:t>Технологическая модернизация </a:t>
            </a:r>
            <a:r>
              <a:rPr lang="ru-RU" sz="1600" b="1" baseline="30000" dirty="0" smtClean="0"/>
              <a:t>предприятий:</a:t>
            </a:r>
            <a:endParaRPr lang="ru-RU" sz="1600" b="1" baseline="30000" dirty="0"/>
          </a:p>
          <a:p>
            <a:r>
              <a:rPr lang="ru-RU" sz="1600" baseline="30000" dirty="0"/>
              <a:t>• анализ и оценка существующей производственной системы предприятия; </a:t>
            </a:r>
            <a:br>
              <a:rPr lang="ru-RU" sz="1600" baseline="30000" dirty="0"/>
            </a:br>
            <a:r>
              <a:rPr lang="ru-RU" sz="1600" baseline="30000" dirty="0"/>
              <a:t>• разработка предложений по модернизации производства и повышению эффективности производственных процессов;</a:t>
            </a:r>
            <a:r>
              <a:rPr lang="uk-UA" sz="1600" baseline="30000" dirty="0"/>
              <a:t> </a:t>
            </a:r>
            <a:br>
              <a:rPr lang="uk-UA" sz="1600" baseline="30000" dirty="0"/>
            </a:br>
            <a:r>
              <a:rPr lang="ru-RU" sz="1600" baseline="30000" dirty="0"/>
              <a:t>• </a:t>
            </a:r>
            <a:r>
              <a:rPr lang="uk-UA" sz="1600" baseline="30000" dirty="0" err="1"/>
              <a:t>подбор</a:t>
            </a:r>
            <a:r>
              <a:rPr lang="uk-UA" sz="1600" baseline="30000" dirty="0"/>
              <a:t> технологических </a:t>
            </a:r>
            <a:r>
              <a:rPr lang="uk-UA" sz="1600" baseline="30000" dirty="0" err="1"/>
              <a:t>решений</a:t>
            </a:r>
            <a:r>
              <a:rPr lang="uk-UA" sz="1600" baseline="30000" dirty="0"/>
              <a:t>;</a:t>
            </a:r>
            <a:r>
              <a:rPr lang="ru-RU" sz="1600" baseline="30000" dirty="0"/>
              <a:t> </a:t>
            </a:r>
            <a:br>
              <a:rPr lang="ru-RU" sz="1600" baseline="30000" dirty="0"/>
            </a:br>
            <a:r>
              <a:rPr lang="ru-RU" sz="1600" baseline="30000" dirty="0"/>
              <a:t>• формирование и реализация проектов, направленных на внедрение на предприятиях современных (востребованных)</a:t>
            </a:r>
            <a:r>
              <a:rPr lang="en-US" sz="1600" baseline="30000" dirty="0"/>
              <a:t> </a:t>
            </a:r>
            <a:r>
              <a:rPr lang="ru-RU" sz="1600" baseline="30000" dirty="0"/>
              <a:t>технологий.</a:t>
            </a:r>
          </a:p>
          <a:p>
            <a:r>
              <a:rPr lang="ru-RU" sz="1600" b="1" baseline="30000" dirty="0"/>
              <a:t/>
            </a:r>
            <a:br>
              <a:rPr lang="ru-RU" sz="1600" b="1" baseline="30000" dirty="0"/>
            </a:br>
            <a:r>
              <a:rPr lang="ru-RU" sz="1600" b="1" baseline="30000" dirty="0"/>
              <a:t>РЕЗУЛЬТАТ – снижение издержек, повышение конкурентоспособности выпускаемой продукции.</a:t>
            </a:r>
          </a:p>
        </p:txBody>
      </p:sp>
      <p:sp>
        <p:nvSpPr>
          <p:cNvPr id="19" name="Rectangle 5"/>
          <p:cNvSpPr/>
          <p:nvPr/>
        </p:nvSpPr>
        <p:spPr>
          <a:xfrm>
            <a:off x="120299" y="4110357"/>
            <a:ext cx="4410186" cy="379581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r>
              <a:rPr lang="uk-UA" sz="2800" baseline="30000" dirty="0">
                <a:latin typeface="Myriad Pro"/>
              </a:rPr>
              <a:t>2</a:t>
            </a:r>
            <a:r>
              <a:rPr lang="uk-UA" sz="2800" baseline="30000" dirty="0" smtClean="0">
                <a:latin typeface="Myriad Pro"/>
              </a:rPr>
              <a:t>. </a:t>
            </a:r>
            <a:r>
              <a:rPr lang="uk-UA" sz="2800" baseline="30000" dirty="0">
                <a:latin typeface="Myriad Pro"/>
              </a:rPr>
              <a:t>ВНЕДРЕНИЕ НДТ</a:t>
            </a:r>
          </a:p>
        </p:txBody>
      </p:sp>
      <p:sp>
        <p:nvSpPr>
          <p:cNvPr id="20" name="Rectangle 6"/>
          <p:cNvSpPr/>
          <p:nvPr/>
        </p:nvSpPr>
        <p:spPr>
          <a:xfrm>
            <a:off x="110765" y="4513144"/>
            <a:ext cx="4887070" cy="2251856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r>
              <a:rPr lang="ru-RU" sz="1600" b="1" baseline="30000" dirty="0"/>
              <a:t>Развитие инфраструктуры для внедрения конкретных технологий НДТ на российские производства:</a:t>
            </a:r>
            <a:br>
              <a:rPr lang="ru-RU" sz="1600" b="1" baseline="30000" dirty="0"/>
            </a:br>
            <a:r>
              <a:rPr lang="ru-RU" sz="1600" baseline="30000" dirty="0"/>
              <a:t>• создание «супермаркета НДТ» – размещение готовых технологий, удовлетворяющих требованиям НДТ, на «полке» Агентства; </a:t>
            </a:r>
            <a:br>
              <a:rPr lang="ru-RU" sz="1600" baseline="30000" dirty="0"/>
            </a:br>
            <a:r>
              <a:rPr lang="ru-RU" sz="1600" baseline="30000" dirty="0"/>
              <a:t>• оказание сервисных услуг российским компаниям по поиску и подбору технологий НДТ, проведение необходимой экспертизы; </a:t>
            </a:r>
            <a:br>
              <a:rPr lang="ru-RU" sz="1600" baseline="30000" dirty="0"/>
            </a:br>
            <a:r>
              <a:rPr lang="ru-RU" sz="1600" baseline="30000" dirty="0"/>
              <a:t>• поиск инвесторов и формирование </a:t>
            </a:r>
            <a:r>
              <a:rPr lang="ru-RU" sz="1600" baseline="30000" dirty="0" err="1"/>
              <a:t>инвестпроектов</a:t>
            </a:r>
            <a:r>
              <a:rPr lang="ru-RU" sz="1600" baseline="30000" dirty="0"/>
              <a:t> по технологической модернизации предприятий с учетом экологических требований и перехода на НДТ;</a:t>
            </a:r>
            <a:r>
              <a:rPr lang="bg-BG" sz="1600" baseline="30000" dirty="0"/>
              <a:t> </a:t>
            </a:r>
            <a:br>
              <a:rPr lang="bg-BG" sz="1600" baseline="30000" dirty="0"/>
            </a:br>
            <a:r>
              <a:rPr lang="ru-RU" sz="1600" baseline="30000" dirty="0"/>
              <a:t>• </a:t>
            </a:r>
            <a:r>
              <a:rPr lang="bg-BG" sz="1600" baseline="30000" dirty="0"/>
              <a:t>структурирование технологических коридоров – таргетирование развития технологий НДТ на срок 3–5 лет вперед.</a:t>
            </a:r>
          </a:p>
          <a:p>
            <a:r>
              <a:rPr lang="uk-UA" sz="1600" b="1" baseline="30000" dirty="0"/>
              <a:t>РЕЗУЛЬТАТ – реализация проектов технологической </a:t>
            </a:r>
            <a:r>
              <a:rPr lang="uk-UA" sz="1600" b="1" baseline="30000" dirty="0" err="1"/>
              <a:t>модернизации</a:t>
            </a:r>
            <a:r>
              <a:rPr lang="uk-UA" sz="1600" b="1" baseline="30000" dirty="0"/>
              <a:t> </a:t>
            </a:r>
            <a:r>
              <a:rPr lang="uk-UA" sz="1600" b="1" baseline="30000" dirty="0" err="1"/>
              <a:t>совместно</a:t>
            </a:r>
            <a:r>
              <a:rPr lang="uk-UA" sz="1600" b="1" baseline="30000" dirty="0"/>
              <a:t> с </a:t>
            </a:r>
            <a:r>
              <a:rPr lang="uk-UA" sz="1600" b="1" baseline="30000" dirty="0" err="1"/>
              <a:t>российскими</a:t>
            </a:r>
            <a:r>
              <a:rPr lang="uk-UA" sz="1600" b="1" baseline="30000" dirty="0"/>
              <a:t> </a:t>
            </a:r>
            <a:r>
              <a:rPr lang="uk-UA" sz="1600" b="1" baseline="30000" dirty="0" err="1"/>
              <a:t>компаниями</a:t>
            </a:r>
            <a:r>
              <a:rPr lang="uk-UA" sz="1600" b="1" baseline="30000" dirty="0"/>
              <a:t>.</a:t>
            </a:r>
            <a:endParaRPr lang="ru-RU" sz="1600" b="1" baseline="30000" dirty="0"/>
          </a:p>
        </p:txBody>
      </p:sp>
      <p:sp>
        <p:nvSpPr>
          <p:cNvPr id="21" name="Rectangle 7"/>
          <p:cNvSpPr/>
          <p:nvPr/>
        </p:nvSpPr>
        <p:spPr>
          <a:xfrm>
            <a:off x="5007369" y="4097270"/>
            <a:ext cx="4791701" cy="379581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r>
              <a:rPr lang="uk-UA" sz="2800" baseline="30000" dirty="0">
                <a:latin typeface="Myriad Pro"/>
              </a:rPr>
              <a:t>3</a:t>
            </a:r>
            <a:r>
              <a:rPr lang="uk-UA" sz="2800" baseline="30000" dirty="0" smtClean="0">
                <a:latin typeface="Myriad Pro"/>
              </a:rPr>
              <a:t>. </a:t>
            </a:r>
            <a:r>
              <a:rPr lang="uk-UA" sz="2800" baseline="30000" dirty="0">
                <a:latin typeface="Myriad Pro"/>
              </a:rPr>
              <a:t>РАЗВИТИЕ ЦИФРОВОЙ ЭКОНОМИКИ</a:t>
            </a:r>
          </a:p>
        </p:txBody>
      </p:sp>
      <p:sp>
        <p:nvSpPr>
          <p:cNvPr id="22" name="Rectangle 8"/>
          <p:cNvSpPr/>
          <p:nvPr/>
        </p:nvSpPr>
        <p:spPr>
          <a:xfrm>
            <a:off x="4997834" y="4513144"/>
            <a:ext cx="4929897" cy="2251856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r>
              <a:rPr lang="ru-RU" sz="1600" b="1" baseline="30000" dirty="0"/>
              <a:t>Выполнение функций оператора дорожной карты «</a:t>
            </a:r>
            <a:r>
              <a:rPr lang="ru-RU" sz="1600" b="1" baseline="30000" dirty="0" err="1"/>
              <a:t>ТехНет</a:t>
            </a:r>
            <a:r>
              <a:rPr lang="ru-RU" sz="1600" b="1" baseline="30000" dirty="0"/>
              <a:t>»:</a:t>
            </a:r>
          </a:p>
          <a:p>
            <a:r>
              <a:rPr lang="ru-RU" sz="1600" baseline="30000" dirty="0"/>
              <a:t>• повышение уровня вовлеченности Российской Федерации в разработку новых технологий и участие в разработке российских технологий;</a:t>
            </a:r>
          </a:p>
          <a:p>
            <a:r>
              <a:rPr lang="ru-RU" sz="1600" baseline="30000" dirty="0"/>
              <a:t>•  пилотирование  новых технологий;</a:t>
            </a:r>
            <a:br>
              <a:rPr lang="ru-RU" sz="1600" baseline="30000" dirty="0"/>
            </a:br>
            <a:r>
              <a:rPr lang="ru-RU" sz="1600" baseline="30000" dirty="0"/>
              <a:t>• выстраивание технологических  процессов под новые технологии в компаниях;</a:t>
            </a:r>
          </a:p>
          <a:p>
            <a:r>
              <a:rPr lang="ru-RU" sz="1600" baseline="30000" dirty="0"/>
              <a:t>•  развитие </a:t>
            </a:r>
            <a:r>
              <a:rPr lang="ru-RU" sz="1600" baseline="30000" dirty="0" err="1"/>
              <a:t>менеджмета</a:t>
            </a:r>
            <a:r>
              <a:rPr lang="ru-RU" sz="1600" baseline="30000" dirty="0"/>
              <a:t> компаний (образование, корпоративные стимулы) в части готовности к цифровому производству;</a:t>
            </a:r>
          </a:p>
          <a:p>
            <a:r>
              <a:rPr lang="ru-RU" sz="1600" baseline="30000" dirty="0"/>
              <a:t>•  поиск инвесторов и формирование </a:t>
            </a:r>
            <a:r>
              <a:rPr lang="ru-RU" sz="1600" baseline="30000" dirty="0" err="1"/>
              <a:t>инвестпроектов</a:t>
            </a:r>
            <a:r>
              <a:rPr lang="ru-RU" sz="1600" baseline="30000" dirty="0"/>
              <a:t> для создания фабрик будущего.</a:t>
            </a:r>
          </a:p>
          <a:p>
            <a:r>
              <a:rPr lang="uk-UA" sz="1600" b="1" baseline="30000" dirty="0"/>
              <a:t/>
            </a:r>
            <a:br>
              <a:rPr lang="uk-UA" sz="1600" b="1" baseline="30000" dirty="0"/>
            </a:br>
            <a:r>
              <a:rPr lang="uk-UA" sz="1600" b="1" baseline="30000" dirty="0"/>
              <a:t/>
            </a:r>
            <a:br>
              <a:rPr lang="uk-UA" sz="1600" b="1" baseline="30000" dirty="0"/>
            </a:br>
            <a:r>
              <a:rPr lang="uk-UA" sz="1600" b="1" baseline="30000" dirty="0"/>
              <a:t>РЕЗУЛЬТАТ – </a:t>
            </a:r>
            <a:r>
              <a:rPr lang="uk-UA" sz="1600" b="1" baseline="30000" dirty="0" err="1"/>
              <a:t>формирование</a:t>
            </a:r>
            <a:r>
              <a:rPr lang="uk-UA" sz="1600" b="1" baseline="30000" dirty="0"/>
              <a:t> и </a:t>
            </a:r>
            <a:r>
              <a:rPr lang="uk-UA" sz="1600" b="1" baseline="30000" dirty="0" err="1"/>
              <a:t>развитие</a:t>
            </a:r>
            <a:r>
              <a:rPr lang="uk-UA" sz="1600" b="1" baseline="30000" dirty="0"/>
              <a:t> в </a:t>
            </a:r>
            <a:r>
              <a:rPr lang="uk-UA" sz="1600" b="1" baseline="30000" dirty="0" err="1"/>
              <a:t>России</a:t>
            </a:r>
            <a:r>
              <a:rPr lang="uk-UA" sz="1600" b="1" baseline="30000" dirty="0"/>
              <a:t> «нового </a:t>
            </a:r>
            <a:r>
              <a:rPr lang="uk-UA" sz="1600" b="1" baseline="30000" dirty="0" err="1"/>
              <a:t>поколения</a:t>
            </a:r>
            <a:r>
              <a:rPr lang="uk-UA" sz="1600" b="1" baseline="30000" dirty="0"/>
              <a:t> </a:t>
            </a:r>
            <a:r>
              <a:rPr lang="uk-UA" sz="1600" b="1" baseline="30000" dirty="0" err="1"/>
              <a:t>производств</a:t>
            </a:r>
            <a:r>
              <a:rPr lang="uk-UA" sz="1600" b="1" baseline="30000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57592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10190</TotalTime>
  <Words>465</Words>
  <Application>Microsoft Office PowerPoint</Application>
  <PresentationFormat>Лист A4 (210x297 мм)</PresentationFormat>
  <Paragraphs>94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Franklin Gothic Book</vt:lpstr>
      <vt:lpstr>Myriad Pro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 Rozhkov</dc:creator>
  <cp:lastModifiedBy>Baturo Georgy</cp:lastModifiedBy>
  <cp:revision>248</cp:revision>
  <cp:lastPrinted>2017-02-17T17:13:48Z</cp:lastPrinted>
  <dcterms:created xsi:type="dcterms:W3CDTF">2016-07-05T17:05:09Z</dcterms:created>
  <dcterms:modified xsi:type="dcterms:W3CDTF">2017-03-14T16:22:48Z</dcterms:modified>
</cp:coreProperties>
</file>