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9" r:id="rId2"/>
    <p:sldId id="290" r:id="rId3"/>
    <p:sldId id="291" r:id="rId4"/>
    <p:sldId id="295" r:id="rId5"/>
    <p:sldId id="292" r:id="rId6"/>
    <p:sldId id="296" r:id="rId7"/>
    <p:sldId id="293" r:id="rId8"/>
    <p:sldId id="29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99CC"/>
    <a:srgbClr val="0066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7BFAB-D5DC-4B55-85EE-EDA13246C5C7}" type="doc">
      <dgm:prSet loTypeId="urn:microsoft.com/office/officeart/2005/8/layout/hList6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E0ADD63-8587-4EBE-8AE5-1B65B6FFF382}">
      <dgm:prSet custT="1"/>
      <dgm:spPr/>
      <dgm:t>
        <a:bodyPr/>
        <a:lstStyle/>
        <a:p>
          <a:pPr algn="l" rtl="0"/>
          <a:r>
            <a:rPr lang="ru-RU" sz="1200" b="1" dirty="0" smtClean="0"/>
            <a:t>анализ прогресса в нефинансовой отчётности российских компаний по сравнению с данными, представленными в предыдущих выпусках Обзора</a:t>
          </a:r>
        </a:p>
      </dgm:t>
    </dgm:pt>
    <dgm:pt modelId="{6FCEB71D-C130-4E32-A4EB-8C16146FADE1}" type="parTrans" cxnId="{EE7BDFB0-9C5F-42BA-B805-A1FEFAE73626}">
      <dgm:prSet/>
      <dgm:spPr/>
      <dgm:t>
        <a:bodyPr/>
        <a:lstStyle/>
        <a:p>
          <a:endParaRPr lang="ru-RU" sz="4800" b="1"/>
        </a:p>
      </dgm:t>
    </dgm:pt>
    <dgm:pt modelId="{02242176-3247-4DF5-A348-7207339D8F7F}" type="sibTrans" cxnId="{EE7BDFB0-9C5F-42BA-B805-A1FEFAE73626}">
      <dgm:prSet/>
      <dgm:spPr/>
      <dgm:t>
        <a:bodyPr/>
        <a:lstStyle/>
        <a:p>
          <a:endParaRPr lang="ru-RU" sz="4800" b="1"/>
        </a:p>
      </dgm:t>
    </dgm:pt>
    <dgm:pt modelId="{A4A6695D-A3D0-408E-95A4-F40963101833}">
      <dgm:prSet custT="1"/>
      <dgm:spPr/>
      <dgm:t>
        <a:bodyPr/>
        <a:lstStyle/>
        <a:p>
          <a:pPr algn="l" rtl="0"/>
          <a:r>
            <a:rPr lang="ru-RU" sz="1200" b="1" dirty="0" smtClean="0"/>
            <a:t>выявление возможностей совершенствования</a:t>
          </a:r>
        </a:p>
        <a:p>
          <a:pPr algn="l"/>
          <a:r>
            <a:rPr lang="ru-RU" sz="1200" b="1" dirty="0" smtClean="0"/>
            <a:t>инструментария отчётности</a:t>
          </a:r>
        </a:p>
      </dgm:t>
    </dgm:pt>
    <dgm:pt modelId="{CCF77991-3D63-4401-8185-5B3CFF435AAD}" type="parTrans" cxnId="{70CDBB5A-3F22-4146-BCD0-7FA7E6B7363E}">
      <dgm:prSet/>
      <dgm:spPr/>
      <dgm:t>
        <a:bodyPr/>
        <a:lstStyle/>
        <a:p>
          <a:endParaRPr lang="ru-RU" sz="4800" b="1"/>
        </a:p>
      </dgm:t>
    </dgm:pt>
    <dgm:pt modelId="{32A1E00A-2D65-469F-BEB0-080BD1B91495}" type="sibTrans" cxnId="{70CDBB5A-3F22-4146-BCD0-7FA7E6B7363E}">
      <dgm:prSet/>
      <dgm:spPr/>
      <dgm:t>
        <a:bodyPr/>
        <a:lstStyle/>
        <a:p>
          <a:endParaRPr lang="ru-RU" sz="4800" b="1"/>
        </a:p>
      </dgm:t>
    </dgm:pt>
    <dgm:pt modelId="{171457FE-AA85-4EF1-B911-17039E6C1E2D}">
      <dgm:prSet custT="1"/>
      <dgm:spPr/>
      <dgm:t>
        <a:bodyPr/>
        <a:lstStyle/>
        <a:p>
          <a:pPr algn="l" rtl="0"/>
          <a:r>
            <a:rPr lang="ru-RU" sz="1200" b="1" dirty="0" smtClean="0"/>
            <a:t>выявление лучших практик по представлению информации в нефинансовых отчётах</a:t>
          </a:r>
          <a:endParaRPr lang="ru-RU" sz="1400" b="1" dirty="0" smtClean="0"/>
        </a:p>
      </dgm:t>
    </dgm:pt>
    <dgm:pt modelId="{445997C6-5D7E-440E-BBC0-48054522B4E2}" type="parTrans" cxnId="{21CD0AB9-4FA2-436A-889B-3364269EFE71}">
      <dgm:prSet/>
      <dgm:spPr/>
      <dgm:t>
        <a:bodyPr/>
        <a:lstStyle/>
        <a:p>
          <a:endParaRPr lang="ru-RU" sz="4800" b="1"/>
        </a:p>
      </dgm:t>
    </dgm:pt>
    <dgm:pt modelId="{D5D27C27-C933-4EFD-A974-1FD2695F99B9}" type="sibTrans" cxnId="{21CD0AB9-4FA2-436A-889B-3364269EFE71}">
      <dgm:prSet/>
      <dgm:spPr/>
      <dgm:t>
        <a:bodyPr/>
        <a:lstStyle/>
        <a:p>
          <a:endParaRPr lang="ru-RU" sz="4800" b="1"/>
        </a:p>
      </dgm:t>
    </dgm:pt>
    <dgm:pt modelId="{C8A90DE2-9287-4044-A6E9-789DE1FF7BB5}">
      <dgm:prSet custT="1"/>
      <dgm:spPr/>
      <dgm:t>
        <a:bodyPr/>
        <a:lstStyle/>
        <a:p>
          <a:pPr rtl="0"/>
          <a:r>
            <a:rPr lang="ru-RU" sz="1200" b="1" dirty="0" smtClean="0"/>
            <a:t>представление некоторых результатов деятельности компаний на основе данных, опубликованных в отчётах</a:t>
          </a:r>
          <a:endParaRPr lang="ru-RU" sz="1400" b="1" dirty="0" smtClean="0"/>
        </a:p>
        <a:p>
          <a:pPr algn="ctr" rtl="0"/>
          <a:endParaRPr lang="ru-RU" sz="1800" b="1" dirty="0"/>
        </a:p>
      </dgm:t>
    </dgm:pt>
    <dgm:pt modelId="{7D82E873-ABC8-4348-8397-2CF97F5260E0}" type="parTrans" cxnId="{D93A71C2-B387-4BAB-8063-C09008E129C2}">
      <dgm:prSet/>
      <dgm:spPr/>
      <dgm:t>
        <a:bodyPr/>
        <a:lstStyle/>
        <a:p>
          <a:endParaRPr lang="ru-RU" sz="4800" b="1"/>
        </a:p>
      </dgm:t>
    </dgm:pt>
    <dgm:pt modelId="{3B34A6F4-D542-466F-B43C-6C53701E355F}" type="sibTrans" cxnId="{D93A71C2-B387-4BAB-8063-C09008E129C2}">
      <dgm:prSet/>
      <dgm:spPr/>
      <dgm:t>
        <a:bodyPr/>
        <a:lstStyle/>
        <a:p>
          <a:endParaRPr lang="ru-RU" sz="4800" b="1"/>
        </a:p>
      </dgm:t>
    </dgm:pt>
    <dgm:pt modelId="{343A4E92-AB1B-453D-94DD-02390998003E}" type="pres">
      <dgm:prSet presAssocID="{A737BFAB-D5DC-4B55-85EE-EDA13246C5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9D7716-DFFA-4C9B-8358-9BB7037AC8ED}" type="pres">
      <dgm:prSet presAssocID="{7E0ADD63-8587-4EBE-8AE5-1B65B6FFF382}" presName="node" presStyleLbl="node1" presStyleIdx="0" presStyleCnt="4" custScaleX="73229" custScaleY="90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44B87-B4DF-46AA-B505-6202C4FDF6C6}" type="pres">
      <dgm:prSet presAssocID="{02242176-3247-4DF5-A348-7207339D8F7F}" presName="sibTrans" presStyleCnt="0"/>
      <dgm:spPr/>
      <dgm:t>
        <a:bodyPr/>
        <a:lstStyle/>
        <a:p>
          <a:endParaRPr lang="ru-RU"/>
        </a:p>
      </dgm:t>
    </dgm:pt>
    <dgm:pt modelId="{1312A13A-D9E3-42B0-B63C-468D10B47736}" type="pres">
      <dgm:prSet presAssocID="{A4A6695D-A3D0-408E-95A4-F40963101833}" presName="node" presStyleLbl="node1" presStyleIdx="1" presStyleCnt="4" custScaleX="85172" custScaleY="76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E23A4-EB79-4F6A-B897-AEF7F206591A}" type="pres">
      <dgm:prSet presAssocID="{32A1E00A-2D65-469F-BEB0-080BD1B91495}" presName="sibTrans" presStyleCnt="0"/>
      <dgm:spPr/>
      <dgm:t>
        <a:bodyPr/>
        <a:lstStyle/>
        <a:p>
          <a:endParaRPr lang="ru-RU"/>
        </a:p>
      </dgm:t>
    </dgm:pt>
    <dgm:pt modelId="{4C816EC4-70ED-465F-888E-C9DCABAD04C6}" type="pres">
      <dgm:prSet presAssocID="{171457FE-AA85-4EF1-B911-17039E6C1E2D}" presName="node" presStyleLbl="node1" presStyleIdx="2" presStyleCnt="4" custScaleX="92287" custScaleY="75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F3247-634B-4C23-B824-C84671A7D26B}" type="pres">
      <dgm:prSet presAssocID="{D5D27C27-C933-4EFD-A974-1FD2695F99B9}" presName="sibTrans" presStyleCnt="0"/>
      <dgm:spPr/>
      <dgm:t>
        <a:bodyPr/>
        <a:lstStyle/>
        <a:p>
          <a:endParaRPr lang="ru-RU"/>
        </a:p>
      </dgm:t>
    </dgm:pt>
    <dgm:pt modelId="{3CAF3355-0369-4B71-BE67-1B99183E88D9}" type="pres">
      <dgm:prSet presAssocID="{C8A90DE2-9287-4044-A6E9-789DE1FF7BB5}" presName="node" presStyleLbl="node1" presStyleIdx="3" presStyleCnt="4" custScaleX="90180" custScaleY="62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5F3189-83B4-4B22-B726-BDC0D683C87E}" type="presOf" srcId="{7E0ADD63-8587-4EBE-8AE5-1B65B6FFF382}" destId="{D29D7716-DFFA-4C9B-8358-9BB7037AC8ED}" srcOrd="0" destOrd="0" presId="urn:microsoft.com/office/officeart/2005/8/layout/hList6"/>
    <dgm:cxn modelId="{5FE67221-D5E4-4473-8820-27E46A0D3738}" type="presOf" srcId="{A737BFAB-D5DC-4B55-85EE-EDA13246C5C7}" destId="{343A4E92-AB1B-453D-94DD-02390998003E}" srcOrd="0" destOrd="0" presId="urn:microsoft.com/office/officeart/2005/8/layout/hList6"/>
    <dgm:cxn modelId="{D93A71C2-B387-4BAB-8063-C09008E129C2}" srcId="{A737BFAB-D5DC-4B55-85EE-EDA13246C5C7}" destId="{C8A90DE2-9287-4044-A6E9-789DE1FF7BB5}" srcOrd="3" destOrd="0" parTransId="{7D82E873-ABC8-4348-8397-2CF97F5260E0}" sibTransId="{3B34A6F4-D542-466F-B43C-6C53701E355F}"/>
    <dgm:cxn modelId="{D76EDF96-11BE-41A1-B4A7-2BFFE6F116A7}" type="presOf" srcId="{C8A90DE2-9287-4044-A6E9-789DE1FF7BB5}" destId="{3CAF3355-0369-4B71-BE67-1B99183E88D9}" srcOrd="0" destOrd="0" presId="urn:microsoft.com/office/officeart/2005/8/layout/hList6"/>
    <dgm:cxn modelId="{A41ECBF2-E16B-4F19-8807-12DC7C2B2BEF}" type="presOf" srcId="{171457FE-AA85-4EF1-B911-17039E6C1E2D}" destId="{4C816EC4-70ED-465F-888E-C9DCABAD04C6}" srcOrd="0" destOrd="0" presId="urn:microsoft.com/office/officeart/2005/8/layout/hList6"/>
    <dgm:cxn modelId="{1C077EAD-9CD2-4748-A9D1-F00225946FCB}" type="presOf" srcId="{A4A6695D-A3D0-408E-95A4-F40963101833}" destId="{1312A13A-D9E3-42B0-B63C-468D10B47736}" srcOrd="0" destOrd="0" presId="urn:microsoft.com/office/officeart/2005/8/layout/hList6"/>
    <dgm:cxn modelId="{70CDBB5A-3F22-4146-BCD0-7FA7E6B7363E}" srcId="{A737BFAB-D5DC-4B55-85EE-EDA13246C5C7}" destId="{A4A6695D-A3D0-408E-95A4-F40963101833}" srcOrd="1" destOrd="0" parTransId="{CCF77991-3D63-4401-8185-5B3CFF435AAD}" sibTransId="{32A1E00A-2D65-469F-BEB0-080BD1B91495}"/>
    <dgm:cxn modelId="{21CD0AB9-4FA2-436A-889B-3364269EFE71}" srcId="{A737BFAB-D5DC-4B55-85EE-EDA13246C5C7}" destId="{171457FE-AA85-4EF1-B911-17039E6C1E2D}" srcOrd="2" destOrd="0" parTransId="{445997C6-5D7E-440E-BBC0-48054522B4E2}" sibTransId="{D5D27C27-C933-4EFD-A974-1FD2695F99B9}"/>
    <dgm:cxn modelId="{EE7BDFB0-9C5F-42BA-B805-A1FEFAE73626}" srcId="{A737BFAB-D5DC-4B55-85EE-EDA13246C5C7}" destId="{7E0ADD63-8587-4EBE-8AE5-1B65B6FFF382}" srcOrd="0" destOrd="0" parTransId="{6FCEB71D-C130-4E32-A4EB-8C16146FADE1}" sibTransId="{02242176-3247-4DF5-A348-7207339D8F7F}"/>
    <dgm:cxn modelId="{55307B9E-7F53-46E1-941A-310E39CB0C96}" type="presParOf" srcId="{343A4E92-AB1B-453D-94DD-02390998003E}" destId="{D29D7716-DFFA-4C9B-8358-9BB7037AC8ED}" srcOrd="0" destOrd="0" presId="urn:microsoft.com/office/officeart/2005/8/layout/hList6"/>
    <dgm:cxn modelId="{18175CA7-B000-47E3-A962-869AE35ACD55}" type="presParOf" srcId="{343A4E92-AB1B-453D-94DD-02390998003E}" destId="{ABC44B87-B4DF-46AA-B505-6202C4FDF6C6}" srcOrd="1" destOrd="0" presId="urn:microsoft.com/office/officeart/2005/8/layout/hList6"/>
    <dgm:cxn modelId="{57F20B7A-000F-4D07-98C7-2ECB78CCDCD7}" type="presParOf" srcId="{343A4E92-AB1B-453D-94DD-02390998003E}" destId="{1312A13A-D9E3-42B0-B63C-468D10B47736}" srcOrd="2" destOrd="0" presId="urn:microsoft.com/office/officeart/2005/8/layout/hList6"/>
    <dgm:cxn modelId="{98E7B4D5-6529-40E4-88D0-03C29F6B73CE}" type="presParOf" srcId="{343A4E92-AB1B-453D-94DD-02390998003E}" destId="{35BE23A4-EB79-4F6A-B897-AEF7F206591A}" srcOrd="3" destOrd="0" presId="urn:microsoft.com/office/officeart/2005/8/layout/hList6"/>
    <dgm:cxn modelId="{AFEA63A8-EEB0-4C2C-99FA-39030E65B7C8}" type="presParOf" srcId="{343A4E92-AB1B-453D-94DD-02390998003E}" destId="{4C816EC4-70ED-465F-888E-C9DCABAD04C6}" srcOrd="4" destOrd="0" presId="urn:microsoft.com/office/officeart/2005/8/layout/hList6"/>
    <dgm:cxn modelId="{D8C6ABC7-D8E0-4985-9B5C-111C8D8E6625}" type="presParOf" srcId="{343A4E92-AB1B-453D-94DD-02390998003E}" destId="{909F3247-634B-4C23-B824-C84671A7D26B}" srcOrd="5" destOrd="0" presId="urn:microsoft.com/office/officeart/2005/8/layout/hList6"/>
    <dgm:cxn modelId="{8BEAF20B-C9E0-49A6-989B-B34203AEE9BE}" type="presParOf" srcId="{343A4E92-AB1B-453D-94DD-02390998003E}" destId="{3CAF3355-0369-4B71-BE67-1B99183E88D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D7716-DFFA-4C9B-8358-9BB7037AC8ED}">
      <dsp:nvSpPr>
        <dsp:cNvPr id="0" name=""/>
        <dsp:cNvSpPr/>
      </dsp:nvSpPr>
      <dsp:spPr>
        <a:xfrm rot="16200000">
          <a:off x="-534345" y="682219"/>
          <a:ext cx="2792888" cy="1714889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анализ прогресса в нефинансовой отчётности российских компаний по сравнению с данными, представленными в предыдущих выпусках Обзора</a:t>
          </a:r>
        </a:p>
      </dsp:txBody>
      <dsp:txXfrm rot="5400000">
        <a:off x="4655" y="701797"/>
        <a:ext cx="1714889" cy="1675732"/>
      </dsp:txXfrm>
    </dsp:sp>
    <dsp:sp modelId="{1312A13A-D9E3-42B0-B63C-468D10B47736}">
      <dsp:nvSpPr>
        <dsp:cNvPr id="0" name=""/>
        <dsp:cNvSpPr/>
      </dsp:nvSpPr>
      <dsp:spPr>
        <a:xfrm rot="16200000">
          <a:off x="1710866" y="542377"/>
          <a:ext cx="2363199" cy="1994572"/>
        </a:xfrm>
        <a:prstGeom prst="flowChartManualOperation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выявление возможностей совершенствования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инструментария отчётности</a:t>
          </a:r>
        </a:p>
      </dsp:txBody>
      <dsp:txXfrm rot="5400000">
        <a:off x="1895180" y="830703"/>
        <a:ext cx="1994572" cy="1417919"/>
      </dsp:txXfrm>
    </dsp:sp>
    <dsp:sp modelId="{4C816EC4-70ED-465F-888E-C9DCABAD04C6}">
      <dsp:nvSpPr>
        <dsp:cNvPr id="0" name=""/>
        <dsp:cNvSpPr/>
      </dsp:nvSpPr>
      <dsp:spPr>
        <a:xfrm rot="16200000">
          <a:off x="3983384" y="459067"/>
          <a:ext cx="2325200" cy="2161192"/>
        </a:xfrm>
        <a:prstGeom prst="flowChartManualOperation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выявление лучших практик по представлению информации в нефинансовых отчётах</a:t>
          </a:r>
          <a:endParaRPr lang="ru-RU" sz="1400" b="1" kern="1200" dirty="0" smtClean="0"/>
        </a:p>
      </dsp:txBody>
      <dsp:txXfrm rot="5400000">
        <a:off x="4065388" y="842103"/>
        <a:ext cx="2161192" cy="1395120"/>
      </dsp:txXfrm>
    </dsp:sp>
    <dsp:sp modelId="{3CAF3355-0369-4B71-BE67-1B99183E88D9}">
      <dsp:nvSpPr>
        <dsp:cNvPr id="0" name=""/>
        <dsp:cNvSpPr/>
      </dsp:nvSpPr>
      <dsp:spPr>
        <a:xfrm rot="16200000">
          <a:off x="6491372" y="483738"/>
          <a:ext cx="1933540" cy="2111850"/>
        </a:xfrm>
        <a:prstGeom prst="flowChartManualOperati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представление некоторых результатов деятельности компаний на основе данных, опубликованных в отчётах</a:t>
          </a:r>
          <a:endParaRPr lang="ru-RU" sz="1400" b="1" kern="120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 rot="5400000">
        <a:off x="6402217" y="959601"/>
        <a:ext cx="2111850" cy="1160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0CA9-67BB-4563-BD2C-1BD24D84F5D4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30F9-AC9D-4484-AB95-FD5F53E15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88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0CA9-67BB-4563-BD2C-1BD24D84F5D4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30F9-AC9D-4484-AB95-FD5F53E15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0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0CA9-67BB-4563-BD2C-1BD24D84F5D4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30F9-AC9D-4484-AB95-FD5F53E15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55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0CA9-67BB-4563-BD2C-1BD24D84F5D4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30F9-AC9D-4484-AB95-FD5F53E15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60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0CA9-67BB-4563-BD2C-1BD24D84F5D4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30F9-AC9D-4484-AB95-FD5F53E15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7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0CA9-67BB-4563-BD2C-1BD24D84F5D4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30F9-AC9D-4484-AB95-FD5F53E15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72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0CA9-67BB-4563-BD2C-1BD24D84F5D4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30F9-AC9D-4484-AB95-FD5F53E15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0CA9-67BB-4563-BD2C-1BD24D84F5D4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30F9-AC9D-4484-AB95-FD5F53E15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8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0CA9-67BB-4563-BD2C-1BD24D84F5D4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30F9-AC9D-4484-AB95-FD5F53E15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02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0CA9-67BB-4563-BD2C-1BD24D84F5D4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30F9-AC9D-4484-AB95-FD5F53E15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80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0CA9-67BB-4563-BD2C-1BD24D84F5D4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30F9-AC9D-4484-AB95-FD5F53E15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88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00CA9-67BB-4563-BD2C-1BD24D84F5D4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830F9-AC9D-4484-AB95-FD5F53E15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56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wmf"/><Relationship Id="rId7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wmf"/><Relationship Id="rId7" Type="http://schemas.openxmlformats.org/officeDocument/2006/relationships/diagramColors" Target="../diagrams/colors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04813"/>
            <a:ext cx="1037870" cy="107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80706" y="2094707"/>
            <a:ext cx="382587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OzeryanskayaMN\Desktop\НРБ 2017\nrb2017_logo_r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537761"/>
            <a:ext cx="2016223" cy="70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827584" y="1700808"/>
            <a:ext cx="7630616" cy="1296143"/>
          </a:xfrm>
        </p:spPr>
        <p:txBody>
          <a:bodyPr>
            <a:noAutofit/>
          </a:bodyPr>
          <a:lstStyle/>
          <a:p>
            <a:r>
              <a:rPr lang="ru-RU" sz="2800" b="1" i="0" u="none" strike="noStrike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Pro-Regular"/>
              </a:rPr>
              <a:t>ОТВЕТСТВЕННАЯ</a:t>
            </a:r>
            <a:r>
              <a:rPr lang="ru-RU" sz="2800" b="1" i="0" u="none" strike="noStrik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Pro-Regular"/>
              </a:rPr>
              <a:t> </a:t>
            </a:r>
            <a:r>
              <a:rPr lang="ru-RU" sz="2800" b="1" i="0" u="none" strike="noStrike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Pro-Regular"/>
              </a:rPr>
              <a:t>ДЕЛОВАЯ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Pro-Regular"/>
              </a:rPr>
              <a:t> </a:t>
            </a:r>
            <a:r>
              <a:rPr lang="ru-RU" sz="2800" b="1" i="0" u="none" strike="noStrike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Pro-Regular"/>
              </a:rPr>
              <a:t>ПРАКТИКА</a:t>
            </a:r>
            <a:br>
              <a:rPr lang="ru-RU" sz="2800" b="1" i="0" u="none" strike="noStrike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Pro-Regular"/>
              </a:rPr>
            </a:br>
            <a:r>
              <a:rPr lang="ru-RU" sz="2800" b="1" i="0" u="none" strike="noStrike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Pro-Regular"/>
              </a:rPr>
              <a:t>В ЗЕРКАЛЕ</a:t>
            </a:r>
            <a:r>
              <a:rPr lang="ru-RU" sz="2800" b="1" i="0" u="none" strike="noStrik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Pro-Regular"/>
              </a:rPr>
              <a:t> </a:t>
            </a:r>
            <a:r>
              <a:rPr lang="ru-RU" sz="2800" b="1" i="0" u="none" strike="noStrike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Pro-Regular"/>
              </a:rPr>
              <a:t>ОТЧЁТНОСТИ: </a:t>
            </a:r>
            <a:br>
              <a:rPr lang="ru-RU" sz="2800" b="1" i="0" u="none" strike="noStrike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Pro-Regular"/>
              </a:rPr>
            </a:br>
            <a:r>
              <a:rPr lang="ru-RU" sz="2800" b="1" i="0" u="none" strike="noStrike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Pro-Regular"/>
              </a:rPr>
              <a:t>настоящее и будущее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645024"/>
            <a:ext cx="6480720" cy="172819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Аналитический обзор</a:t>
            </a:r>
          </a:p>
          <a:p>
            <a:r>
              <a:rPr lang="ru-RU" b="1" dirty="0">
                <a:solidFill>
                  <a:srgbClr val="0070C0"/>
                </a:solidFill>
              </a:rPr>
              <a:t>корпоративных нефинансовых отчётов: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2015 </a:t>
            </a:r>
            <a:r>
              <a:rPr lang="ru-RU" b="1" dirty="0">
                <a:solidFill>
                  <a:srgbClr val="0070C0"/>
                </a:solidFill>
              </a:rPr>
              <a:t>– </a:t>
            </a:r>
            <a:r>
              <a:rPr lang="ru-RU" b="1" dirty="0" smtClean="0">
                <a:solidFill>
                  <a:srgbClr val="0070C0"/>
                </a:solidFill>
              </a:rPr>
              <a:t>2016 </a:t>
            </a:r>
            <a:r>
              <a:rPr lang="ru-RU" b="1" dirty="0">
                <a:solidFill>
                  <a:srgbClr val="0070C0"/>
                </a:solidFill>
              </a:rPr>
              <a:t>годы выпуска</a:t>
            </a:r>
          </a:p>
        </p:txBody>
      </p:sp>
      <p:pic>
        <p:nvPicPr>
          <p:cNvPr id="9" name="Picture 2" descr="C:\Users\OzeryanskayaMN\Desktop\НРБ 2017\фото обложки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2091779" cy="3013653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358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04813"/>
            <a:ext cx="1037870" cy="107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80706" y="2094707"/>
            <a:ext cx="382587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95536" y="1484784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ОТВЕТСТВЕННАЯ ДЕЛОВАЯ ПРАКТИКА</a:t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ЗЕРКАЛЕ ОТЧЁТНОСТИ: настоящее и будущее</a:t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0070C0"/>
                </a:solidFill>
              </a:rPr>
              <a:t>Аналитический обзор корпоративных нефинансовых отчётов: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2015– 2016 годы выпуска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Rectangle 12"/>
          <p:cNvSpPr txBox="1">
            <a:spLocks noChangeArrowheads="1"/>
          </p:cNvSpPr>
          <p:nvPr/>
        </p:nvSpPr>
        <p:spPr>
          <a:xfrm>
            <a:off x="395536" y="2889425"/>
            <a:ext cx="8320336" cy="34919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Пятый  выпуск Аналитического обзора подготовлен в рамках совместной работы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Комитета РСПП по корпоративной социальной ответственности и демографической политике и Управления корпоративной ответственности, устойчивого развития и социального предпринимательство РСПП.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Руководитель проекта: </a:t>
            </a:r>
            <a:r>
              <a:rPr lang="ru-RU" sz="1600" b="1" dirty="0" smtClean="0">
                <a:solidFill>
                  <a:srgbClr val="002060"/>
                </a:solidFill>
              </a:rPr>
              <a:t>А.Н. Шохин — Президент РСПП, д-р </a:t>
            </a:r>
            <a:r>
              <a:rPr lang="ru-RU" sz="1600" b="1" dirty="0" err="1" smtClean="0">
                <a:solidFill>
                  <a:srgbClr val="002060"/>
                </a:solidFill>
              </a:rPr>
              <a:t>экон</a:t>
            </a:r>
            <a:r>
              <a:rPr lang="ru-RU" sz="1600" b="1" dirty="0" smtClean="0">
                <a:solidFill>
                  <a:srgbClr val="002060"/>
                </a:solidFill>
              </a:rPr>
              <a:t>. наук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Авторский коллектив: </a:t>
            </a:r>
            <a:r>
              <a:rPr lang="ru-RU" sz="1600" dirty="0" smtClean="0">
                <a:solidFill>
                  <a:srgbClr val="002060"/>
                </a:solidFill>
              </a:rPr>
              <a:t>к.э.н. Е.Н. Феоктистова, Л.В. Аленичева, к.э.н. Е.Н. Долгих,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		    </a:t>
            </a:r>
            <a:r>
              <a:rPr lang="ru-RU" sz="1600" dirty="0">
                <a:solidFill>
                  <a:srgbClr val="002060"/>
                </a:solidFill>
              </a:rPr>
              <a:t>к.э.н. Г.А. Копылова, М.Н. </a:t>
            </a:r>
            <a:r>
              <a:rPr lang="ru-RU" sz="1600" dirty="0" smtClean="0">
                <a:solidFill>
                  <a:srgbClr val="002060"/>
                </a:solidFill>
              </a:rPr>
              <a:t>Озерянская, к.ф.н</a:t>
            </a:r>
            <a:r>
              <a:rPr lang="ru-RU" sz="1600" dirty="0">
                <a:solidFill>
                  <a:srgbClr val="002060"/>
                </a:solidFill>
              </a:rPr>
              <a:t>. Н.В. </a:t>
            </a:r>
            <a:r>
              <a:rPr lang="ru-RU" sz="1600" dirty="0" err="1">
                <a:solidFill>
                  <a:srgbClr val="002060"/>
                </a:solidFill>
              </a:rPr>
              <a:t>Хонякова</a:t>
            </a:r>
            <a:endParaRPr lang="ru-RU" sz="1600" dirty="0">
              <a:solidFill>
                <a:srgbClr val="002060"/>
              </a:solidFill>
            </a:endParaRPr>
          </a:p>
          <a:p>
            <a:pPr algn="just"/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Обзор подготовлен при поддержке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Компании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«</a:t>
            </a:r>
            <a:r>
              <a:rPr lang="ru-RU" sz="1600" b="1" dirty="0" err="1" smtClean="0">
                <a:solidFill>
                  <a:srgbClr val="002060"/>
                </a:solidFill>
              </a:rPr>
              <a:t>Металлоинвест</a:t>
            </a:r>
            <a:r>
              <a:rPr lang="ru-RU" sz="1600" b="1" dirty="0" smtClean="0"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РСПП выражает благодарность всем участникам и спонсорам проекта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85184"/>
            <a:ext cx="33893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OzeryanskayaMN\Desktop\НРБ 2017\nrb2017_logo_r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537761"/>
            <a:ext cx="2016223" cy="70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2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04813"/>
            <a:ext cx="1037870" cy="107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80706" y="2094707"/>
            <a:ext cx="382587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95536" y="1484784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ОТВЕТСТВЕННАЯ ДЕЛОВАЯ ПРАКТИКА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ЗЕРКАЛЕ ОТЧЁТНОСТИ: настоящее и будущее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Аналитический обзор корпоративных нефинансовых отчётов: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– 2016 годы выпуска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2"/>
          <p:cNvSpPr txBox="1">
            <a:spLocks noChangeArrowheads="1"/>
          </p:cNvSpPr>
          <p:nvPr/>
        </p:nvSpPr>
        <p:spPr>
          <a:xfrm>
            <a:off x="2699792" y="2996951"/>
            <a:ext cx="6016080" cy="3384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>
                <a:solidFill>
                  <a:srgbClr val="002060"/>
                </a:solidFill>
              </a:rPr>
              <a:t>Пятый выпуск аналитического Обзора продолжает начатый РСПП </a:t>
            </a:r>
            <a:r>
              <a:rPr lang="ru-RU" sz="1600" dirty="0" smtClean="0">
                <a:solidFill>
                  <a:srgbClr val="002060"/>
                </a:solidFill>
              </a:rPr>
              <a:t>    в </a:t>
            </a:r>
            <a:r>
              <a:rPr lang="ru-RU" sz="1600" dirty="0">
                <a:solidFill>
                  <a:srgbClr val="002060"/>
                </a:solidFill>
              </a:rPr>
              <a:t>2006 году проект по мониторингу и анализу практики нефинансовой </a:t>
            </a:r>
            <a:r>
              <a:rPr lang="ru-RU" sz="1600" dirty="0" smtClean="0">
                <a:solidFill>
                  <a:srgbClr val="002060"/>
                </a:solidFill>
              </a:rPr>
              <a:t>отчётности </a:t>
            </a:r>
            <a:r>
              <a:rPr lang="ru-RU" sz="1600" dirty="0">
                <a:solidFill>
                  <a:srgbClr val="002060"/>
                </a:solidFill>
              </a:rPr>
              <a:t>российских </a:t>
            </a:r>
            <a:r>
              <a:rPr lang="ru-RU" sz="1600" dirty="0" smtClean="0">
                <a:solidFill>
                  <a:srgbClr val="002060"/>
                </a:solidFill>
              </a:rPr>
              <a:t>компаний. </a:t>
            </a:r>
            <a:endParaRPr lang="ru-RU" sz="1600" dirty="0">
              <a:solidFill>
                <a:srgbClr val="00206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Настоящий обзор </a:t>
            </a:r>
            <a:r>
              <a:rPr lang="ru-RU" sz="1600" dirty="0">
                <a:solidFill>
                  <a:srgbClr val="002060"/>
                </a:solidFill>
              </a:rPr>
              <a:t>отражает практику </a:t>
            </a:r>
            <a:r>
              <a:rPr lang="ru-RU" sz="1600" dirty="0" smtClean="0">
                <a:solidFill>
                  <a:srgbClr val="002060"/>
                </a:solidFill>
              </a:rPr>
              <a:t>отчётности </a:t>
            </a:r>
            <a:r>
              <a:rPr lang="ru-RU" sz="1600" dirty="0" smtClean="0">
                <a:solidFill>
                  <a:srgbClr val="C00000"/>
                </a:solidFill>
              </a:rPr>
              <a:t>2015-2016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годов в России, </a:t>
            </a:r>
            <a:r>
              <a:rPr lang="ru-RU" sz="1600" dirty="0" smtClean="0">
                <a:solidFill>
                  <a:srgbClr val="002060"/>
                </a:solidFill>
              </a:rPr>
              <a:t>содержит </a:t>
            </a:r>
            <a:r>
              <a:rPr lang="ru-RU" sz="1600" dirty="0">
                <a:solidFill>
                  <a:srgbClr val="002060"/>
                </a:solidFill>
              </a:rPr>
              <a:t>сведения об основных событиях, в значительной степени формирующих подходы к нефинансовой </a:t>
            </a:r>
            <a:r>
              <a:rPr lang="ru-RU" sz="1600" dirty="0" smtClean="0">
                <a:solidFill>
                  <a:srgbClr val="002060"/>
                </a:solidFill>
              </a:rPr>
              <a:t>отчётности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Анализируются </a:t>
            </a:r>
            <a:r>
              <a:rPr lang="ru-RU" sz="1600" dirty="0">
                <a:solidFill>
                  <a:srgbClr val="002060"/>
                </a:solidFill>
              </a:rPr>
              <a:t>процессы, происходящие в этой сфере в России и в мире. Рассматриваются вопросы качества  раскрываемой в публичных </a:t>
            </a:r>
            <a:r>
              <a:rPr lang="ru-RU" sz="1600" dirty="0" smtClean="0">
                <a:solidFill>
                  <a:srgbClr val="002060"/>
                </a:solidFill>
              </a:rPr>
              <a:t>отчётах </a:t>
            </a:r>
            <a:r>
              <a:rPr lang="ru-RU" sz="1600" dirty="0">
                <a:solidFill>
                  <a:srgbClr val="002060"/>
                </a:solidFill>
              </a:rPr>
              <a:t>информации и её  использования в целях оценки деятельности компаний,  выявления лидеров в области устойчивого развития, корпоративной ответственности, открытости и </a:t>
            </a:r>
            <a:r>
              <a:rPr lang="ru-RU" sz="1600" dirty="0" smtClean="0">
                <a:solidFill>
                  <a:srgbClr val="002060"/>
                </a:solidFill>
              </a:rPr>
              <a:t>отчётности.</a:t>
            </a:r>
          </a:p>
        </p:txBody>
      </p:sp>
      <p:pic>
        <p:nvPicPr>
          <p:cNvPr id="8" name="Picture 2" descr="C:\Users\OzeryanskayaMN\Desktop\НРБ 2017\фото обложк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9242"/>
            <a:ext cx="2099195" cy="3024337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2" descr="C:\Users\OzeryanskayaMN\Desktop\НРБ 2017\nrb2017_logo_r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537761"/>
            <a:ext cx="2016223" cy="70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64" y="3177045"/>
            <a:ext cx="2103437" cy="30241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88" y="2780338"/>
            <a:ext cx="2109787" cy="30241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22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04813"/>
            <a:ext cx="1037870" cy="107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80706" y="2094707"/>
            <a:ext cx="382587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OzeryanskayaMN\Desktop\НРБ 2017\nrb2017_logo_r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7761"/>
            <a:ext cx="1944216" cy="70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35089" y="260648"/>
            <a:ext cx="7868751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подготовки Обзоров</a:t>
            </a:r>
          </a:p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нефинансовой отчётности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4" y="1861462"/>
            <a:ext cx="1296144" cy="180656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235088" y="3810501"/>
            <a:ext cx="1960647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1300" b="1" dirty="0">
                <a:solidFill>
                  <a:srgbClr val="C00000"/>
                </a:solidFill>
              </a:rPr>
              <a:t>Первый обзор </a:t>
            </a:r>
            <a:r>
              <a:rPr lang="ru-RU" altLang="ru-RU" sz="1300" dirty="0">
                <a:solidFill>
                  <a:prstClr val="black"/>
                </a:solidFill>
              </a:rPr>
              <a:t>опубликован в 2006 г. </a:t>
            </a:r>
          </a:p>
          <a:p>
            <a:pPr lvl="0"/>
            <a:r>
              <a:rPr lang="ru-RU" altLang="ru-RU" sz="1300" dirty="0">
                <a:solidFill>
                  <a:prstClr val="black"/>
                </a:solidFill>
              </a:rPr>
              <a:t>Впервые проанализирована ситуация с отчётностью в России. Зафиксирована «базовая линия». Представлена Социальная хартия российского бизнеса в сравнении с западными </a:t>
            </a:r>
            <a:r>
              <a:rPr lang="ru-RU" altLang="ru-RU" sz="1200" dirty="0">
                <a:solidFill>
                  <a:prstClr val="black"/>
                </a:solidFill>
              </a:rPr>
              <a:t>системами отчётности.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74" y="1844824"/>
            <a:ext cx="1296144" cy="1814205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5" name="Прямоугольник 14"/>
          <p:cNvSpPr/>
          <p:nvPr/>
        </p:nvSpPr>
        <p:spPr>
          <a:xfrm>
            <a:off x="2339752" y="3827641"/>
            <a:ext cx="19699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solidFill>
                  <a:srgbClr val="C00000"/>
                </a:solidFill>
              </a:rPr>
              <a:t>Второй обзор </a:t>
            </a:r>
          </a:p>
          <a:p>
            <a:r>
              <a:rPr lang="ru-RU" altLang="ru-RU" sz="1200" dirty="0" smtClean="0"/>
              <a:t>опубликован в 2008 г. Представлены результаты </a:t>
            </a:r>
          </a:p>
          <a:p>
            <a:r>
              <a:rPr lang="ru-RU" altLang="ru-RU" sz="1200" dirty="0" smtClean="0"/>
              <a:t>первой фазы развития нефинансовой отчётности, выявлены ключевые темы и наиболее часто </a:t>
            </a:r>
          </a:p>
          <a:p>
            <a:r>
              <a:rPr lang="ru-RU" altLang="ru-RU" sz="1200" dirty="0" smtClean="0"/>
              <a:t>используемые показатели</a:t>
            </a:r>
          </a:p>
          <a:p>
            <a:r>
              <a:rPr lang="ru-RU" altLang="ru-RU" sz="1200" dirty="0" smtClean="0"/>
              <a:t>для характеристики ответственной деловой практики и её результатов.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840946"/>
            <a:ext cx="1298089" cy="179307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Прямоугольник 16"/>
          <p:cNvSpPr/>
          <p:nvPr/>
        </p:nvSpPr>
        <p:spPr>
          <a:xfrm>
            <a:off x="4521214" y="3810501"/>
            <a:ext cx="17789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dirty="0">
                <a:solidFill>
                  <a:srgbClr val="C00000"/>
                </a:solidFill>
                <a:ea typeface="MS PGothic" pitchFamily="34" charset="-128"/>
              </a:rPr>
              <a:t>Третий обзор </a:t>
            </a:r>
            <a:r>
              <a:rPr lang="ru-RU" altLang="ru-RU" sz="1200" dirty="0" smtClean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ea typeface="MS PGothic" pitchFamily="34" charset="-128"/>
              </a:rPr>
              <a:t>опубликован в 2012 </a:t>
            </a:r>
            <a:r>
              <a:rPr lang="ru-RU" altLang="ru-RU" sz="1200" dirty="0" smtClean="0">
                <a:solidFill>
                  <a:prstClr val="black"/>
                </a:solidFill>
                <a:ea typeface="MS PGothic" pitchFamily="34" charset="-128"/>
              </a:rPr>
              <a:t>г</a:t>
            </a:r>
            <a:r>
              <a:rPr lang="ru-RU" altLang="ru-RU" sz="12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 Представлены тенденции </a:t>
            </a:r>
            <a:r>
              <a:rPr lang="ru-RU" sz="1200" dirty="0">
                <a:ea typeface="Verdana" panose="020B0604030504040204" pitchFamily="34" charset="0"/>
                <a:cs typeface="Verdana" panose="020B0604030504040204" pitchFamily="34" charset="0"/>
              </a:rPr>
              <a:t>и ключевые </a:t>
            </a:r>
            <a:r>
              <a:rPr lang="ru-RU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драйверы развития </a:t>
            </a:r>
            <a:r>
              <a:rPr lang="ru-RU" sz="1200" dirty="0">
                <a:ea typeface="Verdana" panose="020B0604030504040204" pitchFamily="34" charset="0"/>
                <a:cs typeface="Verdana" panose="020B0604030504040204" pitchFamily="34" charset="0"/>
              </a:rPr>
              <a:t>нефинансовой отчётности, усилия компаний, участников рынка и общественности по </a:t>
            </a:r>
            <a:r>
              <a:rPr lang="ru-RU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повышению </a:t>
            </a:r>
            <a:r>
              <a:rPr lang="ru-RU" sz="1200" dirty="0">
                <a:ea typeface="Verdana" panose="020B0604030504040204" pitchFamily="34" charset="0"/>
                <a:cs typeface="Verdana" panose="020B0604030504040204" pitchFamily="34" charset="0"/>
              </a:rPr>
              <a:t>качества </a:t>
            </a:r>
            <a:r>
              <a:rPr lang="ru-RU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отчётности</a:t>
            </a:r>
            <a:endParaRPr lang="ru-RU" altLang="ru-RU" sz="12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53450"/>
            <a:ext cx="1303040" cy="179695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9" name="Прямоугольник 18"/>
          <p:cNvSpPr/>
          <p:nvPr/>
        </p:nvSpPr>
        <p:spPr>
          <a:xfrm>
            <a:off x="6794886" y="3844781"/>
            <a:ext cx="21069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solidFill>
                  <a:srgbClr val="C00000"/>
                </a:solidFill>
                <a:ea typeface="MS PGothic" pitchFamily="34" charset="-128"/>
              </a:rPr>
              <a:t>Четвертый </a:t>
            </a:r>
            <a:r>
              <a:rPr lang="ru-RU" altLang="ru-RU" sz="1200" b="1" dirty="0">
                <a:solidFill>
                  <a:srgbClr val="C00000"/>
                </a:solidFill>
                <a:ea typeface="MS PGothic" pitchFamily="34" charset="-128"/>
              </a:rPr>
              <a:t>обзор </a:t>
            </a:r>
            <a:r>
              <a:rPr lang="ru-RU" altLang="ru-RU" sz="1200" dirty="0" smtClean="0">
                <a:solidFill>
                  <a:prstClr val="black"/>
                </a:solidFill>
                <a:ea typeface="MS PGothic" pitchFamily="34" charset="-128"/>
              </a:rPr>
              <a:t> опубликован в 2015 г. </a:t>
            </a:r>
            <a:r>
              <a:rPr lang="ru-RU" altLang="ru-RU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бобщен </a:t>
            </a:r>
            <a:r>
              <a:rPr lang="ru-RU" sz="1200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15-летний</a:t>
            </a:r>
            <a:r>
              <a:rPr lang="ru-RU" sz="12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опыт развития нефинансовой </a:t>
            </a:r>
            <a:r>
              <a:rPr lang="ru-RU" sz="1200" dirty="0">
                <a:ea typeface="Verdana" panose="020B0604030504040204" pitchFamily="34" charset="0"/>
                <a:cs typeface="Verdana" panose="020B0604030504040204" pitchFamily="34" charset="0"/>
              </a:rPr>
              <a:t>отчётности в России. </a:t>
            </a:r>
            <a:r>
              <a:rPr lang="ru-RU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Актуальная тема - качество </a:t>
            </a:r>
            <a:r>
              <a:rPr lang="ru-RU" sz="1200" dirty="0">
                <a:ea typeface="Verdana" panose="020B0604030504040204" pitchFamily="34" charset="0"/>
                <a:cs typeface="Verdana" panose="020B0604030504040204" pitchFamily="34" charset="0"/>
              </a:rPr>
              <a:t>информации, сопоставимость раскрываемых сведений</a:t>
            </a:r>
            <a:r>
              <a:rPr lang="ru-RU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200" dirty="0">
                <a:ea typeface="Verdana" panose="020B0604030504040204" pitchFamily="34" charset="0"/>
                <a:cs typeface="Verdana" panose="020B0604030504040204" pitchFamily="34" charset="0"/>
              </a:rPr>
              <a:t>значение </a:t>
            </a:r>
            <a:r>
              <a:rPr lang="ru-RU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ea typeface="Verdana" panose="020B0604030504040204" pitchFamily="34" charset="0"/>
                <a:cs typeface="Verdana" panose="020B0604030504040204" pitchFamily="34" charset="0"/>
              </a:rPr>
              <a:t>внешней</a:t>
            </a:r>
          </a:p>
          <a:p>
            <a:r>
              <a:rPr lang="ru-RU" sz="1200" dirty="0">
                <a:ea typeface="Verdana" panose="020B0604030504040204" pitchFamily="34" charset="0"/>
                <a:cs typeface="Verdana" panose="020B0604030504040204" pitchFamily="34" charset="0"/>
              </a:rPr>
              <a:t>оценки и </a:t>
            </a:r>
            <a:r>
              <a:rPr lang="ru-RU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подтверждения информации в отчёте. </a:t>
            </a:r>
            <a:endParaRPr lang="ru-RU" altLang="ru-RU" sz="12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04813"/>
            <a:ext cx="1037870" cy="107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80706" y="2094707"/>
            <a:ext cx="382587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39552" y="980728"/>
            <a:ext cx="813690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Обзора:</a:t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2"/>
          <p:cNvSpPr txBox="1">
            <a:spLocks noChangeArrowheads="1"/>
          </p:cNvSpPr>
          <p:nvPr/>
        </p:nvSpPr>
        <p:spPr>
          <a:xfrm>
            <a:off x="323528" y="1600198"/>
            <a:ext cx="8712968" cy="2260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altLang="ru-RU" sz="3100" dirty="0" smtClean="0">
                <a:solidFill>
                  <a:schemeClr val="tx2"/>
                </a:solidFill>
              </a:rPr>
              <a:t>Проведение аналитического </a:t>
            </a:r>
            <a:r>
              <a:rPr lang="ru-RU" altLang="ru-RU" sz="3100" dirty="0">
                <a:solidFill>
                  <a:schemeClr val="tx2"/>
                </a:solidFill>
              </a:rPr>
              <a:t>исследования практики нефинансовой отчётности в России, включая: </a:t>
            </a:r>
            <a:endParaRPr lang="ru-RU" altLang="ru-RU" sz="3100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3100" dirty="0" smtClean="0">
                <a:solidFill>
                  <a:schemeClr val="tx2"/>
                </a:solidFill>
              </a:rPr>
              <a:t>фиксацию </a:t>
            </a:r>
            <a:r>
              <a:rPr lang="ru-RU" altLang="ru-RU" sz="3100" dirty="0">
                <a:solidFill>
                  <a:schemeClr val="tx2"/>
                </a:solidFill>
              </a:rPr>
              <a:t>тенденций и особенностей явления, </a:t>
            </a:r>
            <a:endParaRPr lang="ru-RU" altLang="ru-RU" sz="3100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3100" dirty="0" smtClean="0">
                <a:solidFill>
                  <a:schemeClr val="tx2"/>
                </a:solidFill>
              </a:rPr>
              <a:t>анализ </a:t>
            </a:r>
            <a:r>
              <a:rPr lang="ru-RU" altLang="ru-RU" sz="3100" dirty="0">
                <a:solidFill>
                  <a:schemeClr val="tx2"/>
                </a:solidFill>
              </a:rPr>
              <a:t>корпоративных нефинансовых отчётов с точки зрения полноты и значимости содержащейся в них информации, </a:t>
            </a:r>
            <a:endParaRPr lang="ru-RU" altLang="ru-RU" sz="3100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3100" dirty="0" smtClean="0">
                <a:solidFill>
                  <a:schemeClr val="tx2"/>
                </a:solidFill>
              </a:rPr>
              <a:t>тенденций </a:t>
            </a:r>
            <a:r>
              <a:rPr lang="ru-RU" altLang="ru-RU" sz="3100" dirty="0">
                <a:solidFill>
                  <a:schemeClr val="tx2"/>
                </a:solidFill>
              </a:rPr>
              <a:t>по применения платформы отчётности и инструментария, способствующего повышению надёжности и качества раскрываемых в отчётах данных</a:t>
            </a:r>
            <a:r>
              <a:rPr lang="ru-RU" altLang="ru-RU" sz="31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Обзора:</a:t>
            </a:r>
          </a:p>
          <a:p>
            <a:endParaRPr lang="ru-RU" altLang="ru-RU" sz="2100" b="1" dirty="0" smtClean="0">
              <a:solidFill>
                <a:srgbClr val="C00000"/>
              </a:solidFill>
            </a:endParaRPr>
          </a:p>
          <a:p>
            <a:pPr algn="just"/>
            <a:endParaRPr lang="ru-RU" altLang="ru-RU" sz="1600" dirty="0" smtClean="0">
              <a:solidFill>
                <a:srgbClr val="000066"/>
              </a:solidFill>
            </a:endParaRPr>
          </a:p>
          <a:p>
            <a:pPr algn="just"/>
            <a:endParaRPr lang="ru-RU" altLang="ru-RU" sz="1600" dirty="0" smtClean="0">
              <a:solidFill>
                <a:srgbClr val="000066"/>
              </a:solidFill>
            </a:endParaRPr>
          </a:p>
          <a:p>
            <a:pPr algn="just"/>
            <a:endParaRPr lang="ru-RU" altLang="ru-RU" sz="1600" dirty="0" smtClean="0">
              <a:solidFill>
                <a:srgbClr val="000066"/>
              </a:solidFill>
            </a:endParaRPr>
          </a:p>
        </p:txBody>
      </p:sp>
      <p:graphicFrame>
        <p:nvGraphicFramePr>
          <p:cNvPr id="13" name="Содержимое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124319"/>
              </p:ext>
            </p:extLst>
          </p:nvPr>
        </p:nvGraphicFramePr>
        <p:xfrm>
          <a:off x="323528" y="3356992"/>
          <a:ext cx="8518723" cy="3079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Picture 2" descr="C:\Users\OzeryanskayaMN\Desktop\НРБ 2017\nrb2017_logo_ru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537761"/>
            <a:ext cx="2016223" cy="70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9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04813"/>
            <a:ext cx="1037870" cy="107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80706" y="2094707"/>
            <a:ext cx="382587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OzeryanskayaMN\Desktop\НРБ 2017\nrb2017_logo_r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537761"/>
            <a:ext cx="2016223" cy="70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67544" y="980728"/>
            <a:ext cx="815759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Обзора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 txBox="1">
            <a:spLocks noChangeArrowheads="1"/>
          </p:cNvSpPr>
          <p:nvPr/>
        </p:nvSpPr>
        <p:spPr>
          <a:xfrm>
            <a:off x="251520" y="1412776"/>
            <a:ext cx="8568952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altLang="ru-RU" sz="1800" b="1" dirty="0" smtClean="0">
              <a:solidFill>
                <a:schemeClr val="tx2"/>
              </a:solidFill>
            </a:endParaRPr>
          </a:p>
          <a:p>
            <a:pPr algn="l"/>
            <a:r>
              <a:rPr lang="ru-RU" altLang="ru-RU" sz="1800" b="1" dirty="0" smtClean="0">
                <a:solidFill>
                  <a:schemeClr val="tx2"/>
                </a:solidFill>
              </a:rPr>
              <a:t>Обзор состоит из трёх частей</a:t>
            </a:r>
            <a:r>
              <a:rPr lang="ru-RU" altLang="ru-RU" sz="1800" b="1" dirty="0">
                <a:solidFill>
                  <a:schemeClr val="tx2"/>
                </a:solidFill>
              </a:rPr>
              <a:t>:</a:t>
            </a:r>
            <a:endParaRPr lang="ru-RU" altLang="ru-RU" sz="1800" b="1" dirty="0" smtClean="0">
              <a:solidFill>
                <a:schemeClr val="tx2"/>
              </a:solidFill>
            </a:endParaRPr>
          </a:p>
          <a:p>
            <a:pPr algn="just"/>
            <a:r>
              <a:rPr lang="ru-RU" altLang="ru-RU" sz="1600" b="1" dirty="0" smtClean="0">
                <a:solidFill>
                  <a:srgbClr val="C00000"/>
                </a:solidFill>
              </a:rPr>
              <a:t>В первой части </a:t>
            </a:r>
            <a:r>
              <a:rPr lang="ru-RU" altLang="ru-RU" sz="1600" dirty="0" smtClean="0">
                <a:solidFill>
                  <a:srgbClr val="000066"/>
                </a:solidFill>
              </a:rPr>
              <a:t>представлены основные характеристики и  динамика развития нефинансовой отчетности  в российской практике в рассматриваемый период 2015-2016 гг. </a:t>
            </a:r>
          </a:p>
          <a:p>
            <a:pPr algn="just"/>
            <a:endParaRPr lang="ru-RU" altLang="ru-RU" sz="1600" dirty="0" smtClean="0">
              <a:solidFill>
                <a:srgbClr val="000066"/>
              </a:solidFill>
            </a:endParaRPr>
          </a:p>
          <a:p>
            <a:pPr algn="just"/>
            <a:r>
              <a:rPr lang="ru-RU" altLang="ru-RU" sz="1600" b="1" dirty="0" smtClean="0">
                <a:solidFill>
                  <a:srgbClr val="C00000"/>
                </a:solidFill>
              </a:rPr>
              <a:t>Вторая часть </a:t>
            </a:r>
            <a:r>
              <a:rPr lang="ru-RU" altLang="ru-RU" sz="1600" dirty="0" smtClean="0">
                <a:solidFill>
                  <a:srgbClr val="000066"/>
                </a:solidFill>
              </a:rPr>
              <a:t>посвящена тенденциям и  основным событиям,  определяющим и  современный статус и перспективы нефинансовой отчётности в России и в мире, представлены принятые в последние годы документы, призванные повлиять на   качество представляемой в  публичных отчетах информации и её тематику. </a:t>
            </a:r>
          </a:p>
          <a:p>
            <a:pPr algn="just"/>
            <a:endParaRPr lang="ru-RU" altLang="ru-RU" sz="1600" dirty="0" smtClean="0">
              <a:solidFill>
                <a:srgbClr val="000066"/>
              </a:solidFill>
            </a:endParaRPr>
          </a:p>
          <a:p>
            <a:pPr algn="just"/>
            <a:r>
              <a:rPr lang="ru-RU" altLang="ru-RU" sz="1600" b="1" dirty="0" smtClean="0">
                <a:solidFill>
                  <a:srgbClr val="C00000"/>
                </a:solidFill>
              </a:rPr>
              <a:t>В третьей части </a:t>
            </a:r>
            <a:r>
              <a:rPr lang="ru-RU" altLang="ru-RU" sz="1600" dirty="0" smtClean="0">
                <a:solidFill>
                  <a:srgbClr val="000066"/>
                </a:solidFill>
              </a:rPr>
              <a:t>анализируется содержание публичных нефинансовых отчётов , служащих основой для независимой оценки  деятельности российских компаний  и качества раскрываемой ими информации об ответственной деловой практике. Представлены индексы РСПП по устойчивому развитию, корпоративной ответственности и отчетности, анализируются результаты за 2016 год, а также динамика за трехлетий период выпуска 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индексов «Ответственность и открытость» и «Вектор устойчивого развития»</a:t>
            </a:r>
            <a:r>
              <a:rPr lang="ru-RU" altLang="ru-RU" sz="1600" dirty="0" smtClean="0">
                <a:solidFill>
                  <a:srgbClr val="000066"/>
                </a:solidFill>
              </a:rPr>
              <a:t>. Включены данные  исследования о вкладе лидеров по индексам РСПП  в развитие городов их  присутствия, вошедших в Рейтинг устойчивого развития городов. </a:t>
            </a:r>
          </a:p>
          <a:p>
            <a:pPr algn="just"/>
            <a:endParaRPr lang="ru-RU" altLang="ru-RU" sz="1600" dirty="0" smtClean="0">
              <a:solidFill>
                <a:srgbClr val="000066"/>
              </a:solidFill>
            </a:endParaRPr>
          </a:p>
          <a:p>
            <a:r>
              <a:rPr lang="ru-RU" altLang="ru-RU" sz="1600" b="1" dirty="0" smtClean="0">
                <a:solidFill>
                  <a:srgbClr val="000066"/>
                </a:solidFill>
              </a:rPr>
              <a:t> </a:t>
            </a:r>
            <a:endParaRPr lang="ru-RU" altLang="ru-RU" sz="1600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80706" y="2094707"/>
            <a:ext cx="382587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7311" y="-1362849"/>
            <a:ext cx="6439053" cy="916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83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04813"/>
            <a:ext cx="1037870" cy="107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80706" y="2094707"/>
            <a:ext cx="382587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OzeryanskayaMN\Desktop\НРБ 2017\nrb2017_logo_r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537761"/>
            <a:ext cx="2016223" cy="70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OzeryanskayaMN\Desktop\НРБ 2017\фото обложки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27747"/>
            <a:ext cx="2808312" cy="4045972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3491880" y="2353198"/>
            <a:ext cx="51845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>
              <a:solidFill>
                <a:srgbClr val="002060"/>
              </a:solidFill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</a:rPr>
              <a:t>Подробная информация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</a:rPr>
              <a:t>на сайте РСПП</a:t>
            </a:r>
            <a:endParaRPr lang="en-US" sz="3200" dirty="0">
              <a:solidFill>
                <a:srgbClr val="002060"/>
              </a:solidFill>
            </a:endParaRPr>
          </a:p>
          <a:p>
            <a:pPr algn="ctr"/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www.rspp.ru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7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</TotalTime>
  <Words>564</Words>
  <Application>Microsoft Office PowerPoint</Application>
  <PresentationFormat>Экран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ОТВЕТСТВЕННАЯ ДЕЛОВАЯ ПРАКТИКА В ЗЕРКАЛЕ ОТЧЁТНОСТИ:  настоящее и будущее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OzeryanskayaMN</dc:creator>
  <cp:lastModifiedBy>Копылова Галина Альфредовна</cp:lastModifiedBy>
  <cp:revision>76</cp:revision>
  <dcterms:created xsi:type="dcterms:W3CDTF">2015-03-02T07:58:36Z</dcterms:created>
  <dcterms:modified xsi:type="dcterms:W3CDTF">2017-03-13T17:08:00Z</dcterms:modified>
</cp:coreProperties>
</file>