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42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8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65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92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8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9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343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2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3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0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3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2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B7E7F6-1E94-4C5D-A711-ADDB1F5D26D6}" type="datetimeFigureOut">
              <a:rPr lang="ru-RU" smtClean="0"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55F228-E473-4756-850E-8EF963E35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4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64" y="4739639"/>
            <a:ext cx="7771948" cy="1935481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О.В. Старых, к.т.н.,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ФГБОУ «УМЦ ЖДТ»,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УМО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6920" y="1569493"/>
            <a:ext cx="937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Профессиональные стандарты и ФГОС Диалог работодателя и образовательных организаций в рамках УМО в системе среднего профессионального образования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6280" y="6065520"/>
            <a:ext cx="416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03960" y="1417586"/>
            <a:ext cx="108661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effectLst/>
                <a:latin typeface="Arial" panose="020B0604020202020204" pitchFamily="34" charset="0"/>
              </a:rPr>
              <a:t>Приказ </a:t>
            </a:r>
            <a:r>
              <a:rPr lang="ru-RU" dirty="0" err="1" smtClean="0">
                <a:effectLst/>
                <a:latin typeface="Arial" panose="020B0604020202020204" pitchFamily="34" charset="0"/>
              </a:rPr>
              <a:t>Росжелдора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</a:rPr>
              <a:t>от 18 августа 2006г. № 114</a:t>
            </a:r>
          </a:p>
          <a:p>
            <a:pPr algn="ctr"/>
            <a:r>
              <a:rPr lang="ru-RU" b="1" dirty="0" smtClean="0">
                <a:effectLst/>
                <a:latin typeface="Arial" panose="020B0604020202020204" pitchFamily="34" charset="0"/>
              </a:rPr>
              <a:t>«О Координационно-методическом совете по подготовке специалистов со средним профессиональным образованием и профессиональной подготовке рабочих</a:t>
            </a:r>
          </a:p>
          <a:p>
            <a:pPr algn="ctr"/>
            <a:r>
              <a:rPr lang="ru-RU" b="1" dirty="0" smtClean="0">
                <a:effectLst/>
                <a:latin typeface="Arial" panose="020B0604020202020204" pitchFamily="34" charset="0"/>
              </a:rPr>
              <a:t> при Федеральном агентстве железнодорожного транспорта»</a:t>
            </a:r>
          </a:p>
          <a:p>
            <a:pPr algn="ctr"/>
            <a:endParaRPr lang="ru-RU" sz="800" b="1" dirty="0">
              <a:latin typeface="Arial" panose="020B0604020202020204" pitchFamily="34" charset="0"/>
            </a:endParaRPr>
          </a:p>
          <a:p>
            <a:pPr algn="ctr"/>
            <a:r>
              <a:rPr lang="ru-RU" u="sng" dirty="0" smtClean="0">
                <a:effectLst/>
                <a:latin typeface="Arial" panose="020B0604020202020204" pitchFamily="34" charset="0"/>
              </a:rPr>
              <a:t>Основные цели и задачи </a:t>
            </a:r>
            <a:r>
              <a:rPr lang="ru-RU" u="sng" dirty="0" smtClean="0">
                <a:solidFill>
                  <a:prstClr val="black"/>
                </a:solidFill>
                <a:latin typeface="Arial" panose="020B0604020202020204" pitchFamily="34" charset="0"/>
              </a:rPr>
              <a:t>Координационно-методического совета:</a:t>
            </a:r>
          </a:p>
          <a:p>
            <a:pPr algn="ctr"/>
            <a:endParaRPr lang="ru-RU" sz="8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Arial" panose="020B0604020202020204" pitchFamily="34" charset="0"/>
              </a:rPr>
              <a:t>  разработка решений, направленных на реализацию нормативных документов в сфере профессионального образования федеральных органов управления образованием;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Arial" panose="020B0604020202020204" pitchFamily="34" charset="0"/>
              </a:rPr>
              <a:t>  формирование единых требований и подходов к разработке государственных образовательных стандартов по специальностям, закрепленным за </a:t>
            </a:r>
            <a:r>
              <a:rPr lang="ru-RU" dirty="0" err="1" smtClean="0">
                <a:effectLst/>
                <a:latin typeface="Arial" panose="020B0604020202020204" pitchFamily="34" charset="0"/>
              </a:rPr>
              <a:t>Росжелдором</a:t>
            </a:r>
            <a:r>
              <a:rPr lang="ru-RU" dirty="0" smtClean="0">
                <a:effectLst/>
                <a:latin typeface="Arial" panose="020B0604020202020204" pitchFamily="34" charset="0"/>
              </a:rPr>
              <a:t>, примерных и рабочих учебных планов и программ для всех форм обучения и подготовки рабочих в соответствии с      законодательством Российской Федерации;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развитие взаимодействия с методическими учреждениями Минтранса России, с социальными партнерами, заказчиками кадров в целях оптимизации направлений работы Координационно-методического совета</a:t>
            </a:r>
            <a:endParaRPr lang="ru-RU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effectLst/>
                <a:latin typeface="Arial" panose="020B0604020202020204" pitchFamily="34" charset="0"/>
              </a:rPr>
              <a:t>  подготовка рекомендаций к созданию комплексного учебно-методического обеспечения образовательного процесса по специальностям среднего профессионального образования и профессиям подготовки рабочих;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ru-RU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637731" y="1131439"/>
            <a:ext cx="988097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algn="ctr"/>
            <a:r>
              <a:rPr lang="ru-RU" altLang="ru-RU" sz="16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Федерального агентства железнодорожного транспорта от 26.02.2014 № 63 «Об утверждении программы развития среднего профессионального образования в государственных университетах путей сообщения </a:t>
            </a:r>
            <a:endParaRPr lang="ru-RU" altLang="ru-RU" sz="1600" b="1" cap="all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altLang="ru-RU" sz="16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6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2014—2016 годы»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6664" y="2746851"/>
            <a:ext cx="107453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Первоочередные задачи в рамках создания единого образовательного пространства среднего профессионального образования железнодорожного </a:t>
            </a:r>
            <a:r>
              <a:rPr lang="ru-RU" alt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транспорта</a:t>
            </a:r>
          </a:p>
          <a:p>
            <a:pPr lvl="0">
              <a:lnSpc>
                <a:spcPct val="120000"/>
              </a:lnSpc>
              <a:defRPr/>
            </a:pPr>
            <a:endParaRPr lang="ru-RU" altLang="ru-RU" sz="1300" b="1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  <a:p>
            <a:pPr lvl="0">
              <a:lnSpc>
                <a:spcPct val="120000"/>
              </a:lnSpc>
              <a:buFont typeface="Wingdings 3" charset="2"/>
              <a:buChar char=""/>
              <a:defRPr/>
            </a:pPr>
            <a:r>
              <a:rPr lang="ru-RU" alt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работодателями в целях развития непрерывного образования рабочих и специалистов железнодорожного транспорта и других отраслей </a:t>
            </a:r>
            <a:r>
              <a:rPr lang="ru-RU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экономики;</a:t>
            </a:r>
            <a:endParaRPr lang="ru-RU" altLang="ru-RU" sz="16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buFont typeface="Wingdings 3" charset="2"/>
              <a:buChar char=""/>
              <a:defRPr/>
            </a:pPr>
            <a:r>
              <a:rPr lang="ru-RU" alt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фонда комплектов оценочных средств по профессиональным модулям основных профессиональных образовательных программ ФГОС СПО;</a:t>
            </a:r>
          </a:p>
          <a:p>
            <a:pPr lvl="0">
              <a:lnSpc>
                <a:spcPct val="120000"/>
              </a:lnSpc>
              <a:buFont typeface="Wingdings 3" charset="2"/>
              <a:buChar char=""/>
              <a:defRPr/>
            </a:pPr>
            <a:r>
              <a:rPr lang="ru-RU" alt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типовых нормативных документов для выработки единой унифицированной документации (в частности формы локальных нормативных актов);</a:t>
            </a:r>
          </a:p>
          <a:p>
            <a:pPr lvl="0">
              <a:lnSpc>
                <a:spcPct val="120000"/>
              </a:lnSpc>
              <a:buFont typeface="Wingdings 3" charset="2"/>
              <a:buChar char=""/>
              <a:defRPr/>
            </a:pPr>
            <a:r>
              <a:rPr lang="ru-RU" alt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методических рекомендаций по разработке учебно-методической документации по обеспечению требований ФГОС;</a:t>
            </a:r>
          </a:p>
          <a:p>
            <a:pPr lvl="0">
              <a:lnSpc>
                <a:spcPct val="120000"/>
              </a:lnSpc>
              <a:buFont typeface="Wingdings 3" charset="2"/>
              <a:buChar char=""/>
              <a:defRPr/>
            </a:pPr>
            <a:r>
              <a:rPr lang="ru-RU" alt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форума для заместителей руководителей по учебной работе образовательных учреждений СПО </a:t>
            </a:r>
            <a:r>
              <a:rPr lang="ru-RU" alt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Росжелдора</a:t>
            </a:r>
            <a:r>
              <a:rPr lang="ru-RU" alt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базе официального сайта УМЦ </a:t>
            </a:r>
            <a:r>
              <a:rPr lang="ru-RU" alt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ЖДТ</a:t>
            </a:r>
            <a:endParaRPr lang="ru-RU" altLang="ru-RU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03960" y="1417586"/>
            <a:ext cx="10866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5323237" y="1646727"/>
            <a:ext cx="2205323" cy="2026113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УМО СПО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64324" y="1722387"/>
            <a:ext cx="2281521" cy="210338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по профессиональным квалификациям железнодорожного транспорта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05952" y="1646727"/>
            <a:ext cx="2214448" cy="217904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транспорта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4098" y="4695537"/>
            <a:ext cx="5943600" cy="111747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образовательные организации</a:t>
            </a: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245846" y="2515680"/>
            <a:ext cx="1077392" cy="457674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7528560" y="2507412"/>
            <a:ext cx="1077392" cy="457674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6164119" y="3650217"/>
            <a:ext cx="523558" cy="1067943"/>
          </a:xfrm>
          <a:prstGeom prst="upDownArrow">
            <a:avLst/>
          </a:prstGeom>
          <a:solidFill>
            <a:srgbClr val="139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90252"/>
              </p:ext>
            </p:extLst>
          </p:nvPr>
        </p:nvGraphicFramePr>
        <p:xfrm>
          <a:off x="1446666" y="2434303"/>
          <a:ext cx="10072044" cy="4264398"/>
        </p:xfrm>
        <a:graphic>
          <a:graphicData uri="http://schemas.openxmlformats.org/drawingml/2006/table">
            <a:tbl>
              <a:tblPr firstRow="1" firstCol="1" bandRow="1"/>
              <a:tblGrid>
                <a:gridCol w="362787"/>
                <a:gridCol w="1952332"/>
                <a:gridCol w="1799826"/>
                <a:gridCol w="2634910"/>
                <a:gridCol w="1862306"/>
                <a:gridCol w="1459883"/>
              </a:tblGrid>
              <a:tr h="6845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и наименование профессии/специальности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и наименование соответствующего профессионального стандарта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деятельности и соответствующие ОТФ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Необходимость актуализации ФГОС/разработки проекта нового ФГОС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4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ФГОС СПО по профессиям (железнодорожным)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23.01.09 Машинист локомотива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17.010 Работник по управлению и обслуживанию локомотива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(паровоз, электровоз и тепловоз)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17.006 Работник по управлению и обслуживанию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моторвагонного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подвижного состава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(дизель-поезда, электропоезда)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Слесарь по осмотру и ремонту подвижного состава железнодорожного транспорта (планируется в 2015 году)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ВД 1 Техническое обслуживание и ремонт локомотива (по видам)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ОТФ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профстандарта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Слесарь по осмотру и ремонту подвижного состава железнодорожного транспорта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ВД 2 Управление и техническая эксплуатация локомотива (по видам) под руководством машиниста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ОТФ: А3 Выполнение вспомогательных функций по управлению локомотивом и ведению поезда, техническому обслуживанию локомотива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В3 Контроль в пути следования состояния локомотива, пути, устройств СЦБ и связи, контактной сети, встречных поездов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С4 Управление локомотивом и ведение поезда, техническое обслуживание локомотива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Необходима актуализация после согласования основополагающих принципов подготовки машинистов с работодателем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принятие решения по ВД1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(квалификация слесаря)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48" marR="40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7840" y="1295400"/>
            <a:ext cx="9525000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4590415" algn="ctr"/>
                <a:tab pos="5562600" algn="l"/>
              </a:tabLs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4590415" algn="ctr"/>
                <a:tab pos="5562600" algn="l"/>
              </a:tabLs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ФГОС СПО  по профессиям среднего профессионального образования 23.00.00 Техника и технологии наземного транспорта, в том числе профессий  железнодорожного транспорта других УГПС и утвержденных Минтрудом России профессиональных стандартов (по состоянию на 20 ноября 2015 года)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18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664" y="207917"/>
            <a:ext cx="1231453" cy="6457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5277" y="194421"/>
            <a:ext cx="884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Федеральное УМО в системе СПО по укрупненным группам профессий, специальностей 23.00.00 «Техника и технологии наземного транспорта»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7840" y="1146413"/>
            <a:ext cx="9750870" cy="27067"/>
          </a:xfrm>
          <a:prstGeom prst="line">
            <a:avLst/>
          </a:prstGeom>
          <a:ln w="50800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203960" y="1417586"/>
            <a:ext cx="10866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5323237" y="1646727"/>
            <a:ext cx="2205323" cy="2026113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УМО СПО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64324" y="1722387"/>
            <a:ext cx="2281521" cy="210338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по профессиональным квалификациям железнодорожного транспорта</a:t>
            </a:r>
            <a:endParaRPr lang="ru-RU" kern="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kern="0" dirty="0">
                <a:solidFill>
                  <a:sysClr val="window" lastClr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</a:t>
            </a:r>
            <a:endParaRPr lang="ru-RU" kern="0" dirty="0">
              <a:solidFill>
                <a:sysClr val="window" lastClr="FFFFFF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05952" y="1646727"/>
            <a:ext cx="2214448" cy="217904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транспорта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4098" y="4695537"/>
            <a:ext cx="5943600" cy="111747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kern="0" dirty="0">
                <a:solidFill>
                  <a:sysClr val="window" lastClr="FFFFFF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образовательные организации</a:t>
            </a: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245846" y="2515680"/>
            <a:ext cx="1077392" cy="457674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7528560" y="2507412"/>
            <a:ext cx="1077392" cy="457674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6164119" y="3650217"/>
            <a:ext cx="523558" cy="1067943"/>
          </a:xfrm>
          <a:prstGeom prst="upDownArrow">
            <a:avLst/>
          </a:prstGeom>
          <a:solidFill>
            <a:srgbClr val="139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123</TotalTime>
  <Words>654</Words>
  <Application>Microsoft Office PowerPoint</Application>
  <PresentationFormat>Широкоэкранный</PresentationFormat>
  <Paragraphs>83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Corbel</vt:lpstr>
      <vt:lpstr>Times New Roman</vt:lpstr>
      <vt:lpstr>Wingdings 3</vt:lpstr>
      <vt:lpstr>Параллакс</vt:lpstr>
      <vt:lpstr>О.В. Старых, к.т.н., директор ФГБОУ «УМЦ ЖДТ», председатель УМО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Ионов Сергей</dc:creator>
  <cp:lastModifiedBy>Ионов Сергей</cp:lastModifiedBy>
  <cp:revision>13</cp:revision>
  <dcterms:created xsi:type="dcterms:W3CDTF">2015-12-06T09:56:46Z</dcterms:created>
  <dcterms:modified xsi:type="dcterms:W3CDTF">2015-12-06T12:12:14Z</dcterms:modified>
</cp:coreProperties>
</file>