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9" r:id="rId6"/>
    <p:sldId id="280" r:id="rId7"/>
    <p:sldId id="282" r:id="rId8"/>
    <p:sldId id="286" r:id="rId9"/>
    <p:sldId id="284" r:id="rId10"/>
    <p:sldId id="259" r:id="rId11"/>
    <p:sldId id="27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5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2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8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0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3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7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D322-7FC0-48BE-B342-EC250E5708D4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89D1-AAFA-4CC7-AD2E-1049EF290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9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Georgia" pitchFamily="18" charset="0"/>
              </a:rPr>
              <a:t>Internet Banking Rank 2012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Исследование российского рынка интернет-банкинга физических лиц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088832" cy="163373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Алексей Скобелев</a:t>
            </a:r>
            <a:br>
              <a:rPr lang="ru-RU" sz="2400" dirty="0" smtClean="0"/>
            </a:br>
            <a:r>
              <a:rPr lang="ru-RU" sz="2400" dirty="0" smtClean="0"/>
              <a:t>Управляющий партнер </a:t>
            </a:r>
            <a:r>
              <a:rPr lang="en-US" sz="2400" dirty="0" err="1" smtClean="0"/>
              <a:t>Markswebb</a:t>
            </a:r>
            <a:r>
              <a:rPr lang="en-US" sz="2400" dirty="0" smtClean="0"/>
              <a:t> Rank &amp; Report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1.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Реализуйте простые, но востребованные функции</a:t>
            </a:r>
            <a:br>
              <a:rPr lang="ru-RU" sz="3600" dirty="0" smtClean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Сбербанк Онлайн: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Оплата штрафов ГИБДД по номеру постановления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352995" cy="51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2.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Давайте возможность настраивать и персонализировать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Банк24.ру: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Настройка лимитов на расходные операции и снятие наличных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1" y="1686710"/>
            <a:ext cx="7870554" cy="49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3.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Не устанавливайте ненужные ограничения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Альфа-Банк: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Выписка по счету только за последние 3 месяца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384890" cy="44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4.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Организуйте работу интернет-банка 24</a:t>
            </a:r>
            <a:r>
              <a:rPr lang="en-US" sz="3600" dirty="0" smtClean="0">
                <a:latin typeface="Georgia" pitchFamily="18" charset="0"/>
              </a:rPr>
              <a:t>/7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Тинькофф Кредитные Системы: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Запрос на увеличение лимита кредитной карты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1" y="1578598"/>
            <a:ext cx="8116445" cy="49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 smtClean="0">
                <a:latin typeface="Georgia" pitchFamily="18" charset="0"/>
              </a:rPr>
              <a:t>5</a:t>
            </a:r>
            <a:r>
              <a:rPr lang="ru-RU" sz="6700" b="1" dirty="0" smtClean="0">
                <a:latin typeface="Georgia" pitchFamily="18" charset="0"/>
              </a:rPr>
              <a:t>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Будьте современными. Используйте современные технологии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ВТБ24: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Все еще одноразовые пароли, напечатанные 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на пластике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733851"/>
            <a:ext cx="7740352" cy="510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78481"/>
            <a:ext cx="6552728" cy="51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6.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Экономьте время ваших клиентов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Тинькофф Кредитные Системы: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Запрос бумажных справок онлайн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556792"/>
            <a:ext cx="8028384" cy="52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7.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Не прячьте важную информацию. Расставляйте приоритеты правильно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МДМ Банк: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Незаметный баланс счетов на главном экране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3" y="1556792"/>
            <a:ext cx="8349901" cy="48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8.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Объясняйте клиентам, как пользоваться интернет-банком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Сбербанк: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Контекстная справка по возможностям системы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0" y="1652382"/>
            <a:ext cx="8118706" cy="49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9.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Используйте интернет-банк как торговую площадку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Ситибанк: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Предложение оформить кредит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30672"/>
            <a:ext cx="8221302" cy="48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10.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Создавайте сначала пользователя,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затем клиента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Лучший интернет-банк: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Реализует простые, но востребованные функции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Дает возможность настроек и персонализации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Не устанавливает ненужных ограничений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Действительно работает 24</a:t>
            </a:r>
            <a:r>
              <a:rPr lang="en-US" sz="2000" dirty="0" smtClean="0"/>
              <a:t>/</a:t>
            </a:r>
            <a:r>
              <a:rPr lang="ru-RU" sz="2000" dirty="0" smtClean="0"/>
              <a:t>7, а не только открывается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Современен и использует современные технологии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ru-RU" sz="2000" dirty="0" smtClean="0"/>
              <a:t>Экономит время ваших клиентов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/>
              <a:t>Не прячет важную информацию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/>
              <a:t>Объясняет клиентам как пользоваться собой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/>
              <a:t>Работает как торговая площадка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/>
              <a:t>Создает пользователей, а потом уже клиентов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7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17%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жителей крупных городов России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совершают платежи через интернет-банк</a:t>
            </a:r>
            <a:br>
              <a:rPr lang="ru-RU" sz="3600" dirty="0" smtClean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429000"/>
            <a:ext cx="800100" cy="685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latin typeface="Georgia" pitchFamily="18" charset="0"/>
              </a:rPr>
              <a:t>Спасибо за внимание!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900" dirty="0" smtClean="0">
                <a:latin typeface="Georgia" pitchFamily="18" charset="0"/>
              </a:rPr>
              <a:t/>
            </a:r>
            <a:br>
              <a:rPr lang="ru-RU" sz="9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Дальше больше: </a:t>
            </a:r>
            <a:r>
              <a:rPr lang="en-US" sz="3600" b="1" u="sng" dirty="0" smtClean="0">
                <a:solidFill>
                  <a:schemeClr val="accent1"/>
                </a:solidFill>
                <a:latin typeface="Georgia" pitchFamily="18" charset="0"/>
              </a:rPr>
              <a:t>markswebb.ru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>
                <a:latin typeface="Georgia" pitchFamily="18" charset="0"/>
              </a:rPr>
              <a:t/>
            </a:r>
            <a:br>
              <a:rPr lang="en-US" sz="3600" dirty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Алексей Скобелев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Управляющий партнер </a:t>
            </a:r>
            <a:r>
              <a:rPr lang="en-US" sz="2200" dirty="0" err="1" smtClean="0">
                <a:latin typeface="Georgia" pitchFamily="18" charset="0"/>
              </a:rPr>
              <a:t>Markswebb</a:t>
            </a:r>
            <a:r>
              <a:rPr lang="en-US" sz="2200" dirty="0" smtClean="0">
                <a:latin typeface="Georgia" pitchFamily="18" charset="0"/>
              </a:rPr>
              <a:t> Rank &amp; Report</a:t>
            </a:r>
            <a:br>
              <a:rPr lang="en-US" sz="2200" dirty="0" smtClean="0">
                <a:latin typeface="Georgia" pitchFamily="18" charset="0"/>
              </a:rPr>
            </a:br>
            <a:r>
              <a:rPr lang="en-US" sz="2200" u="sng" dirty="0" smtClean="0">
                <a:solidFill>
                  <a:schemeClr val="accent1"/>
                </a:solidFill>
                <a:latin typeface="Georgia" pitchFamily="18" charset="0"/>
              </a:rPr>
              <a:t>as@markswebb.ru</a:t>
            </a:r>
            <a:endParaRPr lang="ru-RU" sz="2200" u="sng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Georgia" pitchFamily="18" charset="0"/>
              </a:rPr>
              <a:t>Аудитория банковских сайтов растет вдвое быстрее аудитории Рунета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19" y="1556792"/>
            <a:ext cx="6486962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Georgia" pitchFamily="18" charset="0"/>
              </a:rPr>
              <a:t>Количество счетов с доступом через Интернет удваивается ежегодно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8" y="1628800"/>
            <a:ext cx="7300385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Georgia" pitchFamily="18" charset="0"/>
              </a:rPr>
              <a:t>Проникновение интернет-банкинга в Европе – более 50%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6" y="1484784"/>
            <a:ext cx="7172069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70%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среди 200 крупнейших российских банков имеют услугу интернет-банкинга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>
                <a:latin typeface="Georgia" pitchFamily="18" charset="0"/>
              </a:rPr>
              <a:t/>
            </a:r>
            <a:br>
              <a:rPr lang="ru-RU" sz="3600" dirty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Качество отстает от количества </a:t>
            </a:r>
            <a:r>
              <a:rPr lang="ru-RU" sz="3600" dirty="0" smtClean="0">
                <a:latin typeface="Georgia" pitchFamily="18" charset="0"/>
                <a:sym typeface="Wingdings" pitchFamily="2" charset="2"/>
              </a:rPr>
              <a:t>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Georgia" pitchFamily="18" charset="0"/>
              </a:rPr>
              <a:t>Internet Banking Rank 2012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/>
              <a:t>Этап 1. Продукт-эталон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2000" dirty="0" smtClean="0"/>
              <a:t>Анализ пользовательских потребностей: опросы, фокус-группы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30</a:t>
            </a:r>
            <a:r>
              <a:rPr lang="ru-RU" sz="2000" dirty="0" smtClean="0"/>
              <a:t> пользовательских задач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293</a:t>
            </a:r>
            <a:r>
              <a:rPr lang="ru-RU" sz="2000" dirty="0" smtClean="0"/>
              <a:t> критерия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/>
              <a:t>Этап 2. </a:t>
            </a:r>
            <a:r>
              <a:rPr lang="ru-RU" sz="2400" b="1" u="sng" dirty="0" err="1" smtClean="0"/>
              <a:t>Бенчмаркинг</a:t>
            </a:r>
            <a:endParaRPr lang="ru-RU" sz="2400" b="1" u="sng" dirty="0" smtClean="0"/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2000" dirty="0" smtClean="0"/>
              <a:t>30 интернет-банков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Метод таинственного покупателя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Лучшие практики</a:t>
            </a:r>
            <a:endParaRPr lang="ru-RU" sz="2000" dirty="0"/>
          </a:p>
        </p:txBody>
      </p:sp>
      <p:sp>
        <p:nvSpPr>
          <p:cNvPr id="2" name="Стрелка вправо с вырезом 1"/>
          <p:cNvSpPr/>
          <p:nvPr/>
        </p:nvSpPr>
        <p:spPr>
          <a:xfrm rot="5400000">
            <a:off x="611560" y="3284984"/>
            <a:ext cx="576064" cy="576064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611560" y="4365104"/>
            <a:ext cx="576064" cy="576064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4788024" y="2636912"/>
            <a:ext cx="576064" cy="576064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4788024" y="3789040"/>
            <a:ext cx="576064" cy="576064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b="1" dirty="0" smtClean="0">
                <a:latin typeface="Georgia" pitchFamily="18" charset="0"/>
              </a:rPr>
              <a:t>10 советов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как сделать лучший интернет-банк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2096"/>
            <a:ext cx="3672408" cy="6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172</Words>
  <Application>Microsoft Office PowerPoint</Application>
  <PresentationFormat>Экран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Internet Banking Rank 2012 Исследование российского рынка интернет-банкинга физических лиц</vt:lpstr>
      <vt:lpstr>Презентация PowerPoint</vt:lpstr>
      <vt:lpstr>17% жителей крупных городов России совершают платежи через интернет-банк </vt:lpstr>
      <vt:lpstr>Аудитория банковских сайтов растет вдвое быстрее аудитории Рунета</vt:lpstr>
      <vt:lpstr>Количество счетов с доступом через Интернет удваивается ежегодно</vt:lpstr>
      <vt:lpstr>Проникновение интернет-банкинга в Европе – более 50%</vt:lpstr>
      <vt:lpstr>70% среди 200 крупнейших российских банков имеют услугу интернет-банкинга  Качество отстает от количества </vt:lpstr>
      <vt:lpstr>Internet Banking Rank 2012</vt:lpstr>
      <vt:lpstr>10 советов как сделать лучший интернет-банк</vt:lpstr>
      <vt:lpstr>1. Реализуйте простые, но востребованные функции </vt:lpstr>
      <vt:lpstr>Сбербанк Онлайн: Оплата штрафов ГИБДД по номеру постановления</vt:lpstr>
      <vt:lpstr>2. Давайте возможность настраивать и персонализировать</vt:lpstr>
      <vt:lpstr>Банк24.ру: Настройка лимитов на расходные операции и снятие наличных</vt:lpstr>
      <vt:lpstr>3. Не устанавливайте ненужные ограничения</vt:lpstr>
      <vt:lpstr>Альфа-Банк: Выписка по счету только за последние 3 месяца</vt:lpstr>
      <vt:lpstr>4. Организуйте работу интернет-банка 24/7</vt:lpstr>
      <vt:lpstr>Тинькофф Кредитные Системы: Запрос на увеличение лимита кредитной карты</vt:lpstr>
      <vt:lpstr>5. Будьте современными. Используйте современные технологии</vt:lpstr>
      <vt:lpstr>ВТБ24: Все еще одноразовые пароли, напечатанные  на пластике</vt:lpstr>
      <vt:lpstr>6. Экономьте время ваших клиентов</vt:lpstr>
      <vt:lpstr>Тинькофф Кредитные Системы: Запрос бумажных справок онлайн</vt:lpstr>
      <vt:lpstr>7. Не прячьте важную информацию. Расставляйте приоритеты правильно</vt:lpstr>
      <vt:lpstr>МДМ Банк: Незаметный баланс счетов на главном экране</vt:lpstr>
      <vt:lpstr>8. Объясняйте клиентам, как пользоваться интернет-банком</vt:lpstr>
      <vt:lpstr>Сбербанк: Контекстная справка по возможностям системы</vt:lpstr>
      <vt:lpstr>9. Используйте интернет-банк как торговую площадку</vt:lpstr>
      <vt:lpstr>Ситибанк: Предложение оформить кредит</vt:lpstr>
      <vt:lpstr>10. Создавайте сначала пользователя, затем клиента</vt:lpstr>
      <vt:lpstr>Лучший интернет-банк:</vt:lpstr>
      <vt:lpstr>Спасибо за внимание!  Дальше больше: markswebb.ru  Алексей Скобелев Управляющий партнер Markswebb Rank &amp; Report as@markswebb.ru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Banking Rank 2012 Исследование российского рынка интернет-банкинга</dc:title>
  <dc:creator>asus</dc:creator>
  <cp:lastModifiedBy>asus</cp:lastModifiedBy>
  <cp:revision>12</cp:revision>
  <dcterms:created xsi:type="dcterms:W3CDTF">2012-11-28T19:26:10Z</dcterms:created>
  <dcterms:modified xsi:type="dcterms:W3CDTF">2012-11-28T21:35:35Z</dcterms:modified>
</cp:coreProperties>
</file>