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68" r:id="rId1"/>
  </p:sldMasterIdLst>
  <p:handoutMasterIdLst>
    <p:handoutMasterId r:id="rId14"/>
  </p:handoutMasterIdLst>
  <p:sldIdLst>
    <p:sldId id="258" r:id="rId2"/>
    <p:sldId id="262" r:id="rId3"/>
    <p:sldId id="264" r:id="rId4"/>
    <p:sldId id="265" r:id="rId5"/>
    <p:sldId id="272" r:id="rId6"/>
    <p:sldId id="266" r:id="rId7"/>
    <p:sldId id="267" r:id="rId8"/>
    <p:sldId id="268" r:id="rId9"/>
    <p:sldId id="273" r:id="rId10"/>
    <p:sldId id="270" r:id="rId11"/>
    <p:sldId id="271" r:id="rId12"/>
    <p:sldId id="263" r:id="rId13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2296" userDrawn="1">
          <p15:clr>
            <a:srgbClr val="A4A3A4"/>
          </p15:clr>
        </p15:guide>
        <p15:guide id="3" orient="horz" pos="2387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  <p15:guide id="5" pos="3075" userDrawn="1">
          <p15:clr>
            <a:srgbClr val="A4A3A4"/>
          </p15:clr>
        </p15:guide>
        <p15:guide id="6" pos="3169" userDrawn="1">
          <p15:clr>
            <a:srgbClr val="A4A3A4"/>
          </p15:clr>
        </p15:guide>
        <p15:guide id="7" pos="1597" userDrawn="1">
          <p15:clr>
            <a:srgbClr val="A4A3A4"/>
          </p15:clr>
        </p15:guide>
        <p15:guide id="8" pos="1695" userDrawn="1">
          <p15:clr>
            <a:srgbClr val="A4A3A4"/>
          </p15:clr>
        </p15:guide>
        <p15:guide id="9" pos="4643" userDrawn="1">
          <p15:clr>
            <a:srgbClr val="A4A3A4"/>
          </p15:clr>
        </p15:guide>
        <p15:guide id="10" pos="4545" userDrawn="1">
          <p15:clr>
            <a:srgbClr val="A4A3A4"/>
          </p15:clr>
        </p15:guide>
        <p15:guide id="11" pos="6019" userDrawn="1">
          <p15:clr>
            <a:srgbClr val="A4A3A4"/>
          </p15:clr>
        </p15:guide>
        <p15:guide id="12" pos="2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kondratiev" initials="a" lastIdx="4" clrIdx="0">
    <p:extLst>
      <p:ext uri="{19B8F6BF-5375-455C-9EA6-DF929625EA0E}">
        <p15:presenceInfo xmlns:p15="http://schemas.microsoft.com/office/powerpoint/2012/main" userId="alexanderkondratie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678"/>
    <a:srgbClr val="4066AA"/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5" autoAdjust="0"/>
    <p:restoredTop sz="94833" autoAdjust="0"/>
  </p:normalViewPr>
  <p:slideViewPr>
    <p:cSldViewPr>
      <p:cViewPr varScale="1">
        <p:scale>
          <a:sx n="88" d="100"/>
          <a:sy n="88" d="100"/>
        </p:scale>
        <p:origin x="1506" y="96"/>
      </p:cViewPr>
      <p:guideLst>
        <p:guide orient="horz" pos="799"/>
        <p:guide orient="horz" pos="2296"/>
        <p:guide orient="horz" pos="2387"/>
        <p:guide orient="horz" pos="3884"/>
        <p:guide pos="3075"/>
        <p:guide pos="3169"/>
        <p:guide pos="1597"/>
        <p:guide pos="1695"/>
        <p:guide pos="4643"/>
        <p:guide pos="4545"/>
        <p:guide pos="6019"/>
        <p:guide pos="2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33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Ключевая выгода от внедрения программ здоровья и безопасности, по мнению CFO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4066AA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409DAD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338D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747678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Производительность</c:v>
                </c:pt>
                <c:pt idx="1">
                  <c:v>Снижение издержек</c:v>
                </c:pt>
                <c:pt idx="2">
                  <c:v>Снижение текучести кадров</c:v>
                </c:pt>
                <c:pt idx="3">
                  <c:v>Психологический климат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42.5</c:v>
                </c:pt>
                <c:pt idx="1">
                  <c:v>28.3</c:v>
                </c:pt>
                <c:pt idx="2">
                  <c:v>7.1</c:v>
                </c:pt>
                <c:pt idx="3">
                  <c:v>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4066AA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409DAD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338D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7476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9.6720060057020441E-2"/>
          <c:y val="0.76506104140967279"/>
          <c:w val="0.83334071393626519"/>
          <c:h val="0.217631267593029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066AA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Sheet1!$A$1:$A$9</c:f>
              <c:strCache>
                <c:ptCount val="9"/>
                <c:pt idx="0">
                  <c:v>Reputational risk</c:v>
                </c:pt>
                <c:pt idx="1">
                  <c:v>Regulatory compliance risk</c:v>
                </c:pt>
                <c:pt idx="2">
                  <c:v>IT risk</c:v>
                </c:pt>
                <c:pt idx="3">
                  <c:v>CEO succession planning</c:v>
                </c:pt>
                <c:pt idx="4">
                  <c:v>Crisis management</c:v>
                </c:pt>
                <c:pt idx="5">
                  <c:v>Privacy and data security</c:v>
                </c:pt>
                <c:pt idx="6">
                  <c:v>Risk due to fraud</c:v>
                </c:pt>
                <c:pt idx="7">
                  <c:v>Outsourcing risk</c:v>
                </c:pt>
                <c:pt idx="8">
                  <c:v>Tax strategies</c:v>
                </c:pt>
              </c:strCache>
            </c:strRef>
          </c:cat>
          <c:val>
            <c:numRef>
              <c:f>Sheet1!$B$1:$B$9</c:f>
              <c:numCache>
                <c:formatCode>0%</c:formatCode>
                <c:ptCount val="9"/>
                <c:pt idx="0">
                  <c:v>0.66</c:v>
                </c:pt>
                <c:pt idx="1">
                  <c:v>0.59</c:v>
                </c:pt>
                <c:pt idx="2">
                  <c:v>0.54</c:v>
                </c:pt>
                <c:pt idx="3">
                  <c:v>0.53</c:v>
                </c:pt>
                <c:pt idx="4">
                  <c:v>0.47</c:v>
                </c:pt>
                <c:pt idx="5">
                  <c:v>0.36</c:v>
                </c:pt>
                <c:pt idx="6">
                  <c:v>0.22</c:v>
                </c:pt>
                <c:pt idx="7">
                  <c:v>0.18</c:v>
                </c:pt>
                <c:pt idx="8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8695792"/>
        <c:axId val="7885272"/>
      </c:barChart>
      <c:catAx>
        <c:axId val="16869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885272"/>
        <c:crosses val="autoZero"/>
        <c:auto val="1"/>
        <c:lblAlgn val="ctr"/>
        <c:lblOffset val="100"/>
        <c:noMultiLvlLbl val="0"/>
      </c:catAx>
      <c:valAx>
        <c:axId val="7885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3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869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58068159004216"/>
          <c:y val="4.8151569138608234E-2"/>
          <c:w val="0.50338599176872112"/>
          <c:h val="0.37624636279556911"/>
        </c:manualLayout>
      </c:layout>
      <c:pie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4066AA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747678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rgbClr val="9E3039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rgbClr val="409DAD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Sheet1!$A$22:$A$32</c:f>
              <c:strCache>
                <c:ptCount val="11"/>
                <c:pt idx="0">
                  <c:v>Перенапряжение мышечного аппарата</c:v>
                </c:pt>
                <c:pt idx="1">
                  <c:v>Падения на местности</c:v>
                </c:pt>
                <c:pt idx="2">
                  <c:v>Травмы от падения на работников объектов с высоты</c:v>
                </c:pt>
                <c:pt idx="3">
                  <c:v>Падение с высоты</c:v>
                </c:pt>
                <c:pt idx="4">
                  <c:v>Травмы, связанные с неудобным положением тела человека</c:v>
                </c:pt>
                <c:pt idx="5">
                  <c:v>Дорожно-транспортные происшествия</c:v>
                </c:pt>
                <c:pt idx="6">
                  <c:v>Проскальзывания/подскальзывания на мокром полу и других поверхностях без падения</c:v>
                </c:pt>
                <c:pt idx="7">
                  <c:v>Зажатие конечностей в оборудовании или других механических объектах</c:v>
                </c:pt>
                <c:pt idx="8">
                  <c:v>Травмы, возникающие в результате повторяющихся движений</c:v>
                </c:pt>
                <c:pt idx="9">
                  <c:v>Травмы, полученные в результате удара частями тела об оборудование или другие предметы</c:v>
                </c:pt>
                <c:pt idx="10">
                  <c:v>Другие проишествия</c:v>
                </c:pt>
              </c:strCache>
            </c:strRef>
          </c:cat>
          <c:val>
            <c:numRef>
              <c:f>Sheet1!$B$22:$B$32</c:f>
              <c:numCache>
                <c:formatCode>0%</c:formatCode>
                <c:ptCount val="11"/>
                <c:pt idx="0">
                  <c:v>0.25</c:v>
                </c:pt>
                <c:pt idx="1">
                  <c:v>0.15</c:v>
                </c:pt>
                <c:pt idx="2">
                  <c:v>0.09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0.05</c:v>
                </c:pt>
                <c:pt idx="6">
                  <c:v>0.04</c:v>
                </c:pt>
                <c:pt idx="7">
                  <c:v>0.04</c:v>
                </c:pt>
                <c:pt idx="8">
                  <c:v>0.03</c:v>
                </c:pt>
                <c:pt idx="9">
                  <c:v>0.03</c:v>
                </c:pt>
                <c:pt idx="10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200349956255475E-3"/>
          <c:y val="0.40667469873218454"/>
          <c:w val="0.98711548556430451"/>
          <c:h val="0.59332530126781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B4C48-70CA-467E-8157-54F282F1A9F6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E79FD-90B0-4C95-B9BC-166D4DC8F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2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 bwMode="gray">
          <a:xfrm>
            <a:off x="0" y="-1"/>
            <a:ext cx="9906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Freeform 7"/>
          <p:cNvSpPr>
            <a:spLocks noEditPoints="1"/>
          </p:cNvSpPr>
          <p:nvPr userDrawn="1"/>
        </p:nvSpPr>
        <p:spPr bwMode="gray">
          <a:xfrm>
            <a:off x="0" y="0"/>
            <a:ext cx="5197209" cy="5588000"/>
          </a:xfrm>
          <a:custGeom>
            <a:avLst/>
            <a:gdLst/>
            <a:ahLst/>
            <a:cxnLst>
              <a:cxn ang="0">
                <a:pos x="3022" y="0"/>
              </a:cxn>
              <a:cxn ang="0">
                <a:pos x="0" y="0"/>
              </a:cxn>
              <a:cxn ang="0">
                <a:pos x="0" y="3520"/>
              </a:cxn>
              <a:cxn ang="0">
                <a:pos x="1979" y="3520"/>
              </a:cxn>
              <a:cxn ang="0">
                <a:pos x="3022" y="0"/>
              </a:cxn>
              <a:cxn ang="0">
                <a:pos x="3022" y="0"/>
              </a:cxn>
              <a:cxn ang="0">
                <a:pos x="3022" y="0"/>
              </a:cxn>
            </a:cxnLst>
            <a:rect l="0" t="0" r="r" b="b"/>
            <a:pathLst>
              <a:path w="3022" h="3520">
                <a:moveTo>
                  <a:pt x="3022" y="0"/>
                </a:moveTo>
                <a:lnTo>
                  <a:pt x="0" y="0"/>
                </a:lnTo>
                <a:lnTo>
                  <a:pt x="0" y="3520"/>
                </a:lnTo>
                <a:lnTo>
                  <a:pt x="1979" y="3520"/>
                </a:lnTo>
                <a:lnTo>
                  <a:pt x="3022" y="0"/>
                </a:lnTo>
                <a:close/>
                <a:moveTo>
                  <a:pt x="3022" y="0"/>
                </a:moveTo>
                <a:lnTo>
                  <a:pt x="3022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44489" y="1556792"/>
            <a:ext cx="3672408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2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282365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650"/>
              </a:spcBef>
              <a:spcAft>
                <a:spcPct val="0"/>
              </a:spcAft>
              <a:defRPr lang="en-US" sz="13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>
          <a:xfrm>
            <a:off x="139170" y="0"/>
            <a:ext cx="2583746" cy="153035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sp>
          <p:nvSpPr>
            <p:cNvPr id="13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50488" y="1268760"/>
            <a:ext cx="4524504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31009" y="1268760"/>
            <a:ext cx="452450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 bwMode="gray">
          <a:xfrm>
            <a:off x="350488" y="3789363"/>
            <a:ext cx="4524504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5031009" y="3789364"/>
            <a:ext cx="4524503" cy="237594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hart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31009" y="1268760"/>
            <a:ext cx="452450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350488" y="1268415"/>
            <a:ext cx="4524504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3"/>
          </p:nvPr>
        </p:nvSpPr>
        <p:spPr bwMode="gray">
          <a:xfrm>
            <a:off x="350488" y="3789365"/>
            <a:ext cx="4524504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Table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31009" y="1268760"/>
            <a:ext cx="452450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 bwMode="gray">
          <a:xfrm>
            <a:off x="350488" y="1268415"/>
            <a:ext cx="4524504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2" name="Table Placeholder 10"/>
          <p:cNvSpPr>
            <a:spLocks noGrp="1"/>
          </p:cNvSpPr>
          <p:nvPr>
            <p:ph type="tbl" sz="quarter" idx="13"/>
          </p:nvPr>
        </p:nvSpPr>
        <p:spPr bwMode="gray">
          <a:xfrm>
            <a:off x="350488" y="3789365"/>
            <a:ext cx="4524504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50489" y="1268760"/>
            <a:ext cx="920502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350489" y="3789710"/>
            <a:ext cx="920502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350489" y="3789710"/>
            <a:ext cx="9206154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350479" y="1268415"/>
            <a:ext cx="9205034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690749" y="1268415"/>
            <a:ext cx="219081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90570" rtl="0" eaLnBrk="1" latinLnBrk="0" hangingPunct="1">
              <a:defRPr lang="en-US" sz="1083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350489" y="1268415"/>
            <a:ext cx="2184243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90570" rtl="0" eaLnBrk="1" latinLnBrk="0" hangingPunct="1">
              <a:defRPr lang="en-US" sz="1083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350489" y="1988840"/>
            <a:ext cx="2184243" cy="4177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690749" y="1988840"/>
            <a:ext cx="2184242" cy="4177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5031009" y="1988840"/>
            <a:ext cx="2184243" cy="4177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7371269" y="1988840"/>
            <a:ext cx="2184243" cy="4177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5031009" y="1268415"/>
            <a:ext cx="219081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90570" rtl="0" eaLnBrk="1" latinLnBrk="0" hangingPunct="1">
              <a:defRPr lang="en-US" sz="1083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7371269" y="1268415"/>
            <a:ext cx="219081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90570" rtl="0" eaLnBrk="1" latinLnBrk="0" hangingPunct="1">
              <a:defRPr lang="en-US" sz="1083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222697" y="1268415"/>
            <a:ext cx="171619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90570" rtl="0" eaLnBrk="1" latinLnBrk="0" hangingPunct="1">
              <a:defRPr lang="en-US" sz="1083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350489" y="1268415"/>
            <a:ext cx="1716190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90570" rtl="0" eaLnBrk="1" latinLnBrk="0" hangingPunct="1">
              <a:defRPr lang="en-US" sz="1083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094905" y="1268415"/>
            <a:ext cx="171619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90570" rtl="0" eaLnBrk="1" latinLnBrk="0" hangingPunct="1">
              <a:defRPr lang="en-US" sz="1083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967113" y="1268415"/>
            <a:ext cx="1716192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90570" rtl="0" eaLnBrk="1" latinLnBrk="0" hangingPunct="1">
              <a:defRPr lang="en-US" sz="1083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839322" y="1268415"/>
            <a:ext cx="171619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90570" rtl="0" eaLnBrk="1" latinLnBrk="0" hangingPunct="1">
              <a:defRPr lang="en-US" sz="1083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350490" y="1989138"/>
            <a:ext cx="171619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31"/>
          </p:nvPr>
        </p:nvSpPr>
        <p:spPr bwMode="gray">
          <a:xfrm>
            <a:off x="2222697" y="1989138"/>
            <a:ext cx="171619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Text Placeholder 29"/>
          <p:cNvSpPr>
            <a:spLocks noGrp="1"/>
          </p:cNvSpPr>
          <p:nvPr>
            <p:ph type="body" sz="quarter" idx="32"/>
          </p:nvPr>
        </p:nvSpPr>
        <p:spPr bwMode="gray">
          <a:xfrm>
            <a:off x="4094905" y="1989138"/>
            <a:ext cx="171619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Text Placeholder 29"/>
          <p:cNvSpPr>
            <a:spLocks noGrp="1"/>
          </p:cNvSpPr>
          <p:nvPr>
            <p:ph type="body" sz="quarter" idx="33"/>
          </p:nvPr>
        </p:nvSpPr>
        <p:spPr bwMode="gray">
          <a:xfrm>
            <a:off x="5967113" y="1989138"/>
            <a:ext cx="171619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34"/>
          </p:nvPr>
        </p:nvSpPr>
        <p:spPr bwMode="gray">
          <a:xfrm>
            <a:off x="7839321" y="1989138"/>
            <a:ext cx="171619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16" name="Group 15"/>
          <p:cNvGrpSpPr/>
          <p:nvPr userDrawn="1"/>
        </p:nvGrpSpPr>
        <p:grpSpPr bwMode="gray">
          <a:xfrm>
            <a:off x="3150049" y="2497139"/>
            <a:ext cx="3617443" cy="2448457"/>
            <a:chOff x="2902075" y="2497138"/>
            <a:chExt cx="3339178" cy="2448457"/>
          </a:xfrm>
        </p:grpSpPr>
        <p:sp>
          <p:nvSpPr>
            <p:cNvPr id="33" name="AutoShape 20"/>
            <p:cNvSpPr>
              <a:spLocks noChangeArrowheads="1"/>
            </p:cNvSpPr>
            <p:nvPr userDrawn="1"/>
          </p:nvSpPr>
          <p:spPr bwMode="gray">
            <a:xfrm rot="19080000" flipH="1">
              <a:off x="4743630" y="2497138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noAutofit/>
            </a:bodyPr>
            <a:lstStyle/>
            <a:p>
              <a:endParaRPr lang="en-CA" sz="1950" dirty="0"/>
            </a:p>
          </p:txBody>
        </p:sp>
        <p:sp>
          <p:nvSpPr>
            <p:cNvPr id="34" name="AutoShape 17"/>
            <p:cNvSpPr>
              <a:spLocks noChangeArrowheads="1"/>
            </p:cNvSpPr>
            <p:nvPr userDrawn="1"/>
          </p:nvSpPr>
          <p:spPr bwMode="gray">
            <a:xfrm rot="2520000" flipH="1">
              <a:off x="4743630" y="4564595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noAutofit/>
            </a:bodyPr>
            <a:lstStyle/>
            <a:p>
              <a:pPr marL="0" algn="l" defTabSz="990570" rtl="0" eaLnBrk="1" latinLnBrk="0" hangingPunct="1"/>
              <a:endParaRPr lang="en-CA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AutoShape 20"/>
            <p:cNvSpPr>
              <a:spLocks noChangeArrowheads="1"/>
            </p:cNvSpPr>
            <p:nvPr userDrawn="1"/>
          </p:nvSpPr>
          <p:spPr bwMode="gray">
            <a:xfrm rot="2520000">
              <a:off x="2902075" y="2497138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noAutofit/>
            </a:bodyPr>
            <a:lstStyle/>
            <a:p>
              <a:endParaRPr lang="en-CA" sz="1950" dirty="0"/>
            </a:p>
          </p:txBody>
        </p:sp>
        <p:sp>
          <p:nvSpPr>
            <p:cNvPr id="23" name="AutoShape 17"/>
            <p:cNvSpPr>
              <a:spLocks noChangeArrowheads="1"/>
            </p:cNvSpPr>
            <p:nvPr userDrawn="1"/>
          </p:nvSpPr>
          <p:spPr bwMode="gray">
            <a:xfrm rot="19080000">
              <a:off x="2902075" y="4564595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noAutofit/>
            </a:bodyPr>
            <a:lstStyle/>
            <a:p>
              <a:pPr marL="0" algn="l" defTabSz="990570" rtl="0" eaLnBrk="1" latinLnBrk="0" hangingPunct="1"/>
              <a:endParaRPr lang="en-CA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Text Placeholder 10"/>
          <p:cNvSpPr>
            <a:spLocks noGrp="1"/>
          </p:cNvSpPr>
          <p:nvPr userDrawn="1">
            <p:ph type="body" sz="quarter" idx="21"/>
          </p:nvPr>
        </p:nvSpPr>
        <p:spPr bwMode="gray">
          <a:xfrm>
            <a:off x="4366571" y="3395663"/>
            <a:ext cx="1184400" cy="62280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350488" y="1700213"/>
            <a:ext cx="3599941" cy="1944688"/>
          </a:xfrm>
          <a:solidFill>
            <a:schemeClr val="bg1"/>
          </a:solidFill>
          <a:ln w="9525">
            <a:solidFill>
              <a:srgbClr val="409DAD"/>
            </a:solidFill>
          </a:ln>
        </p:spPr>
        <p:txBody>
          <a:bodyPr lIns="54000" tIns="54000" rIns="54000" bIns="54000">
            <a:noAutofit/>
          </a:bodyPr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350488" y="4219575"/>
            <a:ext cx="3599941" cy="1944688"/>
          </a:xfrm>
          <a:solidFill>
            <a:schemeClr val="bg1"/>
          </a:solidFill>
          <a:ln w="9525">
            <a:solidFill>
              <a:srgbClr val="409DAD"/>
            </a:solidFill>
          </a:ln>
        </p:spPr>
        <p:txBody>
          <a:bodyPr lIns="54000" tIns="54000" rIns="54000" bIns="54000">
            <a:noAutofit/>
          </a:bodyPr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967112" y="1700213"/>
            <a:ext cx="3588399" cy="1944688"/>
          </a:xfrm>
          <a:solidFill>
            <a:schemeClr val="bg1"/>
          </a:solidFill>
          <a:ln w="9525">
            <a:solidFill>
              <a:srgbClr val="409DAD"/>
            </a:solidFill>
          </a:ln>
        </p:spPr>
        <p:txBody>
          <a:bodyPr lIns="54000" tIns="54000" rIns="54000" bIns="54000">
            <a:noAutofit/>
          </a:bodyPr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5967112" y="4219575"/>
            <a:ext cx="3588399" cy="1944688"/>
          </a:xfrm>
          <a:solidFill>
            <a:schemeClr val="bg1"/>
          </a:solidFill>
          <a:ln w="9525">
            <a:solidFill>
              <a:srgbClr val="409DAD"/>
            </a:solidFill>
          </a:ln>
        </p:spPr>
        <p:txBody>
          <a:bodyPr lIns="54000" tIns="54000" rIns="54000" bIns="54000">
            <a:noAutofit/>
          </a:bodyPr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350488" y="1268415"/>
            <a:ext cx="3599941" cy="359817"/>
          </a:xfrm>
          <a:solidFill>
            <a:srgbClr val="409DAD"/>
          </a:solidFill>
          <a:ln w="9525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83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967112" y="1268415"/>
            <a:ext cx="3588399" cy="359817"/>
          </a:xfrm>
          <a:solidFill>
            <a:srgbClr val="409DAD"/>
          </a:solidFill>
          <a:ln w="9525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83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50488" y="3787778"/>
            <a:ext cx="3599941" cy="359817"/>
          </a:xfrm>
          <a:solidFill>
            <a:srgbClr val="409DAD"/>
          </a:solidFill>
          <a:ln w="9525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83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967112" y="3787778"/>
            <a:ext cx="3588399" cy="359817"/>
          </a:xfrm>
          <a:solidFill>
            <a:srgbClr val="409DAD"/>
          </a:solidFill>
          <a:ln w="9525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83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350489" y="1701800"/>
            <a:ext cx="4524503" cy="1944688"/>
          </a:xfrm>
          <a:solidFill>
            <a:schemeClr val="bg1"/>
          </a:solidFill>
          <a:ln w="6350">
            <a:solidFill>
              <a:srgbClr val="409DAD"/>
            </a:solidFill>
          </a:ln>
        </p:spPr>
        <p:txBody>
          <a:bodyPr lIns="54000" tIns="54000" rIns="54000" bIns="54000">
            <a:noAutofit/>
          </a:bodyPr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5031009" y="1701800"/>
            <a:ext cx="4524503" cy="1944688"/>
          </a:xfrm>
          <a:solidFill>
            <a:schemeClr val="bg1"/>
          </a:solidFill>
          <a:ln w="6350">
            <a:solidFill>
              <a:srgbClr val="409DAD"/>
            </a:solidFill>
          </a:ln>
        </p:spPr>
        <p:txBody>
          <a:bodyPr lIns="54000" tIns="54000" rIns="54000" bIns="54000">
            <a:noAutofit/>
          </a:bodyPr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350489" y="4221162"/>
            <a:ext cx="4524503" cy="1944688"/>
          </a:xfrm>
          <a:solidFill>
            <a:srgbClr val="BFDEE4"/>
          </a:solidFill>
          <a:ln w="6350">
            <a:solidFill>
              <a:srgbClr val="409DAD"/>
            </a:solidFill>
          </a:ln>
        </p:spPr>
        <p:txBody>
          <a:bodyPr lIns="54000" tIns="54000" rIns="54000" bIns="54000">
            <a:noAutofit/>
          </a:bodyPr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031009" y="4221162"/>
            <a:ext cx="4524503" cy="1944688"/>
          </a:xfrm>
          <a:solidFill>
            <a:srgbClr val="BFDEE4"/>
          </a:solidFill>
          <a:ln w="6350">
            <a:solidFill>
              <a:srgbClr val="409DAD"/>
            </a:solidFill>
          </a:ln>
        </p:spPr>
        <p:txBody>
          <a:bodyPr lIns="54000" tIns="54000" rIns="54000" bIns="54000">
            <a:noAutofit/>
          </a:bodyPr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350489" y="1270002"/>
            <a:ext cx="452450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83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031010" y="1270002"/>
            <a:ext cx="452450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83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50489" y="3789365"/>
            <a:ext cx="452450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83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031010" y="3789365"/>
            <a:ext cx="452450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83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90570" rtl="0" eaLnBrk="1" latinLnBrk="0" hangingPunct="1">
              <a:lnSpc>
                <a:spcPct val="100000"/>
              </a:lnSpc>
              <a:spcBef>
                <a:spcPts val="65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 7"/>
          <p:cNvSpPr>
            <a:spLocks noEditPoints="1"/>
          </p:cNvSpPr>
          <p:nvPr userDrawn="1"/>
        </p:nvSpPr>
        <p:spPr bwMode="gray">
          <a:xfrm>
            <a:off x="0" y="0"/>
            <a:ext cx="5197209" cy="5588000"/>
          </a:xfrm>
          <a:custGeom>
            <a:avLst/>
            <a:gdLst/>
            <a:ahLst/>
            <a:cxnLst>
              <a:cxn ang="0">
                <a:pos x="3022" y="0"/>
              </a:cxn>
              <a:cxn ang="0">
                <a:pos x="0" y="0"/>
              </a:cxn>
              <a:cxn ang="0">
                <a:pos x="0" y="3520"/>
              </a:cxn>
              <a:cxn ang="0">
                <a:pos x="1979" y="3520"/>
              </a:cxn>
              <a:cxn ang="0">
                <a:pos x="3022" y="0"/>
              </a:cxn>
              <a:cxn ang="0">
                <a:pos x="3022" y="0"/>
              </a:cxn>
              <a:cxn ang="0">
                <a:pos x="3022" y="0"/>
              </a:cxn>
            </a:cxnLst>
            <a:rect l="0" t="0" r="r" b="b"/>
            <a:pathLst>
              <a:path w="3022" h="3520">
                <a:moveTo>
                  <a:pt x="3022" y="0"/>
                </a:moveTo>
                <a:lnTo>
                  <a:pt x="0" y="0"/>
                </a:lnTo>
                <a:lnTo>
                  <a:pt x="0" y="3520"/>
                </a:lnTo>
                <a:lnTo>
                  <a:pt x="1979" y="3520"/>
                </a:lnTo>
                <a:lnTo>
                  <a:pt x="3022" y="0"/>
                </a:lnTo>
                <a:close/>
                <a:moveTo>
                  <a:pt x="3022" y="0"/>
                </a:moveTo>
                <a:lnTo>
                  <a:pt x="3022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89" y="1556792"/>
            <a:ext cx="3672408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2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25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25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25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25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25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25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250" b="1" dirty="0">
                <a:solidFill>
                  <a:schemeClr val="bg1"/>
                </a:solidFill>
                <a:latin typeface="+mj-lt"/>
              </a:defRPr>
            </a:lvl8pPr>
            <a:lvl9pPr>
              <a:defRPr sz="3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282365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650"/>
              </a:spcBef>
              <a:spcAft>
                <a:spcPct val="0"/>
              </a:spcAft>
              <a:defRPr lang="en-US" sz="13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>
            <a:grpSpLocks/>
          </p:cNvGrpSpPr>
          <p:nvPr userDrawn="1"/>
        </p:nvGrpSpPr>
        <p:grpSpPr>
          <a:xfrm>
            <a:off x="139170" y="0"/>
            <a:ext cx="2583746" cy="153035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12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sp>
          <p:nvSpPr>
            <p:cNvPr id="13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350489" y="1270000"/>
            <a:ext cx="2964329" cy="237502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350489" y="3789365"/>
            <a:ext cx="2964329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able Placeholder 12"/>
          <p:cNvSpPr>
            <a:spLocks noGrp="1"/>
          </p:cNvSpPr>
          <p:nvPr>
            <p:ph type="tbl" sz="quarter" idx="21"/>
          </p:nvPr>
        </p:nvSpPr>
        <p:spPr bwMode="gray">
          <a:xfrm>
            <a:off x="3470836" y="1270000"/>
            <a:ext cx="2964329" cy="237502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1" name="Table Placeholder 12"/>
          <p:cNvSpPr>
            <a:spLocks noGrp="1"/>
          </p:cNvSpPr>
          <p:nvPr>
            <p:ph type="tbl" sz="quarter" idx="22"/>
          </p:nvPr>
        </p:nvSpPr>
        <p:spPr bwMode="gray">
          <a:xfrm>
            <a:off x="6591182" y="1270000"/>
            <a:ext cx="2964329" cy="237502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 bwMode="gray">
          <a:xfrm>
            <a:off x="3470836" y="3789365"/>
            <a:ext cx="2964329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 bwMode="gray">
          <a:xfrm>
            <a:off x="6591182" y="3789365"/>
            <a:ext cx="2964329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Freeform 6"/>
          <p:cNvSpPr>
            <a:spLocks/>
          </p:cNvSpPr>
          <p:nvPr userDrawn="1"/>
        </p:nvSpPr>
        <p:spPr bwMode="gray">
          <a:xfrm>
            <a:off x="-3899" y="1"/>
            <a:ext cx="6822414" cy="685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0"/>
              </a:cxn>
              <a:cxn ang="0">
                <a:pos x="2688" y="4320"/>
              </a:cxn>
              <a:cxn ang="0">
                <a:pos x="3967" y="0"/>
              </a:cxn>
              <a:cxn ang="0">
                <a:pos x="0" y="0"/>
              </a:cxn>
            </a:cxnLst>
            <a:rect l="0" t="0" r="r" b="b"/>
            <a:pathLst>
              <a:path w="3967" h="4320">
                <a:moveTo>
                  <a:pt x="0" y="0"/>
                </a:moveTo>
                <a:lnTo>
                  <a:pt x="0" y="4320"/>
                </a:lnTo>
                <a:lnTo>
                  <a:pt x="2688" y="4320"/>
                </a:lnTo>
                <a:lnTo>
                  <a:pt x="396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351000" y="1268760"/>
            <a:ext cx="5466606" cy="18722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GB" sz="32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51001" y="3356993"/>
            <a:ext cx="4998555" cy="10801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lang="en-US" sz="13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1464" lvl="0" indent="-371464" algn="l" rtl="0" eaLnBrk="1" fontAlgn="base" hangingPunct="1">
              <a:lnSpc>
                <a:spcPct val="110000"/>
              </a:lnSpc>
              <a:spcBef>
                <a:spcPts val="65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 bwMode="gray">
          <a:xfrm>
            <a:off x="1" y="0"/>
            <a:ext cx="9906001" cy="6858000"/>
            <a:chOff x="0" y="0"/>
            <a:chExt cx="9144001" cy="6858000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gray">
            <a:xfrm>
              <a:off x="0" y="0"/>
              <a:ext cx="5219700" cy="3214688"/>
            </a:xfrm>
            <a:custGeom>
              <a:avLst/>
              <a:gdLst/>
              <a:ahLst/>
              <a:cxnLst>
                <a:cxn ang="0">
                  <a:pos x="3288" y="0"/>
                </a:cxn>
                <a:cxn ang="0">
                  <a:pos x="0" y="0"/>
                </a:cxn>
                <a:cxn ang="0">
                  <a:pos x="0" y="2025"/>
                </a:cxn>
                <a:cxn ang="0">
                  <a:pos x="2689" y="2025"/>
                </a:cxn>
                <a:cxn ang="0">
                  <a:pos x="3288" y="0"/>
                </a:cxn>
              </a:cxnLst>
              <a:rect l="0" t="0" r="r" b="b"/>
              <a:pathLst>
                <a:path w="3288" h="2025">
                  <a:moveTo>
                    <a:pt x="3288" y="0"/>
                  </a:moveTo>
                  <a:lnTo>
                    <a:pt x="0" y="0"/>
                  </a:lnTo>
                  <a:lnTo>
                    <a:pt x="0" y="2025"/>
                  </a:lnTo>
                  <a:lnTo>
                    <a:pt x="2689" y="2025"/>
                  </a:lnTo>
                  <a:lnTo>
                    <a:pt x="328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marL="0" algn="l" defTabSz="990570" rtl="0" eaLnBrk="1" latinLnBrk="0" hangingPunct="1">
                <a:spcBef>
                  <a:spcPct val="50000"/>
                </a:spcBef>
                <a:defRPr/>
              </a:pPr>
              <a:endParaRPr lang="en-GB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gray">
            <a:xfrm>
              <a:off x="2170113" y="1774825"/>
              <a:ext cx="6973888" cy="5083175"/>
            </a:xfrm>
            <a:custGeom>
              <a:avLst/>
              <a:gdLst/>
              <a:ahLst/>
              <a:cxnLst>
                <a:cxn ang="0">
                  <a:pos x="4393" y="0"/>
                </a:cxn>
                <a:cxn ang="0">
                  <a:pos x="948" y="0"/>
                </a:cxn>
                <a:cxn ang="0">
                  <a:pos x="0" y="3202"/>
                </a:cxn>
                <a:cxn ang="0">
                  <a:pos x="4393" y="3202"/>
                </a:cxn>
                <a:cxn ang="0">
                  <a:pos x="4393" y="0"/>
                </a:cxn>
              </a:cxnLst>
              <a:rect l="0" t="0" r="r" b="b"/>
              <a:pathLst>
                <a:path w="4393" h="3202">
                  <a:moveTo>
                    <a:pt x="4393" y="0"/>
                  </a:moveTo>
                  <a:lnTo>
                    <a:pt x="948" y="0"/>
                  </a:lnTo>
                  <a:lnTo>
                    <a:pt x="0" y="3202"/>
                  </a:lnTo>
                  <a:lnTo>
                    <a:pt x="4393" y="3202"/>
                  </a:lnTo>
                  <a:lnTo>
                    <a:pt x="439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marL="0" algn="l" defTabSz="990570" rtl="0" eaLnBrk="1" latinLnBrk="0" hangingPunct="1">
                <a:spcBef>
                  <a:spcPct val="50000"/>
                </a:spcBef>
                <a:defRPr/>
              </a:pPr>
              <a:endParaRPr lang="en-GB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gray">
            <a:xfrm>
              <a:off x="3249613" y="1774825"/>
              <a:ext cx="1444625" cy="1439863"/>
            </a:xfrm>
            <a:custGeom>
              <a:avLst/>
              <a:gdLst/>
              <a:ahLst/>
              <a:cxnLst>
                <a:cxn ang="0">
                  <a:pos x="0" y="907"/>
                </a:cxn>
                <a:cxn ang="0">
                  <a:pos x="642" y="907"/>
                </a:cxn>
                <a:cxn ang="0">
                  <a:pos x="910" y="0"/>
                </a:cxn>
                <a:cxn ang="0">
                  <a:pos x="268" y="0"/>
                </a:cxn>
                <a:cxn ang="0">
                  <a:pos x="0" y="907"/>
                </a:cxn>
              </a:cxnLst>
              <a:rect l="0" t="0" r="r" b="b"/>
              <a:pathLst>
                <a:path w="910" h="907">
                  <a:moveTo>
                    <a:pt x="0" y="907"/>
                  </a:moveTo>
                  <a:lnTo>
                    <a:pt x="642" y="907"/>
                  </a:lnTo>
                  <a:lnTo>
                    <a:pt x="910" y="0"/>
                  </a:lnTo>
                  <a:lnTo>
                    <a:pt x="268" y="0"/>
                  </a:lnTo>
                  <a:lnTo>
                    <a:pt x="0" y="907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marL="0" algn="l" defTabSz="990570" rtl="0" eaLnBrk="1" latinLnBrk="0" hangingPunct="1">
                <a:spcBef>
                  <a:spcPct val="50000"/>
                </a:spcBef>
                <a:defRPr/>
              </a:pPr>
              <a:endParaRPr lang="en-GB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 userDrawn="1">
            <p:ph type="title"/>
          </p:nvPr>
        </p:nvSpPr>
        <p:spPr bwMode="gray">
          <a:xfrm>
            <a:off x="5265035" y="2492896"/>
            <a:ext cx="4212468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lang="en-GB" sz="325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264543" y="5013325"/>
            <a:ext cx="4213830" cy="15113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r">
              <a:defRPr lang="en-US" sz="13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1464" lvl="0" indent="-371464" algn="l" rtl="0" eaLnBrk="1" fontAlgn="base" hangingPunct="1">
              <a:lnSpc>
                <a:spcPct val="110000"/>
              </a:lnSpc>
              <a:spcBef>
                <a:spcPts val="65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EditPoints="1"/>
          </p:cNvSpPr>
          <p:nvPr userDrawn="1"/>
        </p:nvSpPr>
        <p:spPr bwMode="gray">
          <a:xfrm>
            <a:off x="0" y="0"/>
            <a:ext cx="5197209" cy="5588000"/>
          </a:xfrm>
          <a:custGeom>
            <a:avLst/>
            <a:gdLst/>
            <a:ahLst/>
            <a:cxnLst>
              <a:cxn ang="0">
                <a:pos x="3022" y="0"/>
              </a:cxn>
              <a:cxn ang="0">
                <a:pos x="0" y="0"/>
              </a:cxn>
              <a:cxn ang="0">
                <a:pos x="0" y="3520"/>
              </a:cxn>
              <a:cxn ang="0">
                <a:pos x="1979" y="3520"/>
              </a:cxn>
              <a:cxn ang="0">
                <a:pos x="3022" y="0"/>
              </a:cxn>
              <a:cxn ang="0">
                <a:pos x="3022" y="0"/>
              </a:cxn>
              <a:cxn ang="0">
                <a:pos x="3022" y="0"/>
              </a:cxn>
            </a:cxnLst>
            <a:rect l="0" t="0" r="r" b="b"/>
            <a:pathLst>
              <a:path w="3022" h="3520">
                <a:moveTo>
                  <a:pt x="3022" y="0"/>
                </a:moveTo>
                <a:lnTo>
                  <a:pt x="0" y="0"/>
                </a:lnTo>
                <a:lnTo>
                  <a:pt x="0" y="3520"/>
                </a:lnTo>
                <a:lnTo>
                  <a:pt x="1979" y="3520"/>
                </a:lnTo>
                <a:lnTo>
                  <a:pt x="3022" y="0"/>
                </a:lnTo>
                <a:close/>
                <a:moveTo>
                  <a:pt x="3022" y="0"/>
                </a:moveTo>
                <a:lnTo>
                  <a:pt x="3022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350489" y="1412776"/>
            <a:ext cx="3666407" cy="2160240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2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25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50489" y="3789040"/>
            <a:ext cx="32763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US" sz="13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Freeform 6"/>
          <p:cNvSpPr>
            <a:spLocks/>
          </p:cNvSpPr>
          <p:nvPr userDrawn="1"/>
        </p:nvSpPr>
        <p:spPr bwMode="gray">
          <a:xfrm>
            <a:off x="1" y="4508500"/>
            <a:ext cx="4953001" cy="234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0"/>
              </a:cxn>
              <a:cxn ang="0">
                <a:pos x="2442" y="1480"/>
              </a:cxn>
              <a:cxn ang="0">
                <a:pos x="2880" y="0"/>
              </a:cxn>
              <a:cxn ang="0">
                <a:pos x="0" y="0"/>
              </a:cxn>
            </a:cxnLst>
            <a:rect l="0" t="0" r="r" b="b"/>
            <a:pathLst>
              <a:path w="2880" h="1480">
                <a:moveTo>
                  <a:pt x="0" y="0"/>
                </a:moveTo>
                <a:lnTo>
                  <a:pt x="0" y="1480"/>
                </a:lnTo>
                <a:lnTo>
                  <a:pt x="2442" y="1480"/>
                </a:lnTo>
                <a:lnTo>
                  <a:pt x="28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ctr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351000" y="4869160"/>
            <a:ext cx="3984443" cy="14401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en-GB" sz="3250" b="1" dirty="0" smtClean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25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25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25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25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25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25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25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25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344"/>
            <a:ext cx="9906001" cy="6853655"/>
          </a:xfrm>
          <a:prstGeom prst="rect">
            <a:avLst/>
          </a:prstGeom>
        </p:spPr>
      </p:pic>
      <p:sp>
        <p:nvSpPr>
          <p:cNvPr id="6" name="Freeform 7"/>
          <p:cNvSpPr>
            <a:spLocks noChangeAspect="1" noEditPoints="1"/>
          </p:cNvSpPr>
          <p:nvPr userDrawn="1"/>
        </p:nvSpPr>
        <p:spPr bwMode="gray">
          <a:xfrm>
            <a:off x="0" y="-1588"/>
            <a:ext cx="5198700" cy="3209772"/>
          </a:xfrm>
          <a:custGeom>
            <a:avLst/>
            <a:gdLst/>
            <a:ahLst/>
            <a:cxnLst>
              <a:cxn ang="0">
                <a:pos x="3026" y="0"/>
              </a:cxn>
              <a:cxn ang="0">
                <a:pos x="0" y="0"/>
              </a:cxn>
              <a:cxn ang="0">
                <a:pos x="0" y="2024"/>
              </a:cxn>
              <a:cxn ang="0">
                <a:pos x="2427" y="2024"/>
              </a:cxn>
              <a:cxn ang="0">
                <a:pos x="3026" y="0"/>
              </a:cxn>
              <a:cxn ang="0">
                <a:pos x="3026" y="0"/>
              </a:cxn>
              <a:cxn ang="0">
                <a:pos x="3026" y="0"/>
              </a:cxn>
            </a:cxnLst>
            <a:rect l="0" t="0" r="r" b="b"/>
            <a:pathLst>
              <a:path w="3026" h="2024">
                <a:moveTo>
                  <a:pt x="3026" y="0"/>
                </a:moveTo>
                <a:lnTo>
                  <a:pt x="0" y="0"/>
                </a:lnTo>
                <a:lnTo>
                  <a:pt x="0" y="2024"/>
                </a:lnTo>
                <a:lnTo>
                  <a:pt x="2427" y="2024"/>
                </a:lnTo>
                <a:lnTo>
                  <a:pt x="3026" y="0"/>
                </a:lnTo>
                <a:moveTo>
                  <a:pt x="3026" y="0"/>
                </a:moveTo>
                <a:lnTo>
                  <a:pt x="3026" y="0"/>
                </a:lnTo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itle 9"/>
          <p:cNvSpPr txBox="1">
            <a:spLocks/>
          </p:cNvSpPr>
          <p:nvPr userDrawn="1"/>
        </p:nvSpPr>
        <p:spPr bwMode="gray">
          <a:xfrm>
            <a:off x="351000" y="548680"/>
            <a:ext cx="405593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marL="0" marR="0" lvl="0" indent="0" algn="l" defTabSz="99057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Спасибо!</a:t>
            </a:r>
            <a:endParaRPr kumimoji="0" lang="en-GB" sz="3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demark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reeform 7"/>
          <p:cNvSpPr>
            <a:spLocks noChangeAspect="1" noEditPoints="1"/>
          </p:cNvSpPr>
          <p:nvPr userDrawn="1"/>
        </p:nvSpPr>
        <p:spPr bwMode="gray">
          <a:xfrm>
            <a:off x="0" y="-1588"/>
            <a:ext cx="5198700" cy="3209772"/>
          </a:xfrm>
          <a:custGeom>
            <a:avLst/>
            <a:gdLst/>
            <a:ahLst/>
            <a:cxnLst>
              <a:cxn ang="0">
                <a:pos x="3026" y="0"/>
              </a:cxn>
              <a:cxn ang="0">
                <a:pos x="0" y="0"/>
              </a:cxn>
              <a:cxn ang="0">
                <a:pos x="0" y="2024"/>
              </a:cxn>
              <a:cxn ang="0">
                <a:pos x="2427" y="2024"/>
              </a:cxn>
              <a:cxn ang="0">
                <a:pos x="3026" y="0"/>
              </a:cxn>
              <a:cxn ang="0">
                <a:pos x="3026" y="0"/>
              </a:cxn>
              <a:cxn ang="0">
                <a:pos x="3026" y="0"/>
              </a:cxn>
            </a:cxnLst>
            <a:rect l="0" t="0" r="r" b="b"/>
            <a:pathLst>
              <a:path w="3026" h="2024">
                <a:moveTo>
                  <a:pt x="3026" y="0"/>
                </a:moveTo>
                <a:lnTo>
                  <a:pt x="0" y="0"/>
                </a:lnTo>
                <a:lnTo>
                  <a:pt x="0" y="2024"/>
                </a:lnTo>
                <a:lnTo>
                  <a:pt x="2427" y="2024"/>
                </a:lnTo>
                <a:lnTo>
                  <a:pt x="3026" y="0"/>
                </a:lnTo>
                <a:moveTo>
                  <a:pt x="3026" y="0"/>
                </a:moveTo>
                <a:lnTo>
                  <a:pt x="3026" y="0"/>
                </a:lnTo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47100" y="3789364"/>
            <a:ext cx="38258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>
              <a:defRPr lang="en-US" sz="1083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" name="Group 8"/>
          <p:cNvGrpSpPr>
            <a:grpSpLocks/>
          </p:cNvGrpSpPr>
          <p:nvPr userDrawn="1"/>
        </p:nvGrpSpPr>
        <p:grpSpPr>
          <a:xfrm>
            <a:off x="139170" y="0"/>
            <a:ext cx="2583746" cy="153035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10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sp>
          <p:nvSpPr>
            <p:cNvPr id="11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Freeform 9"/>
          <p:cNvSpPr>
            <a:spLocks/>
          </p:cNvSpPr>
          <p:nvPr userDrawn="1"/>
        </p:nvSpPr>
        <p:spPr bwMode="gray">
          <a:xfrm>
            <a:off x="1" y="548681"/>
            <a:ext cx="5021227" cy="5036867"/>
          </a:xfrm>
          <a:custGeom>
            <a:avLst/>
            <a:gdLst/>
            <a:ahLst/>
            <a:cxnLst>
              <a:cxn ang="0">
                <a:pos x="2618" y="0"/>
              </a:cxn>
              <a:cxn ang="0">
                <a:pos x="388" y="0"/>
              </a:cxn>
              <a:cxn ang="0">
                <a:pos x="0" y="1310"/>
              </a:cxn>
              <a:cxn ang="0">
                <a:pos x="0" y="2845"/>
              </a:cxn>
              <a:cxn ang="0">
                <a:pos x="1775" y="2845"/>
              </a:cxn>
              <a:cxn ang="0">
                <a:pos x="2618" y="0"/>
              </a:cxn>
            </a:cxnLst>
            <a:rect l="0" t="0" r="r" b="b"/>
            <a:pathLst>
              <a:path w="2618" h="2845">
                <a:moveTo>
                  <a:pt x="2618" y="0"/>
                </a:moveTo>
                <a:lnTo>
                  <a:pt x="388" y="0"/>
                </a:lnTo>
                <a:lnTo>
                  <a:pt x="0" y="1310"/>
                </a:lnTo>
                <a:lnTo>
                  <a:pt x="0" y="2845"/>
                </a:lnTo>
                <a:lnTo>
                  <a:pt x="1775" y="2845"/>
                </a:lnTo>
                <a:lnTo>
                  <a:pt x="2618" y="0"/>
                </a:lnTo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896549" y="1844824"/>
            <a:ext cx="3042339" cy="19438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2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25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25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25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25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25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25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250" b="1" dirty="0">
                <a:solidFill>
                  <a:schemeClr val="bg1"/>
                </a:solidFill>
                <a:latin typeface="+mj-lt"/>
              </a:defRPr>
            </a:lvl8pPr>
            <a:lvl9pPr>
              <a:defRPr sz="3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877522" y="4005064"/>
            <a:ext cx="2671322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650"/>
              </a:spcBef>
              <a:spcAft>
                <a:spcPct val="0"/>
              </a:spcAft>
              <a:defRPr lang="en-US" sz="13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3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>
            <a:grpSpLocks/>
          </p:cNvGrpSpPr>
          <p:nvPr userDrawn="1"/>
        </p:nvGrpSpPr>
        <p:grpSpPr>
          <a:xfrm>
            <a:off x="841247" y="548680"/>
            <a:ext cx="1843224" cy="108000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12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sp>
          <p:nvSpPr>
            <p:cNvPr id="13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 bwMode="gray">
          <a:xfrm>
            <a:off x="1" y="0"/>
            <a:ext cx="9906001" cy="6858000"/>
            <a:chOff x="0" y="0"/>
            <a:chExt cx="9144001" cy="6858000"/>
          </a:xfrm>
        </p:grpSpPr>
        <p:sp>
          <p:nvSpPr>
            <p:cNvPr id="21" name="Freeform 6"/>
            <p:cNvSpPr>
              <a:spLocks/>
            </p:cNvSpPr>
            <p:nvPr userDrawn="1"/>
          </p:nvSpPr>
          <p:spPr bwMode="gray">
            <a:xfrm>
              <a:off x="0" y="0"/>
              <a:ext cx="5219700" cy="3214688"/>
            </a:xfrm>
            <a:custGeom>
              <a:avLst/>
              <a:gdLst/>
              <a:ahLst/>
              <a:cxnLst>
                <a:cxn ang="0">
                  <a:pos x="3288" y="0"/>
                </a:cxn>
                <a:cxn ang="0">
                  <a:pos x="0" y="0"/>
                </a:cxn>
                <a:cxn ang="0">
                  <a:pos x="0" y="2025"/>
                </a:cxn>
                <a:cxn ang="0">
                  <a:pos x="2689" y="2025"/>
                </a:cxn>
                <a:cxn ang="0">
                  <a:pos x="3288" y="0"/>
                </a:cxn>
              </a:cxnLst>
              <a:rect l="0" t="0" r="r" b="b"/>
              <a:pathLst>
                <a:path w="3288" h="2025">
                  <a:moveTo>
                    <a:pt x="3288" y="0"/>
                  </a:moveTo>
                  <a:lnTo>
                    <a:pt x="0" y="0"/>
                  </a:lnTo>
                  <a:lnTo>
                    <a:pt x="0" y="2025"/>
                  </a:lnTo>
                  <a:lnTo>
                    <a:pt x="2689" y="2025"/>
                  </a:lnTo>
                  <a:lnTo>
                    <a:pt x="328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marL="0" algn="l" defTabSz="990570" rtl="0" eaLnBrk="1" latinLnBrk="0" hangingPunct="1">
                <a:spcBef>
                  <a:spcPct val="50000"/>
                </a:spcBef>
                <a:defRPr/>
              </a:pPr>
              <a:endParaRPr lang="en-GB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gray">
            <a:xfrm>
              <a:off x="2170113" y="1774825"/>
              <a:ext cx="6973888" cy="5083175"/>
            </a:xfrm>
            <a:custGeom>
              <a:avLst/>
              <a:gdLst/>
              <a:ahLst/>
              <a:cxnLst>
                <a:cxn ang="0">
                  <a:pos x="4393" y="0"/>
                </a:cxn>
                <a:cxn ang="0">
                  <a:pos x="948" y="0"/>
                </a:cxn>
                <a:cxn ang="0">
                  <a:pos x="0" y="3202"/>
                </a:cxn>
                <a:cxn ang="0">
                  <a:pos x="4393" y="3202"/>
                </a:cxn>
                <a:cxn ang="0">
                  <a:pos x="4393" y="0"/>
                </a:cxn>
              </a:cxnLst>
              <a:rect l="0" t="0" r="r" b="b"/>
              <a:pathLst>
                <a:path w="4393" h="3202">
                  <a:moveTo>
                    <a:pt x="4393" y="0"/>
                  </a:moveTo>
                  <a:lnTo>
                    <a:pt x="948" y="0"/>
                  </a:lnTo>
                  <a:lnTo>
                    <a:pt x="0" y="3202"/>
                  </a:lnTo>
                  <a:lnTo>
                    <a:pt x="4393" y="3202"/>
                  </a:lnTo>
                  <a:lnTo>
                    <a:pt x="439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marL="0" algn="l" defTabSz="990570" rtl="0" eaLnBrk="1" latinLnBrk="0" hangingPunct="1">
                <a:spcBef>
                  <a:spcPct val="50000"/>
                </a:spcBef>
                <a:defRPr/>
              </a:pPr>
              <a:endParaRPr lang="en-GB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gray">
            <a:xfrm>
              <a:off x="3249613" y="1774825"/>
              <a:ext cx="1444625" cy="1439863"/>
            </a:xfrm>
            <a:custGeom>
              <a:avLst/>
              <a:gdLst/>
              <a:ahLst/>
              <a:cxnLst>
                <a:cxn ang="0">
                  <a:pos x="0" y="907"/>
                </a:cxn>
                <a:cxn ang="0">
                  <a:pos x="642" y="907"/>
                </a:cxn>
                <a:cxn ang="0">
                  <a:pos x="910" y="0"/>
                </a:cxn>
                <a:cxn ang="0">
                  <a:pos x="268" y="0"/>
                </a:cxn>
                <a:cxn ang="0">
                  <a:pos x="0" y="907"/>
                </a:cxn>
              </a:cxnLst>
              <a:rect l="0" t="0" r="r" b="b"/>
              <a:pathLst>
                <a:path w="910" h="907">
                  <a:moveTo>
                    <a:pt x="0" y="907"/>
                  </a:moveTo>
                  <a:lnTo>
                    <a:pt x="642" y="907"/>
                  </a:lnTo>
                  <a:lnTo>
                    <a:pt x="910" y="0"/>
                  </a:lnTo>
                  <a:lnTo>
                    <a:pt x="268" y="0"/>
                  </a:lnTo>
                  <a:lnTo>
                    <a:pt x="0" y="907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marL="0" algn="l" defTabSz="990570" rtl="0" eaLnBrk="1" latinLnBrk="0" hangingPunct="1">
                <a:spcBef>
                  <a:spcPct val="50000"/>
                </a:spcBef>
                <a:defRPr/>
              </a:pPr>
              <a:endParaRPr lang="en-GB" sz="195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 userDrawn="1">
            <p:ph type="title"/>
          </p:nvPr>
        </p:nvSpPr>
        <p:spPr bwMode="gray">
          <a:xfrm>
            <a:off x="5265034" y="2492896"/>
            <a:ext cx="4212469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2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5265034" y="5013176"/>
            <a:ext cx="4212469" cy="1512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r" rtl="0" eaLnBrk="1" fontAlgn="base" hangingPunct="1">
              <a:lnSpc>
                <a:spcPct val="110000"/>
              </a:lnSpc>
              <a:spcBef>
                <a:spcPts val="650"/>
              </a:spcBef>
              <a:spcAft>
                <a:spcPct val="0"/>
              </a:spcAft>
              <a:defRPr lang="en-US" sz="13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grpSp>
        <p:nvGrpSpPr>
          <p:cNvPr id="11" name="Group 10"/>
          <p:cNvGrpSpPr>
            <a:grpSpLocks/>
          </p:cNvGrpSpPr>
          <p:nvPr userDrawn="1"/>
        </p:nvGrpSpPr>
        <p:grpSpPr>
          <a:xfrm>
            <a:off x="139170" y="0"/>
            <a:ext cx="2583746" cy="153035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12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sp>
          <p:nvSpPr>
            <p:cNvPr id="14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691475" y="6381328"/>
            <a:ext cx="2189294" cy="21602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33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0837" y="6381328"/>
            <a:ext cx="2154900" cy="21602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33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76735" y="514250"/>
            <a:ext cx="1368153" cy="504056"/>
          </a:xfrm>
        </p:spPr>
        <p:txBody>
          <a:bodyPr>
            <a:noAutofit/>
          </a:bodyPr>
          <a:lstStyle>
            <a:lvl1pPr marL="288916" indent="-288916">
              <a:lnSpc>
                <a:spcPct val="100000"/>
              </a:lnSpc>
              <a:spcBef>
                <a:spcPts val="0"/>
              </a:spcBef>
              <a:defRPr sz="758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Tel	[…]</a:t>
            </a:r>
          </a:p>
          <a:p>
            <a:pPr lvl="0"/>
            <a:r>
              <a:rPr lang="en-US" dirty="0" smtClean="0"/>
              <a:t>Fax	[…]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208584" y="514250"/>
            <a:ext cx="1368153" cy="50405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58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58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KPMG address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50837" y="1268412"/>
            <a:ext cx="4529932" cy="48974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030391" y="1268412"/>
            <a:ext cx="4524771" cy="4897438"/>
          </a:xfrm>
          <a:ln w="6350">
            <a:solidFill>
              <a:srgbClr val="747678"/>
            </a:solidFill>
          </a:ln>
        </p:spPr>
        <p:txBody>
          <a:bodyPr lIns="72000" tIns="72000" rIns="72000" bIns="72000">
            <a:noAutofit/>
          </a:bodyPr>
          <a:lstStyle>
            <a:lvl1pPr>
              <a:lnSpc>
                <a:spcPct val="100000"/>
              </a:lnSpc>
              <a:spcBef>
                <a:spcPts val="364"/>
              </a:spcBef>
              <a:defRPr sz="758">
                <a:solidFill>
                  <a:srgbClr val="00338D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364"/>
              </a:spcBef>
              <a:defRPr sz="758">
                <a:solidFill>
                  <a:srgbClr val="00338D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364"/>
              </a:spcBef>
              <a:buClrTx/>
              <a:defRPr sz="758">
                <a:solidFill>
                  <a:srgbClr val="00338D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364"/>
              </a:spcBef>
              <a:buClrTx/>
              <a:defRPr sz="758">
                <a:solidFill>
                  <a:srgbClr val="00338D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364"/>
              </a:spcBef>
              <a:buClrTx/>
              <a:defRPr sz="758">
                <a:solidFill>
                  <a:srgbClr val="00338D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64"/>
              </a:spcBef>
              <a:buClrTx/>
              <a:defRPr sz="758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64"/>
              </a:spcBef>
              <a:buClrTx/>
              <a:defRPr sz="758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64"/>
              </a:spcBef>
              <a:buClrTx/>
              <a:defRPr sz="758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64"/>
              </a:spcBef>
              <a:buClrTx/>
              <a:defRPr sz="758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90898" y="0"/>
            <a:ext cx="971161" cy="700088"/>
            <a:chOff x="176213" y="0"/>
            <a:chExt cx="963612" cy="700088"/>
          </a:xfrm>
        </p:grpSpPr>
        <p:sp>
          <p:nvSpPr>
            <p:cNvPr id="32" name="Freeform 13"/>
            <p:cNvSpPr>
              <a:spLocks noEditPoints="1"/>
            </p:cNvSpPr>
            <p:nvPr userDrawn="1"/>
          </p:nvSpPr>
          <p:spPr bwMode="auto">
            <a:xfrm>
              <a:off x="176213" y="0"/>
              <a:ext cx="963612" cy="700088"/>
            </a:xfrm>
            <a:custGeom>
              <a:avLst/>
              <a:gdLst/>
              <a:ahLst/>
              <a:cxnLst>
                <a:cxn ang="0">
                  <a:pos x="96" y="136"/>
                </a:cxn>
                <a:cxn ang="0">
                  <a:pos x="0" y="136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136"/>
                </a:cxn>
                <a:cxn ang="0">
                  <a:pos x="607" y="0"/>
                </a:cxn>
                <a:cxn ang="0">
                  <a:pos x="511" y="0"/>
                </a:cxn>
                <a:cxn ang="0">
                  <a:pos x="511" y="136"/>
                </a:cxn>
                <a:cxn ang="0">
                  <a:pos x="607" y="136"/>
                </a:cxn>
                <a:cxn ang="0">
                  <a:pos x="607" y="0"/>
                </a:cxn>
                <a:cxn ang="0">
                  <a:pos x="96" y="441"/>
                </a:cxn>
                <a:cxn ang="0">
                  <a:pos x="0" y="441"/>
                </a:cxn>
                <a:cxn ang="0">
                  <a:pos x="0" y="305"/>
                </a:cxn>
                <a:cxn ang="0">
                  <a:pos x="96" y="305"/>
                </a:cxn>
                <a:cxn ang="0">
                  <a:pos x="96" y="441"/>
                </a:cxn>
                <a:cxn ang="0">
                  <a:pos x="607" y="305"/>
                </a:cxn>
                <a:cxn ang="0">
                  <a:pos x="511" y="305"/>
                </a:cxn>
                <a:cxn ang="0">
                  <a:pos x="511" y="441"/>
                </a:cxn>
                <a:cxn ang="0">
                  <a:pos x="607" y="441"/>
                </a:cxn>
                <a:cxn ang="0">
                  <a:pos x="607" y="305"/>
                </a:cxn>
              </a:cxnLst>
              <a:rect l="0" t="0" r="r" b="b"/>
              <a:pathLst>
                <a:path w="607" h="441">
                  <a:moveTo>
                    <a:pt x="96" y="136"/>
                  </a:moveTo>
                  <a:lnTo>
                    <a:pt x="0" y="136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136"/>
                  </a:lnTo>
                  <a:close/>
                  <a:moveTo>
                    <a:pt x="607" y="0"/>
                  </a:moveTo>
                  <a:lnTo>
                    <a:pt x="511" y="0"/>
                  </a:lnTo>
                  <a:lnTo>
                    <a:pt x="511" y="136"/>
                  </a:lnTo>
                  <a:lnTo>
                    <a:pt x="607" y="136"/>
                  </a:lnTo>
                  <a:lnTo>
                    <a:pt x="607" y="0"/>
                  </a:lnTo>
                  <a:close/>
                  <a:moveTo>
                    <a:pt x="96" y="441"/>
                  </a:moveTo>
                  <a:lnTo>
                    <a:pt x="0" y="441"/>
                  </a:lnTo>
                  <a:lnTo>
                    <a:pt x="0" y="305"/>
                  </a:lnTo>
                  <a:lnTo>
                    <a:pt x="96" y="305"/>
                  </a:lnTo>
                  <a:lnTo>
                    <a:pt x="96" y="441"/>
                  </a:lnTo>
                  <a:close/>
                  <a:moveTo>
                    <a:pt x="607" y="305"/>
                  </a:moveTo>
                  <a:lnTo>
                    <a:pt x="511" y="305"/>
                  </a:lnTo>
                  <a:lnTo>
                    <a:pt x="511" y="441"/>
                  </a:lnTo>
                  <a:lnTo>
                    <a:pt x="607" y="441"/>
                  </a:lnTo>
                  <a:lnTo>
                    <a:pt x="607" y="30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grpSp>
          <p:nvGrpSpPr>
            <p:cNvPr id="33" name="Group 24"/>
            <p:cNvGrpSpPr/>
            <p:nvPr userDrawn="1"/>
          </p:nvGrpSpPr>
          <p:grpSpPr>
            <a:xfrm>
              <a:off x="287338" y="215900"/>
              <a:ext cx="700087" cy="273050"/>
              <a:chOff x="287338" y="215900"/>
              <a:chExt cx="700087" cy="273050"/>
            </a:xfrm>
          </p:grpSpPr>
          <p:sp>
            <p:nvSpPr>
              <p:cNvPr id="34" name="Freeform 12"/>
              <p:cNvSpPr>
                <a:spLocks/>
              </p:cNvSpPr>
              <p:nvPr userDrawn="1"/>
            </p:nvSpPr>
            <p:spPr bwMode="auto">
              <a:xfrm>
                <a:off x="292100" y="219075"/>
                <a:ext cx="692150" cy="266700"/>
              </a:xfrm>
              <a:custGeom>
                <a:avLst/>
                <a:gdLst/>
                <a:ahLst/>
                <a:cxnLst>
                  <a:cxn ang="0">
                    <a:pos x="2214" y="1047"/>
                  </a:cxn>
                  <a:cxn ang="0">
                    <a:pos x="2013" y="956"/>
                  </a:cxn>
                  <a:cxn ang="0">
                    <a:pos x="1975" y="833"/>
                  </a:cxn>
                  <a:cxn ang="0">
                    <a:pos x="1975" y="822"/>
                  </a:cxn>
                  <a:cxn ang="0">
                    <a:pos x="1888" y="822"/>
                  </a:cxn>
                  <a:cxn ang="0">
                    <a:pos x="1835" y="1032"/>
                  </a:cxn>
                  <a:cxn ang="0">
                    <a:pos x="1680" y="1032"/>
                  </a:cxn>
                  <a:cxn ang="0">
                    <a:pos x="1742" y="822"/>
                  </a:cxn>
                  <a:cxn ang="0">
                    <a:pos x="1666" y="822"/>
                  </a:cxn>
                  <a:cxn ang="0">
                    <a:pos x="1530" y="1032"/>
                  </a:cxn>
                  <a:cxn ang="0">
                    <a:pos x="1403" y="1032"/>
                  </a:cxn>
                  <a:cxn ang="0">
                    <a:pos x="1390" y="822"/>
                  </a:cxn>
                  <a:cxn ang="0">
                    <a:pos x="1309" y="822"/>
                  </a:cxn>
                  <a:cxn ang="0">
                    <a:pos x="1247" y="1032"/>
                  </a:cxn>
                  <a:cxn ang="0">
                    <a:pos x="1117" y="1032"/>
                  </a:cxn>
                  <a:cxn ang="0">
                    <a:pos x="1181" y="822"/>
                  </a:cxn>
                  <a:cxn ang="0">
                    <a:pos x="808" y="822"/>
                  </a:cxn>
                  <a:cxn ang="0">
                    <a:pos x="815" y="829"/>
                  </a:cxn>
                  <a:cxn ang="0">
                    <a:pos x="798" y="826"/>
                  </a:cxn>
                  <a:cxn ang="0">
                    <a:pos x="737" y="1033"/>
                  </a:cxn>
                  <a:cxn ang="0">
                    <a:pos x="596" y="1033"/>
                  </a:cxn>
                  <a:cxn ang="0">
                    <a:pos x="660" y="822"/>
                  </a:cxn>
                  <a:cxn ang="0">
                    <a:pos x="431" y="822"/>
                  </a:cxn>
                  <a:cxn ang="0">
                    <a:pos x="530" y="1033"/>
                  </a:cxn>
                  <a:cxn ang="0">
                    <a:pos x="366" y="1033"/>
                  </a:cxn>
                  <a:cxn ang="0">
                    <a:pos x="281" y="822"/>
                  </a:cxn>
                  <a:cxn ang="0">
                    <a:pos x="215" y="822"/>
                  </a:cxn>
                  <a:cxn ang="0">
                    <a:pos x="213" y="830"/>
                  </a:cxn>
                  <a:cxn ang="0">
                    <a:pos x="154" y="1023"/>
                  </a:cxn>
                  <a:cxn ang="0">
                    <a:pos x="152" y="1033"/>
                  </a:cxn>
                  <a:cxn ang="0">
                    <a:pos x="0" y="1033"/>
                  </a:cxn>
                  <a:cxn ang="0">
                    <a:pos x="156" y="514"/>
                  </a:cxn>
                  <a:cxn ang="0">
                    <a:pos x="156" y="0"/>
                  </a:cxn>
                  <a:cxn ang="0">
                    <a:pos x="734" y="0"/>
                  </a:cxn>
                  <a:cxn ang="0">
                    <a:pos x="734" y="506"/>
                  </a:cxn>
                  <a:cxn ang="0">
                    <a:pos x="754" y="509"/>
                  </a:cxn>
                  <a:cxn ang="0">
                    <a:pos x="775" y="440"/>
                  </a:cxn>
                  <a:cxn ang="0">
                    <a:pos x="819" y="440"/>
                  </a:cxn>
                  <a:cxn ang="0">
                    <a:pos x="819" y="0"/>
                  </a:cxn>
                  <a:cxn ang="0">
                    <a:pos x="1395" y="0"/>
                  </a:cxn>
                  <a:cxn ang="0">
                    <a:pos x="1395" y="440"/>
                  </a:cxn>
                  <a:cxn ang="0">
                    <a:pos x="1480" y="440"/>
                  </a:cxn>
                  <a:cxn ang="0">
                    <a:pos x="1480" y="0"/>
                  </a:cxn>
                  <a:cxn ang="0">
                    <a:pos x="2056" y="0"/>
                  </a:cxn>
                  <a:cxn ang="0">
                    <a:pos x="2056" y="578"/>
                  </a:cxn>
                  <a:cxn ang="0">
                    <a:pos x="2075" y="553"/>
                  </a:cxn>
                  <a:cxn ang="0">
                    <a:pos x="2137" y="488"/>
                  </a:cxn>
                  <a:cxn ang="0">
                    <a:pos x="2141" y="485"/>
                  </a:cxn>
                  <a:cxn ang="0">
                    <a:pos x="2141" y="0"/>
                  </a:cxn>
                  <a:cxn ang="0">
                    <a:pos x="2717" y="0"/>
                  </a:cxn>
                  <a:cxn ang="0">
                    <a:pos x="2717" y="822"/>
                  </a:cxn>
                  <a:cxn ang="0">
                    <a:pos x="2494" y="822"/>
                  </a:cxn>
                  <a:cxn ang="0">
                    <a:pos x="2439" y="1019"/>
                  </a:cxn>
                  <a:cxn ang="0">
                    <a:pos x="2434" y="1021"/>
                  </a:cxn>
                  <a:cxn ang="0">
                    <a:pos x="2214" y="1047"/>
                  </a:cxn>
                </a:cxnLst>
                <a:rect l="0" t="0" r="r" b="b"/>
                <a:pathLst>
                  <a:path w="2717" h="1047">
                    <a:moveTo>
                      <a:pt x="2214" y="1047"/>
                    </a:moveTo>
                    <a:cubicBezTo>
                      <a:pt x="2150" y="1047"/>
                      <a:pt x="2063" y="1023"/>
                      <a:pt x="2013" y="956"/>
                    </a:cubicBezTo>
                    <a:cubicBezTo>
                      <a:pt x="1996" y="933"/>
                      <a:pt x="1975" y="893"/>
                      <a:pt x="1975" y="833"/>
                    </a:cubicBezTo>
                    <a:cubicBezTo>
                      <a:pt x="1975" y="822"/>
                      <a:pt x="1975" y="822"/>
                      <a:pt x="1975" y="822"/>
                    </a:cubicBezTo>
                    <a:cubicBezTo>
                      <a:pt x="1888" y="822"/>
                      <a:pt x="1888" y="822"/>
                      <a:pt x="1888" y="822"/>
                    </a:cubicBezTo>
                    <a:cubicBezTo>
                      <a:pt x="1835" y="1032"/>
                      <a:pt x="1835" y="1032"/>
                      <a:pt x="1835" y="1032"/>
                    </a:cubicBezTo>
                    <a:cubicBezTo>
                      <a:pt x="1680" y="1032"/>
                      <a:pt x="1680" y="1032"/>
                      <a:pt x="1680" y="1032"/>
                    </a:cubicBezTo>
                    <a:cubicBezTo>
                      <a:pt x="1742" y="822"/>
                      <a:pt x="1742" y="822"/>
                      <a:pt x="1742" y="822"/>
                    </a:cubicBezTo>
                    <a:cubicBezTo>
                      <a:pt x="1666" y="822"/>
                      <a:pt x="1666" y="822"/>
                      <a:pt x="1666" y="822"/>
                    </a:cubicBezTo>
                    <a:cubicBezTo>
                      <a:pt x="1530" y="1032"/>
                      <a:pt x="1530" y="1032"/>
                      <a:pt x="1530" y="1032"/>
                    </a:cubicBezTo>
                    <a:cubicBezTo>
                      <a:pt x="1403" y="1032"/>
                      <a:pt x="1403" y="1032"/>
                      <a:pt x="1403" y="1032"/>
                    </a:cubicBezTo>
                    <a:cubicBezTo>
                      <a:pt x="1390" y="822"/>
                      <a:pt x="1390" y="822"/>
                      <a:pt x="1390" y="822"/>
                    </a:cubicBezTo>
                    <a:cubicBezTo>
                      <a:pt x="1309" y="822"/>
                      <a:pt x="1309" y="822"/>
                      <a:pt x="1309" y="822"/>
                    </a:cubicBezTo>
                    <a:cubicBezTo>
                      <a:pt x="1247" y="1032"/>
                      <a:pt x="1247" y="1032"/>
                      <a:pt x="1247" y="1032"/>
                    </a:cubicBezTo>
                    <a:cubicBezTo>
                      <a:pt x="1117" y="1032"/>
                      <a:pt x="1117" y="1032"/>
                      <a:pt x="1117" y="1032"/>
                    </a:cubicBezTo>
                    <a:cubicBezTo>
                      <a:pt x="1181" y="822"/>
                      <a:pt x="1181" y="822"/>
                      <a:pt x="1181" y="822"/>
                    </a:cubicBezTo>
                    <a:cubicBezTo>
                      <a:pt x="808" y="822"/>
                      <a:pt x="808" y="822"/>
                      <a:pt x="808" y="822"/>
                    </a:cubicBezTo>
                    <a:cubicBezTo>
                      <a:pt x="815" y="829"/>
                      <a:pt x="815" y="829"/>
                      <a:pt x="815" y="829"/>
                    </a:cubicBezTo>
                    <a:cubicBezTo>
                      <a:pt x="798" y="826"/>
                      <a:pt x="798" y="826"/>
                      <a:pt x="798" y="826"/>
                    </a:cubicBezTo>
                    <a:cubicBezTo>
                      <a:pt x="737" y="1033"/>
                      <a:pt x="737" y="1033"/>
                      <a:pt x="737" y="1033"/>
                    </a:cubicBezTo>
                    <a:cubicBezTo>
                      <a:pt x="596" y="1033"/>
                      <a:pt x="596" y="1033"/>
                      <a:pt x="596" y="1033"/>
                    </a:cubicBezTo>
                    <a:cubicBezTo>
                      <a:pt x="660" y="822"/>
                      <a:pt x="660" y="822"/>
                      <a:pt x="660" y="822"/>
                    </a:cubicBezTo>
                    <a:cubicBezTo>
                      <a:pt x="431" y="822"/>
                      <a:pt x="431" y="822"/>
                      <a:pt x="431" y="822"/>
                    </a:cubicBezTo>
                    <a:cubicBezTo>
                      <a:pt x="530" y="1033"/>
                      <a:pt x="530" y="1033"/>
                      <a:pt x="530" y="1033"/>
                    </a:cubicBezTo>
                    <a:cubicBezTo>
                      <a:pt x="366" y="1033"/>
                      <a:pt x="366" y="1033"/>
                      <a:pt x="366" y="1033"/>
                    </a:cubicBezTo>
                    <a:cubicBezTo>
                      <a:pt x="281" y="822"/>
                      <a:pt x="281" y="822"/>
                      <a:pt x="281" y="822"/>
                    </a:cubicBezTo>
                    <a:cubicBezTo>
                      <a:pt x="215" y="822"/>
                      <a:pt x="215" y="822"/>
                      <a:pt x="215" y="822"/>
                    </a:cubicBezTo>
                    <a:cubicBezTo>
                      <a:pt x="213" y="830"/>
                      <a:pt x="213" y="830"/>
                      <a:pt x="213" y="830"/>
                    </a:cubicBezTo>
                    <a:cubicBezTo>
                      <a:pt x="181" y="933"/>
                      <a:pt x="156" y="1017"/>
                      <a:pt x="154" y="1023"/>
                    </a:cubicBezTo>
                    <a:cubicBezTo>
                      <a:pt x="152" y="1033"/>
                      <a:pt x="152" y="1033"/>
                      <a:pt x="152" y="1033"/>
                    </a:cubicBezTo>
                    <a:cubicBezTo>
                      <a:pt x="0" y="1033"/>
                      <a:pt x="0" y="1033"/>
                      <a:pt x="0" y="1033"/>
                    </a:cubicBezTo>
                    <a:cubicBezTo>
                      <a:pt x="156" y="514"/>
                      <a:pt x="156" y="514"/>
                      <a:pt x="156" y="514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734" y="0"/>
                      <a:pt x="734" y="0"/>
                      <a:pt x="734" y="0"/>
                    </a:cubicBezTo>
                    <a:cubicBezTo>
                      <a:pt x="734" y="506"/>
                      <a:pt x="734" y="506"/>
                      <a:pt x="734" y="506"/>
                    </a:cubicBezTo>
                    <a:cubicBezTo>
                      <a:pt x="754" y="509"/>
                      <a:pt x="754" y="509"/>
                      <a:pt x="754" y="509"/>
                    </a:cubicBezTo>
                    <a:cubicBezTo>
                      <a:pt x="775" y="440"/>
                      <a:pt x="775" y="440"/>
                      <a:pt x="775" y="440"/>
                    </a:cubicBezTo>
                    <a:cubicBezTo>
                      <a:pt x="819" y="440"/>
                      <a:pt x="819" y="440"/>
                      <a:pt x="819" y="44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1395" y="0"/>
                      <a:pt x="1395" y="0"/>
                      <a:pt x="1395" y="0"/>
                    </a:cubicBezTo>
                    <a:cubicBezTo>
                      <a:pt x="1395" y="440"/>
                      <a:pt x="1395" y="440"/>
                      <a:pt x="1395" y="440"/>
                    </a:cubicBezTo>
                    <a:cubicBezTo>
                      <a:pt x="1480" y="440"/>
                      <a:pt x="1480" y="440"/>
                      <a:pt x="1480" y="440"/>
                    </a:cubicBezTo>
                    <a:cubicBezTo>
                      <a:pt x="1480" y="0"/>
                      <a:pt x="1480" y="0"/>
                      <a:pt x="1480" y="0"/>
                    </a:cubicBezTo>
                    <a:cubicBezTo>
                      <a:pt x="2056" y="0"/>
                      <a:pt x="2056" y="0"/>
                      <a:pt x="2056" y="0"/>
                    </a:cubicBezTo>
                    <a:cubicBezTo>
                      <a:pt x="2056" y="578"/>
                      <a:pt x="2056" y="578"/>
                      <a:pt x="2056" y="578"/>
                    </a:cubicBezTo>
                    <a:cubicBezTo>
                      <a:pt x="2075" y="553"/>
                      <a:pt x="2075" y="553"/>
                      <a:pt x="2075" y="553"/>
                    </a:cubicBezTo>
                    <a:cubicBezTo>
                      <a:pt x="2094" y="527"/>
                      <a:pt x="2115" y="505"/>
                      <a:pt x="2137" y="488"/>
                    </a:cubicBezTo>
                    <a:cubicBezTo>
                      <a:pt x="2141" y="485"/>
                      <a:pt x="2141" y="485"/>
                      <a:pt x="2141" y="485"/>
                    </a:cubicBezTo>
                    <a:cubicBezTo>
                      <a:pt x="2141" y="0"/>
                      <a:pt x="2141" y="0"/>
                      <a:pt x="2141" y="0"/>
                    </a:cubicBezTo>
                    <a:cubicBezTo>
                      <a:pt x="2717" y="0"/>
                      <a:pt x="2717" y="0"/>
                      <a:pt x="2717" y="0"/>
                    </a:cubicBezTo>
                    <a:cubicBezTo>
                      <a:pt x="2717" y="822"/>
                      <a:pt x="2717" y="822"/>
                      <a:pt x="2717" y="822"/>
                    </a:cubicBezTo>
                    <a:cubicBezTo>
                      <a:pt x="2494" y="822"/>
                      <a:pt x="2494" y="822"/>
                      <a:pt x="2494" y="822"/>
                    </a:cubicBezTo>
                    <a:cubicBezTo>
                      <a:pt x="2439" y="1019"/>
                      <a:pt x="2439" y="1019"/>
                      <a:pt x="2439" y="1019"/>
                    </a:cubicBezTo>
                    <a:cubicBezTo>
                      <a:pt x="2434" y="1021"/>
                      <a:pt x="2434" y="1021"/>
                      <a:pt x="2434" y="1021"/>
                    </a:cubicBezTo>
                    <a:cubicBezTo>
                      <a:pt x="2397" y="1036"/>
                      <a:pt x="2285" y="1047"/>
                      <a:pt x="2214" y="10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950"/>
              </a:p>
            </p:txBody>
          </p:sp>
          <p:sp>
            <p:nvSpPr>
              <p:cNvPr id="35" name="Freeform 14"/>
              <p:cNvSpPr>
                <a:spLocks noEditPoints="1"/>
              </p:cNvSpPr>
              <p:nvPr userDrawn="1"/>
            </p:nvSpPr>
            <p:spPr bwMode="auto">
              <a:xfrm>
                <a:off x="287338" y="215900"/>
                <a:ext cx="700087" cy="273050"/>
              </a:xfrm>
              <a:custGeom>
                <a:avLst/>
                <a:gdLst/>
                <a:ahLst/>
                <a:cxnLst>
                  <a:cxn ang="0">
                    <a:pos x="2452" y="1042"/>
                  </a:cxn>
                  <a:cxn ang="0">
                    <a:pos x="2018" y="973"/>
                  </a:cxn>
                  <a:cxn ang="0">
                    <a:pos x="1910" y="844"/>
                  </a:cxn>
                  <a:cxn ang="0">
                    <a:pos x="1680" y="1054"/>
                  </a:cxn>
                  <a:cxn ang="0">
                    <a:pos x="1686" y="844"/>
                  </a:cxn>
                  <a:cxn ang="0">
                    <a:pos x="1407" y="1054"/>
                  </a:cxn>
                  <a:cxn ang="0">
                    <a:pos x="1331" y="844"/>
                  </a:cxn>
                  <a:cxn ang="0">
                    <a:pos x="1117" y="1054"/>
                  </a:cxn>
                  <a:cxn ang="0">
                    <a:pos x="822" y="844"/>
                  </a:cxn>
                  <a:cxn ang="0">
                    <a:pos x="758" y="1054"/>
                  </a:cxn>
                  <a:cxn ang="0">
                    <a:pos x="660" y="844"/>
                  </a:cxn>
                  <a:cxn ang="0">
                    <a:pos x="560" y="1054"/>
                  </a:cxn>
                  <a:cxn ang="0">
                    <a:pos x="287" y="844"/>
                  </a:cxn>
                  <a:cxn ang="0">
                    <a:pos x="178" y="1037"/>
                  </a:cxn>
                  <a:cxn ang="0">
                    <a:pos x="0" y="1054"/>
                  </a:cxn>
                  <a:cxn ang="0">
                    <a:pos x="160" y="0"/>
                  </a:cxn>
                  <a:cxn ang="0">
                    <a:pos x="758" y="517"/>
                  </a:cxn>
                  <a:cxn ang="0">
                    <a:pos x="822" y="441"/>
                  </a:cxn>
                  <a:cxn ang="0">
                    <a:pos x="1419" y="0"/>
                  </a:cxn>
                  <a:cxn ang="0">
                    <a:pos x="1483" y="441"/>
                  </a:cxn>
                  <a:cxn ang="0">
                    <a:pos x="2080" y="0"/>
                  </a:cxn>
                  <a:cxn ang="0">
                    <a:pos x="2145" y="491"/>
                  </a:cxn>
                  <a:cxn ang="0">
                    <a:pos x="2742" y="0"/>
                  </a:cxn>
                  <a:cxn ang="0">
                    <a:pos x="2516" y="844"/>
                  </a:cxn>
                  <a:cxn ang="0">
                    <a:pos x="2145" y="844"/>
                  </a:cxn>
                  <a:cxn ang="0">
                    <a:pos x="2253" y="943"/>
                  </a:cxn>
                  <a:cxn ang="0">
                    <a:pos x="2354" y="844"/>
                  </a:cxn>
                  <a:cxn ang="0">
                    <a:pos x="330" y="462"/>
                  </a:cxn>
                  <a:cxn ang="0">
                    <a:pos x="29" y="1033"/>
                  </a:cxn>
                  <a:cxn ang="0">
                    <a:pos x="330" y="462"/>
                  </a:cxn>
                  <a:cxn ang="0">
                    <a:pos x="508" y="462"/>
                  </a:cxn>
                  <a:cxn ang="0">
                    <a:pos x="258" y="714"/>
                  </a:cxn>
                  <a:cxn ang="0">
                    <a:pos x="258" y="714"/>
                  </a:cxn>
                  <a:cxn ang="0">
                    <a:pos x="258" y="714"/>
                  </a:cxn>
                  <a:cxn ang="0">
                    <a:pos x="387" y="1033"/>
                  </a:cxn>
                  <a:cxn ang="0">
                    <a:pos x="383" y="726"/>
                  </a:cxn>
                  <a:cxn ang="0">
                    <a:pos x="1065" y="635"/>
                  </a:cxn>
                  <a:cxn ang="0">
                    <a:pos x="832" y="724"/>
                  </a:cxn>
                  <a:cxn ang="0">
                    <a:pos x="1065" y="635"/>
                  </a:cxn>
                  <a:cxn ang="0">
                    <a:pos x="943" y="462"/>
                  </a:cxn>
                  <a:cxn ang="0">
                    <a:pos x="625" y="1033"/>
                  </a:cxn>
                  <a:cxn ang="0">
                    <a:pos x="810" y="807"/>
                  </a:cxn>
                  <a:cxn ang="0">
                    <a:pos x="1183" y="635"/>
                  </a:cxn>
                  <a:cxn ang="0">
                    <a:pos x="1795" y="462"/>
                  </a:cxn>
                  <a:cxn ang="0">
                    <a:pos x="1506" y="462"/>
                  </a:cxn>
                  <a:cxn ang="0">
                    <a:pos x="1146" y="1033"/>
                  </a:cxn>
                  <a:cxn ang="0">
                    <a:pos x="1397" y="544"/>
                  </a:cxn>
                  <a:cxn ang="0">
                    <a:pos x="1538" y="1033"/>
                  </a:cxn>
                  <a:cxn ang="0">
                    <a:pos x="1708" y="1033"/>
                  </a:cxn>
                  <a:cxn ang="0">
                    <a:pos x="1983" y="462"/>
                  </a:cxn>
                  <a:cxn ang="0">
                    <a:pos x="2015" y="745"/>
                  </a:cxn>
                  <a:cxn ang="0">
                    <a:pos x="2444" y="1022"/>
                  </a:cxn>
                  <a:cxn ang="0">
                    <a:pos x="2283" y="734"/>
                  </a:cxn>
                  <a:cxn ang="0">
                    <a:pos x="2384" y="820"/>
                  </a:cxn>
                  <a:cxn ang="0">
                    <a:pos x="2253" y="965"/>
                  </a:cxn>
                  <a:cxn ang="0">
                    <a:pos x="2343" y="533"/>
                  </a:cxn>
                  <a:cxn ang="0">
                    <a:pos x="2435" y="646"/>
                  </a:cxn>
                  <a:cxn ang="0">
                    <a:pos x="2354" y="450"/>
                  </a:cxn>
                </a:cxnLst>
                <a:rect l="0" t="0" r="r" b="b"/>
                <a:pathLst>
                  <a:path w="2742" h="1069">
                    <a:moveTo>
                      <a:pt x="2462" y="1038"/>
                    </a:moveTo>
                    <a:cubicBezTo>
                      <a:pt x="2452" y="1042"/>
                      <a:pt x="2452" y="1042"/>
                      <a:pt x="2452" y="1042"/>
                    </a:cubicBezTo>
                    <a:cubicBezTo>
                      <a:pt x="2414" y="1057"/>
                      <a:pt x="2300" y="1069"/>
                      <a:pt x="2228" y="1069"/>
                    </a:cubicBezTo>
                    <a:cubicBezTo>
                      <a:pt x="2161" y="1069"/>
                      <a:pt x="2070" y="1043"/>
                      <a:pt x="2018" y="973"/>
                    </a:cubicBezTo>
                    <a:cubicBezTo>
                      <a:pt x="1998" y="946"/>
                      <a:pt x="1979" y="904"/>
                      <a:pt x="1978" y="844"/>
                    </a:cubicBezTo>
                    <a:cubicBezTo>
                      <a:pt x="1910" y="844"/>
                      <a:pt x="1910" y="844"/>
                      <a:pt x="1910" y="844"/>
                    </a:cubicBezTo>
                    <a:cubicBezTo>
                      <a:pt x="1857" y="1054"/>
                      <a:pt x="1857" y="1054"/>
                      <a:pt x="1857" y="1054"/>
                    </a:cubicBezTo>
                    <a:cubicBezTo>
                      <a:pt x="1680" y="1054"/>
                      <a:pt x="1680" y="1054"/>
                      <a:pt x="1680" y="1054"/>
                    </a:cubicBezTo>
                    <a:cubicBezTo>
                      <a:pt x="1742" y="844"/>
                      <a:pt x="1742" y="844"/>
                      <a:pt x="1742" y="844"/>
                    </a:cubicBezTo>
                    <a:cubicBezTo>
                      <a:pt x="1686" y="844"/>
                      <a:pt x="1686" y="844"/>
                      <a:pt x="1686" y="844"/>
                    </a:cubicBezTo>
                    <a:cubicBezTo>
                      <a:pt x="1550" y="1054"/>
                      <a:pt x="1550" y="1054"/>
                      <a:pt x="1550" y="1054"/>
                    </a:cubicBezTo>
                    <a:cubicBezTo>
                      <a:pt x="1407" y="1054"/>
                      <a:pt x="1407" y="1054"/>
                      <a:pt x="1407" y="1054"/>
                    </a:cubicBezTo>
                    <a:cubicBezTo>
                      <a:pt x="1394" y="844"/>
                      <a:pt x="1394" y="844"/>
                      <a:pt x="1394" y="844"/>
                    </a:cubicBezTo>
                    <a:cubicBezTo>
                      <a:pt x="1331" y="844"/>
                      <a:pt x="1331" y="844"/>
                      <a:pt x="1331" y="844"/>
                    </a:cubicBezTo>
                    <a:cubicBezTo>
                      <a:pt x="1269" y="1054"/>
                      <a:pt x="1269" y="1054"/>
                      <a:pt x="1269" y="1054"/>
                    </a:cubicBezTo>
                    <a:cubicBezTo>
                      <a:pt x="1117" y="1054"/>
                      <a:pt x="1117" y="1054"/>
                      <a:pt x="1117" y="1054"/>
                    </a:cubicBezTo>
                    <a:cubicBezTo>
                      <a:pt x="1181" y="844"/>
                      <a:pt x="1181" y="844"/>
                      <a:pt x="1181" y="844"/>
                    </a:cubicBezTo>
                    <a:cubicBezTo>
                      <a:pt x="822" y="844"/>
                      <a:pt x="822" y="844"/>
                      <a:pt x="822" y="844"/>
                    </a:cubicBezTo>
                    <a:cubicBezTo>
                      <a:pt x="822" y="840"/>
                      <a:pt x="822" y="840"/>
                      <a:pt x="822" y="840"/>
                    </a:cubicBezTo>
                    <a:cubicBezTo>
                      <a:pt x="758" y="1054"/>
                      <a:pt x="758" y="1054"/>
                      <a:pt x="758" y="1054"/>
                    </a:cubicBezTo>
                    <a:cubicBezTo>
                      <a:pt x="596" y="1054"/>
                      <a:pt x="596" y="1054"/>
                      <a:pt x="596" y="1054"/>
                    </a:cubicBezTo>
                    <a:cubicBezTo>
                      <a:pt x="660" y="844"/>
                      <a:pt x="660" y="844"/>
                      <a:pt x="660" y="844"/>
                    </a:cubicBezTo>
                    <a:cubicBezTo>
                      <a:pt x="462" y="844"/>
                      <a:pt x="462" y="844"/>
                      <a:pt x="462" y="844"/>
                    </a:cubicBezTo>
                    <a:cubicBezTo>
                      <a:pt x="560" y="1054"/>
                      <a:pt x="560" y="1054"/>
                      <a:pt x="560" y="1054"/>
                    </a:cubicBezTo>
                    <a:cubicBezTo>
                      <a:pt x="373" y="1054"/>
                      <a:pt x="373" y="1054"/>
                      <a:pt x="373" y="1054"/>
                    </a:cubicBezTo>
                    <a:cubicBezTo>
                      <a:pt x="287" y="844"/>
                      <a:pt x="287" y="844"/>
                      <a:pt x="287" y="844"/>
                    </a:cubicBezTo>
                    <a:cubicBezTo>
                      <a:pt x="237" y="844"/>
                      <a:pt x="237" y="844"/>
                      <a:pt x="237" y="844"/>
                    </a:cubicBezTo>
                    <a:cubicBezTo>
                      <a:pt x="205" y="947"/>
                      <a:pt x="180" y="1031"/>
                      <a:pt x="178" y="1037"/>
                    </a:cubicBezTo>
                    <a:cubicBezTo>
                      <a:pt x="175" y="1054"/>
                      <a:pt x="175" y="1054"/>
                      <a:pt x="175" y="1054"/>
                    </a:cubicBezTo>
                    <a:cubicBezTo>
                      <a:pt x="0" y="1054"/>
                      <a:pt x="0" y="1054"/>
                      <a:pt x="0" y="1054"/>
                    </a:cubicBezTo>
                    <a:cubicBezTo>
                      <a:pt x="160" y="523"/>
                      <a:pt x="160" y="523"/>
                      <a:pt x="160" y="523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58" y="517"/>
                      <a:pt x="758" y="517"/>
                      <a:pt x="758" y="517"/>
                    </a:cubicBezTo>
                    <a:cubicBezTo>
                      <a:pt x="781" y="441"/>
                      <a:pt x="781" y="441"/>
                      <a:pt x="781" y="441"/>
                    </a:cubicBezTo>
                    <a:cubicBezTo>
                      <a:pt x="822" y="441"/>
                      <a:pt x="822" y="441"/>
                      <a:pt x="822" y="441"/>
                    </a:cubicBezTo>
                    <a:cubicBezTo>
                      <a:pt x="822" y="0"/>
                      <a:pt x="822" y="0"/>
                      <a:pt x="822" y="0"/>
                    </a:cubicBezTo>
                    <a:cubicBezTo>
                      <a:pt x="1419" y="0"/>
                      <a:pt x="1419" y="0"/>
                      <a:pt x="1419" y="0"/>
                    </a:cubicBezTo>
                    <a:cubicBezTo>
                      <a:pt x="1419" y="441"/>
                      <a:pt x="1419" y="441"/>
                      <a:pt x="1419" y="441"/>
                    </a:cubicBezTo>
                    <a:cubicBezTo>
                      <a:pt x="1483" y="441"/>
                      <a:pt x="1483" y="441"/>
                      <a:pt x="1483" y="441"/>
                    </a:cubicBezTo>
                    <a:cubicBezTo>
                      <a:pt x="1483" y="0"/>
                      <a:pt x="1483" y="0"/>
                      <a:pt x="1483" y="0"/>
                    </a:cubicBezTo>
                    <a:cubicBezTo>
                      <a:pt x="2080" y="0"/>
                      <a:pt x="2080" y="0"/>
                      <a:pt x="2080" y="0"/>
                    </a:cubicBezTo>
                    <a:cubicBezTo>
                      <a:pt x="2080" y="557"/>
                      <a:pt x="2080" y="557"/>
                      <a:pt x="2080" y="557"/>
                    </a:cubicBezTo>
                    <a:cubicBezTo>
                      <a:pt x="2101" y="530"/>
                      <a:pt x="2122" y="508"/>
                      <a:pt x="2145" y="491"/>
                    </a:cubicBezTo>
                    <a:cubicBezTo>
                      <a:pt x="2145" y="0"/>
                      <a:pt x="2145" y="0"/>
                      <a:pt x="2145" y="0"/>
                    </a:cubicBezTo>
                    <a:cubicBezTo>
                      <a:pt x="2742" y="0"/>
                      <a:pt x="2742" y="0"/>
                      <a:pt x="2742" y="0"/>
                    </a:cubicBezTo>
                    <a:cubicBezTo>
                      <a:pt x="2742" y="844"/>
                      <a:pt x="2742" y="844"/>
                      <a:pt x="2742" y="844"/>
                    </a:cubicBezTo>
                    <a:cubicBezTo>
                      <a:pt x="2516" y="844"/>
                      <a:pt x="2516" y="844"/>
                      <a:pt x="2516" y="844"/>
                    </a:cubicBezTo>
                    <a:lnTo>
                      <a:pt x="2462" y="1038"/>
                    </a:lnTo>
                    <a:close/>
                    <a:moveTo>
                      <a:pt x="2145" y="844"/>
                    </a:moveTo>
                    <a:cubicBezTo>
                      <a:pt x="2146" y="871"/>
                      <a:pt x="2151" y="894"/>
                      <a:pt x="2163" y="909"/>
                    </a:cubicBezTo>
                    <a:cubicBezTo>
                      <a:pt x="2180" y="932"/>
                      <a:pt x="2210" y="943"/>
                      <a:pt x="2253" y="943"/>
                    </a:cubicBezTo>
                    <a:cubicBezTo>
                      <a:pt x="2301" y="943"/>
                      <a:pt x="2319" y="938"/>
                      <a:pt x="2324" y="936"/>
                    </a:cubicBezTo>
                    <a:cubicBezTo>
                      <a:pt x="2354" y="844"/>
                      <a:pt x="2354" y="844"/>
                      <a:pt x="2354" y="844"/>
                    </a:cubicBezTo>
                    <a:lnTo>
                      <a:pt x="2145" y="844"/>
                    </a:lnTo>
                    <a:close/>
                    <a:moveTo>
                      <a:pt x="330" y="462"/>
                    </a:moveTo>
                    <a:cubicBezTo>
                      <a:pt x="200" y="462"/>
                      <a:pt x="200" y="462"/>
                      <a:pt x="200" y="462"/>
                    </a:cubicBezTo>
                    <a:cubicBezTo>
                      <a:pt x="29" y="1033"/>
                      <a:pt x="29" y="1033"/>
                      <a:pt x="29" y="1033"/>
                    </a:cubicBezTo>
                    <a:cubicBezTo>
                      <a:pt x="157" y="1033"/>
                      <a:pt x="157" y="1033"/>
                      <a:pt x="157" y="1033"/>
                    </a:cubicBezTo>
                    <a:cubicBezTo>
                      <a:pt x="160" y="1021"/>
                      <a:pt x="330" y="462"/>
                      <a:pt x="330" y="462"/>
                    </a:cubicBezTo>
                    <a:moveTo>
                      <a:pt x="665" y="462"/>
                    </a:moveTo>
                    <a:cubicBezTo>
                      <a:pt x="508" y="462"/>
                      <a:pt x="508" y="462"/>
                      <a:pt x="508" y="462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387" y="1033"/>
                      <a:pt x="387" y="1033"/>
                      <a:pt x="387" y="1033"/>
                    </a:cubicBezTo>
                    <a:cubicBezTo>
                      <a:pt x="526" y="1033"/>
                      <a:pt x="526" y="1033"/>
                      <a:pt x="526" y="1033"/>
                    </a:cubicBezTo>
                    <a:cubicBezTo>
                      <a:pt x="383" y="726"/>
                      <a:pt x="383" y="726"/>
                      <a:pt x="383" y="726"/>
                    </a:cubicBezTo>
                    <a:lnTo>
                      <a:pt x="665" y="462"/>
                    </a:lnTo>
                    <a:close/>
                    <a:moveTo>
                      <a:pt x="1065" y="635"/>
                    </a:moveTo>
                    <a:cubicBezTo>
                      <a:pt x="1046" y="693"/>
                      <a:pt x="1020" y="722"/>
                      <a:pt x="934" y="724"/>
                    </a:cubicBezTo>
                    <a:cubicBezTo>
                      <a:pt x="905" y="724"/>
                      <a:pt x="874" y="724"/>
                      <a:pt x="832" y="724"/>
                    </a:cubicBezTo>
                    <a:cubicBezTo>
                      <a:pt x="884" y="544"/>
                      <a:pt x="884" y="544"/>
                      <a:pt x="884" y="544"/>
                    </a:cubicBezTo>
                    <a:cubicBezTo>
                      <a:pt x="1013" y="544"/>
                      <a:pt x="1099" y="534"/>
                      <a:pt x="1065" y="635"/>
                    </a:cubicBezTo>
                    <a:moveTo>
                      <a:pt x="1183" y="635"/>
                    </a:moveTo>
                    <a:cubicBezTo>
                      <a:pt x="1216" y="459"/>
                      <a:pt x="1074" y="461"/>
                      <a:pt x="943" y="462"/>
                    </a:cubicBezTo>
                    <a:cubicBezTo>
                      <a:pt x="797" y="462"/>
                      <a:pt x="797" y="462"/>
                      <a:pt x="797" y="462"/>
                    </a:cubicBezTo>
                    <a:cubicBezTo>
                      <a:pt x="625" y="1033"/>
                      <a:pt x="625" y="1033"/>
                      <a:pt x="625" y="1033"/>
                    </a:cubicBezTo>
                    <a:cubicBezTo>
                      <a:pt x="742" y="1033"/>
                      <a:pt x="742" y="1033"/>
                      <a:pt x="742" y="1033"/>
                    </a:cubicBezTo>
                    <a:cubicBezTo>
                      <a:pt x="810" y="807"/>
                      <a:pt x="810" y="807"/>
                      <a:pt x="810" y="807"/>
                    </a:cubicBezTo>
                    <a:cubicBezTo>
                      <a:pt x="904" y="807"/>
                      <a:pt x="904" y="807"/>
                      <a:pt x="904" y="807"/>
                    </a:cubicBezTo>
                    <a:cubicBezTo>
                      <a:pt x="1086" y="808"/>
                      <a:pt x="1166" y="727"/>
                      <a:pt x="1183" y="635"/>
                    </a:cubicBezTo>
                    <a:moveTo>
                      <a:pt x="1983" y="462"/>
                    </a:moveTo>
                    <a:cubicBezTo>
                      <a:pt x="1795" y="462"/>
                      <a:pt x="1795" y="462"/>
                      <a:pt x="1795" y="462"/>
                    </a:cubicBezTo>
                    <a:cubicBezTo>
                      <a:pt x="1567" y="778"/>
                      <a:pt x="1512" y="956"/>
                      <a:pt x="1512" y="956"/>
                    </a:cubicBezTo>
                    <a:cubicBezTo>
                      <a:pt x="1534" y="755"/>
                      <a:pt x="1506" y="462"/>
                      <a:pt x="1506" y="462"/>
                    </a:cubicBezTo>
                    <a:cubicBezTo>
                      <a:pt x="1320" y="462"/>
                      <a:pt x="1320" y="462"/>
                      <a:pt x="1320" y="462"/>
                    </a:cubicBezTo>
                    <a:cubicBezTo>
                      <a:pt x="1146" y="1033"/>
                      <a:pt x="1146" y="1033"/>
                      <a:pt x="1146" y="1033"/>
                    </a:cubicBezTo>
                    <a:cubicBezTo>
                      <a:pt x="1253" y="1033"/>
                      <a:pt x="1253" y="1033"/>
                      <a:pt x="1253" y="1033"/>
                    </a:cubicBezTo>
                    <a:cubicBezTo>
                      <a:pt x="1397" y="544"/>
                      <a:pt x="1397" y="544"/>
                      <a:pt x="1397" y="544"/>
                    </a:cubicBezTo>
                    <a:cubicBezTo>
                      <a:pt x="1427" y="1033"/>
                      <a:pt x="1427" y="1033"/>
                      <a:pt x="1427" y="1033"/>
                    </a:cubicBezTo>
                    <a:cubicBezTo>
                      <a:pt x="1538" y="1033"/>
                      <a:pt x="1538" y="1033"/>
                      <a:pt x="1538" y="1033"/>
                    </a:cubicBezTo>
                    <a:cubicBezTo>
                      <a:pt x="1854" y="544"/>
                      <a:pt x="1854" y="544"/>
                      <a:pt x="1854" y="544"/>
                    </a:cubicBezTo>
                    <a:cubicBezTo>
                      <a:pt x="1708" y="1033"/>
                      <a:pt x="1708" y="1033"/>
                      <a:pt x="1708" y="1033"/>
                    </a:cubicBezTo>
                    <a:cubicBezTo>
                      <a:pt x="1841" y="1033"/>
                      <a:pt x="1841" y="1033"/>
                      <a:pt x="1841" y="1033"/>
                    </a:cubicBezTo>
                    <a:lnTo>
                      <a:pt x="1983" y="462"/>
                    </a:lnTo>
                    <a:close/>
                    <a:moveTo>
                      <a:pt x="2354" y="450"/>
                    </a:moveTo>
                    <a:cubicBezTo>
                      <a:pt x="2239" y="450"/>
                      <a:pt x="2097" y="476"/>
                      <a:pt x="2015" y="745"/>
                    </a:cubicBezTo>
                    <a:cubicBezTo>
                      <a:pt x="1947" y="971"/>
                      <a:pt x="2113" y="1047"/>
                      <a:pt x="2228" y="1047"/>
                    </a:cubicBezTo>
                    <a:cubicBezTo>
                      <a:pt x="2304" y="1047"/>
                      <a:pt x="2412" y="1035"/>
                      <a:pt x="2444" y="1022"/>
                    </a:cubicBezTo>
                    <a:cubicBezTo>
                      <a:pt x="2525" y="734"/>
                      <a:pt x="2525" y="734"/>
                      <a:pt x="2525" y="734"/>
                    </a:cubicBezTo>
                    <a:cubicBezTo>
                      <a:pt x="2283" y="734"/>
                      <a:pt x="2283" y="734"/>
                      <a:pt x="2283" y="734"/>
                    </a:cubicBezTo>
                    <a:cubicBezTo>
                      <a:pt x="2256" y="820"/>
                      <a:pt x="2256" y="820"/>
                      <a:pt x="2256" y="820"/>
                    </a:cubicBezTo>
                    <a:cubicBezTo>
                      <a:pt x="2384" y="820"/>
                      <a:pt x="2384" y="820"/>
                      <a:pt x="2384" y="820"/>
                    </a:cubicBezTo>
                    <a:cubicBezTo>
                      <a:pt x="2344" y="945"/>
                      <a:pt x="2344" y="945"/>
                      <a:pt x="2344" y="945"/>
                    </a:cubicBezTo>
                    <a:cubicBezTo>
                      <a:pt x="2344" y="945"/>
                      <a:pt x="2349" y="965"/>
                      <a:pt x="2253" y="965"/>
                    </a:cubicBezTo>
                    <a:cubicBezTo>
                      <a:pt x="2132" y="965"/>
                      <a:pt x="2099" y="881"/>
                      <a:pt x="2138" y="742"/>
                    </a:cubicBezTo>
                    <a:cubicBezTo>
                      <a:pt x="2175" y="613"/>
                      <a:pt x="2234" y="527"/>
                      <a:pt x="2343" y="533"/>
                    </a:cubicBezTo>
                    <a:cubicBezTo>
                      <a:pt x="2417" y="536"/>
                      <a:pt x="2459" y="563"/>
                      <a:pt x="2438" y="631"/>
                    </a:cubicBezTo>
                    <a:cubicBezTo>
                      <a:pt x="2437" y="636"/>
                      <a:pt x="2436" y="642"/>
                      <a:pt x="2435" y="646"/>
                    </a:cubicBezTo>
                    <a:cubicBezTo>
                      <a:pt x="2552" y="646"/>
                      <a:pt x="2552" y="646"/>
                      <a:pt x="2552" y="646"/>
                    </a:cubicBezTo>
                    <a:cubicBezTo>
                      <a:pt x="2582" y="559"/>
                      <a:pt x="2522" y="450"/>
                      <a:pt x="2354" y="450"/>
                    </a:cubicBezTo>
                  </a:path>
                </a:pathLst>
              </a:custGeom>
              <a:solidFill>
                <a:srgbClr val="00338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950"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50837" y="1268412"/>
            <a:ext cx="4529932" cy="48974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025232" y="1268412"/>
            <a:ext cx="4529931" cy="48974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5025232" y="188640"/>
            <a:ext cx="4529931" cy="504056"/>
          </a:xfrm>
        </p:spPr>
        <p:txBody>
          <a:bodyPr>
            <a:noAutofit/>
          </a:bodyPr>
          <a:lstStyle>
            <a:lvl1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90897" y="0"/>
            <a:ext cx="971161" cy="700088"/>
            <a:chOff x="176213" y="0"/>
            <a:chExt cx="963612" cy="700088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176213" y="0"/>
              <a:ext cx="963612" cy="700088"/>
            </a:xfrm>
            <a:custGeom>
              <a:avLst/>
              <a:gdLst/>
              <a:ahLst/>
              <a:cxnLst>
                <a:cxn ang="0">
                  <a:pos x="96" y="136"/>
                </a:cxn>
                <a:cxn ang="0">
                  <a:pos x="0" y="136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136"/>
                </a:cxn>
                <a:cxn ang="0">
                  <a:pos x="607" y="0"/>
                </a:cxn>
                <a:cxn ang="0">
                  <a:pos x="511" y="0"/>
                </a:cxn>
                <a:cxn ang="0">
                  <a:pos x="511" y="136"/>
                </a:cxn>
                <a:cxn ang="0">
                  <a:pos x="607" y="136"/>
                </a:cxn>
                <a:cxn ang="0">
                  <a:pos x="607" y="0"/>
                </a:cxn>
                <a:cxn ang="0">
                  <a:pos x="96" y="441"/>
                </a:cxn>
                <a:cxn ang="0">
                  <a:pos x="0" y="441"/>
                </a:cxn>
                <a:cxn ang="0">
                  <a:pos x="0" y="305"/>
                </a:cxn>
                <a:cxn ang="0">
                  <a:pos x="96" y="305"/>
                </a:cxn>
                <a:cxn ang="0">
                  <a:pos x="96" y="441"/>
                </a:cxn>
                <a:cxn ang="0">
                  <a:pos x="607" y="305"/>
                </a:cxn>
                <a:cxn ang="0">
                  <a:pos x="511" y="305"/>
                </a:cxn>
                <a:cxn ang="0">
                  <a:pos x="511" y="441"/>
                </a:cxn>
                <a:cxn ang="0">
                  <a:pos x="607" y="441"/>
                </a:cxn>
                <a:cxn ang="0">
                  <a:pos x="607" y="305"/>
                </a:cxn>
              </a:cxnLst>
              <a:rect l="0" t="0" r="r" b="b"/>
              <a:pathLst>
                <a:path w="607" h="441">
                  <a:moveTo>
                    <a:pt x="96" y="136"/>
                  </a:moveTo>
                  <a:lnTo>
                    <a:pt x="0" y="136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136"/>
                  </a:lnTo>
                  <a:close/>
                  <a:moveTo>
                    <a:pt x="607" y="0"/>
                  </a:moveTo>
                  <a:lnTo>
                    <a:pt x="511" y="0"/>
                  </a:lnTo>
                  <a:lnTo>
                    <a:pt x="511" y="136"/>
                  </a:lnTo>
                  <a:lnTo>
                    <a:pt x="607" y="136"/>
                  </a:lnTo>
                  <a:lnTo>
                    <a:pt x="607" y="0"/>
                  </a:lnTo>
                  <a:close/>
                  <a:moveTo>
                    <a:pt x="96" y="441"/>
                  </a:moveTo>
                  <a:lnTo>
                    <a:pt x="0" y="441"/>
                  </a:lnTo>
                  <a:lnTo>
                    <a:pt x="0" y="305"/>
                  </a:lnTo>
                  <a:lnTo>
                    <a:pt x="96" y="305"/>
                  </a:lnTo>
                  <a:lnTo>
                    <a:pt x="96" y="441"/>
                  </a:lnTo>
                  <a:close/>
                  <a:moveTo>
                    <a:pt x="607" y="305"/>
                  </a:moveTo>
                  <a:lnTo>
                    <a:pt x="511" y="305"/>
                  </a:lnTo>
                  <a:lnTo>
                    <a:pt x="511" y="441"/>
                  </a:lnTo>
                  <a:lnTo>
                    <a:pt x="607" y="441"/>
                  </a:lnTo>
                  <a:lnTo>
                    <a:pt x="607" y="30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950"/>
            </a:p>
          </p:txBody>
        </p:sp>
        <p:grpSp>
          <p:nvGrpSpPr>
            <p:cNvPr id="16" name="Group 24"/>
            <p:cNvGrpSpPr/>
            <p:nvPr userDrawn="1"/>
          </p:nvGrpSpPr>
          <p:grpSpPr>
            <a:xfrm>
              <a:off x="287338" y="215900"/>
              <a:ext cx="700087" cy="273050"/>
              <a:chOff x="287338" y="215900"/>
              <a:chExt cx="700087" cy="273050"/>
            </a:xfrm>
          </p:grpSpPr>
          <p:sp>
            <p:nvSpPr>
              <p:cNvPr id="17" name="Freeform 12"/>
              <p:cNvSpPr>
                <a:spLocks/>
              </p:cNvSpPr>
              <p:nvPr userDrawn="1"/>
            </p:nvSpPr>
            <p:spPr bwMode="auto">
              <a:xfrm>
                <a:off x="292100" y="219075"/>
                <a:ext cx="692150" cy="266700"/>
              </a:xfrm>
              <a:custGeom>
                <a:avLst/>
                <a:gdLst/>
                <a:ahLst/>
                <a:cxnLst>
                  <a:cxn ang="0">
                    <a:pos x="2214" y="1047"/>
                  </a:cxn>
                  <a:cxn ang="0">
                    <a:pos x="2013" y="956"/>
                  </a:cxn>
                  <a:cxn ang="0">
                    <a:pos x="1975" y="833"/>
                  </a:cxn>
                  <a:cxn ang="0">
                    <a:pos x="1975" y="822"/>
                  </a:cxn>
                  <a:cxn ang="0">
                    <a:pos x="1888" y="822"/>
                  </a:cxn>
                  <a:cxn ang="0">
                    <a:pos x="1835" y="1032"/>
                  </a:cxn>
                  <a:cxn ang="0">
                    <a:pos x="1680" y="1032"/>
                  </a:cxn>
                  <a:cxn ang="0">
                    <a:pos x="1742" y="822"/>
                  </a:cxn>
                  <a:cxn ang="0">
                    <a:pos x="1666" y="822"/>
                  </a:cxn>
                  <a:cxn ang="0">
                    <a:pos x="1530" y="1032"/>
                  </a:cxn>
                  <a:cxn ang="0">
                    <a:pos x="1403" y="1032"/>
                  </a:cxn>
                  <a:cxn ang="0">
                    <a:pos x="1390" y="822"/>
                  </a:cxn>
                  <a:cxn ang="0">
                    <a:pos x="1309" y="822"/>
                  </a:cxn>
                  <a:cxn ang="0">
                    <a:pos x="1247" y="1032"/>
                  </a:cxn>
                  <a:cxn ang="0">
                    <a:pos x="1117" y="1032"/>
                  </a:cxn>
                  <a:cxn ang="0">
                    <a:pos x="1181" y="822"/>
                  </a:cxn>
                  <a:cxn ang="0">
                    <a:pos x="808" y="822"/>
                  </a:cxn>
                  <a:cxn ang="0">
                    <a:pos x="815" y="829"/>
                  </a:cxn>
                  <a:cxn ang="0">
                    <a:pos x="798" y="826"/>
                  </a:cxn>
                  <a:cxn ang="0">
                    <a:pos x="737" y="1033"/>
                  </a:cxn>
                  <a:cxn ang="0">
                    <a:pos x="596" y="1033"/>
                  </a:cxn>
                  <a:cxn ang="0">
                    <a:pos x="660" y="822"/>
                  </a:cxn>
                  <a:cxn ang="0">
                    <a:pos x="431" y="822"/>
                  </a:cxn>
                  <a:cxn ang="0">
                    <a:pos x="530" y="1033"/>
                  </a:cxn>
                  <a:cxn ang="0">
                    <a:pos x="366" y="1033"/>
                  </a:cxn>
                  <a:cxn ang="0">
                    <a:pos x="281" y="822"/>
                  </a:cxn>
                  <a:cxn ang="0">
                    <a:pos x="215" y="822"/>
                  </a:cxn>
                  <a:cxn ang="0">
                    <a:pos x="213" y="830"/>
                  </a:cxn>
                  <a:cxn ang="0">
                    <a:pos x="154" y="1023"/>
                  </a:cxn>
                  <a:cxn ang="0">
                    <a:pos x="152" y="1033"/>
                  </a:cxn>
                  <a:cxn ang="0">
                    <a:pos x="0" y="1033"/>
                  </a:cxn>
                  <a:cxn ang="0">
                    <a:pos x="156" y="514"/>
                  </a:cxn>
                  <a:cxn ang="0">
                    <a:pos x="156" y="0"/>
                  </a:cxn>
                  <a:cxn ang="0">
                    <a:pos x="734" y="0"/>
                  </a:cxn>
                  <a:cxn ang="0">
                    <a:pos x="734" y="506"/>
                  </a:cxn>
                  <a:cxn ang="0">
                    <a:pos x="754" y="509"/>
                  </a:cxn>
                  <a:cxn ang="0">
                    <a:pos x="775" y="440"/>
                  </a:cxn>
                  <a:cxn ang="0">
                    <a:pos x="819" y="440"/>
                  </a:cxn>
                  <a:cxn ang="0">
                    <a:pos x="819" y="0"/>
                  </a:cxn>
                  <a:cxn ang="0">
                    <a:pos x="1395" y="0"/>
                  </a:cxn>
                  <a:cxn ang="0">
                    <a:pos x="1395" y="440"/>
                  </a:cxn>
                  <a:cxn ang="0">
                    <a:pos x="1480" y="440"/>
                  </a:cxn>
                  <a:cxn ang="0">
                    <a:pos x="1480" y="0"/>
                  </a:cxn>
                  <a:cxn ang="0">
                    <a:pos x="2056" y="0"/>
                  </a:cxn>
                  <a:cxn ang="0">
                    <a:pos x="2056" y="578"/>
                  </a:cxn>
                  <a:cxn ang="0">
                    <a:pos x="2075" y="553"/>
                  </a:cxn>
                  <a:cxn ang="0">
                    <a:pos x="2137" y="488"/>
                  </a:cxn>
                  <a:cxn ang="0">
                    <a:pos x="2141" y="485"/>
                  </a:cxn>
                  <a:cxn ang="0">
                    <a:pos x="2141" y="0"/>
                  </a:cxn>
                  <a:cxn ang="0">
                    <a:pos x="2717" y="0"/>
                  </a:cxn>
                  <a:cxn ang="0">
                    <a:pos x="2717" y="822"/>
                  </a:cxn>
                  <a:cxn ang="0">
                    <a:pos x="2494" y="822"/>
                  </a:cxn>
                  <a:cxn ang="0">
                    <a:pos x="2439" y="1019"/>
                  </a:cxn>
                  <a:cxn ang="0">
                    <a:pos x="2434" y="1021"/>
                  </a:cxn>
                  <a:cxn ang="0">
                    <a:pos x="2214" y="1047"/>
                  </a:cxn>
                </a:cxnLst>
                <a:rect l="0" t="0" r="r" b="b"/>
                <a:pathLst>
                  <a:path w="2717" h="1047">
                    <a:moveTo>
                      <a:pt x="2214" y="1047"/>
                    </a:moveTo>
                    <a:cubicBezTo>
                      <a:pt x="2150" y="1047"/>
                      <a:pt x="2063" y="1023"/>
                      <a:pt x="2013" y="956"/>
                    </a:cubicBezTo>
                    <a:cubicBezTo>
                      <a:pt x="1996" y="933"/>
                      <a:pt x="1975" y="893"/>
                      <a:pt x="1975" y="833"/>
                    </a:cubicBezTo>
                    <a:cubicBezTo>
                      <a:pt x="1975" y="822"/>
                      <a:pt x="1975" y="822"/>
                      <a:pt x="1975" y="822"/>
                    </a:cubicBezTo>
                    <a:cubicBezTo>
                      <a:pt x="1888" y="822"/>
                      <a:pt x="1888" y="822"/>
                      <a:pt x="1888" y="822"/>
                    </a:cubicBezTo>
                    <a:cubicBezTo>
                      <a:pt x="1835" y="1032"/>
                      <a:pt x="1835" y="1032"/>
                      <a:pt x="1835" y="1032"/>
                    </a:cubicBezTo>
                    <a:cubicBezTo>
                      <a:pt x="1680" y="1032"/>
                      <a:pt x="1680" y="1032"/>
                      <a:pt x="1680" y="1032"/>
                    </a:cubicBezTo>
                    <a:cubicBezTo>
                      <a:pt x="1742" y="822"/>
                      <a:pt x="1742" y="822"/>
                      <a:pt x="1742" y="822"/>
                    </a:cubicBezTo>
                    <a:cubicBezTo>
                      <a:pt x="1666" y="822"/>
                      <a:pt x="1666" y="822"/>
                      <a:pt x="1666" y="822"/>
                    </a:cubicBezTo>
                    <a:cubicBezTo>
                      <a:pt x="1530" y="1032"/>
                      <a:pt x="1530" y="1032"/>
                      <a:pt x="1530" y="1032"/>
                    </a:cubicBezTo>
                    <a:cubicBezTo>
                      <a:pt x="1403" y="1032"/>
                      <a:pt x="1403" y="1032"/>
                      <a:pt x="1403" y="1032"/>
                    </a:cubicBezTo>
                    <a:cubicBezTo>
                      <a:pt x="1390" y="822"/>
                      <a:pt x="1390" y="822"/>
                      <a:pt x="1390" y="822"/>
                    </a:cubicBezTo>
                    <a:cubicBezTo>
                      <a:pt x="1309" y="822"/>
                      <a:pt x="1309" y="822"/>
                      <a:pt x="1309" y="822"/>
                    </a:cubicBezTo>
                    <a:cubicBezTo>
                      <a:pt x="1247" y="1032"/>
                      <a:pt x="1247" y="1032"/>
                      <a:pt x="1247" y="1032"/>
                    </a:cubicBezTo>
                    <a:cubicBezTo>
                      <a:pt x="1117" y="1032"/>
                      <a:pt x="1117" y="1032"/>
                      <a:pt x="1117" y="1032"/>
                    </a:cubicBezTo>
                    <a:cubicBezTo>
                      <a:pt x="1181" y="822"/>
                      <a:pt x="1181" y="822"/>
                      <a:pt x="1181" y="822"/>
                    </a:cubicBezTo>
                    <a:cubicBezTo>
                      <a:pt x="808" y="822"/>
                      <a:pt x="808" y="822"/>
                      <a:pt x="808" y="822"/>
                    </a:cubicBezTo>
                    <a:cubicBezTo>
                      <a:pt x="815" y="829"/>
                      <a:pt x="815" y="829"/>
                      <a:pt x="815" y="829"/>
                    </a:cubicBezTo>
                    <a:cubicBezTo>
                      <a:pt x="798" y="826"/>
                      <a:pt x="798" y="826"/>
                      <a:pt x="798" y="826"/>
                    </a:cubicBezTo>
                    <a:cubicBezTo>
                      <a:pt x="737" y="1033"/>
                      <a:pt x="737" y="1033"/>
                      <a:pt x="737" y="1033"/>
                    </a:cubicBezTo>
                    <a:cubicBezTo>
                      <a:pt x="596" y="1033"/>
                      <a:pt x="596" y="1033"/>
                      <a:pt x="596" y="1033"/>
                    </a:cubicBezTo>
                    <a:cubicBezTo>
                      <a:pt x="660" y="822"/>
                      <a:pt x="660" y="822"/>
                      <a:pt x="660" y="822"/>
                    </a:cubicBezTo>
                    <a:cubicBezTo>
                      <a:pt x="431" y="822"/>
                      <a:pt x="431" y="822"/>
                      <a:pt x="431" y="822"/>
                    </a:cubicBezTo>
                    <a:cubicBezTo>
                      <a:pt x="530" y="1033"/>
                      <a:pt x="530" y="1033"/>
                      <a:pt x="530" y="1033"/>
                    </a:cubicBezTo>
                    <a:cubicBezTo>
                      <a:pt x="366" y="1033"/>
                      <a:pt x="366" y="1033"/>
                      <a:pt x="366" y="1033"/>
                    </a:cubicBezTo>
                    <a:cubicBezTo>
                      <a:pt x="281" y="822"/>
                      <a:pt x="281" y="822"/>
                      <a:pt x="281" y="822"/>
                    </a:cubicBezTo>
                    <a:cubicBezTo>
                      <a:pt x="215" y="822"/>
                      <a:pt x="215" y="822"/>
                      <a:pt x="215" y="822"/>
                    </a:cubicBezTo>
                    <a:cubicBezTo>
                      <a:pt x="213" y="830"/>
                      <a:pt x="213" y="830"/>
                      <a:pt x="213" y="830"/>
                    </a:cubicBezTo>
                    <a:cubicBezTo>
                      <a:pt x="181" y="933"/>
                      <a:pt x="156" y="1017"/>
                      <a:pt x="154" y="1023"/>
                    </a:cubicBezTo>
                    <a:cubicBezTo>
                      <a:pt x="152" y="1033"/>
                      <a:pt x="152" y="1033"/>
                      <a:pt x="152" y="1033"/>
                    </a:cubicBezTo>
                    <a:cubicBezTo>
                      <a:pt x="0" y="1033"/>
                      <a:pt x="0" y="1033"/>
                      <a:pt x="0" y="1033"/>
                    </a:cubicBezTo>
                    <a:cubicBezTo>
                      <a:pt x="156" y="514"/>
                      <a:pt x="156" y="514"/>
                      <a:pt x="156" y="514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734" y="0"/>
                      <a:pt x="734" y="0"/>
                      <a:pt x="734" y="0"/>
                    </a:cubicBezTo>
                    <a:cubicBezTo>
                      <a:pt x="734" y="506"/>
                      <a:pt x="734" y="506"/>
                      <a:pt x="734" y="506"/>
                    </a:cubicBezTo>
                    <a:cubicBezTo>
                      <a:pt x="754" y="509"/>
                      <a:pt x="754" y="509"/>
                      <a:pt x="754" y="509"/>
                    </a:cubicBezTo>
                    <a:cubicBezTo>
                      <a:pt x="775" y="440"/>
                      <a:pt x="775" y="440"/>
                      <a:pt x="775" y="440"/>
                    </a:cubicBezTo>
                    <a:cubicBezTo>
                      <a:pt x="819" y="440"/>
                      <a:pt x="819" y="440"/>
                      <a:pt x="819" y="44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1395" y="0"/>
                      <a:pt x="1395" y="0"/>
                      <a:pt x="1395" y="0"/>
                    </a:cubicBezTo>
                    <a:cubicBezTo>
                      <a:pt x="1395" y="440"/>
                      <a:pt x="1395" y="440"/>
                      <a:pt x="1395" y="440"/>
                    </a:cubicBezTo>
                    <a:cubicBezTo>
                      <a:pt x="1480" y="440"/>
                      <a:pt x="1480" y="440"/>
                      <a:pt x="1480" y="440"/>
                    </a:cubicBezTo>
                    <a:cubicBezTo>
                      <a:pt x="1480" y="0"/>
                      <a:pt x="1480" y="0"/>
                      <a:pt x="1480" y="0"/>
                    </a:cubicBezTo>
                    <a:cubicBezTo>
                      <a:pt x="2056" y="0"/>
                      <a:pt x="2056" y="0"/>
                      <a:pt x="2056" y="0"/>
                    </a:cubicBezTo>
                    <a:cubicBezTo>
                      <a:pt x="2056" y="578"/>
                      <a:pt x="2056" y="578"/>
                      <a:pt x="2056" y="578"/>
                    </a:cubicBezTo>
                    <a:cubicBezTo>
                      <a:pt x="2075" y="553"/>
                      <a:pt x="2075" y="553"/>
                      <a:pt x="2075" y="553"/>
                    </a:cubicBezTo>
                    <a:cubicBezTo>
                      <a:pt x="2094" y="527"/>
                      <a:pt x="2115" y="505"/>
                      <a:pt x="2137" y="488"/>
                    </a:cubicBezTo>
                    <a:cubicBezTo>
                      <a:pt x="2141" y="485"/>
                      <a:pt x="2141" y="485"/>
                      <a:pt x="2141" y="485"/>
                    </a:cubicBezTo>
                    <a:cubicBezTo>
                      <a:pt x="2141" y="0"/>
                      <a:pt x="2141" y="0"/>
                      <a:pt x="2141" y="0"/>
                    </a:cubicBezTo>
                    <a:cubicBezTo>
                      <a:pt x="2717" y="0"/>
                      <a:pt x="2717" y="0"/>
                      <a:pt x="2717" y="0"/>
                    </a:cubicBezTo>
                    <a:cubicBezTo>
                      <a:pt x="2717" y="822"/>
                      <a:pt x="2717" y="822"/>
                      <a:pt x="2717" y="822"/>
                    </a:cubicBezTo>
                    <a:cubicBezTo>
                      <a:pt x="2494" y="822"/>
                      <a:pt x="2494" y="822"/>
                      <a:pt x="2494" y="822"/>
                    </a:cubicBezTo>
                    <a:cubicBezTo>
                      <a:pt x="2439" y="1019"/>
                      <a:pt x="2439" y="1019"/>
                      <a:pt x="2439" y="1019"/>
                    </a:cubicBezTo>
                    <a:cubicBezTo>
                      <a:pt x="2434" y="1021"/>
                      <a:pt x="2434" y="1021"/>
                      <a:pt x="2434" y="1021"/>
                    </a:cubicBezTo>
                    <a:cubicBezTo>
                      <a:pt x="2397" y="1036"/>
                      <a:pt x="2285" y="1047"/>
                      <a:pt x="2214" y="10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950"/>
              </a:p>
            </p:txBody>
          </p:sp>
          <p:sp>
            <p:nvSpPr>
              <p:cNvPr id="19" name="Freeform 14"/>
              <p:cNvSpPr>
                <a:spLocks noEditPoints="1"/>
              </p:cNvSpPr>
              <p:nvPr userDrawn="1"/>
            </p:nvSpPr>
            <p:spPr bwMode="auto">
              <a:xfrm>
                <a:off x="287338" y="215900"/>
                <a:ext cx="700087" cy="273050"/>
              </a:xfrm>
              <a:custGeom>
                <a:avLst/>
                <a:gdLst/>
                <a:ahLst/>
                <a:cxnLst>
                  <a:cxn ang="0">
                    <a:pos x="2452" y="1042"/>
                  </a:cxn>
                  <a:cxn ang="0">
                    <a:pos x="2018" y="973"/>
                  </a:cxn>
                  <a:cxn ang="0">
                    <a:pos x="1910" y="844"/>
                  </a:cxn>
                  <a:cxn ang="0">
                    <a:pos x="1680" y="1054"/>
                  </a:cxn>
                  <a:cxn ang="0">
                    <a:pos x="1686" y="844"/>
                  </a:cxn>
                  <a:cxn ang="0">
                    <a:pos x="1407" y="1054"/>
                  </a:cxn>
                  <a:cxn ang="0">
                    <a:pos x="1331" y="844"/>
                  </a:cxn>
                  <a:cxn ang="0">
                    <a:pos x="1117" y="1054"/>
                  </a:cxn>
                  <a:cxn ang="0">
                    <a:pos x="822" y="844"/>
                  </a:cxn>
                  <a:cxn ang="0">
                    <a:pos x="758" y="1054"/>
                  </a:cxn>
                  <a:cxn ang="0">
                    <a:pos x="660" y="844"/>
                  </a:cxn>
                  <a:cxn ang="0">
                    <a:pos x="560" y="1054"/>
                  </a:cxn>
                  <a:cxn ang="0">
                    <a:pos x="287" y="844"/>
                  </a:cxn>
                  <a:cxn ang="0">
                    <a:pos x="178" y="1037"/>
                  </a:cxn>
                  <a:cxn ang="0">
                    <a:pos x="0" y="1054"/>
                  </a:cxn>
                  <a:cxn ang="0">
                    <a:pos x="160" y="0"/>
                  </a:cxn>
                  <a:cxn ang="0">
                    <a:pos x="758" y="517"/>
                  </a:cxn>
                  <a:cxn ang="0">
                    <a:pos x="822" y="441"/>
                  </a:cxn>
                  <a:cxn ang="0">
                    <a:pos x="1419" y="0"/>
                  </a:cxn>
                  <a:cxn ang="0">
                    <a:pos x="1483" y="441"/>
                  </a:cxn>
                  <a:cxn ang="0">
                    <a:pos x="2080" y="0"/>
                  </a:cxn>
                  <a:cxn ang="0">
                    <a:pos x="2145" y="491"/>
                  </a:cxn>
                  <a:cxn ang="0">
                    <a:pos x="2742" y="0"/>
                  </a:cxn>
                  <a:cxn ang="0">
                    <a:pos x="2516" y="844"/>
                  </a:cxn>
                  <a:cxn ang="0">
                    <a:pos x="2145" y="844"/>
                  </a:cxn>
                  <a:cxn ang="0">
                    <a:pos x="2253" y="943"/>
                  </a:cxn>
                  <a:cxn ang="0">
                    <a:pos x="2354" y="844"/>
                  </a:cxn>
                  <a:cxn ang="0">
                    <a:pos x="330" y="462"/>
                  </a:cxn>
                  <a:cxn ang="0">
                    <a:pos x="29" y="1033"/>
                  </a:cxn>
                  <a:cxn ang="0">
                    <a:pos x="330" y="462"/>
                  </a:cxn>
                  <a:cxn ang="0">
                    <a:pos x="508" y="462"/>
                  </a:cxn>
                  <a:cxn ang="0">
                    <a:pos x="258" y="714"/>
                  </a:cxn>
                  <a:cxn ang="0">
                    <a:pos x="258" y="714"/>
                  </a:cxn>
                  <a:cxn ang="0">
                    <a:pos x="258" y="714"/>
                  </a:cxn>
                  <a:cxn ang="0">
                    <a:pos x="387" y="1033"/>
                  </a:cxn>
                  <a:cxn ang="0">
                    <a:pos x="383" y="726"/>
                  </a:cxn>
                  <a:cxn ang="0">
                    <a:pos x="1065" y="635"/>
                  </a:cxn>
                  <a:cxn ang="0">
                    <a:pos x="832" y="724"/>
                  </a:cxn>
                  <a:cxn ang="0">
                    <a:pos x="1065" y="635"/>
                  </a:cxn>
                  <a:cxn ang="0">
                    <a:pos x="943" y="462"/>
                  </a:cxn>
                  <a:cxn ang="0">
                    <a:pos x="625" y="1033"/>
                  </a:cxn>
                  <a:cxn ang="0">
                    <a:pos x="810" y="807"/>
                  </a:cxn>
                  <a:cxn ang="0">
                    <a:pos x="1183" y="635"/>
                  </a:cxn>
                  <a:cxn ang="0">
                    <a:pos x="1795" y="462"/>
                  </a:cxn>
                  <a:cxn ang="0">
                    <a:pos x="1506" y="462"/>
                  </a:cxn>
                  <a:cxn ang="0">
                    <a:pos x="1146" y="1033"/>
                  </a:cxn>
                  <a:cxn ang="0">
                    <a:pos x="1397" y="544"/>
                  </a:cxn>
                  <a:cxn ang="0">
                    <a:pos x="1538" y="1033"/>
                  </a:cxn>
                  <a:cxn ang="0">
                    <a:pos x="1708" y="1033"/>
                  </a:cxn>
                  <a:cxn ang="0">
                    <a:pos x="1983" y="462"/>
                  </a:cxn>
                  <a:cxn ang="0">
                    <a:pos x="2015" y="745"/>
                  </a:cxn>
                  <a:cxn ang="0">
                    <a:pos x="2444" y="1022"/>
                  </a:cxn>
                  <a:cxn ang="0">
                    <a:pos x="2283" y="734"/>
                  </a:cxn>
                  <a:cxn ang="0">
                    <a:pos x="2384" y="820"/>
                  </a:cxn>
                  <a:cxn ang="0">
                    <a:pos x="2253" y="965"/>
                  </a:cxn>
                  <a:cxn ang="0">
                    <a:pos x="2343" y="533"/>
                  </a:cxn>
                  <a:cxn ang="0">
                    <a:pos x="2435" y="646"/>
                  </a:cxn>
                  <a:cxn ang="0">
                    <a:pos x="2354" y="450"/>
                  </a:cxn>
                </a:cxnLst>
                <a:rect l="0" t="0" r="r" b="b"/>
                <a:pathLst>
                  <a:path w="2742" h="1069">
                    <a:moveTo>
                      <a:pt x="2462" y="1038"/>
                    </a:moveTo>
                    <a:cubicBezTo>
                      <a:pt x="2452" y="1042"/>
                      <a:pt x="2452" y="1042"/>
                      <a:pt x="2452" y="1042"/>
                    </a:cubicBezTo>
                    <a:cubicBezTo>
                      <a:pt x="2414" y="1057"/>
                      <a:pt x="2300" y="1069"/>
                      <a:pt x="2228" y="1069"/>
                    </a:cubicBezTo>
                    <a:cubicBezTo>
                      <a:pt x="2161" y="1069"/>
                      <a:pt x="2070" y="1043"/>
                      <a:pt x="2018" y="973"/>
                    </a:cubicBezTo>
                    <a:cubicBezTo>
                      <a:pt x="1998" y="946"/>
                      <a:pt x="1979" y="904"/>
                      <a:pt x="1978" y="844"/>
                    </a:cubicBezTo>
                    <a:cubicBezTo>
                      <a:pt x="1910" y="844"/>
                      <a:pt x="1910" y="844"/>
                      <a:pt x="1910" y="844"/>
                    </a:cubicBezTo>
                    <a:cubicBezTo>
                      <a:pt x="1857" y="1054"/>
                      <a:pt x="1857" y="1054"/>
                      <a:pt x="1857" y="1054"/>
                    </a:cubicBezTo>
                    <a:cubicBezTo>
                      <a:pt x="1680" y="1054"/>
                      <a:pt x="1680" y="1054"/>
                      <a:pt x="1680" y="1054"/>
                    </a:cubicBezTo>
                    <a:cubicBezTo>
                      <a:pt x="1742" y="844"/>
                      <a:pt x="1742" y="844"/>
                      <a:pt x="1742" y="844"/>
                    </a:cubicBezTo>
                    <a:cubicBezTo>
                      <a:pt x="1686" y="844"/>
                      <a:pt x="1686" y="844"/>
                      <a:pt x="1686" y="844"/>
                    </a:cubicBezTo>
                    <a:cubicBezTo>
                      <a:pt x="1550" y="1054"/>
                      <a:pt x="1550" y="1054"/>
                      <a:pt x="1550" y="1054"/>
                    </a:cubicBezTo>
                    <a:cubicBezTo>
                      <a:pt x="1407" y="1054"/>
                      <a:pt x="1407" y="1054"/>
                      <a:pt x="1407" y="1054"/>
                    </a:cubicBezTo>
                    <a:cubicBezTo>
                      <a:pt x="1394" y="844"/>
                      <a:pt x="1394" y="844"/>
                      <a:pt x="1394" y="844"/>
                    </a:cubicBezTo>
                    <a:cubicBezTo>
                      <a:pt x="1331" y="844"/>
                      <a:pt x="1331" y="844"/>
                      <a:pt x="1331" y="844"/>
                    </a:cubicBezTo>
                    <a:cubicBezTo>
                      <a:pt x="1269" y="1054"/>
                      <a:pt x="1269" y="1054"/>
                      <a:pt x="1269" y="1054"/>
                    </a:cubicBezTo>
                    <a:cubicBezTo>
                      <a:pt x="1117" y="1054"/>
                      <a:pt x="1117" y="1054"/>
                      <a:pt x="1117" y="1054"/>
                    </a:cubicBezTo>
                    <a:cubicBezTo>
                      <a:pt x="1181" y="844"/>
                      <a:pt x="1181" y="844"/>
                      <a:pt x="1181" y="844"/>
                    </a:cubicBezTo>
                    <a:cubicBezTo>
                      <a:pt x="822" y="844"/>
                      <a:pt x="822" y="844"/>
                      <a:pt x="822" y="844"/>
                    </a:cubicBezTo>
                    <a:cubicBezTo>
                      <a:pt x="822" y="840"/>
                      <a:pt x="822" y="840"/>
                      <a:pt x="822" y="840"/>
                    </a:cubicBezTo>
                    <a:cubicBezTo>
                      <a:pt x="758" y="1054"/>
                      <a:pt x="758" y="1054"/>
                      <a:pt x="758" y="1054"/>
                    </a:cubicBezTo>
                    <a:cubicBezTo>
                      <a:pt x="596" y="1054"/>
                      <a:pt x="596" y="1054"/>
                      <a:pt x="596" y="1054"/>
                    </a:cubicBezTo>
                    <a:cubicBezTo>
                      <a:pt x="660" y="844"/>
                      <a:pt x="660" y="844"/>
                      <a:pt x="660" y="844"/>
                    </a:cubicBezTo>
                    <a:cubicBezTo>
                      <a:pt x="462" y="844"/>
                      <a:pt x="462" y="844"/>
                      <a:pt x="462" y="844"/>
                    </a:cubicBezTo>
                    <a:cubicBezTo>
                      <a:pt x="560" y="1054"/>
                      <a:pt x="560" y="1054"/>
                      <a:pt x="560" y="1054"/>
                    </a:cubicBezTo>
                    <a:cubicBezTo>
                      <a:pt x="373" y="1054"/>
                      <a:pt x="373" y="1054"/>
                      <a:pt x="373" y="1054"/>
                    </a:cubicBezTo>
                    <a:cubicBezTo>
                      <a:pt x="287" y="844"/>
                      <a:pt x="287" y="844"/>
                      <a:pt x="287" y="844"/>
                    </a:cubicBezTo>
                    <a:cubicBezTo>
                      <a:pt x="237" y="844"/>
                      <a:pt x="237" y="844"/>
                      <a:pt x="237" y="844"/>
                    </a:cubicBezTo>
                    <a:cubicBezTo>
                      <a:pt x="205" y="947"/>
                      <a:pt x="180" y="1031"/>
                      <a:pt x="178" y="1037"/>
                    </a:cubicBezTo>
                    <a:cubicBezTo>
                      <a:pt x="175" y="1054"/>
                      <a:pt x="175" y="1054"/>
                      <a:pt x="175" y="1054"/>
                    </a:cubicBezTo>
                    <a:cubicBezTo>
                      <a:pt x="0" y="1054"/>
                      <a:pt x="0" y="1054"/>
                      <a:pt x="0" y="1054"/>
                    </a:cubicBezTo>
                    <a:cubicBezTo>
                      <a:pt x="160" y="523"/>
                      <a:pt x="160" y="523"/>
                      <a:pt x="160" y="523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58" y="517"/>
                      <a:pt x="758" y="517"/>
                      <a:pt x="758" y="517"/>
                    </a:cubicBezTo>
                    <a:cubicBezTo>
                      <a:pt x="781" y="441"/>
                      <a:pt x="781" y="441"/>
                      <a:pt x="781" y="441"/>
                    </a:cubicBezTo>
                    <a:cubicBezTo>
                      <a:pt x="822" y="441"/>
                      <a:pt x="822" y="441"/>
                      <a:pt x="822" y="441"/>
                    </a:cubicBezTo>
                    <a:cubicBezTo>
                      <a:pt x="822" y="0"/>
                      <a:pt x="822" y="0"/>
                      <a:pt x="822" y="0"/>
                    </a:cubicBezTo>
                    <a:cubicBezTo>
                      <a:pt x="1419" y="0"/>
                      <a:pt x="1419" y="0"/>
                      <a:pt x="1419" y="0"/>
                    </a:cubicBezTo>
                    <a:cubicBezTo>
                      <a:pt x="1419" y="441"/>
                      <a:pt x="1419" y="441"/>
                      <a:pt x="1419" y="441"/>
                    </a:cubicBezTo>
                    <a:cubicBezTo>
                      <a:pt x="1483" y="441"/>
                      <a:pt x="1483" y="441"/>
                      <a:pt x="1483" y="441"/>
                    </a:cubicBezTo>
                    <a:cubicBezTo>
                      <a:pt x="1483" y="0"/>
                      <a:pt x="1483" y="0"/>
                      <a:pt x="1483" y="0"/>
                    </a:cubicBezTo>
                    <a:cubicBezTo>
                      <a:pt x="2080" y="0"/>
                      <a:pt x="2080" y="0"/>
                      <a:pt x="2080" y="0"/>
                    </a:cubicBezTo>
                    <a:cubicBezTo>
                      <a:pt x="2080" y="557"/>
                      <a:pt x="2080" y="557"/>
                      <a:pt x="2080" y="557"/>
                    </a:cubicBezTo>
                    <a:cubicBezTo>
                      <a:pt x="2101" y="530"/>
                      <a:pt x="2122" y="508"/>
                      <a:pt x="2145" y="491"/>
                    </a:cubicBezTo>
                    <a:cubicBezTo>
                      <a:pt x="2145" y="0"/>
                      <a:pt x="2145" y="0"/>
                      <a:pt x="2145" y="0"/>
                    </a:cubicBezTo>
                    <a:cubicBezTo>
                      <a:pt x="2742" y="0"/>
                      <a:pt x="2742" y="0"/>
                      <a:pt x="2742" y="0"/>
                    </a:cubicBezTo>
                    <a:cubicBezTo>
                      <a:pt x="2742" y="844"/>
                      <a:pt x="2742" y="844"/>
                      <a:pt x="2742" y="844"/>
                    </a:cubicBezTo>
                    <a:cubicBezTo>
                      <a:pt x="2516" y="844"/>
                      <a:pt x="2516" y="844"/>
                      <a:pt x="2516" y="844"/>
                    </a:cubicBezTo>
                    <a:lnTo>
                      <a:pt x="2462" y="1038"/>
                    </a:lnTo>
                    <a:close/>
                    <a:moveTo>
                      <a:pt x="2145" y="844"/>
                    </a:moveTo>
                    <a:cubicBezTo>
                      <a:pt x="2146" y="871"/>
                      <a:pt x="2151" y="894"/>
                      <a:pt x="2163" y="909"/>
                    </a:cubicBezTo>
                    <a:cubicBezTo>
                      <a:pt x="2180" y="932"/>
                      <a:pt x="2210" y="943"/>
                      <a:pt x="2253" y="943"/>
                    </a:cubicBezTo>
                    <a:cubicBezTo>
                      <a:pt x="2301" y="943"/>
                      <a:pt x="2319" y="938"/>
                      <a:pt x="2324" y="936"/>
                    </a:cubicBezTo>
                    <a:cubicBezTo>
                      <a:pt x="2354" y="844"/>
                      <a:pt x="2354" y="844"/>
                      <a:pt x="2354" y="844"/>
                    </a:cubicBezTo>
                    <a:lnTo>
                      <a:pt x="2145" y="844"/>
                    </a:lnTo>
                    <a:close/>
                    <a:moveTo>
                      <a:pt x="330" y="462"/>
                    </a:moveTo>
                    <a:cubicBezTo>
                      <a:pt x="200" y="462"/>
                      <a:pt x="200" y="462"/>
                      <a:pt x="200" y="462"/>
                    </a:cubicBezTo>
                    <a:cubicBezTo>
                      <a:pt x="29" y="1033"/>
                      <a:pt x="29" y="1033"/>
                      <a:pt x="29" y="1033"/>
                    </a:cubicBezTo>
                    <a:cubicBezTo>
                      <a:pt x="157" y="1033"/>
                      <a:pt x="157" y="1033"/>
                      <a:pt x="157" y="1033"/>
                    </a:cubicBezTo>
                    <a:cubicBezTo>
                      <a:pt x="160" y="1021"/>
                      <a:pt x="330" y="462"/>
                      <a:pt x="330" y="462"/>
                    </a:cubicBezTo>
                    <a:moveTo>
                      <a:pt x="665" y="462"/>
                    </a:moveTo>
                    <a:cubicBezTo>
                      <a:pt x="508" y="462"/>
                      <a:pt x="508" y="462"/>
                      <a:pt x="508" y="462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258" y="714"/>
                      <a:pt x="258" y="714"/>
                      <a:pt x="258" y="714"/>
                    </a:cubicBezTo>
                    <a:cubicBezTo>
                      <a:pt x="387" y="1033"/>
                      <a:pt x="387" y="1033"/>
                      <a:pt x="387" y="1033"/>
                    </a:cubicBezTo>
                    <a:cubicBezTo>
                      <a:pt x="526" y="1033"/>
                      <a:pt x="526" y="1033"/>
                      <a:pt x="526" y="1033"/>
                    </a:cubicBezTo>
                    <a:cubicBezTo>
                      <a:pt x="383" y="726"/>
                      <a:pt x="383" y="726"/>
                      <a:pt x="383" y="726"/>
                    </a:cubicBezTo>
                    <a:lnTo>
                      <a:pt x="665" y="462"/>
                    </a:lnTo>
                    <a:close/>
                    <a:moveTo>
                      <a:pt x="1065" y="635"/>
                    </a:moveTo>
                    <a:cubicBezTo>
                      <a:pt x="1046" y="693"/>
                      <a:pt x="1020" y="722"/>
                      <a:pt x="934" y="724"/>
                    </a:cubicBezTo>
                    <a:cubicBezTo>
                      <a:pt x="905" y="724"/>
                      <a:pt x="874" y="724"/>
                      <a:pt x="832" y="724"/>
                    </a:cubicBezTo>
                    <a:cubicBezTo>
                      <a:pt x="884" y="544"/>
                      <a:pt x="884" y="544"/>
                      <a:pt x="884" y="544"/>
                    </a:cubicBezTo>
                    <a:cubicBezTo>
                      <a:pt x="1013" y="544"/>
                      <a:pt x="1099" y="534"/>
                      <a:pt x="1065" y="635"/>
                    </a:cubicBezTo>
                    <a:moveTo>
                      <a:pt x="1183" y="635"/>
                    </a:moveTo>
                    <a:cubicBezTo>
                      <a:pt x="1216" y="459"/>
                      <a:pt x="1074" y="461"/>
                      <a:pt x="943" y="462"/>
                    </a:cubicBezTo>
                    <a:cubicBezTo>
                      <a:pt x="797" y="462"/>
                      <a:pt x="797" y="462"/>
                      <a:pt x="797" y="462"/>
                    </a:cubicBezTo>
                    <a:cubicBezTo>
                      <a:pt x="625" y="1033"/>
                      <a:pt x="625" y="1033"/>
                      <a:pt x="625" y="1033"/>
                    </a:cubicBezTo>
                    <a:cubicBezTo>
                      <a:pt x="742" y="1033"/>
                      <a:pt x="742" y="1033"/>
                      <a:pt x="742" y="1033"/>
                    </a:cubicBezTo>
                    <a:cubicBezTo>
                      <a:pt x="810" y="807"/>
                      <a:pt x="810" y="807"/>
                      <a:pt x="810" y="807"/>
                    </a:cubicBezTo>
                    <a:cubicBezTo>
                      <a:pt x="904" y="807"/>
                      <a:pt x="904" y="807"/>
                      <a:pt x="904" y="807"/>
                    </a:cubicBezTo>
                    <a:cubicBezTo>
                      <a:pt x="1086" y="808"/>
                      <a:pt x="1166" y="727"/>
                      <a:pt x="1183" y="635"/>
                    </a:cubicBezTo>
                    <a:moveTo>
                      <a:pt x="1983" y="462"/>
                    </a:moveTo>
                    <a:cubicBezTo>
                      <a:pt x="1795" y="462"/>
                      <a:pt x="1795" y="462"/>
                      <a:pt x="1795" y="462"/>
                    </a:cubicBezTo>
                    <a:cubicBezTo>
                      <a:pt x="1567" y="778"/>
                      <a:pt x="1512" y="956"/>
                      <a:pt x="1512" y="956"/>
                    </a:cubicBezTo>
                    <a:cubicBezTo>
                      <a:pt x="1534" y="755"/>
                      <a:pt x="1506" y="462"/>
                      <a:pt x="1506" y="462"/>
                    </a:cubicBezTo>
                    <a:cubicBezTo>
                      <a:pt x="1320" y="462"/>
                      <a:pt x="1320" y="462"/>
                      <a:pt x="1320" y="462"/>
                    </a:cubicBezTo>
                    <a:cubicBezTo>
                      <a:pt x="1146" y="1033"/>
                      <a:pt x="1146" y="1033"/>
                      <a:pt x="1146" y="1033"/>
                    </a:cubicBezTo>
                    <a:cubicBezTo>
                      <a:pt x="1253" y="1033"/>
                      <a:pt x="1253" y="1033"/>
                      <a:pt x="1253" y="1033"/>
                    </a:cubicBezTo>
                    <a:cubicBezTo>
                      <a:pt x="1397" y="544"/>
                      <a:pt x="1397" y="544"/>
                      <a:pt x="1397" y="544"/>
                    </a:cubicBezTo>
                    <a:cubicBezTo>
                      <a:pt x="1427" y="1033"/>
                      <a:pt x="1427" y="1033"/>
                      <a:pt x="1427" y="1033"/>
                    </a:cubicBezTo>
                    <a:cubicBezTo>
                      <a:pt x="1538" y="1033"/>
                      <a:pt x="1538" y="1033"/>
                      <a:pt x="1538" y="1033"/>
                    </a:cubicBezTo>
                    <a:cubicBezTo>
                      <a:pt x="1854" y="544"/>
                      <a:pt x="1854" y="544"/>
                      <a:pt x="1854" y="544"/>
                    </a:cubicBezTo>
                    <a:cubicBezTo>
                      <a:pt x="1708" y="1033"/>
                      <a:pt x="1708" y="1033"/>
                      <a:pt x="1708" y="1033"/>
                    </a:cubicBezTo>
                    <a:cubicBezTo>
                      <a:pt x="1841" y="1033"/>
                      <a:pt x="1841" y="1033"/>
                      <a:pt x="1841" y="1033"/>
                    </a:cubicBezTo>
                    <a:lnTo>
                      <a:pt x="1983" y="462"/>
                    </a:lnTo>
                    <a:close/>
                    <a:moveTo>
                      <a:pt x="2354" y="450"/>
                    </a:moveTo>
                    <a:cubicBezTo>
                      <a:pt x="2239" y="450"/>
                      <a:pt x="2097" y="476"/>
                      <a:pt x="2015" y="745"/>
                    </a:cubicBezTo>
                    <a:cubicBezTo>
                      <a:pt x="1947" y="971"/>
                      <a:pt x="2113" y="1047"/>
                      <a:pt x="2228" y="1047"/>
                    </a:cubicBezTo>
                    <a:cubicBezTo>
                      <a:pt x="2304" y="1047"/>
                      <a:pt x="2412" y="1035"/>
                      <a:pt x="2444" y="1022"/>
                    </a:cubicBezTo>
                    <a:cubicBezTo>
                      <a:pt x="2525" y="734"/>
                      <a:pt x="2525" y="734"/>
                      <a:pt x="2525" y="734"/>
                    </a:cubicBezTo>
                    <a:cubicBezTo>
                      <a:pt x="2283" y="734"/>
                      <a:pt x="2283" y="734"/>
                      <a:pt x="2283" y="734"/>
                    </a:cubicBezTo>
                    <a:cubicBezTo>
                      <a:pt x="2256" y="820"/>
                      <a:pt x="2256" y="820"/>
                      <a:pt x="2256" y="820"/>
                    </a:cubicBezTo>
                    <a:cubicBezTo>
                      <a:pt x="2384" y="820"/>
                      <a:pt x="2384" y="820"/>
                      <a:pt x="2384" y="820"/>
                    </a:cubicBezTo>
                    <a:cubicBezTo>
                      <a:pt x="2344" y="945"/>
                      <a:pt x="2344" y="945"/>
                      <a:pt x="2344" y="945"/>
                    </a:cubicBezTo>
                    <a:cubicBezTo>
                      <a:pt x="2344" y="945"/>
                      <a:pt x="2349" y="965"/>
                      <a:pt x="2253" y="965"/>
                    </a:cubicBezTo>
                    <a:cubicBezTo>
                      <a:pt x="2132" y="965"/>
                      <a:pt x="2099" y="881"/>
                      <a:pt x="2138" y="742"/>
                    </a:cubicBezTo>
                    <a:cubicBezTo>
                      <a:pt x="2175" y="613"/>
                      <a:pt x="2234" y="527"/>
                      <a:pt x="2343" y="533"/>
                    </a:cubicBezTo>
                    <a:cubicBezTo>
                      <a:pt x="2417" y="536"/>
                      <a:pt x="2459" y="563"/>
                      <a:pt x="2438" y="631"/>
                    </a:cubicBezTo>
                    <a:cubicBezTo>
                      <a:pt x="2437" y="636"/>
                      <a:pt x="2436" y="642"/>
                      <a:pt x="2435" y="646"/>
                    </a:cubicBezTo>
                    <a:cubicBezTo>
                      <a:pt x="2552" y="646"/>
                      <a:pt x="2552" y="646"/>
                      <a:pt x="2552" y="646"/>
                    </a:cubicBezTo>
                    <a:cubicBezTo>
                      <a:pt x="2582" y="559"/>
                      <a:pt x="2522" y="450"/>
                      <a:pt x="2354" y="450"/>
                    </a:cubicBezTo>
                  </a:path>
                </a:pathLst>
              </a:custGeom>
              <a:solidFill>
                <a:srgbClr val="00338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950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50488" y="1268760"/>
            <a:ext cx="4524504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31009" y="1268760"/>
            <a:ext cx="452450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Freeform 11"/>
          <p:cNvSpPr>
            <a:spLocks/>
          </p:cNvSpPr>
          <p:nvPr/>
        </p:nvSpPr>
        <p:spPr bwMode="gray">
          <a:xfrm>
            <a:off x="0" y="0"/>
            <a:ext cx="9909441" cy="10572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66"/>
              </a:cxn>
              <a:cxn ang="0">
                <a:pos x="5564" y="666"/>
              </a:cxn>
              <a:cxn ang="0">
                <a:pos x="5762" y="0"/>
              </a:cxn>
              <a:cxn ang="0">
                <a:pos x="0" y="0"/>
              </a:cxn>
            </a:cxnLst>
            <a:rect l="0" t="0" r="r" b="b"/>
            <a:pathLst>
              <a:path w="5762" h="666">
                <a:moveTo>
                  <a:pt x="0" y="0"/>
                </a:moveTo>
                <a:lnTo>
                  <a:pt x="0" y="666"/>
                </a:lnTo>
                <a:lnTo>
                  <a:pt x="5564" y="666"/>
                </a:lnTo>
                <a:lnTo>
                  <a:pt x="5762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marL="0" algn="l" defTabSz="990570" rtl="0" eaLnBrk="1" latinLnBrk="0" hangingPunct="1">
              <a:spcBef>
                <a:spcPct val="50000"/>
              </a:spcBef>
              <a:defRPr/>
            </a:pPr>
            <a:endParaRPr lang="en-GB" sz="19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" name="Text Placeholder 55"/>
          <p:cNvSpPr>
            <a:spLocks noGrp="1"/>
          </p:cNvSpPr>
          <p:nvPr>
            <p:ph type="body" idx="1"/>
          </p:nvPr>
        </p:nvSpPr>
        <p:spPr bwMode="gray">
          <a:xfrm>
            <a:off x="350489" y="1268760"/>
            <a:ext cx="9205023" cy="48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gray">
          <a:xfrm>
            <a:off x="350489" y="6381328"/>
            <a:ext cx="7914879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8000" rIns="0" bIns="0">
            <a:noAutofit/>
          </a:bodyPr>
          <a:lstStyle/>
          <a:p>
            <a:pPr algn="l">
              <a:spcBef>
                <a:spcPct val="40000"/>
              </a:spcBef>
            </a:pPr>
            <a:r>
              <a:rPr lang="ru-RU" sz="700" dirty="0" smtClean="0">
                <a:solidFill>
                  <a:srgbClr val="00338D"/>
                </a:solidFill>
                <a:latin typeface="+mn-lt"/>
              </a:rPr>
              <a:t>© 20</a:t>
            </a:r>
            <a:r>
              <a:rPr lang="en-US" sz="700" dirty="0" smtClean="0">
                <a:solidFill>
                  <a:srgbClr val="00338D"/>
                </a:solidFill>
                <a:latin typeface="+mn-lt"/>
              </a:rPr>
              <a:t>15</a:t>
            </a:r>
            <a:r>
              <a:rPr lang="ru-RU" sz="700" dirty="0" smtClean="0">
                <a:solidFill>
                  <a:srgbClr val="00338D"/>
                </a:solidFill>
                <a:latin typeface="+mn-lt"/>
              </a:rPr>
              <a:t> </a:t>
            </a:r>
            <a:r>
              <a:rPr lang="ru-RU" sz="700" dirty="0" smtClean="0">
                <a:solidFill>
                  <a:srgbClr val="00338D"/>
                </a:solidFill>
                <a:latin typeface="+mn-lt"/>
              </a:rPr>
              <a:t>АО </a:t>
            </a:r>
            <a:r>
              <a:rPr lang="ru-RU" sz="700" dirty="0" smtClean="0">
                <a:solidFill>
                  <a:srgbClr val="00338D"/>
                </a:solidFill>
                <a:latin typeface="+mn-lt"/>
              </a:rPr>
              <a:t>«КПМГ», компания, зарегистрированная в соответствии с законодательством Российской Федерации</a:t>
            </a:r>
            <a:r>
              <a:rPr lang="en-US" sz="700" dirty="0" smtClean="0">
                <a:solidFill>
                  <a:srgbClr val="00338D"/>
                </a:solidFill>
                <a:latin typeface="+mn-lt"/>
              </a:rPr>
              <a:t>, </a:t>
            </a:r>
            <a:r>
              <a:rPr lang="ru-RU" sz="700" dirty="0" smtClean="0">
                <a:solidFill>
                  <a:srgbClr val="00338D"/>
                </a:solidFill>
                <a:latin typeface="+mn-lt"/>
              </a:rPr>
              <a:t>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  <a:r>
              <a:rPr lang="en-US" sz="700" dirty="0" smtClean="0">
                <a:solidFill>
                  <a:srgbClr val="00338D"/>
                </a:solidFill>
                <a:latin typeface="+mn-lt"/>
              </a:rPr>
              <a:t> </a:t>
            </a:r>
            <a:r>
              <a:rPr lang="ru-RU" sz="700" dirty="0" smtClean="0">
                <a:solidFill>
                  <a:srgbClr val="00338D"/>
                </a:solidFill>
                <a:latin typeface="+mn-lt"/>
              </a:rPr>
              <a:t>Все права защищены.</a:t>
            </a:r>
            <a:endParaRPr lang="en-US" sz="700" dirty="0">
              <a:solidFill>
                <a:srgbClr val="00338D"/>
              </a:solidFill>
              <a:latin typeface="+mn-lt"/>
            </a:endParaRPr>
          </a:p>
        </p:txBody>
      </p:sp>
      <p:sp>
        <p:nvSpPr>
          <p:cNvPr id="55" name="Title Placeholder 54"/>
          <p:cNvSpPr>
            <a:spLocks noGrp="1"/>
          </p:cNvSpPr>
          <p:nvPr>
            <p:ph type="title"/>
          </p:nvPr>
        </p:nvSpPr>
        <p:spPr bwMode="gray">
          <a:xfrm>
            <a:off x="350489" y="116632"/>
            <a:ext cx="92050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gray">
          <a:xfrm>
            <a:off x="350489" y="6381328"/>
            <a:ext cx="9204674" cy="0"/>
          </a:xfrm>
          <a:prstGeom prst="line">
            <a:avLst/>
          </a:prstGeom>
          <a:noFill/>
          <a:ln w="3175">
            <a:solidFill>
              <a:srgbClr val="97989A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  <a:defRPr/>
            </a:pPr>
            <a:endParaRPr lang="en-GB" sz="1950" dirty="0"/>
          </a:p>
        </p:txBody>
      </p:sp>
      <p:sp>
        <p:nvSpPr>
          <p:cNvPr id="34" name="Rectangle 33"/>
          <p:cNvSpPr/>
          <p:nvPr/>
        </p:nvSpPr>
        <p:spPr bwMode="gray">
          <a:xfrm>
            <a:off x="8992470" y="6381330"/>
            <a:ext cx="545491" cy="280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8000" tIns="78000" rIns="0" bIns="0">
            <a:noAutofit/>
          </a:bodyPr>
          <a:lstStyle/>
          <a:p>
            <a:pPr algn="r">
              <a:spcBef>
                <a:spcPct val="40000"/>
              </a:spcBef>
              <a:defRPr/>
            </a:pPr>
            <a:fld id="{6BA71C0A-9F0F-41ED-AE97-DBF05B351E59}" type="slidenum">
              <a:rPr lang="en-US" sz="975" smtClean="0">
                <a:solidFill>
                  <a:srgbClr val="00338D"/>
                </a:solidFill>
                <a:latin typeface="Arial"/>
              </a:rPr>
              <a:pPr algn="r">
                <a:spcBef>
                  <a:spcPct val="40000"/>
                </a:spcBef>
                <a:defRPr/>
              </a:pPr>
              <a:t>‹#›</a:t>
            </a:fld>
            <a:endParaRPr lang="en-US" sz="975" dirty="0">
              <a:solidFill>
                <a:srgbClr val="00338D"/>
              </a:solidFill>
              <a:latin typeface="Arial"/>
            </a:endParaRPr>
          </a:p>
        </p:txBody>
      </p:sp>
      <p:grpSp>
        <p:nvGrpSpPr>
          <p:cNvPr id="20" name="Group 19"/>
          <p:cNvGrpSpPr/>
          <p:nvPr/>
        </p:nvGrpSpPr>
        <p:grpSpPr bwMode="gray">
          <a:xfrm>
            <a:off x="2" y="1052737"/>
            <a:ext cx="9905999" cy="5328591"/>
            <a:chOff x="1" y="1052736"/>
            <a:chExt cx="9905999" cy="5328591"/>
          </a:xfrm>
          <a:noFill/>
        </p:grpSpPr>
        <p:sp>
          <p:nvSpPr>
            <p:cNvPr id="16" name="Rectangle 22"/>
            <p:cNvSpPr>
              <a:spLocks noChangeArrowheads="1"/>
            </p:cNvSpPr>
            <p:nvPr/>
          </p:nvSpPr>
          <p:spPr bwMode="gray">
            <a:xfrm>
              <a:off x="9633520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endParaRPr lang="en-GB" sz="1950" dirty="0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gray">
            <a:xfrm>
              <a:off x="1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endParaRPr lang="en-GB" sz="1950" dirty="0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gray">
            <a:xfrm rot="16200000">
              <a:off x="4845050" y="1124173"/>
              <a:ext cx="21590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endParaRPr lang="en-GB" sz="1950" dirty="0"/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gray">
            <a:xfrm rot="16200000">
              <a:off x="4844989" y="6236803"/>
              <a:ext cx="216023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endParaRPr lang="en-GB" sz="195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77" r:id="rId7"/>
    <p:sldLayoutId id="2147483775" r:id="rId8"/>
    <p:sldLayoutId id="2147483776" r:id="rId9"/>
    <p:sldLayoutId id="2147483791" r:id="rId10"/>
    <p:sldLayoutId id="2147483792" r:id="rId11"/>
    <p:sldLayoutId id="2147483793" r:id="rId12"/>
    <p:sldLayoutId id="2147483785" r:id="rId13"/>
    <p:sldLayoutId id="2147483794" r:id="rId14"/>
    <p:sldLayoutId id="2147483778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780" r:id="rId21"/>
    <p:sldLayoutId id="2147483779" r:id="rId22"/>
    <p:sldLayoutId id="2147483783" r:id="rId23"/>
    <p:sldLayoutId id="2147483781" r:id="rId24"/>
    <p:sldLayoutId id="2147483800" r:id="rId25"/>
    <p:sldLayoutId id="2147483784" r:id="rId26"/>
  </p:sldLayoutIdLst>
  <p:txStyles>
    <p:titleStyle>
      <a:lvl1pPr algn="l" defTabSz="990570" rtl="0" eaLnBrk="1" latinLnBrk="0" hangingPunct="1">
        <a:spcBef>
          <a:spcPct val="0"/>
        </a:spcBef>
        <a:buNone/>
        <a:defRPr lang="en-GB" sz="1950" b="1" kern="1200" noProof="0" dirty="0">
          <a:solidFill>
            <a:schemeClr val="bg1"/>
          </a:solidFill>
          <a:latin typeface="Arial"/>
          <a:ea typeface="+mj-ea"/>
          <a:cs typeface="+mj-cs"/>
        </a:defRPr>
      </a:lvl1pPr>
      <a:lvl2pPr eaLnBrk="1" hangingPunct="1">
        <a:defRPr lang="en-GB" sz="1950" b="1" kern="1200" noProof="0" dirty="0">
          <a:solidFill>
            <a:schemeClr val="bg1"/>
          </a:solidFill>
          <a:latin typeface="+mj-lt"/>
          <a:ea typeface="+mj-ea"/>
          <a:cs typeface="+mj-cs"/>
        </a:defRPr>
      </a:lvl2pPr>
      <a:lvl3pPr eaLnBrk="1" hangingPunct="1">
        <a:defRPr lang="en-GB" sz="1950" b="1" kern="1200" noProof="0" dirty="0">
          <a:solidFill>
            <a:schemeClr val="bg1"/>
          </a:solidFill>
          <a:latin typeface="+mj-lt"/>
          <a:ea typeface="+mj-ea"/>
          <a:cs typeface="+mj-cs"/>
        </a:defRPr>
      </a:lvl3pPr>
      <a:lvl4pPr eaLnBrk="1" hangingPunct="1">
        <a:defRPr lang="en-GB" sz="1950" b="1" kern="1200" noProof="0" dirty="0">
          <a:solidFill>
            <a:schemeClr val="bg1"/>
          </a:solidFill>
          <a:latin typeface="+mj-lt"/>
          <a:ea typeface="+mj-ea"/>
          <a:cs typeface="+mj-cs"/>
        </a:defRPr>
      </a:lvl4pPr>
      <a:lvl5pPr eaLnBrk="1" hangingPunct="1">
        <a:defRPr lang="en-GB" sz="1950" b="1" kern="1200" noProof="0" dirty="0">
          <a:solidFill>
            <a:schemeClr val="bg1"/>
          </a:solidFill>
          <a:latin typeface="+mj-lt"/>
          <a:ea typeface="+mj-ea"/>
          <a:cs typeface="+mj-cs"/>
        </a:defRPr>
      </a:lvl5pPr>
      <a:lvl6pPr eaLnBrk="1" hangingPunct="1">
        <a:defRPr lang="en-GB" sz="1950" b="1" kern="1200" noProof="0" dirty="0">
          <a:solidFill>
            <a:schemeClr val="bg1"/>
          </a:solidFill>
          <a:latin typeface="+mj-lt"/>
          <a:ea typeface="+mj-ea"/>
          <a:cs typeface="+mj-cs"/>
        </a:defRPr>
      </a:lvl6pPr>
      <a:lvl7pPr eaLnBrk="1" hangingPunct="1">
        <a:defRPr lang="en-GB" sz="1950" b="1" kern="1200" noProof="0" dirty="0">
          <a:solidFill>
            <a:schemeClr val="bg1"/>
          </a:solidFill>
          <a:latin typeface="+mj-lt"/>
          <a:ea typeface="+mj-ea"/>
          <a:cs typeface="+mj-cs"/>
        </a:defRPr>
      </a:lvl7pPr>
      <a:lvl8pPr eaLnBrk="1" hangingPunct="1">
        <a:defRPr lang="en-GB" sz="1950" b="1" kern="1200" noProof="0" dirty="0">
          <a:solidFill>
            <a:schemeClr val="bg1"/>
          </a:solidFill>
          <a:latin typeface="+mj-lt"/>
          <a:ea typeface="+mj-ea"/>
          <a:cs typeface="+mj-cs"/>
        </a:defRPr>
      </a:lvl8pPr>
      <a:lvl9pPr eaLnBrk="1" hangingPunct="1">
        <a:defRPr lang="en-GB" sz="1950" b="1" kern="1200" noProof="0" dirty="0">
          <a:solidFill>
            <a:schemeClr val="bg1"/>
          </a:solidFill>
          <a:latin typeface="+mj-lt"/>
          <a:ea typeface="+mj-ea"/>
          <a:cs typeface="+mj-cs"/>
        </a:defRPr>
      </a:lvl9pPr>
    </p:titleStyle>
    <p:bodyStyle>
      <a:lvl1pPr marL="0" indent="0" algn="l" defTabSz="990570" rtl="0" eaLnBrk="1" latinLnBrk="0" hangingPunct="1">
        <a:lnSpc>
          <a:spcPct val="100000"/>
        </a:lnSpc>
        <a:spcBef>
          <a:spcPts val="650"/>
        </a:spcBef>
        <a:buFont typeface="Arial" pitchFamily="34" charset="0"/>
        <a:buNone/>
        <a:defRPr lang="en-US" sz="1083" b="1" kern="1200" noProof="0" dirty="0" smtClean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0" indent="0" algn="l" defTabSz="990570" rtl="0" eaLnBrk="1" latinLnBrk="0" hangingPunct="1">
        <a:lnSpc>
          <a:spcPct val="100000"/>
        </a:lnSpc>
        <a:spcBef>
          <a:spcPts val="650"/>
        </a:spcBef>
        <a:buFont typeface="Arial" pitchFamily="34" charset="0"/>
        <a:buNone/>
        <a:defRPr lang="en-US" sz="1083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92611" indent="-192611" algn="l" defTabSz="990570" rtl="0" eaLnBrk="1" latinLnBrk="0" hangingPunct="1">
        <a:lnSpc>
          <a:spcPct val="100000"/>
        </a:lnSpc>
        <a:spcBef>
          <a:spcPts val="650"/>
        </a:spcBef>
        <a:buClr>
          <a:srgbClr val="97989A"/>
        </a:buClr>
        <a:buFont typeface="Arial" pitchFamily="34" charset="0"/>
        <a:buChar char="■"/>
        <a:defRPr lang="en-US" sz="1083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85221" indent="-192611" algn="l" defTabSz="990570" rtl="0" eaLnBrk="1" latinLnBrk="0" hangingPunct="1">
        <a:lnSpc>
          <a:spcPct val="100000"/>
        </a:lnSpc>
        <a:spcBef>
          <a:spcPts val="650"/>
        </a:spcBef>
        <a:buClr>
          <a:srgbClr val="97989A"/>
        </a:buClr>
        <a:buFont typeface="Arial" pitchFamily="34" charset="0"/>
        <a:buChar char="–"/>
        <a:defRPr lang="en-US" sz="1083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79553" indent="-189171" algn="l" defTabSz="990570" rtl="0" eaLnBrk="1" latinLnBrk="0" hangingPunct="1">
        <a:lnSpc>
          <a:spcPct val="100000"/>
        </a:lnSpc>
        <a:spcBef>
          <a:spcPts val="650"/>
        </a:spcBef>
        <a:buClr>
          <a:srgbClr val="97989A"/>
        </a:buClr>
        <a:buFont typeface="Arial" pitchFamily="34" charset="0"/>
        <a:buChar char="■"/>
        <a:defRPr lang="en-GB" sz="1083" b="0" kern="1200" baseline="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80761" indent="-201210" algn="l" defTabSz="990570" rtl="0" eaLnBrk="1" latinLnBrk="0" hangingPunct="1">
        <a:lnSpc>
          <a:spcPct val="100000"/>
        </a:lnSpc>
        <a:spcBef>
          <a:spcPts val="650"/>
        </a:spcBef>
        <a:buClr>
          <a:srgbClr val="97989A"/>
        </a:buClr>
        <a:buFont typeface="Arial" pitchFamily="34" charset="0"/>
        <a:buChar char="–"/>
        <a:defRPr lang="en-GB" sz="1083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969933" indent="-189171" algn="l" defTabSz="990570" rtl="0" eaLnBrk="1" latinLnBrk="0" hangingPunct="1">
        <a:lnSpc>
          <a:spcPct val="100000"/>
        </a:lnSpc>
        <a:spcBef>
          <a:spcPts val="650"/>
        </a:spcBef>
        <a:buClr>
          <a:srgbClr val="97989A"/>
        </a:buClr>
        <a:buFont typeface="Arial" pitchFamily="34" charset="0"/>
        <a:buChar char="■"/>
        <a:defRPr lang="en-GB" sz="1083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171143" indent="-201210" algn="l" defTabSz="990570" rtl="0" eaLnBrk="1" latinLnBrk="0" hangingPunct="1">
        <a:lnSpc>
          <a:spcPct val="100000"/>
        </a:lnSpc>
        <a:spcBef>
          <a:spcPts val="650"/>
        </a:spcBef>
        <a:buClr>
          <a:srgbClr val="97989A"/>
        </a:buClr>
        <a:buFont typeface="Arial" pitchFamily="34" charset="0"/>
        <a:buChar char="–"/>
        <a:defRPr lang="en-GB" sz="1083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360314" indent="-189171" algn="l" defTabSz="990570" rtl="0" eaLnBrk="1" latinLnBrk="0" hangingPunct="1">
        <a:lnSpc>
          <a:spcPct val="100000"/>
        </a:lnSpc>
        <a:spcBef>
          <a:spcPts val="650"/>
        </a:spcBef>
        <a:buClr>
          <a:srgbClr val="97989A"/>
        </a:buClr>
        <a:buFont typeface="Arial" pitchFamily="34" charset="0"/>
        <a:buChar char="■"/>
        <a:defRPr lang="en-GB" sz="1083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chart" Target="../charts/chart3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3.emf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344488" y="1556792"/>
            <a:ext cx="4104455" cy="2016224"/>
          </a:xfrm>
        </p:spPr>
        <p:txBody>
          <a:bodyPr/>
          <a:lstStyle/>
          <a:p>
            <a:r>
              <a:rPr lang="ru-RU" sz="2400" dirty="0"/>
              <a:t>Экономическая эффективность внедрения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добровольных </a:t>
            </a:r>
            <a:br>
              <a:rPr lang="ru-RU" sz="2400" dirty="0" smtClean="0"/>
            </a:br>
            <a:r>
              <a:rPr lang="ru-RU" sz="2400" dirty="0" smtClean="0"/>
              <a:t>программ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r>
              <a:rPr lang="en-US" b="1" dirty="0" err="1"/>
              <a:t>Коротецкий</a:t>
            </a:r>
            <a:r>
              <a:rPr lang="en-US" b="1" dirty="0"/>
              <a:t> </a:t>
            </a:r>
            <a:r>
              <a:rPr lang="en-US" b="1" dirty="0" err="1"/>
              <a:t>Игорь</a:t>
            </a:r>
            <a:r>
              <a:rPr lang="en-US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Director</a:t>
            </a:r>
            <a:r>
              <a:rPr lang="en-US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Risk </a:t>
            </a:r>
            <a:r>
              <a:rPr lang="en-US" dirty="0"/>
              <a:t>Consulting, Head of Corporate Governance and Sustainability Group KPMG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расчета экономической эффективности от внедрения добровольных программ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838" y="1268413"/>
            <a:ext cx="9210326" cy="4897437"/>
          </a:xfrm>
          <a:prstGeom prst="rect">
            <a:avLst/>
          </a:prstGeom>
          <a:effectLst/>
        </p:spPr>
      </p:pic>
      <p:sp>
        <p:nvSpPr>
          <p:cNvPr id="5" name="Rectangle 4"/>
          <p:cNvSpPr/>
          <p:nvPr/>
        </p:nvSpPr>
        <p:spPr>
          <a:xfrm>
            <a:off x="2731014" y="1340291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sp>
        <p:nvSpPr>
          <p:cNvPr id="6" name="Rectangle 5"/>
          <p:cNvSpPr/>
          <p:nvPr/>
        </p:nvSpPr>
        <p:spPr>
          <a:xfrm>
            <a:off x="533319" y="1829890"/>
            <a:ext cx="2743224" cy="1743125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</a:pPr>
            <a:r>
              <a:rPr lang="ru-RU" sz="1100" dirty="0">
                <a:solidFill>
                  <a:schemeClr val="tx1"/>
                </a:solidFill>
                <a:latin typeface="Arial Black" panose="020B0A04020102020204" pitchFamily="34" charset="0"/>
              </a:rPr>
              <a:t>Экономическая эффективность определяется рядом факторов, которые необходимо учитывать при расчете совокупной выгоды от внедрения добровольных программ в краткосрочной и долгосрочной перспективе.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316" y="1398319"/>
            <a:ext cx="2157497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4066AA"/>
                </a:solidFill>
                <a:latin typeface="Arial Black" panose="020B0A04020102020204" pitchFamily="34" charset="0"/>
              </a:rPr>
              <a:t>Экономическая эффективность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5776" y="1478698"/>
            <a:ext cx="288032" cy="288032"/>
            <a:chOff x="3461395" y="3256828"/>
            <a:chExt cx="288032" cy="288032"/>
          </a:xfrm>
        </p:grpSpPr>
        <p:sp>
          <p:nvSpPr>
            <p:cNvPr id="9" name="Oval 8"/>
            <p:cNvSpPr/>
            <p:nvPr/>
          </p:nvSpPr>
          <p:spPr>
            <a:xfrm>
              <a:off x="3461395" y="3256828"/>
              <a:ext cx="288032" cy="288032"/>
            </a:xfrm>
            <a:prstGeom prst="ellipse">
              <a:avLst/>
            </a:prstGeom>
            <a:solidFill>
              <a:srgbClr val="DC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3534598" y="3332056"/>
              <a:ext cx="198016" cy="150383"/>
            </a:xfrm>
            <a:prstGeom prst="triangle">
              <a:avLst/>
            </a:prstGeom>
            <a:solidFill>
              <a:srgbClr val="406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30766" y="1305678"/>
            <a:ext cx="345777" cy="491367"/>
            <a:chOff x="1587500" y="3903664"/>
            <a:chExt cx="542925" cy="771525"/>
          </a:xfrm>
        </p:grpSpPr>
        <p:sp>
          <p:nvSpPr>
            <p:cNvPr id="12" name="Freeform 364"/>
            <p:cNvSpPr>
              <a:spLocks/>
            </p:cNvSpPr>
            <p:nvPr/>
          </p:nvSpPr>
          <p:spPr bwMode="auto">
            <a:xfrm>
              <a:off x="1587500" y="3903664"/>
              <a:ext cx="542925" cy="771525"/>
            </a:xfrm>
            <a:custGeom>
              <a:avLst/>
              <a:gdLst>
                <a:gd name="T0" fmla="*/ 23 w 99"/>
                <a:gd name="T1" fmla="*/ 138 h 141"/>
                <a:gd name="T2" fmla="*/ 22 w 99"/>
                <a:gd name="T3" fmla="*/ 137 h 141"/>
                <a:gd name="T4" fmla="*/ 18 w 99"/>
                <a:gd name="T5" fmla="*/ 96 h 141"/>
                <a:gd name="T6" fmla="*/ 44 w 99"/>
                <a:gd name="T7" fmla="*/ 40 h 141"/>
                <a:gd name="T8" fmla="*/ 56 w 99"/>
                <a:gd name="T9" fmla="*/ 35 h 141"/>
                <a:gd name="T10" fmla="*/ 60 w 99"/>
                <a:gd name="T11" fmla="*/ 40 h 141"/>
                <a:gd name="T12" fmla="*/ 60 w 99"/>
                <a:gd name="T13" fmla="*/ 47 h 141"/>
                <a:gd name="T14" fmla="*/ 34 w 99"/>
                <a:gd name="T15" fmla="*/ 104 h 141"/>
                <a:gd name="T16" fmla="*/ 31 w 99"/>
                <a:gd name="T17" fmla="*/ 122 h 141"/>
                <a:gd name="T18" fmla="*/ 32 w 99"/>
                <a:gd name="T19" fmla="*/ 123 h 141"/>
                <a:gd name="T20" fmla="*/ 47 w 99"/>
                <a:gd name="T21" fmla="*/ 110 h 141"/>
                <a:gd name="T22" fmla="*/ 76 w 99"/>
                <a:gd name="T23" fmla="*/ 48 h 141"/>
                <a:gd name="T24" fmla="*/ 69 w 99"/>
                <a:gd name="T25" fmla="*/ 24 h 141"/>
                <a:gd name="T26" fmla="*/ 68 w 99"/>
                <a:gd name="T27" fmla="*/ 24 h 141"/>
                <a:gd name="T28" fmla="*/ 43 w 99"/>
                <a:gd name="T29" fmla="*/ 34 h 141"/>
                <a:gd name="T30" fmla="*/ 17 w 99"/>
                <a:gd name="T31" fmla="*/ 91 h 141"/>
                <a:gd name="T32" fmla="*/ 5 w 99"/>
                <a:gd name="T33" fmla="*/ 95 h 141"/>
                <a:gd name="T34" fmla="*/ 1 w 99"/>
                <a:gd name="T35" fmla="*/ 90 h 141"/>
                <a:gd name="T36" fmla="*/ 1 w 99"/>
                <a:gd name="T37" fmla="*/ 83 h 141"/>
                <a:gd name="T38" fmla="*/ 28 w 99"/>
                <a:gd name="T39" fmla="*/ 26 h 141"/>
                <a:gd name="T40" fmla="*/ 28 w 99"/>
                <a:gd name="T41" fmla="*/ 25 h 141"/>
                <a:gd name="T42" fmla="*/ 75 w 99"/>
                <a:gd name="T43" fmla="*/ 8 h 141"/>
                <a:gd name="T44" fmla="*/ 77 w 99"/>
                <a:gd name="T45" fmla="*/ 9 h 141"/>
                <a:gd name="T46" fmla="*/ 77 w 99"/>
                <a:gd name="T47" fmla="*/ 9 h 141"/>
                <a:gd name="T48" fmla="*/ 92 w 99"/>
                <a:gd name="T49" fmla="*/ 56 h 141"/>
                <a:gd name="T50" fmla="*/ 63 w 99"/>
                <a:gd name="T51" fmla="*/ 117 h 141"/>
                <a:gd name="T52" fmla="*/ 37 w 99"/>
                <a:gd name="T53" fmla="*/ 141 h 141"/>
                <a:gd name="T54" fmla="*/ 25 w 99"/>
                <a:gd name="T55" fmla="*/ 138 h 141"/>
                <a:gd name="T56" fmla="*/ 23 w 99"/>
                <a:gd name="T57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41">
                  <a:moveTo>
                    <a:pt x="23" y="138"/>
                  </a:moveTo>
                  <a:cubicBezTo>
                    <a:pt x="23" y="137"/>
                    <a:pt x="22" y="137"/>
                    <a:pt x="22" y="137"/>
                  </a:cubicBezTo>
                  <a:cubicBezTo>
                    <a:pt x="4" y="125"/>
                    <a:pt x="14" y="105"/>
                    <a:pt x="18" y="9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6" y="35"/>
                    <a:pt x="51" y="34"/>
                    <a:pt x="56" y="35"/>
                  </a:cubicBezTo>
                  <a:cubicBezTo>
                    <a:pt x="58" y="37"/>
                    <a:pt x="59" y="38"/>
                    <a:pt x="60" y="40"/>
                  </a:cubicBezTo>
                  <a:cubicBezTo>
                    <a:pt x="61" y="43"/>
                    <a:pt x="61" y="45"/>
                    <a:pt x="60" y="47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27" y="118"/>
                    <a:pt x="30" y="121"/>
                    <a:pt x="31" y="122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7" y="125"/>
                    <a:pt x="40" y="126"/>
                    <a:pt x="47" y="110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9" y="41"/>
                    <a:pt x="78" y="30"/>
                    <a:pt x="69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2" y="21"/>
                    <a:pt x="53" y="20"/>
                    <a:pt x="43" y="34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5" y="95"/>
                    <a:pt x="10" y="97"/>
                    <a:pt x="5" y="95"/>
                  </a:cubicBezTo>
                  <a:cubicBezTo>
                    <a:pt x="3" y="94"/>
                    <a:pt x="1" y="92"/>
                    <a:pt x="1" y="90"/>
                  </a:cubicBezTo>
                  <a:cubicBezTo>
                    <a:pt x="0" y="88"/>
                    <a:pt x="0" y="85"/>
                    <a:pt x="1" y="83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5"/>
                    <a:pt x="28" y="25"/>
                  </a:cubicBezTo>
                  <a:cubicBezTo>
                    <a:pt x="46" y="0"/>
                    <a:pt x="65" y="4"/>
                    <a:pt x="75" y="8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5" y="19"/>
                    <a:pt x="99" y="41"/>
                    <a:pt x="92" y="5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59" y="126"/>
                    <a:pt x="52" y="141"/>
                    <a:pt x="37" y="141"/>
                  </a:cubicBezTo>
                  <a:cubicBezTo>
                    <a:pt x="33" y="141"/>
                    <a:pt x="29" y="140"/>
                    <a:pt x="25" y="138"/>
                  </a:cubicBezTo>
                  <a:lnTo>
                    <a:pt x="23" y="138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65"/>
            <p:cNvSpPr>
              <a:spLocks/>
            </p:cNvSpPr>
            <p:nvPr/>
          </p:nvSpPr>
          <p:spPr bwMode="auto">
            <a:xfrm>
              <a:off x="1593850" y="3908426"/>
              <a:ext cx="525463" cy="762000"/>
            </a:xfrm>
            <a:custGeom>
              <a:avLst/>
              <a:gdLst>
                <a:gd name="T0" fmla="*/ 36 w 96"/>
                <a:gd name="T1" fmla="*/ 139 h 139"/>
                <a:gd name="T2" fmla="*/ 24 w 96"/>
                <a:gd name="T3" fmla="*/ 136 h 139"/>
                <a:gd name="T4" fmla="*/ 23 w 96"/>
                <a:gd name="T5" fmla="*/ 135 h 139"/>
                <a:gd name="T6" fmla="*/ 22 w 96"/>
                <a:gd name="T7" fmla="*/ 135 h 139"/>
                <a:gd name="T8" fmla="*/ 18 w 96"/>
                <a:gd name="T9" fmla="*/ 96 h 139"/>
                <a:gd name="T10" fmla="*/ 44 w 96"/>
                <a:gd name="T11" fmla="*/ 39 h 139"/>
                <a:gd name="T12" fmla="*/ 54 w 96"/>
                <a:gd name="T13" fmla="*/ 36 h 139"/>
                <a:gd name="T14" fmla="*/ 58 w 96"/>
                <a:gd name="T15" fmla="*/ 46 h 139"/>
                <a:gd name="T16" fmla="*/ 31 w 96"/>
                <a:gd name="T17" fmla="*/ 102 h 139"/>
                <a:gd name="T18" fmla="*/ 29 w 96"/>
                <a:gd name="T19" fmla="*/ 122 h 139"/>
                <a:gd name="T20" fmla="*/ 30 w 96"/>
                <a:gd name="T21" fmla="*/ 123 h 139"/>
                <a:gd name="T22" fmla="*/ 48 w 96"/>
                <a:gd name="T23" fmla="*/ 109 h 139"/>
                <a:gd name="T24" fmla="*/ 76 w 96"/>
                <a:gd name="T25" fmla="*/ 48 h 139"/>
                <a:gd name="T26" fmla="*/ 69 w 96"/>
                <a:gd name="T27" fmla="*/ 22 h 139"/>
                <a:gd name="T28" fmla="*/ 68 w 96"/>
                <a:gd name="T29" fmla="*/ 22 h 139"/>
                <a:gd name="T30" fmla="*/ 41 w 96"/>
                <a:gd name="T31" fmla="*/ 32 h 139"/>
                <a:gd name="T32" fmla="*/ 15 w 96"/>
                <a:gd name="T33" fmla="*/ 89 h 139"/>
                <a:gd name="T34" fmla="*/ 5 w 96"/>
                <a:gd name="T35" fmla="*/ 92 h 139"/>
                <a:gd name="T36" fmla="*/ 1 w 96"/>
                <a:gd name="T37" fmla="*/ 83 h 139"/>
                <a:gd name="T38" fmla="*/ 28 w 96"/>
                <a:gd name="T39" fmla="*/ 26 h 139"/>
                <a:gd name="T40" fmla="*/ 28 w 96"/>
                <a:gd name="T41" fmla="*/ 25 h 139"/>
                <a:gd name="T42" fmla="*/ 74 w 96"/>
                <a:gd name="T43" fmla="*/ 9 h 139"/>
                <a:gd name="T44" fmla="*/ 75 w 96"/>
                <a:gd name="T45" fmla="*/ 9 h 139"/>
                <a:gd name="T46" fmla="*/ 75 w 96"/>
                <a:gd name="T47" fmla="*/ 9 h 139"/>
                <a:gd name="T48" fmla="*/ 90 w 96"/>
                <a:gd name="T49" fmla="*/ 54 h 139"/>
                <a:gd name="T50" fmla="*/ 61 w 96"/>
                <a:gd name="T51" fmla="*/ 116 h 139"/>
                <a:gd name="T52" fmla="*/ 36 w 96"/>
                <a:gd name="T5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6" h="139">
                  <a:moveTo>
                    <a:pt x="36" y="139"/>
                  </a:moveTo>
                  <a:cubicBezTo>
                    <a:pt x="32" y="139"/>
                    <a:pt x="28" y="138"/>
                    <a:pt x="24" y="136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5" y="123"/>
                    <a:pt x="14" y="104"/>
                    <a:pt x="18" y="96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6" y="36"/>
                    <a:pt x="50" y="34"/>
                    <a:pt x="54" y="36"/>
                  </a:cubicBezTo>
                  <a:cubicBezTo>
                    <a:pt x="58" y="38"/>
                    <a:pt x="59" y="42"/>
                    <a:pt x="58" y="46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24" y="117"/>
                    <a:pt x="27" y="121"/>
                    <a:pt x="29" y="122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37" y="126"/>
                    <a:pt x="40" y="125"/>
                    <a:pt x="48" y="10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80" y="40"/>
                    <a:pt x="78" y="28"/>
                    <a:pt x="69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1" y="19"/>
                    <a:pt x="52" y="17"/>
                    <a:pt x="41" y="32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3" y="93"/>
                    <a:pt x="8" y="94"/>
                    <a:pt x="5" y="92"/>
                  </a:cubicBezTo>
                  <a:cubicBezTo>
                    <a:pt x="1" y="91"/>
                    <a:pt x="0" y="86"/>
                    <a:pt x="1" y="83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45" y="0"/>
                    <a:pt x="64" y="4"/>
                    <a:pt x="74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93" y="19"/>
                    <a:pt x="96" y="40"/>
                    <a:pt x="90" y="54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57" y="124"/>
                    <a:pt x="50" y="139"/>
                    <a:pt x="36" y="139"/>
                  </a:cubicBezTo>
                  <a:close/>
                </a:path>
              </a:pathLst>
            </a:cu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Rectangular Callout 14"/>
          <p:cNvSpPr/>
          <p:nvPr/>
        </p:nvSpPr>
        <p:spPr>
          <a:xfrm>
            <a:off x="3588605" y="1766731"/>
            <a:ext cx="1163412" cy="1014198"/>
          </a:xfrm>
          <a:prstGeom prst="wedgeRectCallout">
            <a:avLst>
              <a:gd name="adj1" fmla="val -20486"/>
              <a:gd name="adj2" fmla="val 65155"/>
            </a:avLst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574" y="1870025"/>
            <a:ext cx="1034781" cy="8020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>
                <a:solidFill>
                  <a:srgbClr val="00338D"/>
                </a:solidFill>
                <a:latin typeface="Arial Black" panose="020B0A04020102020204" pitchFamily="34" charset="0"/>
              </a:rPr>
              <a:t>Затраты на охрану труда и лечение сотрудников до внедрения добровольной программы</a:t>
            </a:r>
            <a:endParaRPr lang="en-US" sz="700" dirty="0">
              <a:solidFill>
                <a:srgbClr val="00338D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Rectangular Callout 38"/>
          <p:cNvSpPr/>
          <p:nvPr/>
        </p:nvSpPr>
        <p:spPr>
          <a:xfrm>
            <a:off x="5131612" y="1766731"/>
            <a:ext cx="1163412" cy="1014198"/>
          </a:xfrm>
          <a:prstGeom prst="wedgeRectCallout">
            <a:avLst>
              <a:gd name="adj1" fmla="val -20486"/>
              <a:gd name="adj2" fmla="val 65155"/>
            </a:avLst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200581" y="1870025"/>
            <a:ext cx="1034781" cy="8020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700">
                <a:solidFill>
                  <a:srgbClr val="00338D"/>
                </a:solidFill>
                <a:latin typeface="Arial Black" panose="020B0A04020102020204" pitchFamily="34" charset="0"/>
              </a:rPr>
              <a:t>Затраты на охрану труда и лечение сотрудников после внедрения добровольной программы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6674619" y="1766731"/>
            <a:ext cx="1163412" cy="1014198"/>
          </a:xfrm>
          <a:prstGeom prst="wedgeRectCallout">
            <a:avLst>
              <a:gd name="adj1" fmla="val -20486"/>
              <a:gd name="adj2" fmla="val 65155"/>
            </a:avLst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743588" y="1870025"/>
            <a:ext cx="1034781" cy="8020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700">
                <a:solidFill>
                  <a:srgbClr val="00338D"/>
                </a:solidFill>
                <a:latin typeface="Arial Black" panose="020B0A04020102020204" pitchFamily="34" charset="0"/>
              </a:rPr>
              <a:t>Затраты на добровольную программу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8217625" y="1771100"/>
            <a:ext cx="1163412" cy="1014198"/>
          </a:xfrm>
          <a:prstGeom prst="wedgeRectCallout">
            <a:avLst>
              <a:gd name="adj1" fmla="val -20486"/>
              <a:gd name="adj2" fmla="val 65155"/>
            </a:avLst>
          </a:prstGeom>
          <a:solidFill>
            <a:srgbClr val="9E30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86594" y="1874394"/>
            <a:ext cx="1034781" cy="8020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700" dirty="0">
                <a:solidFill>
                  <a:srgbClr val="9E3039"/>
                </a:solidFill>
                <a:latin typeface="Arial Black" panose="020B0A04020102020204" pitchFamily="34" charset="0"/>
              </a:rPr>
              <a:t>Краткосрочная </a:t>
            </a:r>
          </a:p>
          <a:p>
            <a:pPr algn="ctr"/>
            <a:r>
              <a:rPr lang="ru-RU" sz="700" dirty="0">
                <a:solidFill>
                  <a:srgbClr val="9E3039"/>
                </a:solidFill>
                <a:latin typeface="Arial Black" panose="020B0A04020102020204" pitchFamily="34" charset="0"/>
              </a:rPr>
              <a:t>чистая выгода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3588605" y="3279247"/>
            <a:ext cx="1163412" cy="1014198"/>
          </a:xfrm>
          <a:prstGeom prst="wedgeRectCallout">
            <a:avLst>
              <a:gd name="adj1" fmla="val -20486"/>
              <a:gd name="adj2" fmla="val 65155"/>
            </a:avLst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57574" y="3382541"/>
            <a:ext cx="1034781" cy="8020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700">
                <a:solidFill>
                  <a:srgbClr val="00338D"/>
                </a:solidFill>
                <a:latin typeface="Arial Black" panose="020B0A04020102020204" pitchFamily="34" charset="0"/>
              </a:rPr>
              <a:t>Экономия издержек, связанных с текучестью кадров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5131612" y="3279247"/>
            <a:ext cx="1163412" cy="1014198"/>
          </a:xfrm>
          <a:prstGeom prst="wedgeRectCallout">
            <a:avLst>
              <a:gd name="adj1" fmla="val -20486"/>
              <a:gd name="adj2" fmla="val 65155"/>
            </a:avLst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200581" y="3382541"/>
            <a:ext cx="1034781" cy="8020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700">
                <a:solidFill>
                  <a:srgbClr val="00338D"/>
                </a:solidFill>
                <a:latin typeface="Arial Black" panose="020B0A04020102020204" pitchFamily="34" charset="0"/>
              </a:rPr>
              <a:t>Экономия потенциальных издержек, связанных с техногенными происшествиями и инцидентами</a:t>
            </a:r>
          </a:p>
        </p:txBody>
      </p:sp>
      <p:sp>
        <p:nvSpPr>
          <p:cNvPr id="54" name="Rectangular Callout 53"/>
          <p:cNvSpPr/>
          <p:nvPr/>
        </p:nvSpPr>
        <p:spPr>
          <a:xfrm>
            <a:off x="6674619" y="3279247"/>
            <a:ext cx="1163412" cy="1014198"/>
          </a:xfrm>
          <a:prstGeom prst="wedgeRectCallout">
            <a:avLst>
              <a:gd name="adj1" fmla="val -20486"/>
              <a:gd name="adj2" fmla="val 65155"/>
            </a:avLst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743588" y="3382541"/>
            <a:ext cx="1034781" cy="8020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700">
                <a:solidFill>
                  <a:srgbClr val="00338D"/>
                </a:solidFill>
                <a:latin typeface="Arial Black" panose="020B0A04020102020204" pitchFamily="34" charset="0"/>
              </a:rPr>
              <a:t>Сокращенные расходы на ремонтно-восстановительные работы</a:t>
            </a:r>
          </a:p>
        </p:txBody>
      </p:sp>
      <p:sp>
        <p:nvSpPr>
          <p:cNvPr id="57" name="Rectangular Callout 56"/>
          <p:cNvSpPr/>
          <p:nvPr/>
        </p:nvSpPr>
        <p:spPr>
          <a:xfrm>
            <a:off x="8217625" y="3283616"/>
            <a:ext cx="1163412" cy="1014198"/>
          </a:xfrm>
          <a:prstGeom prst="wedgeRectCallout">
            <a:avLst>
              <a:gd name="adj1" fmla="val -20486"/>
              <a:gd name="adj2" fmla="val 65155"/>
            </a:avLst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286594" y="3386910"/>
            <a:ext cx="1034781" cy="8020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700">
                <a:solidFill>
                  <a:srgbClr val="00338D"/>
                </a:solidFill>
                <a:latin typeface="Arial Black" panose="020B0A04020102020204" pitchFamily="34" charset="0"/>
              </a:rPr>
              <a:t>Экономия издержек вследствие повышения надежности производственного процесса</a:t>
            </a:r>
          </a:p>
        </p:txBody>
      </p:sp>
      <p:sp>
        <p:nvSpPr>
          <p:cNvPr id="60" name="Rectangular Callout 59"/>
          <p:cNvSpPr/>
          <p:nvPr/>
        </p:nvSpPr>
        <p:spPr>
          <a:xfrm>
            <a:off x="3594966" y="4791763"/>
            <a:ext cx="1163412" cy="1014198"/>
          </a:xfrm>
          <a:prstGeom prst="wedgeRectCallout">
            <a:avLst>
              <a:gd name="adj1" fmla="val -20486"/>
              <a:gd name="adj2" fmla="val 65155"/>
            </a:avLst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663935" y="4895057"/>
            <a:ext cx="1034781" cy="8020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700">
                <a:solidFill>
                  <a:srgbClr val="00338D"/>
                </a:solidFill>
                <a:latin typeface="Arial Black" panose="020B0A04020102020204" pitchFamily="34" charset="0"/>
              </a:rPr>
              <a:t>Экономия издержек, связанных с выплатами по штрафам</a:t>
            </a:r>
          </a:p>
        </p:txBody>
      </p:sp>
      <p:sp>
        <p:nvSpPr>
          <p:cNvPr id="63" name="Rectangular Callout 62"/>
          <p:cNvSpPr/>
          <p:nvPr/>
        </p:nvSpPr>
        <p:spPr>
          <a:xfrm>
            <a:off x="5137973" y="4791763"/>
            <a:ext cx="1163412" cy="1014198"/>
          </a:xfrm>
          <a:prstGeom prst="wedgeRectCallout">
            <a:avLst>
              <a:gd name="adj1" fmla="val -20486"/>
              <a:gd name="adj2" fmla="val 65155"/>
            </a:avLst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206942" y="4895057"/>
            <a:ext cx="1034781" cy="8020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700">
                <a:solidFill>
                  <a:srgbClr val="00338D"/>
                </a:solidFill>
                <a:latin typeface="Arial Black" panose="020B0A04020102020204" pitchFamily="34" charset="0"/>
              </a:rPr>
              <a:t>Экономия потенциальных издержек, связанных с политическими и регуляторными рисками </a:t>
            </a:r>
          </a:p>
        </p:txBody>
      </p:sp>
      <p:sp>
        <p:nvSpPr>
          <p:cNvPr id="66" name="Rectangular Callout 65"/>
          <p:cNvSpPr/>
          <p:nvPr/>
        </p:nvSpPr>
        <p:spPr>
          <a:xfrm>
            <a:off x="6680980" y="4791763"/>
            <a:ext cx="1163412" cy="1014198"/>
          </a:xfrm>
          <a:prstGeom prst="wedgeRectCallout">
            <a:avLst>
              <a:gd name="adj1" fmla="val -20486"/>
              <a:gd name="adj2" fmla="val 65155"/>
            </a:avLst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749949" y="4895057"/>
            <a:ext cx="1034781" cy="8020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700">
                <a:solidFill>
                  <a:srgbClr val="00338D"/>
                </a:solidFill>
                <a:latin typeface="Arial Black" panose="020B0A04020102020204" pitchFamily="34" charset="0"/>
              </a:rPr>
              <a:t>Репутационная выгода </a:t>
            </a:r>
          </a:p>
        </p:txBody>
      </p:sp>
      <p:sp>
        <p:nvSpPr>
          <p:cNvPr id="69" name="Rectangular Callout 68"/>
          <p:cNvSpPr/>
          <p:nvPr/>
        </p:nvSpPr>
        <p:spPr>
          <a:xfrm>
            <a:off x="8223986" y="4796132"/>
            <a:ext cx="1163412" cy="1014198"/>
          </a:xfrm>
          <a:prstGeom prst="wedgeRectCallout">
            <a:avLst>
              <a:gd name="adj1" fmla="val -20486"/>
              <a:gd name="adj2" fmla="val 65155"/>
            </a:avLst>
          </a:prstGeom>
          <a:solidFill>
            <a:srgbClr val="007C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292955" y="4899426"/>
            <a:ext cx="1034781" cy="8020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700">
                <a:solidFill>
                  <a:srgbClr val="007C92"/>
                </a:solidFill>
                <a:latin typeface="Arial Black" panose="020B0A04020102020204" pitchFamily="34" charset="0"/>
              </a:rPr>
              <a:t>Реальная ценность</a:t>
            </a:r>
          </a:p>
        </p:txBody>
      </p:sp>
      <p:sp>
        <p:nvSpPr>
          <p:cNvPr id="71" name="AutoShape 4"/>
          <p:cNvSpPr>
            <a:spLocks noChangeArrowheads="1"/>
          </p:cNvSpPr>
          <p:nvPr/>
        </p:nvSpPr>
        <p:spPr bwMode="auto">
          <a:xfrm>
            <a:off x="4752017" y="2025693"/>
            <a:ext cx="385956" cy="490733"/>
          </a:xfrm>
          <a:prstGeom prst="rightArrow">
            <a:avLst>
              <a:gd name="adj1" fmla="val 83962"/>
              <a:gd name="adj2" fmla="val 54783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7AB800">
                  <a:alpha val="50000"/>
                </a:srgbClr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-</a:t>
            </a:r>
            <a:endParaRPr lang="en-GB" sz="24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72" name="AutoShape 4"/>
          <p:cNvSpPr>
            <a:spLocks noChangeArrowheads="1"/>
          </p:cNvSpPr>
          <p:nvPr/>
        </p:nvSpPr>
        <p:spPr bwMode="auto">
          <a:xfrm>
            <a:off x="6288662" y="2025692"/>
            <a:ext cx="385956" cy="490733"/>
          </a:xfrm>
          <a:prstGeom prst="rightArrow">
            <a:avLst>
              <a:gd name="adj1" fmla="val 83962"/>
              <a:gd name="adj2" fmla="val 54783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7AB800">
                  <a:alpha val="50000"/>
                </a:srgbClr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-</a:t>
            </a:r>
            <a:endParaRPr lang="en-GB" sz="24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auto">
          <a:xfrm>
            <a:off x="7831669" y="2025691"/>
            <a:ext cx="385956" cy="490733"/>
          </a:xfrm>
          <a:prstGeom prst="rightArrow">
            <a:avLst>
              <a:gd name="adj1" fmla="val 83962"/>
              <a:gd name="adj2" fmla="val 54783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=</a:t>
            </a:r>
            <a:endParaRPr lang="en-GB" sz="24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74" name="AutoShape 4"/>
          <p:cNvSpPr>
            <a:spLocks noChangeArrowheads="1"/>
          </p:cNvSpPr>
          <p:nvPr/>
        </p:nvSpPr>
        <p:spPr bwMode="auto">
          <a:xfrm rot="5400000">
            <a:off x="8805847" y="2788671"/>
            <a:ext cx="490421" cy="490733"/>
          </a:xfrm>
          <a:prstGeom prst="rightArrow">
            <a:avLst>
              <a:gd name="adj1" fmla="val 83962"/>
              <a:gd name="adj2" fmla="val 36592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7AB800">
                  <a:alpha val="50000"/>
                </a:srgbClr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+</a:t>
            </a:r>
            <a:endParaRPr lang="en-GB" sz="24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75" name="AutoShape 4"/>
          <p:cNvSpPr>
            <a:spLocks noChangeArrowheads="1"/>
          </p:cNvSpPr>
          <p:nvPr/>
        </p:nvSpPr>
        <p:spPr bwMode="auto">
          <a:xfrm rot="10800000">
            <a:off x="7831669" y="3525507"/>
            <a:ext cx="385956" cy="490733"/>
          </a:xfrm>
          <a:prstGeom prst="rightArrow">
            <a:avLst>
              <a:gd name="adj1" fmla="val 83962"/>
              <a:gd name="adj2" fmla="val 54783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7AB800">
                  <a:alpha val="50000"/>
                </a:srgbClr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+</a:t>
            </a:r>
            <a:endParaRPr lang="en-GB" sz="24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77" name="AutoShape 4"/>
          <p:cNvSpPr>
            <a:spLocks noChangeArrowheads="1"/>
          </p:cNvSpPr>
          <p:nvPr/>
        </p:nvSpPr>
        <p:spPr bwMode="auto">
          <a:xfrm rot="10800000">
            <a:off x="6282860" y="3525507"/>
            <a:ext cx="385956" cy="490733"/>
          </a:xfrm>
          <a:prstGeom prst="rightArrow">
            <a:avLst>
              <a:gd name="adj1" fmla="val 83962"/>
              <a:gd name="adj2" fmla="val 54783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7AB800">
                  <a:alpha val="50000"/>
                </a:srgbClr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+</a:t>
            </a:r>
            <a:endParaRPr lang="en-GB" sz="24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78" name="AutoShape 4"/>
          <p:cNvSpPr>
            <a:spLocks noChangeArrowheads="1"/>
          </p:cNvSpPr>
          <p:nvPr/>
        </p:nvSpPr>
        <p:spPr bwMode="auto">
          <a:xfrm rot="10800000">
            <a:off x="4742755" y="3543996"/>
            <a:ext cx="385956" cy="490733"/>
          </a:xfrm>
          <a:prstGeom prst="rightArrow">
            <a:avLst>
              <a:gd name="adj1" fmla="val 83962"/>
              <a:gd name="adj2" fmla="val 54783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7AB800">
                  <a:alpha val="50000"/>
                </a:srgbClr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+</a:t>
            </a:r>
            <a:endParaRPr lang="en-GB" sz="24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79" name="AutoShape 4"/>
          <p:cNvSpPr>
            <a:spLocks noChangeArrowheads="1"/>
          </p:cNvSpPr>
          <p:nvPr/>
        </p:nvSpPr>
        <p:spPr bwMode="auto">
          <a:xfrm rot="5400000">
            <a:off x="4170467" y="4295647"/>
            <a:ext cx="490421" cy="490733"/>
          </a:xfrm>
          <a:prstGeom prst="rightArrow">
            <a:avLst>
              <a:gd name="adj1" fmla="val 83962"/>
              <a:gd name="adj2" fmla="val 36592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7AB800">
                  <a:alpha val="50000"/>
                </a:srgbClr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+</a:t>
            </a:r>
            <a:endParaRPr lang="en-GB" sz="24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80" name="AutoShape 4"/>
          <p:cNvSpPr>
            <a:spLocks noChangeArrowheads="1"/>
          </p:cNvSpPr>
          <p:nvPr/>
        </p:nvSpPr>
        <p:spPr bwMode="auto">
          <a:xfrm>
            <a:off x="4749887" y="5068968"/>
            <a:ext cx="385956" cy="490733"/>
          </a:xfrm>
          <a:prstGeom prst="rightArrow">
            <a:avLst>
              <a:gd name="adj1" fmla="val 83962"/>
              <a:gd name="adj2" fmla="val 54783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7AB800">
                  <a:alpha val="50000"/>
                </a:srgbClr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+</a:t>
            </a:r>
            <a:endParaRPr lang="en-GB" sz="24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81" name="AutoShape 4"/>
          <p:cNvSpPr>
            <a:spLocks noChangeArrowheads="1"/>
          </p:cNvSpPr>
          <p:nvPr/>
        </p:nvSpPr>
        <p:spPr bwMode="auto">
          <a:xfrm>
            <a:off x="6295023" y="5068968"/>
            <a:ext cx="385956" cy="490733"/>
          </a:xfrm>
          <a:prstGeom prst="rightArrow">
            <a:avLst>
              <a:gd name="adj1" fmla="val 83962"/>
              <a:gd name="adj2" fmla="val 54783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7AB800">
                  <a:alpha val="50000"/>
                </a:srgbClr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+</a:t>
            </a:r>
            <a:endParaRPr lang="en-GB" sz="24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82" name="AutoShape 4"/>
          <p:cNvSpPr>
            <a:spLocks noChangeArrowheads="1"/>
          </p:cNvSpPr>
          <p:nvPr/>
        </p:nvSpPr>
        <p:spPr bwMode="auto">
          <a:xfrm>
            <a:off x="7847337" y="5075515"/>
            <a:ext cx="385956" cy="490733"/>
          </a:xfrm>
          <a:prstGeom prst="rightArrow">
            <a:avLst>
              <a:gd name="adj1" fmla="val 83962"/>
              <a:gd name="adj2" fmla="val 54783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=</a:t>
            </a:r>
            <a:endParaRPr lang="en-GB" sz="24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r="24961"/>
          <a:stretch/>
        </p:blipFill>
        <p:spPr>
          <a:xfrm>
            <a:off x="533316" y="3416376"/>
            <a:ext cx="2743227" cy="260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9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7100" y="5925277"/>
            <a:ext cx="5542004" cy="468644"/>
          </a:xfrm>
        </p:spPr>
        <p:txBody>
          <a:bodyPr anchor="b"/>
          <a:lstStyle/>
          <a:p>
            <a:r>
              <a:rPr lang="ru-RU" dirty="0"/>
              <a:t>KPMG, логотип KPMG и слоган “cutting through complexity” являются зарегистрированными товарными знаками или товарными знаками ассоциации KPMG International.</a:t>
            </a:r>
            <a:endParaRPr lang="en-GB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 bwMode="gray">
          <a:xfrm>
            <a:off x="350488" y="3507008"/>
            <a:ext cx="5538616" cy="227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b">
            <a:noAutofit/>
          </a:bodyPr>
          <a:lstStyle/>
          <a:p>
            <a:r>
              <a:rPr lang="ru-RU" sz="1100" dirty="0"/>
              <a:t>Информация, содержащаяся в настоящем документе, носит общий характер и подготовлена без учета конкретных обстоятельств того или иного лица или организации. Хотя мы неизменно стремимся представлять своевременную и точную информацию, мы не можем гарантировать того, что данная информация окажется столь же точной на момент получения или будет оставаться столь же точной в будущем. Предпринимать какие-либо действия на основании такой информации можно только после консультаций с соответствующими специалистами и тщательного анализа конкретной ситуации. </a:t>
            </a:r>
            <a:endParaRPr lang="ru-RU" sz="1100" dirty="0" smtClean="0"/>
          </a:p>
          <a:p>
            <a:endParaRPr lang="ru-RU" sz="1100" dirty="0"/>
          </a:p>
          <a:p>
            <a:r>
              <a:rPr lang="ru-RU" sz="1100" dirty="0" smtClean="0"/>
              <a:t>© 201</a:t>
            </a:r>
            <a:r>
              <a:rPr lang="en-US" sz="1100" dirty="0" smtClean="0"/>
              <a:t>5</a:t>
            </a:r>
            <a:r>
              <a:rPr lang="ru-RU" sz="1100" dirty="0" smtClean="0"/>
              <a:t> </a:t>
            </a:r>
            <a:r>
              <a:rPr lang="ru-RU" sz="1100" dirty="0" smtClean="0"/>
              <a:t>АО </a:t>
            </a:r>
            <a:r>
              <a:rPr lang="ru-RU" sz="1100" dirty="0"/>
              <a:t>«КПМГ», компания, зарегистрированная в соответствии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ru-RU" sz="1100" dirty="0"/>
              <a:t>с законодательством Российской </a:t>
            </a:r>
            <a:r>
              <a:rPr lang="ru-RU" sz="1100" dirty="0" smtClean="0"/>
              <a:t>Федерации</a:t>
            </a:r>
            <a:r>
              <a:rPr lang="en-US" sz="1100" dirty="0" smtClean="0"/>
              <a:t>,</a:t>
            </a:r>
            <a:r>
              <a:rPr lang="ru-RU" sz="1100" dirty="0" smtClean="0"/>
              <a:t> </a:t>
            </a:r>
            <a:r>
              <a:rPr lang="ru-RU" sz="1100" dirty="0"/>
              <a:t>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  <a:r>
              <a:rPr lang="en-US" sz="1100" dirty="0"/>
              <a:t> </a:t>
            </a:r>
            <a:r>
              <a:rPr lang="ru-RU" sz="1100" dirty="0"/>
              <a:t>Все права защищены.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Экономическая эффективность программ здоровья: </a:t>
            </a:r>
            <a:br>
              <a:rPr lang="ru-RU" dirty="0"/>
            </a:br>
            <a:r>
              <a:rPr lang="ru-RU" dirty="0" smtClean="0"/>
              <a:t>Цифры </a:t>
            </a:r>
            <a:r>
              <a:rPr lang="ru-RU" dirty="0"/>
              <a:t>и факты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0838" y="1268414"/>
            <a:ext cx="9204674" cy="4656602"/>
          </a:xfrm>
          <a:prstGeom prst="rect">
            <a:avLst/>
          </a:prstGeom>
          <a:gradFill>
            <a:gsLst>
              <a:gs pos="0">
                <a:srgbClr val="DCDDDD"/>
              </a:gs>
              <a:gs pos="35000">
                <a:srgbClr val="F1F1F1"/>
              </a:gs>
              <a:gs pos="100000">
                <a:srgbClr val="F1F1F1"/>
              </a:gs>
            </a:gsLst>
            <a:lin ang="16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charset="0"/>
              <a:buNone/>
              <a:tabLst/>
            </a:pP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838" y="1268413"/>
            <a:ext cx="9204325" cy="4773387"/>
          </a:xfrm>
          <a:prstGeom prst="rect">
            <a:avLst/>
          </a:prstGeom>
          <a:effectLst/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55524" y="1268412"/>
            <a:ext cx="1872000" cy="4897437"/>
          </a:xfrm>
          <a:prstGeom prst="rightArrow">
            <a:avLst>
              <a:gd name="adj1" fmla="val 83962"/>
              <a:gd name="adj2" fmla="val 64947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vert="vert270"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00338D"/>
                </a:solidFill>
                <a:latin typeface="Arial Black" panose="020B0A04020102020204" pitchFamily="34" charset="0"/>
                <a:cs typeface="Arial" pitchFamily="34" charset="0"/>
              </a:rPr>
              <a:t>Цифры и факты</a:t>
            </a:r>
            <a:endParaRPr lang="en-GB" sz="2800" dirty="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2317" y="1410666"/>
            <a:ext cx="2728471" cy="43204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44888" y="1347732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sp>
        <p:nvSpPr>
          <p:cNvPr id="11" name="Rectangle 10"/>
          <p:cNvSpPr/>
          <p:nvPr/>
        </p:nvSpPr>
        <p:spPr>
          <a:xfrm>
            <a:off x="2302319" y="1844347"/>
            <a:ext cx="2290642" cy="1656661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C92"/>
              </a:buClr>
            </a:pPr>
            <a:r>
              <a:rPr lang="ru-RU" sz="1100" dirty="0">
                <a:solidFill>
                  <a:schemeClr val="tx1"/>
                </a:solidFill>
              </a:rPr>
              <a:t>По оценке компании </a:t>
            </a:r>
            <a:r>
              <a:rPr lang="en-US" sz="1100" dirty="0">
                <a:solidFill>
                  <a:schemeClr val="tx1"/>
                </a:solidFill>
              </a:rPr>
              <a:t>H-E-B, </a:t>
            </a:r>
            <a:r>
              <a:rPr lang="ru-RU" sz="1100" dirty="0">
                <a:solidFill>
                  <a:schemeClr val="tx1"/>
                </a:solidFill>
              </a:rPr>
              <a:t>изменение статуса </a:t>
            </a:r>
            <a:r>
              <a:rPr lang="ru-RU" sz="1100" dirty="0">
                <a:solidFill>
                  <a:schemeClr val="tx1"/>
                </a:solidFill>
                <a:latin typeface="Arial Black" panose="020B0A04020102020204" pitchFamily="34" charset="0"/>
              </a:rPr>
              <a:t>10% </a:t>
            </a:r>
            <a:r>
              <a:rPr lang="ru-RU" sz="1100" dirty="0">
                <a:solidFill>
                  <a:schemeClr val="tx1"/>
                </a:solidFill>
              </a:rPr>
              <a:t>сотрудников компании с высокого и среднего уровня риска по здоровью на низкий – обеспечивает возврат 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en-US" sz="1100" dirty="0" smtClean="0">
                <a:solidFill>
                  <a:schemeClr val="tx1"/>
                </a:solidFill>
              </a:rPr>
              <a:t>ROI </a:t>
            </a:r>
            <a:r>
              <a:rPr lang="ru-RU" sz="1100" dirty="0">
                <a:solidFill>
                  <a:schemeClr val="tx1"/>
                </a:solidFill>
                <a:latin typeface="Arial Black" panose="020B0A04020102020204" pitchFamily="34" charset="0"/>
              </a:rPr>
              <a:t>6 к 1</a:t>
            </a:r>
            <a:r>
              <a:rPr lang="ru-RU" sz="1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02315" y="1412776"/>
            <a:ext cx="1567780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4066AA"/>
                </a:solidFill>
                <a:latin typeface="Arial Black" panose="020B0A04020102020204" pitchFamily="34" charset="0"/>
              </a:rPr>
              <a:t>Факт 1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74775" y="1493155"/>
            <a:ext cx="288032" cy="288032"/>
            <a:chOff x="3461395" y="3256828"/>
            <a:chExt cx="288032" cy="288032"/>
          </a:xfrm>
        </p:grpSpPr>
        <p:sp>
          <p:nvSpPr>
            <p:cNvPr id="14" name="Oval 13"/>
            <p:cNvSpPr/>
            <p:nvPr/>
          </p:nvSpPr>
          <p:spPr>
            <a:xfrm>
              <a:off x="3461395" y="3256828"/>
              <a:ext cx="288032" cy="288032"/>
            </a:xfrm>
            <a:prstGeom prst="ellipse">
              <a:avLst/>
            </a:prstGeom>
            <a:solidFill>
              <a:srgbClr val="DC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3534598" y="3332056"/>
              <a:ext cx="198016" cy="150383"/>
            </a:xfrm>
            <a:prstGeom prst="triangle">
              <a:avLst/>
            </a:prstGeom>
            <a:solidFill>
              <a:srgbClr val="406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6425987" y="1346099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sp>
        <p:nvSpPr>
          <p:cNvPr id="42" name="Rectangle 41"/>
          <p:cNvSpPr/>
          <p:nvPr/>
        </p:nvSpPr>
        <p:spPr>
          <a:xfrm>
            <a:off x="4783418" y="1842714"/>
            <a:ext cx="2290642" cy="1656661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007C92"/>
              </a:buClr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По оценке руководства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J&amp;J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корпоративные программы здоровья сэкономили компании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250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млн. долларов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 2002 по 2008 гг. Отдача составила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$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2,71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на каждый вложенный доллар.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83414" y="1411143"/>
            <a:ext cx="1567780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4066AA"/>
                </a:solidFill>
                <a:latin typeface="Arial Black" panose="020B0A04020102020204" pitchFamily="34" charset="0"/>
              </a:rPr>
              <a:t>Факт 2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902380" y="1346099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sp>
        <p:nvSpPr>
          <p:cNvPr id="45" name="Rectangle 44"/>
          <p:cNvSpPr/>
          <p:nvPr/>
        </p:nvSpPr>
        <p:spPr>
          <a:xfrm>
            <a:off x="7259811" y="1842714"/>
            <a:ext cx="2290642" cy="1656661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007C92"/>
              </a:buClr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По оценке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 MD Anderson Cancer Center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, программа здоровья обеспечила снижение количества потерянных дней на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80%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Экономия финансовых средств составила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1,5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млн. долларов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затраты на страховые выплаты снизились на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50%.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259807" y="1411143"/>
            <a:ext cx="1567780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4066AA"/>
                </a:solidFill>
                <a:latin typeface="Arial Black" panose="020B0A04020102020204" pitchFamily="34" charset="0"/>
              </a:rPr>
              <a:t>Факт 3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99975" y="3663048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sp>
        <p:nvSpPr>
          <p:cNvPr id="48" name="Rectangle 47"/>
          <p:cNvSpPr/>
          <p:nvPr/>
        </p:nvSpPr>
        <p:spPr>
          <a:xfrm>
            <a:off x="2302315" y="4159663"/>
            <a:ext cx="3445733" cy="1656661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007C92"/>
              </a:buClr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По оценке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Towers Watson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National Business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Group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компании, вкладывающиеся в добровольные программы здоровья, имеют более низкий процент увольнений сотрудников по собственному желанию (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9%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vs 15%).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Текучесть кадров в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SAS Institute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составляет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4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%,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частично благодаря программам здоровья.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В компании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Biltmore tourism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текучесть кадров снизилась с 19% в 2005 г. до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9%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в 2009 г.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97608" y="3728092"/>
            <a:ext cx="2727574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4066AA"/>
                </a:solidFill>
                <a:latin typeface="Arial Black" panose="020B0A04020102020204" pitchFamily="34" charset="0"/>
              </a:rPr>
              <a:t>Факт 4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03673" y="3663864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sp>
        <p:nvSpPr>
          <p:cNvPr id="51" name="Rectangle 50"/>
          <p:cNvSpPr/>
          <p:nvPr/>
        </p:nvSpPr>
        <p:spPr>
          <a:xfrm>
            <a:off x="5938505" y="4160479"/>
            <a:ext cx="3616658" cy="1656661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007C92"/>
              </a:buClr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По данным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European Agency for Safety and Health at Work ,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одним из ключевых факторов в обеспечении эффективности программ в области обеспечения здоровья и безопасности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является необходимость установить точные показатели и выразить их количественно (с учетом инфляции и других факторов) на этапе планирования программ.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938501" y="3728908"/>
            <a:ext cx="2889086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4066AA"/>
                </a:solidFill>
                <a:latin typeface="Arial Black" panose="020B0A04020102020204" pitchFamily="34" charset="0"/>
              </a:rPr>
              <a:t>Факт 5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Text Placeholder 2"/>
          <p:cNvSpPr txBox="1">
            <a:spLocks/>
          </p:cNvSpPr>
          <p:nvPr/>
        </p:nvSpPr>
        <p:spPr bwMode="gray">
          <a:xfrm>
            <a:off x="3612444" y="5976456"/>
            <a:ext cx="6262373" cy="5028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9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9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9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9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buClr>
                <a:srgbClr val="007C92"/>
              </a:buClr>
            </a:pPr>
            <a:r>
              <a:rPr lang="ru-RU" sz="800" dirty="0" smtClean="0"/>
              <a:t>Источники:</a:t>
            </a:r>
          </a:p>
          <a:p>
            <a:pPr>
              <a:spcBef>
                <a:spcPts val="0"/>
              </a:spcBef>
              <a:buClr>
                <a:srgbClr val="007C92"/>
              </a:buClr>
            </a:pPr>
            <a:r>
              <a:rPr lang="en-US" sz="800" b="0" dirty="0" smtClean="0"/>
              <a:t>Harvard Business Review – What’s the Hard Return on Employee Wellness Programs?</a:t>
            </a:r>
            <a:r>
              <a:rPr lang="ru-RU" sz="800" b="0" dirty="0" smtClean="0"/>
              <a:t> </a:t>
            </a:r>
            <a:r>
              <a:rPr lang="en-US" sz="800" b="0" dirty="0" smtClean="0"/>
              <a:t>2010</a:t>
            </a:r>
            <a:endParaRPr lang="ru-RU" sz="800" b="0" dirty="0" smtClean="0"/>
          </a:p>
          <a:p>
            <a:pPr>
              <a:spcBef>
                <a:spcPts val="0"/>
              </a:spcBef>
              <a:buClr>
                <a:srgbClr val="007C92"/>
              </a:buClr>
            </a:pPr>
            <a:r>
              <a:rPr lang="en-US" sz="800" b="0" dirty="0"/>
              <a:t>The business case </a:t>
            </a:r>
            <a:r>
              <a:rPr lang="en-US" sz="800" b="0" dirty="0" smtClean="0"/>
              <a:t>for</a:t>
            </a:r>
            <a:r>
              <a:rPr lang="ru-RU" sz="800" b="0" dirty="0" smtClean="0"/>
              <a:t> </a:t>
            </a:r>
            <a:r>
              <a:rPr lang="en-US" sz="800" b="0" dirty="0" smtClean="0"/>
              <a:t>safety </a:t>
            </a:r>
            <a:r>
              <a:rPr lang="en-US" sz="800" b="0" dirty="0"/>
              <a:t>and health at </a:t>
            </a:r>
            <a:r>
              <a:rPr lang="en-US" sz="800" b="0" dirty="0" smtClean="0"/>
              <a:t>work:</a:t>
            </a:r>
            <a:r>
              <a:rPr lang="ru-RU" sz="800" b="0" dirty="0" smtClean="0"/>
              <a:t> </a:t>
            </a:r>
            <a:r>
              <a:rPr lang="en-US" sz="800" b="0" dirty="0" smtClean="0"/>
              <a:t>Cost-benefit </a:t>
            </a:r>
            <a:r>
              <a:rPr lang="en-US" sz="800" b="0" dirty="0"/>
              <a:t>analyses </a:t>
            </a:r>
            <a:r>
              <a:rPr lang="en-US" sz="800" b="0" dirty="0" smtClean="0"/>
              <a:t>of</a:t>
            </a:r>
            <a:r>
              <a:rPr lang="ru-RU" sz="800" b="0" dirty="0" smtClean="0"/>
              <a:t> </a:t>
            </a:r>
            <a:r>
              <a:rPr lang="en-US" sz="800" b="0" dirty="0" smtClean="0"/>
              <a:t>interventions </a:t>
            </a:r>
            <a:r>
              <a:rPr lang="en-US" sz="800" b="0" dirty="0"/>
              <a:t>in small </a:t>
            </a:r>
            <a:r>
              <a:rPr lang="en-US" sz="800" b="0" dirty="0" smtClean="0"/>
              <a:t>and</a:t>
            </a:r>
            <a:r>
              <a:rPr lang="ru-RU" sz="800" b="0" dirty="0" smtClean="0"/>
              <a:t> </a:t>
            </a:r>
            <a:r>
              <a:rPr lang="en-US" sz="800" b="0" dirty="0" smtClean="0"/>
              <a:t>medium-sized enterprises</a:t>
            </a:r>
            <a:r>
              <a:rPr lang="ru-RU" sz="800" b="0" dirty="0" smtClean="0"/>
              <a:t>. 2014</a:t>
            </a:r>
          </a:p>
          <a:p>
            <a:pPr>
              <a:spcBef>
                <a:spcPts val="0"/>
              </a:spcBef>
              <a:buClr>
                <a:srgbClr val="007C92"/>
              </a:buClr>
            </a:pPr>
            <a:endParaRPr lang="en-US" sz="800" dirty="0" smtClean="0"/>
          </a:p>
          <a:p>
            <a:pPr>
              <a:spcBef>
                <a:spcPts val="0"/>
              </a:spcBef>
              <a:buClr>
                <a:srgbClr val="007C92"/>
              </a:buClr>
            </a:pPr>
            <a:endParaRPr lang="en-US" sz="800" i="1" dirty="0"/>
          </a:p>
        </p:txBody>
      </p:sp>
      <p:sp>
        <p:nvSpPr>
          <p:cNvPr id="60" name="Oval 59"/>
          <p:cNvSpPr/>
          <p:nvPr/>
        </p:nvSpPr>
        <p:spPr>
          <a:xfrm>
            <a:off x="4827150" y="1496723"/>
            <a:ext cx="288032" cy="288032"/>
          </a:xfrm>
          <a:prstGeom prst="ellipse">
            <a:avLst/>
          </a:prstGeom>
          <a:solidFill>
            <a:srgbClr val="DC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 rot="5400000">
            <a:off x="4900353" y="1571951"/>
            <a:ext cx="198016" cy="150383"/>
          </a:xfrm>
          <a:prstGeom prst="triangle">
            <a:avLst/>
          </a:prstGeom>
          <a:solidFill>
            <a:srgbClr val="406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314767" y="1489438"/>
            <a:ext cx="288032" cy="288032"/>
          </a:xfrm>
          <a:prstGeom prst="ellipse">
            <a:avLst/>
          </a:prstGeom>
          <a:solidFill>
            <a:srgbClr val="DC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3" name="Isosceles Triangle 62"/>
          <p:cNvSpPr/>
          <p:nvPr/>
        </p:nvSpPr>
        <p:spPr>
          <a:xfrm rot="5400000">
            <a:off x="7387970" y="1564666"/>
            <a:ext cx="198016" cy="150383"/>
          </a:xfrm>
          <a:prstGeom prst="triangle">
            <a:avLst/>
          </a:prstGeom>
          <a:solidFill>
            <a:srgbClr val="406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363026" y="3809291"/>
            <a:ext cx="288032" cy="288032"/>
          </a:xfrm>
          <a:prstGeom prst="ellipse">
            <a:avLst/>
          </a:prstGeom>
          <a:solidFill>
            <a:srgbClr val="DC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Isosceles Triangle 64"/>
          <p:cNvSpPr/>
          <p:nvPr/>
        </p:nvSpPr>
        <p:spPr>
          <a:xfrm rot="5400000">
            <a:off x="2436229" y="3884519"/>
            <a:ext cx="198016" cy="150383"/>
          </a:xfrm>
          <a:prstGeom prst="triangle">
            <a:avLst/>
          </a:prstGeom>
          <a:solidFill>
            <a:srgbClr val="406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363026" y="3809292"/>
            <a:ext cx="288032" cy="288032"/>
          </a:xfrm>
          <a:prstGeom prst="ellipse">
            <a:avLst/>
          </a:prstGeom>
          <a:solidFill>
            <a:srgbClr val="DC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7" name="Isosceles Triangle 66"/>
          <p:cNvSpPr/>
          <p:nvPr/>
        </p:nvSpPr>
        <p:spPr>
          <a:xfrm rot="5400000">
            <a:off x="2436229" y="3884520"/>
            <a:ext cx="198016" cy="150383"/>
          </a:xfrm>
          <a:prstGeom prst="triangle">
            <a:avLst/>
          </a:prstGeom>
          <a:solidFill>
            <a:srgbClr val="406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028660" y="3808893"/>
            <a:ext cx="288032" cy="288032"/>
          </a:xfrm>
          <a:prstGeom prst="ellipse">
            <a:avLst/>
          </a:prstGeom>
          <a:solidFill>
            <a:srgbClr val="DC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 rot="5400000">
            <a:off x="6101863" y="3884121"/>
            <a:ext cx="198016" cy="150383"/>
          </a:xfrm>
          <a:prstGeom prst="triangle">
            <a:avLst/>
          </a:prstGeom>
          <a:solidFill>
            <a:srgbClr val="406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4094968" y="1380398"/>
            <a:ext cx="339562" cy="404357"/>
            <a:chOff x="5667375" y="1339851"/>
            <a:chExt cx="657226" cy="782637"/>
          </a:xfrm>
        </p:grpSpPr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722938" y="1843088"/>
              <a:ext cx="196850" cy="279400"/>
            </a:xfrm>
            <a:custGeom>
              <a:avLst/>
              <a:gdLst>
                <a:gd name="T0" fmla="*/ 24 w 124"/>
                <a:gd name="T1" fmla="*/ 176 h 176"/>
                <a:gd name="T2" fmla="*/ 0 w 124"/>
                <a:gd name="T3" fmla="*/ 159 h 176"/>
                <a:gd name="T4" fmla="*/ 100 w 124"/>
                <a:gd name="T5" fmla="*/ 0 h 176"/>
                <a:gd name="T6" fmla="*/ 124 w 124"/>
                <a:gd name="T7" fmla="*/ 14 h 176"/>
                <a:gd name="T8" fmla="*/ 24 w 12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76">
                  <a:moveTo>
                    <a:pt x="24" y="176"/>
                  </a:moveTo>
                  <a:lnTo>
                    <a:pt x="0" y="159"/>
                  </a:lnTo>
                  <a:lnTo>
                    <a:pt x="100" y="0"/>
                  </a:lnTo>
                  <a:lnTo>
                    <a:pt x="124" y="14"/>
                  </a:lnTo>
                  <a:lnTo>
                    <a:pt x="24" y="176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6089650" y="1843088"/>
              <a:ext cx="196850" cy="279400"/>
            </a:xfrm>
            <a:custGeom>
              <a:avLst/>
              <a:gdLst>
                <a:gd name="T0" fmla="*/ 100 w 124"/>
                <a:gd name="T1" fmla="*/ 176 h 176"/>
                <a:gd name="T2" fmla="*/ 124 w 124"/>
                <a:gd name="T3" fmla="*/ 159 h 176"/>
                <a:gd name="T4" fmla="*/ 24 w 124"/>
                <a:gd name="T5" fmla="*/ 0 h 176"/>
                <a:gd name="T6" fmla="*/ 0 w 124"/>
                <a:gd name="T7" fmla="*/ 14 h 176"/>
                <a:gd name="T8" fmla="*/ 100 w 12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76">
                  <a:moveTo>
                    <a:pt x="100" y="176"/>
                  </a:moveTo>
                  <a:lnTo>
                    <a:pt x="124" y="159"/>
                  </a:lnTo>
                  <a:lnTo>
                    <a:pt x="24" y="0"/>
                  </a:lnTo>
                  <a:lnTo>
                    <a:pt x="0" y="14"/>
                  </a:lnTo>
                  <a:lnTo>
                    <a:pt x="100" y="176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5969000" y="1339851"/>
              <a:ext cx="60325" cy="82550"/>
            </a:xfrm>
            <a:prstGeom prst="rect">
              <a:avLst/>
            </a:pr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695950" y="1438276"/>
              <a:ext cx="596900" cy="476250"/>
            </a:xfrm>
            <a:custGeom>
              <a:avLst/>
              <a:gdLst>
                <a:gd name="T0" fmla="*/ 109 w 109"/>
                <a:gd name="T1" fmla="*/ 73 h 87"/>
                <a:gd name="T2" fmla="*/ 95 w 109"/>
                <a:gd name="T3" fmla="*/ 87 h 87"/>
                <a:gd name="T4" fmla="*/ 14 w 109"/>
                <a:gd name="T5" fmla="*/ 87 h 87"/>
                <a:gd name="T6" fmla="*/ 0 w 109"/>
                <a:gd name="T7" fmla="*/ 73 h 87"/>
                <a:gd name="T8" fmla="*/ 0 w 109"/>
                <a:gd name="T9" fmla="*/ 13 h 87"/>
                <a:gd name="T10" fmla="*/ 14 w 109"/>
                <a:gd name="T11" fmla="*/ 0 h 87"/>
                <a:gd name="T12" fmla="*/ 95 w 109"/>
                <a:gd name="T13" fmla="*/ 0 h 87"/>
                <a:gd name="T14" fmla="*/ 109 w 109"/>
                <a:gd name="T15" fmla="*/ 13 h 87"/>
                <a:gd name="T16" fmla="*/ 109 w 109"/>
                <a:gd name="T17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87">
                  <a:moveTo>
                    <a:pt x="109" y="73"/>
                  </a:moveTo>
                  <a:cubicBezTo>
                    <a:pt x="109" y="80"/>
                    <a:pt x="103" y="87"/>
                    <a:pt x="95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6" y="87"/>
                    <a:pt x="0" y="80"/>
                    <a:pt x="0" y="7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3" y="0"/>
                    <a:pt x="109" y="6"/>
                    <a:pt x="109" y="13"/>
                  </a:cubicBezTo>
                  <a:lnTo>
                    <a:pt x="109" y="73"/>
                  </a:lnTo>
                  <a:close/>
                </a:path>
              </a:pathLst>
            </a:custGeom>
            <a:solidFill>
              <a:srgbClr val="7B68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5734050" y="1471613"/>
              <a:ext cx="520700" cy="404813"/>
            </a:xfrm>
            <a:custGeom>
              <a:avLst/>
              <a:gdLst>
                <a:gd name="T0" fmla="*/ 7 w 95"/>
                <a:gd name="T1" fmla="*/ 74 h 74"/>
                <a:gd name="T2" fmla="*/ 0 w 95"/>
                <a:gd name="T3" fmla="*/ 67 h 74"/>
                <a:gd name="T4" fmla="*/ 0 w 95"/>
                <a:gd name="T5" fmla="*/ 7 h 74"/>
                <a:gd name="T6" fmla="*/ 7 w 95"/>
                <a:gd name="T7" fmla="*/ 0 h 74"/>
                <a:gd name="T8" fmla="*/ 88 w 95"/>
                <a:gd name="T9" fmla="*/ 0 h 74"/>
                <a:gd name="T10" fmla="*/ 95 w 95"/>
                <a:gd name="T11" fmla="*/ 7 h 74"/>
                <a:gd name="T12" fmla="*/ 95 w 95"/>
                <a:gd name="T13" fmla="*/ 67 h 74"/>
                <a:gd name="T14" fmla="*/ 88 w 95"/>
                <a:gd name="T15" fmla="*/ 74 h 74"/>
                <a:gd name="T16" fmla="*/ 7 w 95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74">
                  <a:moveTo>
                    <a:pt x="7" y="74"/>
                  </a:moveTo>
                  <a:cubicBezTo>
                    <a:pt x="3" y="74"/>
                    <a:pt x="0" y="71"/>
                    <a:pt x="0" y="6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2" y="0"/>
                    <a:pt x="95" y="4"/>
                    <a:pt x="95" y="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71"/>
                    <a:pt x="92" y="74"/>
                    <a:pt x="88" y="74"/>
                  </a:cubicBezTo>
                  <a:lnTo>
                    <a:pt x="7" y="74"/>
                  </a:lnTo>
                  <a:close/>
                </a:path>
              </a:pathLst>
            </a:cu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5995988" y="1471613"/>
              <a:ext cx="258763" cy="404813"/>
            </a:xfrm>
            <a:custGeom>
              <a:avLst/>
              <a:gdLst>
                <a:gd name="T0" fmla="*/ 40 w 47"/>
                <a:gd name="T1" fmla="*/ 0 h 74"/>
                <a:gd name="T2" fmla="*/ 0 w 47"/>
                <a:gd name="T3" fmla="*/ 0 h 74"/>
                <a:gd name="T4" fmla="*/ 0 w 47"/>
                <a:gd name="T5" fmla="*/ 74 h 74"/>
                <a:gd name="T6" fmla="*/ 40 w 47"/>
                <a:gd name="T7" fmla="*/ 74 h 74"/>
                <a:gd name="T8" fmla="*/ 47 w 47"/>
                <a:gd name="T9" fmla="*/ 67 h 74"/>
                <a:gd name="T10" fmla="*/ 47 w 47"/>
                <a:gd name="T11" fmla="*/ 7 h 74"/>
                <a:gd name="T12" fmla="*/ 40 w 47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4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4" y="74"/>
                    <a:pt x="47" y="71"/>
                    <a:pt x="47" y="6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4"/>
                    <a:pt x="44" y="0"/>
                    <a:pt x="40" y="0"/>
                  </a:cubicBezTo>
                  <a:close/>
                </a:path>
              </a:pathLst>
            </a:custGeom>
            <a:solidFill>
              <a:srgbClr val="CF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667375" y="1393826"/>
              <a:ext cx="657225" cy="115888"/>
            </a:xfrm>
            <a:custGeom>
              <a:avLst/>
              <a:gdLst>
                <a:gd name="T0" fmla="*/ 120 w 120"/>
                <a:gd name="T1" fmla="*/ 21 h 21"/>
                <a:gd name="T2" fmla="*/ 120 w 120"/>
                <a:gd name="T3" fmla="*/ 13 h 21"/>
                <a:gd name="T4" fmla="*/ 106 w 120"/>
                <a:gd name="T5" fmla="*/ 0 h 21"/>
                <a:gd name="T6" fmla="*/ 13 w 120"/>
                <a:gd name="T7" fmla="*/ 0 h 21"/>
                <a:gd name="T8" fmla="*/ 0 w 120"/>
                <a:gd name="T9" fmla="*/ 13 h 21"/>
                <a:gd name="T10" fmla="*/ 0 w 120"/>
                <a:gd name="T11" fmla="*/ 21 h 21"/>
                <a:gd name="T12" fmla="*/ 120 w 1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21">
                  <a:moveTo>
                    <a:pt x="120" y="21"/>
                  </a:moveTo>
                  <a:cubicBezTo>
                    <a:pt x="120" y="13"/>
                    <a:pt x="120" y="13"/>
                    <a:pt x="120" y="13"/>
                  </a:cubicBezTo>
                  <a:cubicBezTo>
                    <a:pt x="120" y="6"/>
                    <a:pt x="114" y="0"/>
                    <a:pt x="10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120" y="21"/>
                  </a:lnTo>
                  <a:close/>
                </a:path>
              </a:pathLst>
            </a:custGeom>
            <a:solidFill>
              <a:srgbClr val="52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995988" y="1393826"/>
              <a:ext cx="328613" cy="115888"/>
            </a:xfrm>
            <a:custGeom>
              <a:avLst/>
              <a:gdLst>
                <a:gd name="T0" fmla="*/ 46 w 60"/>
                <a:gd name="T1" fmla="*/ 0 h 21"/>
                <a:gd name="T2" fmla="*/ 0 w 60"/>
                <a:gd name="T3" fmla="*/ 0 h 21"/>
                <a:gd name="T4" fmla="*/ 0 w 60"/>
                <a:gd name="T5" fmla="*/ 21 h 21"/>
                <a:gd name="T6" fmla="*/ 60 w 60"/>
                <a:gd name="T7" fmla="*/ 21 h 21"/>
                <a:gd name="T8" fmla="*/ 60 w 60"/>
                <a:gd name="T9" fmla="*/ 13 h 21"/>
                <a:gd name="T10" fmla="*/ 46 w 6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1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6" y="0"/>
                  </a:cubicBez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5788025" y="1558926"/>
              <a:ext cx="395288" cy="234950"/>
            </a:xfrm>
            <a:custGeom>
              <a:avLst/>
              <a:gdLst>
                <a:gd name="T0" fmla="*/ 249 w 249"/>
                <a:gd name="T1" fmla="*/ 0 h 148"/>
                <a:gd name="T2" fmla="*/ 200 w 249"/>
                <a:gd name="T3" fmla="*/ 24 h 148"/>
                <a:gd name="T4" fmla="*/ 214 w 249"/>
                <a:gd name="T5" fmla="*/ 34 h 148"/>
                <a:gd name="T6" fmla="*/ 142 w 249"/>
                <a:gd name="T7" fmla="*/ 124 h 148"/>
                <a:gd name="T8" fmla="*/ 76 w 249"/>
                <a:gd name="T9" fmla="*/ 48 h 148"/>
                <a:gd name="T10" fmla="*/ 0 w 249"/>
                <a:gd name="T11" fmla="*/ 128 h 148"/>
                <a:gd name="T12" fmla="*/ 11 w 249"/>
                <a:gd name="T13" fmla="*/ 138 h 148"/>
                <a:gd name="T14" fmla="*/ 76 w 249"/>
                <a:gd name="T15" fmla="*/ 72 h 148"/>
                <a:gd name="T16" fmla="*/ 142 w 249"/>
                <a:gd name="T17" fmla="*/ 148 h 148"/>
                <a:gd name="T18" fmla="*/ 225 w 249"/>
                <a:gd name="T19" fmla="*/ 45 h 148"/>
                <a:gd name="T20" fmla="*/ 235 w 249"/>
                <a:gd name="T21" fmla="*/ 52 h 148"/>
                <a:gd name="T22" fmla="*/ 249 w 249"/>
                <a:gd name="T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148">
                  <a:moveTo>
                    <a:pt x="249" y="0"/>
                  </a:moveTo>
                  <a:lnTo>
                    <a:pt x="200" y="24"/>
                  </a:lnTo>
                  <a:lnTo>
                    <a:pt x="214" y="34"/>
                  </a:lnTo>
                  <a:lnTo>
                    <a:pt x="142" y="124"/>
                  </a:lnTo>
                  <a:lnTo>
                    <a:pt x="76" y="48"/>
                  </a:lnTo>
                  <a:lnTo>
                    <a:pt x="0" y="128"/>
                  </a:lnTo>
                  <a:lnTo>
                    <a:pt x="11" y="138"/>
                  </a:lnTo>
                  <a:lnTo>
                    <a:pt x="76" y="72"/>
                  </a:lnTo>
                  <a:lnTo>
                    <a:pt x="142" y="148"/>
                  </a:lnTo>
                  <a:lnTo>
                    <a:pt x="225" y="45"/>
                  </a:lnTo>
                  <a:lnTo>
                    <a:pt x="235" y="52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4F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5772150" y="1581151"/>
              <a:ext cx="11113" cy="4763"/>
            </a:xfrm>
            <a:prstGeom prst="rect">
              <a:avLst/>
            </a:pr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5799138" y="1581151"/>
              <a:ext cx="388938" cy="4763"/>
            </a:xfrm>
            <a:custGeom>
              <a:avLst/>
              <a:gdLst>
                <a:gd name="T0" fmla="*/ 245 w 245"/>
                <a:gd name="T1" fmla="*/ 3 h 3"/>
                <a:gd name="T2" fmla="*/ 235 w 245"/>
                <a:gd name="T3" fmla="*/ 3 h 3"/>
                <a:gd name="T4" fmla="*/ 235 w 245"/>
                <a:gd name="T5" fmla="*/ 0 h 3"/>
                <a:gd name="T6" fmla="*/ 245 w 245"/>
                <a:gd name="T7" fmla="*/ 0 h 3"/>
                <a:gd name="T8" fmla="*/ 245 w 245"/>
                <a:gd name="T9" fmla="*/ 3 h 3"/>
                <a:gd name="T10" fmla="*/ 221 w 245"/>
                <a:gd name="T11" fmla="*/ 3 h 3"/>
                <a:gd name="T12" fmla="*/ 211 w 245"/>
                <a:gd name="T13" fmla="*/ 3 h 3"/>
                <a:gd name="T14" fmla="*/ 211 w 245"/>
                <a:gd name="T15" fmla="*/ 0 h 3"/>
                <a:gd name="T16" fmla="*/ 221 w 245"/>
                <a:gd name="T17" fmla="*/ 0 h 3"/>
                <a:gd name="T18" fmla="*/ 221 w 245"/>
                <a:gd name="T19" fmla="*/ 3 h 3"/>
                <a:gd name="T20" fmla="*/ 197 w 245"/>
                <a:gd name="T21" fmla="*/ 3 h 3"/>
                <a:gd name="T22" fmla="*/ 187 w 245"/>
                <a:gd name="T23" fmla="*/ 3 h 3"/>
                <a:gd name="T24" fmla="*/ 187 w 245"/>
                <a:gd name="T25" fmla="*/ 0 h 3"/>
                <a:gd name="T26" fmla="*/ 197 w 245"/>
                <a:gd name="T27" fmla="*/ 0 h 3"/>
                <a:gd name="T28" fmla="*/ 197 w 245"/>
                <a:gd name="T29" fmla="*/ 3 h 3"/>
                <a:gd name="T30" fmla="*/ 176 w 245"/>
                <a:gd name="T31" fmla="*/ 3 h 3"/>
                <a:gd name="T32" fmla="*/ 162 w 245"/>
                <a:gd name="T33" fmla="*/ 3 h 3"/>
                <a:gd name="T34" fmla="*/ 162 w 245"/>
                <a:gd name="T35" fmla="*/ 0 h 3"/>
                <a:gd name="T36" fmla="*/ 176 w 245"/>
                <a:gd name="T37" fmla="*/ 0 h 3"/>
                <a:gd name="T38" fmla="*/ 176 w 245"/>
                <a:gd name="T39" fmla="*/ 3 h 3"/>
                <a:gd name="T40" fmla="*/ 152 w 245"/>
                <a:gd name="T41" fmla="*/ 3 h 3"/>
                <a:gd name="T42" fmla="*/ 142 w 245"/>
                <a:gd name="T43" fmla="*/ 3 h 3"/>
                <a:gd name="T44" fmla="*/ 142 w 245"/>
                <a:gd name="T45" fmla="*/ 0 h 3"/>
                <a:gd name="T46" fmla="*/ 152 w 245"/>
                <a:gd name="T47" fmla="*/ 0 h 3"/>
                <a:gd name="T48" fmla="*/ 152 w 245"/>
                <a:gd name="T49" fmla="*/ 3 h 3"/>
                <a:gd name="T50" fmla="*/ 128 w 245"/>
                <a:gd name="T51" fmla="*/ 3 h 3"/>
                <a:gd name="T52" fmla="*/ 118 w 245"/>
                <a:gd name="T53" fmla="*/ 3 h 3"/>
                <a:gd name="T54" fmla="*/ 118 w 245"/>
                <a:gd name="T55" fmla="*/ 0 h 3"/>
                <a:gd name="T56" fmla="*/ 128 w 245"/>
                <a:gd name="T57" fmla="*/ 0 h 3"/>
                <a:gd name="T58" fmla="*/ 128 w 245"/>
                <a:gd name="T59" fmla="*/ 3 h 3"/>
                <a:gd name="T60" fmla="*/ 107 w 245"/>
                <a:gd name="T61" fmla="*/ 3 h 3"/>
                <a:gd name="T62" fmla="*/ 93 w 245"/>
                <a:gd name="T63" fmla="*/ 3 h 3"/>
                <a:gd name="T64" fmla="*/ 93 w 245"/>
                <a:gd name="T65" fmla="*/ 0 h 3"/>
                <a:gd name="T66" fmla="*/ 107 w 245"/>
                <a:gd name="T67" fmla="*/ 0 h 3"/>
                <a:gd name="T68" fmla="*/ 107 w 245"/>
                <a:gd name="T69" fmla="*/ 3 h 3"/>
                <a:gd name="T70" fmla="*/ 83 w 245"/>
                <a:gd name="T71" fmla="*/ 3 h 3"/>
                <a:gd name="T72" fmla="*/ 69 w 245"/>
                <a:gd name="T73" fmla="*/ 3 h 3"/>
                <a:gd name="T74" fmla="*/ 69 w 245"/>
                <a:gd name="T75" fmla="*/ 0 h 3"/>
                <a:gd name="T76" fmla="*/ 83 w 245"/>
                <a:gd name="T77" fmla="*/ 0 h 3"/>
                <a:gd name="T78" fmla="*/ 83 w 245"/>
                <a:gd name="T79" fmla="*/ 3 h 3"/>
                <a:gd name="T80" fmla="*/ 59 w 245"/>
                <a:gd name="T81" fmla="*/ 3 h 3"/>
                <a:gd name="T82" fmla="*/ 49 w 245"/>
                <a:gd name="T83" fmla="*/ 3 h 3"/>
                <a:gd name="T84" fmla="*/ 49 w 245"/>
                <a:gd name="T85" fmla="*/ 0 h 3"/>
                <a:gd name="T86" fmla="*/ 59 w 245"/>
                <a:gd name="T87" fmla="*/ 0 h 3"/>
                <a:gd name="T88" fmla="*/ 59 w 245"/>
                <a:gd name="T89" fmla="*/ 3 h 3"/>
                <a:gd name="T90" fmla="*/ 35 w 245"/>
                <a:gd name="T91" fmla="*/ 3 h 3"/>
                <a:gd name="T92" fmla="*/ 24 w 245"/>
                <a:gd name="T93" fmla="*/ 3 h 3"/>
                <a:gd name="T94" fmla="*/ 24 w 245"/>
                <a:gd name="T95" fmla="*/ 0 h 3"/>
                <a:gd name="T96" fmla="*/ 35 w 245"/>
                <a:gd name="T97" fmla="*/ 0 h 3"/>
                <a:gd name="T98" fmla="*/ 35 w 245"/>
                <a:gd name="T99" fmla="*/ 3 h 3"/>
                <a:gd name="T100" fmla="*/ 14 w 245"/>
                <a:gd name="T101" fmla="*/ 3 h 3"/>
                <a:gd name="T102" fmla="*/ 0 w 245"/>
                <a:gd name="T103" fmla="*/ 3 h 3"/>
                <a:gd name="T104" fmla="*/ 0 w 245"/>
                <a:gd name="T105" fmla="*/ 0 h 3"/>
                <a:gd name="T106" fmla="*/ 14 w 245"/>
                <a:gd name="T107" fmla="*/ 0 h 3"/>
                <a:gd name="T108" fmla="*/ 14 w 245"/>
                <a:gd name="T10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5" h="3">
                  <a:moveTo>
                    <a:pt x="245" y="3"/>
                  </a:moveTo>
                  <a:lnTo>
                    <a:pt x="235" y="3"/>
                  </a:lnTo>
                  <a:lnTo>
                    <a:pt x="235" y="0"/>
                  </a:lnTo>
                  <a:lnTo>
                    <a:pt x="245" y="0"/>
                  </a:lnTo>
                  <a:lnTo>
                    <a:pt x="245" y="3"/>
                  </a:lnTo>
                  <a:close/>
                  <a:moveTo>
                    <a:pt x="221" y="3"/>
                  </a:moveTo>
                  <a:lnTo>
                    <a:pt x="211" y="3"/>
                  </a:lnTo>
                  <a:lnTo>
                    <a:pt x="211" y="0"/>
                  </a:lnTo>
                  <a:lnTo>
                    <a:pt x="221" y="0"/>
                  </a:lnTo>
                  <a:lnTo>
                    <a:pt x="221" y="3"/>
                  </a:lnTo>
                  <a:close/>
                  <a:moveTo>
                    <a:pt x="197" y="3"/>
                  </a:moveTo>
                  <a:lnTo>
                    <a:pt x="187" y="3"/>
                  </a:lnTo>
                  <a:lnTo>
                    <a:pt x="187" y="0"/>
                  </a:lnTo>
                  <a:lnTo>
                    <a:pt x="197" y="0"/>
                  </a:lnTo>
                  <a:lnTo>
                    <a:pt x="197" y="3"/>
                  </a:lnTo>
                  <a:close/>
                  <a:moveTo>
                    <a:pt x="176" y="3"/>
                  </a:moveTo>
                  <a:lnTo>
                    <a:pt x="162" y="3"/>
                  </a:lnTo>
                  <a:lnTo>
                    <a:pt x="162" y="0"/>
                  </a:lnTo>
                  <a:lnTo>
                    <a:pt x="176" y="0"/>
                  </a:lnTo>
                  <a:lnTo>
                    <a:pt x="176" y="3"/>
                  </a:lnTo>
                  <a:close/>
                  <a:moveTo>
                    <a:pt x="152" y="3"/>
                  </a:moveTo>
                  <a:lnTo>
                    <a:pt x="142" y="3"/>
                  </a:lnTo>
                  <a:lnTo>
                    <a:pt x="142" y="0"/>
                  </a:lnTo>
                  <a:lnTo>
                    <a:pt x="152" y="0"/>
                  </a:lnTo>
                  <a:lnTo>
                    <a:pt x="152" y="3"/>
                  </a:lnTo>
                  <a:close/>
                  <a:moveTo>
                    <a:pt x="128" y="3"/>
                  </a:moveTo>
                  <a:lnTo>
                    <a:pt x="118" y="3"/>
                  </a:lnTo>
                  <a:lnTo>
                    <a:pt x="118" y="0"/>
                  </a:lnTo>
                  <a:lnTo>
                    <a:pt x="128" y="0"/>
                  </a:lnTo>
                  <a:lnTo>
                    <a:pt x="128" y="3"/>
                  </a:lnTo>
                  <a:close/>
                  <a:moveTo>
                    <a:pt x="107" y="3"/>
                  </a:moveTo>
                  <a:lnTo>
                    <a:pt x="93" y="3"/>
                  </a:lnTo>
                  <a:lnTo>
                    <a:pt x="93" y="0"/>
                  </a:lnTo>
                  <a:lnTo>
                    <a:pt x="107" y="0"/>
                  </a:lnTo>
                  <a:lnTo>
                    <a:pt x="107" y="3"/>
                  </a:lnTo>
                  <a:close/>
                  <a:moveTo>
                    <a:pt x="83" y="3"/>
                  </a:moveTo>
                  <a:lnTo>
                    <a:pt x="69" y="3"/>
                  </a:lnTo>
                  <a:lnTo>
                    <a:pt x="69" y="0"/>
                  </a:lnTo>
                  <a:lnTo>
                    <a:pt x="83" y="0"/>
                  </a:lnTo>
                  <a:lnTo>
                    <a:pt x="83" y="3"/>
                  </a:lnTo>
                  <a:close/>
                  <a:moveTo>
                    <a:pt x="59" y="3"/>
                  </a:moveTo>
                  <a:lnTo>
                    <a:pt x="49" y="3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59" y="3"/>
                  </a:lnTo>
                  <a:close/>
                  <a:moveTo>
                    <a:pt x="35" y="3"/>
                  </a:moveTo>
                  <a:lnTo>
                    <a:pt x="24" y="3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35" y="3"/>
                  </a:lnTo>
                  <a:close/>
                  <a:moveTo>
                    <a:pt x="1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6205538" y="1581151"/>
              <a:ext cx="9525" cy="4763"/>
            </a:xfrm>
            <a:prstGeom prst="rect">
              <a:avLst/>
            </a:pr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5772150" y="1679576"/>
              <a:ext cx="11113" cy="4763"/>
            </a:xfrm>
            <a:prstGeom prst="rect">
              <a:avLst/>
            </a:pr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 noEditPoints="1"/>
            </p:cNvSpPr>
            <p:nvPr/>
          </p:nvSpPr>
          <p:spPr bwMode="auto">
            <a:xfrm>
              <a:off x="5799138" y="1679576"/>
              <a:ext cx="388938" cy="4763"/>
            </a:xfrm>
            <a:custGeom>
              <a:avLst/>
              <a:gdLst>
                <a:gd name="T0" fmla="*/ 245 w 245"/>
                <a:gd name="T1" fmla="*/ 3 h 3"/>
                <a:gd name="T2" fmla="*/ 235 w 245"/>
                <a:gd name="T3" fmla="*/ 3 h 3"/>
                <a:gd name="T4" fmla="*/ 235 w 245"/>
                <a:gd name="T5" fmla="*/ 0 h 3"/>
                <a:gd name="T6" fmla="*/ 245 w 245"/>
                <a:gd name="T7" fmla="*/ 0 h 3"/>
                <a:gd name="T8" fmla="*/ 245 w 245"/>
                <a:gd name="T9" fmla="*/ 3 h 3"/>
                <a:gd name="T10" fmla="*/ 221 w 245"/>
                <a:gd name="T11" fmla="*/ 3 h 3"/>
                <a:gd name="T12" fmla="*/ 211 w 245"/>
                <a:gd name="T13" fmla="*/ 3 h 3"/>
                <a:gd name="T14" fmla="*/ 211 w 245"/>
                <a:gd name="T15" fmla="*/ 0 h 3"/>
                <a:gd name="T16" fmla="*/ 221 w 245"/>
                <a:gd name="T17" fmla="*/ 0 h 3"/>
                <a:gd name="T18" fmla="*/ 221 w 245"/>
                <a:gd name="T19" fmla="*/ 3 h 3"/>
                <a:gd name="T20" fmla="*/ 197 w 245"/>
                <a:gd name="T21" fmla="*/ 3 h 3"/>
                <a:gd name="T22" fmla="*/ 187 w 245"/>
                <a:gd name="T23" fmla="*/ 3 h 3"/>
                <a:gd name="T24" fmla="*/ 187 w 245"/>
                <a:gd name="T25" fmla="*/ 0 h 3"/>
                <a:gd name="T26" fmla="*/ 197 w 245"/>
                <a:gd name="T27" fmla="*/ 0 h 3"/>
                <a:gd name="T28" fmla="*/ 197 w 245"/>
                <a:gd name="T29" fmla="*/ 3 h 3"/>
                <a:gd name="T30" fmla="*/ 176 w 245"/>
                <a:gd name="T31" fmla="*/ 3 h 3"/>
                <a:gd name="T32" fmla="*/ 162 w 245"/>
                <a:gd name="T33" fmla="*/ 3 h 3"/>
                <a:gd name="T34" fmla="*/ 162 w 245"/>
                <a:gd name="T35" fmla="*/ 0 h 3"/>
                <a:gd name="T36" fmla="*/ 176 w 245"/>
                <a:gd name="T37" fmla="*/ 0 h 3"/>
                <a:gd name="T38" fmla="*/ 176 w 245"/>
                <a:gd name="T39" fmla="*/ 3 h 3"/>
                <a:gd name="T40" fmla="*/ 152 w 245"/>
                <a:gd name="T41" fmla="*/ 3 h 3"/>
                <a:gd name="T42" fmla="*/ 142 w 245"/>
                <a:gd name="T43" fmla="*/ 3 h 3"/>
                <a:gd name="T44" fmla="*/ 142 w 245"/>
                <a:gd name="T45" fmla="*/ 0 h 3"/>
                <a:gd name="T46" fmla="*/ 152 w 245"/>
                <a:gd name="T47" fmla="*/ 0 h 3"/>
                <a:gd name="T48" fmla="*/ 152 w 245"/>
                <a:gd name="T49" fmla="*/ 3 h 3"/>
                <a:gd name="T50" fmla="*/ 128 w 245"/>
                <a:gd name="T51" fmla="*/ 3 h 3"/>
                <a:gd name="T52" fmla="*/ 118 w 245"/>
                <a:gd name="T53" fmla="*/ 3 h 3"/>
                <a:gd name="T54" fmla="*/ 118 w 245"/>
                <a:gd name="T55" fmla="*/ 0 h 3"/>
                <a:gd name="T56" fmla="*/ 128 w 245"/>
                <a:gd name="T57" fmla="*/ 0 h 3"/>
                <a:gd name="T58" fmla="*/ 128 w 245"/>
                <a:gd name="T59" fmla="*/ 3 h 3"/>
                <a:gd name="T60" fmla="*/ 107 w 245"/>
                <a:gd name="T61" fmla="*/ 3 h 3"/>
                <a:gd name="T62" fmla="*/ 93 w 245"/>
                <a:gd name="T63" fmla="*/ 3 h 3"/>
                <a:gd name="T64" fmla="*/ 93 w 245"/>
                <a:gd name="T65" fmla="*/ 0 h 3"/>
                <a:gd name="T66" fmla="*/ 107 w 245"/>
                <a:gd name="T67" fmla="*/ 0 h 3"/>
                <a:gd name="T68" fmla="*/ 107 w 245"/>
                <a:gd name="T69" fmla="*/ 3 h 3"/>
                <a:gd name="T70" fmla="*/ 83 w 245"/>
                <a:gd name="T71" fmla="*/ 3 h 3"/>
                <a:gd name="T72" fmla="*/ 69 w 245"/>
                <a:gd name="T73" fmla="*/ 3 h 3"/>
                <a:gd name="T74" fmla="*/ 69 w 245"/>
                <a:gd name="T75" fmla="*/ 0 h 3"/>
                <a:gd name="T76" fmla="*/ 83 w 245"/>
                <a:gd name="T77" fmla="*/ 0 h 3"/>
                <a:gd name="T78" fmla="*/ 83 w 245"/>
                <a:gd name="T79" fmla="*/ 3 h 3"/>
                <a:gd name="T80" fmla="*/ 59 w 245"/>
                <a:gd name="T81" fmla="*/ 3 h 3"/>
                <a:gd name="T82" fmla="*/ 49 w 245"/>
                <a:gd name="T83" fmla="*/ 3 h 3"/>
                <a:gd name="T84" fmla="*/ 49 w 245"/>
                <a:gd name="T85" fmla="*/ 0 h 3"/>
                <a:gd name="T86" fmla="*/ 59 w 245"/>
                <a:gd name="T87" fmla="*/ 0 h 3"/>
                <a:gd name="T88" fmla="*/ 59 w 245"/>
                <a:gd name="T89" fmla="*/ 3 h 3"/>
                <a:gd name="T90" fmla="*/ 35 w 245"/>
                <a:gd name="T91" fmla="*/ 3 h 3"/>
                <a:gd name="T92" fmla="*/ 24 w 245"/>
                <a:gd name="T93" fmla="*/ 3 h 3"/>
                <a:gd name="T94" fmla="*/ 24 w 245"/>
                <a:gd name="T95" fmla="*/ 0 h 3"/>
                <a:gd name="T96" fmla="*/ 35 w 245"/>
                <a:gd name="T97" fmla="*/ 0 h 3"/>
                <a:gd name="T98" fmla="*/ 35 w 245"/>
                <a:gd name="T99" fmla="*/ 3 h 3"/>
                <a:gd name="T100" fmla="*/ 14 w 245"/>
                <a:gd name="T101" fmla="*/ 3 h 3"/>
                <a:gd name="T102" fmla="*/ 0 w 245"/>
                <a:gd name="T103" fmla="*/ 3 h 3"/>
                <a:gd name="T104" fmla="*/ 0 w 245"/>
                <a:gd name="T105" fmla="*/ 0 h 3"/>
                <a:gd name="T106" fmla="*/ 14 w 245"/>
                <a:gd name="T107" fmla="*/ 0 h 3"/>
                <a:gd name="T108" fmla="*/ 14 w 245"/>
                <a:gd name="T10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5" h="3">
                  <a:moveTo>
                    <a:pt x="245" y="3"/>
                  </a:moveTo>
                  <a:lnTo>
                    <a:pt x="235" y="3"/>
                  </a:lnTo>
                  <a:lnTo>
                    <a:pt x="235" y="0"/>
                  </a:lnTo>
                  <a:lnTo>
                    <a:pt x="245" y="0"/>
                  </a:lnTo>
                  <a:lnTo>
                    <a:pt x="245" y="3"/>
                  </a:lnTo>
                  <a:close/>
                  <a:moveTo>
                    <a:pt x="221" y="3"/>
                  </a:moveTo>
                  <a:lnTo>
                    <a:pt x="211" y="3"/>
                  </a:lnTo>
                  <a:lnTo>
                    <a:pt x="211" y="0"/>
                  </a:lnTo>
                  <a:lnTo>
                    <a:pt x="221" y="0"/>
                  </a:lnTo>
                  <a:lnTo>
                    <a:pt x="221" y="3"/>
                  </a:lnTo>
                  <a:close/>
                  <a:moveTo>
                    <a:pt x="197" y="3"/>
                  </a:moveTo>
                  <a:lnTo>
                    <a:pt x="187" y="3"/>
                  </a:lnTo>
                  <a:lnTo>
                    <a:pt x="187" y="0"/>
                  </a:lnTo>
                  <a:lnTo>
                    <a:pt x="197" y="0"/>
                  </a:lnTo>
                  <a:lnTo>
                    <a:pt x="197" y="3"/>
                  </a:lnTo>
                  <a:close/>
                  <a:moveTo>
                    <a:pt x="176" y="3"/>
                  </a:moveTo>
                  <a:lnTo>
                    <a:pt x="162" y="3"/>
                  </a:lnTo>
                  <a:lnTo>
                    <a:pt x="162" y="0"/>
                  </a:lnTo>
                  <a:lnTo>
                    <a:pt x="176" y="0"/>
                  </a:lnTo>
                  <a:lnTo>
                    <a:pt x="176" y="3"/>
                  </a:lnTo>
                  <a:close/>
                  <a:moveTo>
                    <a:pt x="152" y="3"/>
                  </a:moveTo>
                  <a:lnTo>
                    <a:pt x="142" y="3"/>
                  </a:lnTo>
                  <a:lnTo>
                    <a:pt x="142" y="0"/>
                  </a:lnTo>
                  <a:lnTo>
                    <a:pt x="152" y="0"/>
                  </a:lnTo>
                  <a:lnTo>
                    <a:pt x="152" y="3"/>
                  </a:lnTo>
                  <a:close/>
                  <a:moveTo>
                    <a:pt x="128" y="3"/>
                  </a:moveTo>
                  <a:lnTo>
                    <a:pt x="118" y="3"/>
                  </a:lnTo>
                  <a:lnTo>
                    <a:pt x="118" y="0"/>
                  </a:lnTo>
                  <a:lnTo>
                    <a:pt x="128" y="0"/>
                  </a:lnTo>
                  <a:lnTo>
                    <a:pt x="128" y="3"/>
                  </a:lnTo>
                  <a:close/>
                  <a:moveTo>
                    <a:pt x="107" y="3"/>
                  </a:moveTo>
                  <a:lnTo>
                    <a:pt x="93" y="3"/>
                  </a:lnTo>
                  <a:lnTo>
                    <a:pt x="93" y="0"/>
                  </a:lnTo>
                  <a:lnTo>
                    <a:pt x="107" y="0"/>
                  </a:lnTo>
                  <a:lnTo>
                    <a:pt x="107" y="3"/>
                  </a:lnTo>
                  <a:close/>
                  <a:moveTo>
                    <a:pt x="83" y="3"/>
                  </a:moveTo>
                  <a:lnTo>
                    <a:pt x="69" y="3"/>
                  </a:lnTo>
                  <a:lnTo>
                    <a:pt x="69" y="0"/>
                  </a:lnTo>
                  <a:lnTo>
                    <a:pt x="83" y="0"/>
                  </a:lnTo>
                  <a:lnTo>
                    <a:pt x="83" y="3"/>
                  </a:lnTo>
                  <a:close/>
                  <a:moveTo>
                    <a:pt x="59" y="3"/>
                  </a:moveTo>
                  <a:lnTo>
                    <a:pt x="49" y="3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59" y="3"/>
                  </a:lnTo>
                  <a:close/>
                  <a:moveTo>
                    <a:pt x="35" y="3"/>
                  </a:moveTo>
                  <a:lnTo>
                    <a:pt x="24" y="3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35" y="3"/>
                  </a:lnTo>
                  <a:close/>
                  <a:moveTo>
                    <a:pt x="1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6205538" y="1679576"/>
              <a:ext cx="9525" cy="4763"/>
            </a:xfrm>
            <a:prstGeom prst="rect">
              <a:avLst/>
            </a:pr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5772150" y="1782763"/>
              <a:ext cx="11113" cy="1588"/>
            </a:xfrm>
            <a:prstGeom prst="rect">
              <a:avLst/>
            </a:pr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5799138" y="1782763"/>
              <a:ext cx="388938" cy="0"/>
            </a:xfrm>
            <a:custGeom>
              <a:avLst/>
              <a:gdLst>
                <a:gd name="T0" fmla="*/ 245 w 245"/>
                <a:gd name="T1" fmla="*/ 235 w 245"/>
                <a:gd name="T2" fmla="*/ 235 w 245"/>
                <a:gd name="T3" fmla="*/ 245 w 245"/>
                <a:gd name="T4" fmla="*/ 245 w 245"/>
                <a:gd name="T5" fmla="*/ 221 w 245"/>
                <a:gd name="T6" fmla="*/ 211 w 245"/>
                <a:gd name="T7" fmla="*/ 211 w 245"/>
                <a:gd name="T8" fmla="*/ 221 w 245"/>
                <a:gd name="T9" fmla="*/ 221 w 245"/>
                <a:gd name="T10" fmla="*/ 197 w 245"/>
                <a:gd name="T11" fmla="*/ 187 w 245"/>
                <a:gd name="T12" fmla="*/ 187 w 245"/>
                <a:gd name="T13" fmla="*/ 197 w 245"/>
                <a:gd name="T14" fmla="*/ 197 w 245"/>
                <a:gd name="T15" fmla="*/ 176 w 245"/>
                <a:gd name="T16" fmla="*/ 162 w 245"/>
                <a:gd name="T17" fmla="*/ 162 w 245"/>
                <a:gd name="T18" fmla="*/ 176 w 245"/>
                <a:gd name="T19" fmla="*/ 176 w 245"/>
                <a:gd name="T20" fmla="*/ 152 w 245"/>
                <a:gd name="T21" fmla="*/ 142 w 245"/>
                <a:gd name="T22" fmla="*/ 142 w 245"/>
                <a:gd name="T23" fmla="*/ 152 w 245"/>
                <a:gd name="T24" fmla="*/ 152 w 245"/>
                <a:gd name="T25" fmla="*/ 128 w 245"/>
                <a:gd name="T26" fmla="*/ 118 w 245"/>
                <a:gd name="T27" fmla="*/ 118 w 245"/>
                <a:gd name="T28" fmla="*/ 128 w 245"/>
                <a:gd name="T29" fmla="*/ 128 w 245"/>
                <a:gd name="T30" fmla="*/ 107 w 245"/>
                <a:gd name="T31" fmla="*/ 93 w 245"/>
                <a:gd name="T32" fmla="*/ 93 w 245"/>
                <a:gd name="T33" fmla="*/ 107 w 245"/>
                <a:gd name="T34" fmla="*/ 107 w 245"/>
                <a:gd name="T35" fmla="*/ 83 w 245"/>
                <a:gd name="T36" fmla="*/ 69 w 245"/>
                <a:gd name="T37" fmla="*/ 69 w 245"/>
                <a:gd name="T38" fmla="*/ 83 w 245"/>
                <a:gd name="T39" fmla="*/ 83 w 245"/>
                <a:gd name="T40" fmla="*/ 59 w 245"/>
                <a:gd name="T41" fmla="*/ 49 w 245"/>
                <a:gd name="T42" fmla="*/ 49 w 245"/>
                <a:gd name="T43" fmla="*/ 59 w 245"/>
                <a:gd name="T44" fmla="*/ 59 w 245"/>
                <a:gd name="T45" fmla="*/ 35 w 245"/>
                <a:gd name="T46" fmla="*/ 24 w 245"/>
                <a:gd name="T47" fmla="*/ 24 w 245"/>
                <a:gd name="T48" fmla="*/ 35 w 245"/>
                <a:gd name="T49" fmla="*/ 35 w 245"/>
                <a:gd name="T50" fmla="*/ 14 w 245"/>
                <a:gd name="T51" fmla="*/ 0 w 245"/>
                <a:gd name="T52" fmla="*/ 0 w 245"/>
                <a:gd name="T53" fmla="*/ 14 w 245"/>
                <a:gd name="T54" fmla="*/ 14 w 2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</a:cxnLst>
              <a:rect l="0" t="0" r="r" b="b"/>
              <a:pathLst>
                <a:path w="245">
                  <a:moveTo>
                    <a:pt x="245" y="0"/>
                  </a:moveTo>
                  <a:lnTo>
                    <a:pt x="235" y="0"/>
                  </a:lnTo>
                  <a:lnTo>
                    <a:pt x="235" y="0"/>
                  </a:lnTo>
                  <a:lnTo>
                    <a:pt x="245" y="0"/>
                  </a:lnTo>
                  <a:lnTo>
                    <a:pt x="245" y="0"/>
                  </a:lnTo>
                  <a:close/>
                  <a:moveTo>
                    <a:pt x="221" y="0"/>
                  </a:moveTo>
                  <a:lnTo>
                    <a:pt x="211" y="0"/>
                  </a:lnTo>
                  <a:lnTo>
                    <a:pt x="211" y="0"/>
                  </a:lnTo>
                  <a:lnTo>
                    <a:pt x="221" y="0"/>
                  </a:lnTo>
                  <a:lnTo>
                    <a:pt x="221" y="0"/>
                  </a:lnTo>
                  <a:close/>
                  <a:moveTo>
                    <a:pt x="197" y="0"/>
                  </a:moveTo>
                  <a:lnTo>
                    <a:pt x="187" y="0"/>
                  </a:lnTo>
                  <a:lnTo>
                    <a:pt x="187" y="0"/>
                  </a:lnTo>
                  <a:lnTo>
                    <a:pt x="197" y="0"/>
                  </a:lnTo>
                  <a:lnTo>
                    <a:pt x="197" y="0"/>
                  </a:lnTo>
                  <a:close/>
                  <a:moveTo>
                    <a:pt x="176" y="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76" y="0"/>
                  </a:lnTo>
                  <a:lnTo>
                    <a:pt x="176" y="0"/>
                  </a:lnTo>
                  <a:close/>
                  <a:moveTo>
                    <a:pt x="152" y="0"/>
                  </a:moveTo>
                  <a:lnTo>
                    <a:pt x="142" y="0"/>
                  </a:lnTo>
                  <a:lnTo>
                    <a:pt x="142" y="0"/>
                  </a:lnTo>
                  <a:lnTo>
                    <a:pt x="152" y="0"/>
                  </a:lnTo>
                  <a:lnTo>
                    <a:pt x="152" y="0"/>
                  </a:lnTo>
                  <a:close/>
                  <a:moveTo>
                    <a:pt x="128" y="0"/>
                  </a:moveTo>
                  <a:lnTo>
                    <a:pt x="118" y="0"/>
                  </a:lnTo>
                  <a:lnTo>
                    <a:pt x="118" y="0"/>
                  </a:lnTo>
                  <a:lnTo>
                    <a:pt x="128" y="0"/>
                  </a:lnTo>
                  <a:lnTo>
                    <a:pt x="128" y="0"/>
                  </a:lnTo>
                  <a:close/>
                  <a:moveTo>
                    <a:pt x="107" y="0"/>
                  </a:moveTo>
                  <a:lnTo>
                    <a:pt x="93" y="0"/>
                  </a:lnTo>
                  <a:lnTo>
                    <a:pt x="93" y="0"/>
                  </a:lnTo>
                  <a:lnTo>
                    <a:pt x="107" y="0"/>
                  </a:lnTo>
                  <a:lnTo>
                    <a:pt x="107" y="0"/>
                  </a:lnTo>
                  <a:close/>
                  <a:moveTo>
                    <a:pt x="83" y="0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83" y="0"/>
                  </a:lnTo>
                  <a:lnTo>
                    <a:pt x="83" y="0"/>
                  </a:lnTo>
                  <a:close/>
                  <a:moveTo>
                    <a:pt x="5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35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1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6205538" y="1782763"/>
              <a:ext cx="9525" cy="1588"/>
            </a:xfrm>
            <a:prstGeom prst="rect">
              <a:avLst/>
            </a:pr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545896" y="1408285"/>
            <a:ext cx="437776" cy="342279"/>
            <a:chOff x="2917825" y="1509713"/>
            <a:chExt cx="735013" cy="574676"/>
          </a:xfrm>
        </p:grpSpPr>
        <p:sp>
          <p:nvSpPr>
            <p:cNvPr id="90" name="Freeform 57"/>
            <p:cNvSpPr>
              <a:spLocks/>
            </p:cNvSpPr>
            <p:nvPr/>
          </p:nvSpPr>
          <p:spPr bwMode="auto">
            <a:xfrm>
              <a:off x="3148013" y="1509713"/>
              <a:ext cx="279400" cy="98425"/>
            </a:xfrm>
            <a:custGeom>
              <a:avLst/>
              <a:gdLst>
                <a:gd name="T0" fmla="*/ 0 w 51"/>
                <a:gd name="T1" fmla="*/ 18 h 18"/>
                <a:gd name="T2" fmla="*/ 0 w 51"/>
                <a:gd name="T3" fmla="*/ 6 h 18"/>
                <a:gd name="T4" fmla="*/ 6 w 51"/>
                <a:gd name="T5" fmla="*/ 0 h 18"/>
                <a:gd name="T6" fmla="*/ 44 w 51"/>
                <a:gd name="T7" fmla="*/ 0 h 18"/>
                <a:gd name="T8" fmla="*/ 51 w 51"/>
                <a:gd name="T9" fmla="*/ 6 h 18"/>
                <a:gd name="T10" fmla="*/ 51 w 51"/>
                <a:gd name="T11" fmla="*/ 18 h 18"/>
                <a:gd name="T12" fmla="*/ 45 w 51"/>
                <a:gd name="T13" fmla="*/ 18 h 18"/>
                <a:gd name="T14" fmla="*/ 45 w 51"/>
                <a:gd name="T15" fmla="*/ 8 h 18"/>
                <a:gd name="T16" fmla="*/ 42 w 51"/>
                <a:gd name="T17" fmla="*/ 5 h 18"/>
                <a:gd name="T18" fmla="*/ 8 w 51"/>
                <a:gd name="T19" fmla="*/ 5 h 18"/>
                <a:gd name="T20" fmla="*/ 5 w 51"/>
                <a:gd name="T21" fmla="*/ 8 h 18"/>
                <a:gd name="T22" fmla="*/ 5 w 51"/>
                <a:gd name="T23" fmla="*/ 18 h 18"/>
                <a:gd name="T24" fmla="*/ 0 w 51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8">
                  <a:moveTo>
                    <a:pt x="0" y="18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0"/>
                    <a:pt x="51" y="3"/>
                    <a:pt x="51" y="6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7"/>
                    <a:pt x="44" y="5"/>
                    <a:pt x="4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5" y="7"/>
                    <a:pt x="5" y="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18"/>
                    <a:pt x="0" y="18"/>
                    <a:pt x="0" y="18"/>
                  </a:cubicBezTo>
                </a:path>
              </a:pathLst>
            </a:custGeom>
            <a:solidFill>
              <a:srgbClr val="403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8"/>
            <p:cNvSpPr>
              <a:spLocks/>
            </p:cNvSpPr>
            <p:nvPr/>
          </p:nvSpPr>
          <p:spPr bwMode="auto">
            <a:xfrm>
              <a:off x="2917825" y="1603376"/>
              <a:ext cx="735013" cy="481013"/>
            </a:xfrm>
            <a:custGeom>
              <a:avLst/>
              <a:gdLst>
                <a:gd name="T0" fmla="*/ 134 w 134"/>
                <a:gd name="T1" fmla="*/ 81 h 88"/>
                <a:gd name="T2" fmla="*/ 128 w 134"/>
                <a:gd name="T3" fmla="*/ 88 h 88"/>
                <a:gd name="T4" fmla="*/ 7 w 134"/>
                <a:gd name="T5" fmla="*/ 88 h 88"/>
                <a:gd name="T6" fmla="*/ 0 w 134"/>
                <a:gd name="T7" fmla="*/ 81 h 88"/>
                <a:gd name="T8" fmla="*/ 0 w 134"/>
                <a:gd name="T9" fmla="*/ 6 h 88"/>
                <a:gd name="T10" fmla="*/ 7 w 134"/>
                <a:gd name="T11" fmla="*/ 0 h 88"/>
                <a:gd name="T12" fmla="*/ 128 w 134"/>
                <a:gd name="T13" fmla="*/ 0 h 88"/>
                <a:gd name="T14" fmla="*/ 134 w 134"/>
                <a:gd name="T15" fmla="*/ 6 h 88"/>
                <a:gd name="T16" fmla="*/ 134 w 134"/>
                <a:gd name="T1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88">
                  <a:moveTo>
                    <a:pt x="134" y="81"/>
                  </a:moveTo>
                  <a:cubicBezTo>
                    <a:pt x="134" y="85"/>
                    <a:pt x="131" y="88"/>
                    <a:pt x="12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1" y="0"/>
                    <a:pt x="134" y="3"/>
                    <a:pt x="134" y="6"/>
                  </a:cubicBezTo>
                  <a:cubicBezTo>
                    <a:pt x="134" y="81"/>
                    <a:pt x="134" y="81"/>
                    <a:pt x="134" y="81"/>
                  </a:cubicBezTo>
                </a:path>
              </a:pathLst>
            </a:custGeom>
            <a:solidFill>
              <a:srgbClr val="957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9"/>
            <p:cNvSpPr>
              <a:spLocks/>
            </p:cNvSpPr>
            <p:nvPr/>
          </p:nvSpPr>
          <p:spPr bwMode="auto">
            <a:xfrm>
              <a:off x="2917825" y="1603376"/>
              <a:ext cx="735013" cy="268288"/>
            </a:xfrm>
            <a:custGeom>
              <a:avLst/>
              <a:gdLst>
                <a:gd name="T0" fmla="*/ 128 w 134"/>
                <a:gd name="T1" fmla="*/ 0 h 49"/>
                <a:gd name="T2" fmla="*/ 7 w 134"/>
                <a:gd name="T3" fmla="*/ 0 h 49"/>
                <a:gd name="T4" fmla="*/ 0 w 134"/>
                <a:gd name="T5" fmla="*/ 6 h 49"/>
                <a:gd name="T6" fmla="*/ 0 w 134"/>
                <a:gd name="T7" fmla="*/ 42 h 49"/>
                <a:gd name="T8" fmla="*/ 7 w 134"/>
                <a:gd name="T9" fmla="*/ 49 h 49"/>
                <a:gd name="T10" fmla="*/ 128 w 134"/>
                <a:gd name="T11" fmla="*/ 49 h 49"/>
                <a:gd name="T12" fmla="*/ 134 w 134"/>
                <a:gd name="T13" fmla="*/ 42 h 49"/>
                <a:gd name="T14" fmla="*/ 134 w 134"/>
                <a:gd name="T15" fmla="*/ 6 h 49"/>
                <a:gd name="T16" fmla="*/ 128 w 13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49">
                  <a:moveTo>
                    <a:pt x="12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3" y="49"/>
                    <a:pt x="7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31" y="49"/>
                    <a:pt x="134" y="46"/>
                    <a:pt x="134" y="4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3"/>
                    <a:pt x="131" y="0"/>
                    <a:pt x="128" y="0"/>
                  </a:cubicBezTo>
                </a:path>
              </a:pathLst>
            </a:custGeom>
            <a:solidFill>
              <a:srgbClr val="957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0"/>
            <p:cNvSpPr>
              <a:spLocks/>
            </p:cNvSpPr>
            <p:nvPr/>
          </p:nvSpPr>
          <p:spPr bwMode="auto">
            <a:xfrm>
              <a:off x="3286125" y="1603376"/>
              <a:ext cx="366713" cy="481013"/>
            </a:xfrm>
            <a:custGeom>
              <a:avLst/>
              <a:gdLst>
                <a:gd name="T0" fmla="*/ 61 w 67"/>
                <a:gd name="T1" fmla="*/ 0 h 88"/>
                <a:gd name="T2" fmla="*/ 0 w 67"/>
                <a:gd name="T3" fmla="*/ 0 h 88"/>
                <a:gd name="T4" fmla="*/ 0 w 67"/>
                <a:gd name="T5" fmla="*/ 88 h 88"/>
                <a:gd name="T6" fmla="*/ 61 w 67"/>
                <a:gd name="T7" fmla="*/ 88 h 88"/>
                <a:gd name="T8" fmla="*/ 67 w 67"/>
                <a:gd name="T9" fmla="*/ 81 h 88"/>
                <a:gd name="T10" fmla="*/ 67 w 67"/>
                <a:gd name="T11" fmla="*/ 6 h 88"/>
                <a:gd name="T12" fmla="*/ 61 w 67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88">
                  <a:moveTo>
                    <a:pt x="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4" y="88"/>
                    <a:pt x="67" y="85"/>
                    <a:pt x="67" y="8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3"/>
                    <a:pt x="64" y="0"/>
                    <a:pt x="61" y="0"/>
                  </a:cubicBezTo>
                </a:path>
              </a:pathLst>
            </a:custGeom>
            <a:solidFill>
              <a:srgbClr val="7B68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1"/>
            <p:cNvSpPr>
              <a:spLocks/>
            </p:cNvSpPr>
            <p:nvPr/>
          </p:nvSpPr>
          <p:spPr bwMode="auto">
            <a:xfrm>
              <a:off x="2917825" y="1603376"/>
              <a:ext cx="368300" cy="58738"/>
            </a:xfrm>
            <a:custGeom>
              <a:avLst/>
              <a:gdLst>
                <a:gd name="T0" fmla="*/ 67 w 67"/>
                <a:gd name="T1" fmla="*/ 0 h 11"/>
                <a:gd name="T2" fmla="*/ 47 w 67"/>
                <a:gd name="T3" fmla="*/ 0 h 11"/>
                <a:gd name="T4" fmla="*/ 42 w 67"/>
                <a:gd name="T5" fmla="*/ 0 h 11"/>
                <a:gd name="T6" fmla="*/ 7 w 67"/>
                <a:gd name="T7" fmla="*/ 0 h 11"/>
                <a:gd name="T8" fmla="*/ 0 w 67"/>
                <a:gd name="T9" fmla="*/ 6 h 11"/>
                <a:gd name="T10" fmla="*/ 0 w 67"/>
                <a:gd name="T11" fmla="*/ 11 h 11"/>
                <a:gd name="T12" fmla="*/ 7 w 67"/>
                <a:gd name="T13" fmla="*/ 4 h 11"/>
                <a:gd name="T14" fmla="*/ 67 w 67"/>
                <a:gd name="T15" fmla="*/ 4 h 11"/>
                <a:gd name="T16" fmla="*/ 67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3" y="4"/>
                    <a:pt x="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A9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2"/>
            <p:cNvSpPr>
              <a:spLocks/>
            </p:cNvSpPr>
            <p:nvPr/>
          </p:nvSpPr>
          <p:spPr bwMode="auto">
            <a:xfrm>
              <a:off x="3286125" y="1603376"/>
              <a:ext cx="366713" cy="58738"/>
            </a:xfrm>
            <a:custGeom>
              <a:avLst/>
              <a:gdLst>
                <a:gd name="T0" fmla="*/ 61 w 67"/>
                <a:gd name="T1" fmla="*/ 0 h 11"/>
                <a:gd name="T2" fmla="*/ 26 w 67"/>
                <a:gd name="T3" fmla="*/ 0 h 11"/>
                <a:gd name="T4" fmla="*/ 20 w 67"/>
                <a:gd name="T5" fmla="*/ 0 h 11"/>
                <a:gd name="T6" fmla="*/ 0 w 67"/>
                <a:gd name="T7" fmla="*/ 0 h 11"/>
                <a:gd name="T8" fmla="*/ 0 w 67"/>
                <a:gd name="T9" fmla="*/ 4 h 11"/>
                <a:gd name="T10" fmla="*/ 61 w 67"/>
                <a:gd name="T11" fmla="*/ 4 h 11"/>
                <a:gd name="T12" fmla="*/ 67 w 67"/>
                <a:gd name="T13" fmla="*/ 11 h 11"/>
                <a:gd name="T14" fmla="*/ 67 w 67"/>
                <a:gd name="T15" fmla="*/ 6 h 11"/>
                <a:gd name="T16" fmla="*/ 61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1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4" y="4"/>
                    <a:pt x="67" y="7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3"/>
                    <a:pt x="64" y="0"/>
                    <a:pt x="61" y="0"/>
                  </a:cubicBezTo>
                </a:path>
              </a:pathLst>
            </a:custGeom>
            <a:solidFill>
              <a:srgbClr val="958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3"/>
            <p:cNvSpPr>
              <a:spLocks/>
            </p:cNvSpPr>
            <p:nvPr/>
          </p:nvSpPr>
          <p:spPr bwMode="auto">
            <a:xfrm>
              <a:off x="2917825" y="2035176"/>
              <a:ext cx="368300" cy="49213"/>
            </a:xfrm>
            <a:custGeom>
              <a:avLst/>
              <a:gdLst>
                <a:gd name="T0" fmla="*/ 0 w 67"/>
                <a:gd name="T1" fmla="*/ 0 h 9"/>
                <a:gd name="T2" fmla="*/ 0 w 67"/>
                <a:gd name="T3" fmla="*/ 2 h 9"/>
                <a:gd name="T4" fmla="*/ 7 w 67"/>
                <a:gd name="T5" fmla="*/ 9 h 9"/>
                <a:gd name="T6" fmla="*/ 67 w 67"/>
                <a:gd name="T7" fmla="*/ 9 h 9"/>
                <a:gd name="T8" fmla="*/ 67 w 67"/>
                <a:gd name="T9" fmla="*/ 7 h 9"/>
                <a:gd name="T10" fmla="*/ 7 w 67"/>
                <a:gd name="T11" fmla="*/ 7 h 9"/>
                <a:gd name="T12" fmla="*/ 0 w 6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9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9"/>
                    <a:pt x="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4"/>
                    <a:pt x="0" y="0"/>
                  </a:cubicBezTo>
                </a:path>
              </a:pathLst>
            </a:custGeom>
            <a:solidFill>
              <a:srgbClr val="685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4"/>
            <p:cNvSpPr>
              <a:spLocks/>
            </p:cNvSpPr>
            <p:nvPr/>
          </p:nvSpPr>
          <p:spPr bwMode="auto">
            <a:xfrm>
              <a:off x="3286125" y="2035176"/>
              <a:ext cx="366713" cy="49213"/>
            </a:xfrm>
            <a:custGeom>
              <a:avLst/>
              <a:gdLst>
                <a:gd name="T0" fmla="*/ 67 w 67"/>
                <a:gd name="T1" fmla="*/ 0 h 9"/>
                <a:gd name="T2" fmla="*/ 61 w 67"/>
                <a:gd name="T3" fmla="*/ 7 h 9"/>
                <a:gd name="T4" fmla="*/ 0 w 67"/>
                <a:gd name="T5" fmla="*/ 7 h 9"/>
                <a:gd name="T6" fmla="*/ 0 w 67"/>
                <a:gd name="T7" fmla="*/ 9 h 9"/>
                <a:gd name="T8" fmla="*/ 61 w 67"/>
                <a:gd name="T9" fmla="*/ 9 h 9"/>
                <a:gd name="T10" fmla="*/ 67 w 67"/>
                <a:gd name="T11" fmla="*/ 2 h 9"/>
                <a:gd name="T12" fmla="*/ 67 w 6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9">
                  <a:moveTo>
                    <a:pt x="67" y="0"/>
                  </a:moveTo>
                  <a:cubicBezTo>
                    <a:pt x="67" y="4"/>
                    <a:pt x="64" y="7"/>
                    <a:pt x="6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4" y="9"/>
                    <a:pt x="67" y="6"/>
                    <a:pt x="67" y="2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564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5"/>
            <p:cNvSpPr>
              <a:spLocks/>
            </p:cNvSpPr>
            <p:nvPr/>
          </p:nvSpPr>
          <p:spPr bwMode="auto">
            <a:xfrm>
              <a:off x="2917825" y="1831976"/>
              <a:ext cx="368300" cy="50800"/>
            </a:xfrm>
            <a:custGeom>
              <a:avLst/>
              <a:gdLst>
                <a:gd name="T0" fmla="*/ 0 w 67"/>
                <a:gd name="T1" fmla="*/ 0 h 9"/>
                <a:gd name="T2" fmla="*/ 0 w 67"/>
                <a:gd name="T3" fmla="*/ 3 h 9"/>
                <a:gd name="T4" fmla="*/ 7 w 67"/>
                <a:gd name="T5" fmla="*/ 9 h 9"/>
                <a:gd name="T6" fmla="*/ 67 w 67"/>
                <a:gd name="T7" fmla="*/ 9 h 9"/>
                <a:gd name="T8" fmla="*/ 67 w 67"/>
                <a:gd name="T9" fmla="*/ 7 h 9"/>
                <a:gd name="T10" fmla="*/ 7 w 67"/>
                <a:gd name="T11" fmla="*/ 7 h 9"/>
                <a:gd name="T12" fmla="*/ 0 w 6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9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3" y="9"/>
                    <a:pt x="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4"/>
                    <a:pt x="0" y="0"/>
                  </a:cubicBezTo>
                </a:path>
              </a:pathLst>
            </a:custGeom>
            <a:solidFill>
              <a:srgbClr val="685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6"/>
            <p:cNvSpPr>
              <a:spLocks/>
            </p:cNvSpPr>
            <p:nvPr/>
          </p:nvSpPr>
          <p:spPr bwMode="auto">
            <a:xfrm>
              <a:off x="3286125" y="1831976"/>
              <a:ext cx="366713" cy="50800"/>
            </a:xfrm>
            <a:custGeom>
              <a:avLst/>
              <a:gdLst>
                <a:gd name="T0" fmla="*/ 67 w 67"/>
                <a:gd name="T1" fmla="*/ 0 h 9"/>
                <a:gd name="T2" fmla="*/ 61 w 67"/>
                <a:gd name="T3" fmla="*/ 7 h 9"/>
                <a:gd name="T4" fmla="*/ 0 w 67"/>
                <a:gd name="T5" fmla="*/ 7 h 9"/>
                <a:gd name="T6" fmla="*/ 0 w 67"/>
                <a:gd name="T7" fmla="*/ 9 h 9"/>
                <a:gd name="T8" fmla="*/ 61 w 67"/>
                <a:gd name="T9" fmla="*/ 9 h 9"/>
                <a:gd name="T10" fmla="*/ 67 w 67"/>
                <a:gd name="T11" fmla="*/ 3 h 9"/>
                <a:gd name="T12" fmla="*/ 67 w 6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9">
                  <a:moveTo>
                    <a:pt x="67" y="0"/>
                  </a:moveTo>
                  <a:cubicBezTo>
                    <a:pt x="67" y="4"/>
                    <a:pt x="64" y="7"/>
                    <a:pt x="6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4" y="9"/>
                    <a:pt x="67" y="6"/>
                    <a:pt x="67" y="3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564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67"/>
            <p:cNvSpPr>
              <a:spLocks noChangeArrowheads="1"/>
            </p:cNvSpPr>
            <p:nvPr/>
          </p:nvSpPr>
          <p:spPr bwMode="auto">
            <a:xfrm>
              <a:off x="3214688" y="1827213"/>
              <a:ext cx="147638" cy="76200"/>
            </a:xfrm>
            <a:prstGeom prst="rect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68"/>
            <p:cNvSpPr>
              <a:spLocks noChangeArrowheads="1"/>
            </p:cNvSpPr>
            <p:nvPr/>
          </p:nvSpPr>
          <p:spPr bwMode="auto">
            <a:xfrm>
              <a:off x="3268663" y="1849438"/>
              <a:ext cx="33338" cy="33338"/>
            </a:xfrm>
            <a:prstGeom prst="ellipse">
              <a:avLst/>
            </a:prstGeom>
            <a:solidFill>
              <a:srgbClr val="403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982400" y="1380398"/>
            <a:ext cx="493701" cy="381321"/>
            <a:chOff x="4370388" y="2687639"/>
            <a:chExt cx="815975" cy="630237"/>
          </a:xfrm>
        </p:grpSpPr>
        <p:sp>
          <p:nvSpPr>
            <p:cNvPr id="103" name="Freeform 405"/>
            <p:cNvSpPr>
              <a:spLocks/>
            </p:cNvSpPr>
            <p:nvPr/>
          </p:nvSpPr>
          <p:spPr bwMode="auto">
            <a:xfrm>
              <a:off x="4424363" y="2687639"/>
              <a:ext cx="706438" cy="465138"/>
            </a:xfrm>
            <a:custGeom>
              <a:avLst/>
              <a:gdLst>
                <a:gd name="T0" fmla="*/ 0 w 129"/>
                <a:gd name="T1" fmla="*/ 10 h 85"/>
                <a:gd name="T2" fmla="*/ 0 w 129"/>
                <a:gd name="T3" fmla="*/ 74 h 85"/>
                <a:gd name="T4" fmla="*/ 10 w 129"/>
                <a:gd name="T5" fmla="*/ 85 h 85"/>
                <a:gd name="T6" fmla="*/ 119 w 129"/>
                <a:gd name="T7" fmla="*/ 85 h 85"/>
                <a:gd name="T8" fmla="*/ 129 w 129"/>
                <a:gd name="T9" fmla="*/ 74 h 85"/>
                <a:gd name="T10" fmla="*/ 129 w 129"/>
                <a:gd name="T11" fmla="*/ 10 h 85"/>
                <a:gd name="T12" fmla="*/ 119 w 129"/>
                <a:gd name="T13" fmla="*/ 0 h 85"/>
                <a:gd name="T14" fmla="*/ 10 w 129"/>
                <a:gd name="T15" fmla="*/ 0 h 85"/>
                <a:gd name="T16" fmla="*/ 0 w 129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85">
                  <a:moveTo>
                    <a:pt x="0" y="1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80"/>
                    <a:pt x="4" y="85"/>
                    <a:pt x="10" y="85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5" y="85"/>
                    <a:pt x="129" y="80"/>
                    <a:pt x="129" y="74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4"/>
                    <a:pt x="125" y="0"/>
                    <a:pt x="1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406"/>
            <p:cNvSpPr>
              <a:spLocks/>
            </p:cNvSpPr>
            <p:nvPr/>
          </p:nvSpPr>
          <p:spPr bwMode="auto">
            <a:xfrm>
              <a:off x="4370388" y="3159126"/>
              <a:ext cx="815975" cy="158750"/>
            </a:xfrm>
            <a:custGeom>
              <a:avLst/>
              <a:gdLst>
                <a:gd name="T0" fmla="*/ 135 w 149"/>
                <a:gd name="T1" fmla="*/ 0 h 29"/>
                <a:gd name="T2" fmla="*/ 14 w 149"/>
                <a:gd name="T3" fmla="*/ 0 h 29"/>
                <a:gd name="T4" fmla="*/ 4 w 149"/>
                <a:gd name="T5" fmla="*/ 11 h 29"/>
                <a:gd name="T6" fmla="*/ 0 w 149"/>
                <a:gd name="T7" fmla="*/ 22 h 29"/>
                <a:gd name="T8" fmla="*/ 10 w 149"/>
                <a:gd name="T9" fmla="*/ 29 h 29"/>
                <a:gd name="T10" fmla="*/ 139 w 149"/>
                <a:gd name="T11" fmla="*/ 29 h 29"/>
                <a:gd name="T12" fmla="*/ 149 w 149"/>
                <a:gd name="T13" fmla="*/ 22 h 29"/>
                <a:gd name="T14" fmla="*/ 145 w 149"/>
                <a:gd name="T15" fmla="*/ 11 h 29"/>
                <a:gd name="T16" fmla="*/ 135 w 149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9">
                  <a:moveTo>
                    <a:pt x="13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9" y="4"/>
                    <a:pt x="4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7"/>
                    <a:pt x="5" y="29"/>
                    <a:pt x="10" y="29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44" y="29"/>
                    <a:pt x="149" y="27"/>
                    <a:pt x="149" y="22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2" y="5"/>
                    <a:pt x="141" y="0"/>
                    <a:pt x="135" y="0"/>
                  </a:cubicBez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407"/>
            <p:cNvSpPr>
              <a:spLocks noChangeArrowheads="1"/>
            </p:cNvSpPr>
            <p:nvPr/>
          </p:nvSpPr>
          <p:spPr bwMode="auto">
            <a:xfrm>
              <a:off x="4462463" y="2730501"/>
              <a:ext cx="619125" cy="377825"/>
            </a:xfrm>
            <a:prstGeom prst="rect">
              <a:avLst/>
            </a:prstGeom>
            <a:solidFill>
              <a:srgbClr val="68B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408"/>
            <p:cNvSpPr>
              <a:spLocks noChangeArrowheads="1"/>
            </p:cNvSpPr>
            <p:nvPr/>
          </p:nvSpPr>
          <p:spPr bwMode="auto">
            <a:xfrm>
              <a:off x="4699000" y="3175001"/>
              <a:ext cx="152400" cy="11113"/>
            </a:xfrm>
            <a:prstGeom prst="rect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09"/>
            <p:cNvSpPr>
              <a:spLocks/>
            </p:cNvSpPr>
            <p:nvPr/>
          </p:nvSpPr>
          <p:spPr bwMode="auto">
            <a:xfrm>
              <a:off x="4435475" y="3208339"/>
              <a:ext cx="60325" cy="26988"/>
            </a:xfrm>
            <a:custGeom>
              <a:avLst/>
              <a:gdLst>
                <a:gd name="T0" fmla="*/ 35 w 38"/>
                <a:gd name="T1" fmla="*/ 17 h 17"/>
                <a:gd name="T2" fmla="*/ 0 w 38"/>
                <a:gd name="T3" fmla="*/ 17 h 17"/>
                <a:gd name="T4" fmla="*/ 7 w 38"/>
                <a:gd name="T5" fmla="*/ 0 h 17"/>
                <a:gd name="T6" fmla="*/ 38 w 38"/>
                <a:gd name="T7" fmla="*/ 0 h 17"/>
                <a:gd name="T8" fmla="*/ 35 w 3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7">
                  <a:moveTo>
                    <a:pt x="35" y="17"/>
                  </a:moveTo>
                  <a:lnTo>
                    <a:pt x="0" y="17"/>
                  </a:lnTo>
                  <a:lnTo>
                    <a:pt x="7" y="0"/>
                  </a:lnTo>
                  <a:lnTo>
                    <a:pt x="38" y="0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10"/>
            <p:cNvSpPr>
              <a:spLocks/>
            </p:cNvSpPr>
            <p:nvPr/>
          </p:nvSpPr>
          <p:spPr bwMode="auto">
            <a:xfrm>
              <a:off x="4511675" y="3208339"/>
              <a:ext cx="50800" cy="26988"/>
            </a:xfrm>
            <a:custGeom>
              <a:avLst/>
              <a:gdLst>
                <a:gd name="T0" fmla="*/ 32 w 32"/>
                <a:gd name="T1" fmla="*/ 17 h 17"/>
                <a:gd name="T2" fmla="*/ 0 w 32"/>
                <a:gd name="T3" fmla="*/ 17 h 17"/>
                <a:gd name="T4" fmla="*/ 4 w 32"/>
                <a:gd name="T5" fmla="*/ 0 h 17"/>
                <a:gd name="T6" fmla="*/ 32 w 32"/>
                <a:gd name="T7" fmla="*/ 0 h 17"/>
                <a:gd name="T8" fmla="*/ 32 w 32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2" y="17"/>
                  </a:moveTo>
                  <a:lnTo>
                    <a:pt x="0" y="17"/>
                  </a:lnTo>
                  <a:lnTo>
                    <a:pt x="4" y="0"/>
                  </a:lnTo>
                  <a:lnTo>
                    <a:pt x="32" y="0"/>
                  </a:lnTo>
                  <a:lnTo>
                    <a:pt x="32" y="17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411"/>
            <p:cNvSpPr>
              <a:spLocks noChangeArrowheads="1"/>
            </p:cNvSpPr>
            <p:nvPr/>
          </p:nvSpPr>
          <p:spPr bwMode="auto">
            <a:xfrm>
              <a:off x="4583113" y="3208339"/>
              <a:ext cx="4921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412"/>
            <p:cNvSpPr>
              <a:spLocks noChangeArrowheads="1"/>
            </p:cNvSpPr>
            <p:nvPr/>
          </p:nvSpPr>
          <p:spPr bwMode="auto">
            <a:xfrm>
              <a:off x="4649788" y="3208339"/>
              <a:ext cx="4921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413"/>
            <p:cNvSpPr>
              <a:spLocks noChangeArrowheads="1"/>
            </p:cNvSpPr>
            <p:nvPr/>
          </p:nvSpPr>
          <p:spPr bwMode="auto">
            <a:xfrm>
              <a:off x="4721225" y="3208339"/>
              <a:ext cx="4286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414"/>
            <p:cNvSpPr>
              <a:spLocks noChangeArrowheads="1"/>
            </p:cNvSpPr>
            <p:nvPr/>
          </p:nvSpPr>
          <p:spPr bwMode="auto">
            <a:xfrm>
              <a:off x="4791075" y="3208339"/>
              <a:ext cx="4921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415"/>
            <p:cNvSpPr>
              <a:spLocks noChangeArrowheads="1"/>
            </p:cNvSpPr>
            <p:nvPr/>
          </p:nvSpPr>
          <p:spPr bwMode="auto">
            <a:xfrm>
              <a:off x="4862513" y="3208339"/>
              <a:ext cx="44450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416"/>
            <p:cNvSpPr>
              <a:spLocks noChangeArrowheads="1"/>
            </p:cNvSpPr>
            <p:nvPr/>
          </p:nvSpPr>
          <p:spPr bwMode="auto">
            <a:xfrm>
              <a:off x="4933950" y="3208339"/>
              <a:ext cx="4921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17"/>
            <p:cNvSpPr>
              <a:spLocks/>
            </p:cNvSpPr>
            <p:nvPr/>
          </p:nvSpPr>
          <p:spPr bwMode="auto">
            <a:xfrm>
              <a:off x="5000625" y="3208339"/>
              <a:ext cx="53975" cy="26988"/>
            </a:xfrm>
            <a:custGeom>
              <a:avLst/>
              <a:gdLst>
                <a:gd name="T0" fmla="*/ 34 w 34"/>
                <a:gd name="T1" fmla="*/ 17 h 17"/>
                <a:gd name="T2" fmla="*/ 0 w 34"/>
                <a:gd name="T3" fmla="*/ 17 h 17"/>
                <a:gd name="T4" fmla="*/ 0 w 34"/>
                <a:gd name="T5" fmla="*/ 0 h 17"/>
                <a:gd name="T6" fmla="*/ 31 w 34"/>
                <a:gd name="T7" fmla="*/ 0 h 17"/>
                <a:gd name="T8" fmla="*/ 34 w 3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4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18"/>
            <p:cNvSpPr>
              <a:spLocks/>
            </p:cNvSpPr>
            <p:nvPr/>
          </p:nvSpPr>
          <p:spPr bwMode="auto">
            <a:xfrm>
              <a:off x="5070475" y="3208339"/>
              <a:ext cx="55563" cy="26988"/>
            </a:xfrm>
            <a:custGeom>
              <a:avLst/>
              <a:gdLst>
                <a:gd name="T0" fmla="*/ 35 w 35"/>
                <a:gd name="T1" fmla="*/ 17 h 17"/>
                <a:gd name="T2" fmla="*/ 0 w 35"/>
                <a:gd name="T3" fmla="*/ 17 h 17"/>
                <a:gd name="T4" fmla="*/ 0 w 35"/>
                <a:gd name="T5" fmla="*/ 0 h 17"/>
                <a:gd name="T6" fmla="*/ 28 w 35"/>
                <a:gd name="T7" fmla="*/ 0 h 17"/>
                <a:gd name="T8" fmla="*/ 35 w 3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5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19"/>
            <p:cNvSpPr>
              <a:spLocks/>
            </p:cNvSpPr>
            <p:nvPr/>
          </p:nvSpPr>
          <p:spPr bwMode="auto">
            <a:xfrm>
              <a:off x="4435475" y="3257551"/>
              <a:ext cx="60325" cy="26988"/>
            </a:xfrm>
            <a:custGeom>
              <a:avLst/>
              <a:gdLst>
                <a:gd name="T0" fmla="*/ 35 w 38"/>
                <a:gd name="T1" fmla="*/ 17 h 17"/>
                <a:gd name="T2" fmla="*/ 0 w 38"/>
                <a:gd name="T3" fmla="*/ 17 h 17"/>
                <a:gd name="T4" fmla="*/ 7 w 38"/>
                <a:gd name="T5" fmla="*/ 0 h 17"/>
                <a:gd name="T6" fmla="*/ 38 w 38"/>
                <a:gd name="T7" fmla="*/ 0 h 17"/>
                <a:gd name="T8" fmla="*/ 35 w 3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7">
                  <a:moveTo>
                    <a:pt x="35" y="17"/>
                  </a:moveTo>
                  <a:lnTo>
                    <a:pt x="0" y="17"/>
                  </a:lnTo>
                  <a:lnTo>
                    <a:pt x="7" y="0"/>
                  </a:lnTo>
                  <a:lnTo>
                    <a:pt x="38" y="0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20"/>
            <p:cNvSpPr>
              <a:spLocks/>
            </p:cNvSpPr>
            <p:nvPr/>
          </p:nvSpPr>
          <p:spPr bwMode="auto">
            <a:xfrm>
              <a:off x="4511675" y="3257551"/>
              <a:ext cx="50800" cy="26988"/>
            </a:xfrm>
            <a:custGeom>
              <a:avLst/>
              <a:gdLst>
                <a:gd name="T0" fmla="*/ 32 w 32"/>
                <a:gd name="T1" fmla="*/ 17 h 17"/>
                <a:gd name="T2" fmla="*/ 0 w 32"/>
                <a:gd name="T3" fmla="*/ 17 h 17"/>
                <a:gd name="T4" fmla="*/ 4 w 32"/>
                <a:gd name="T5" fmla="*/ 0 h 17"/>
                <a:gd name="T6" fmla="*/ 32 w 32"/>
                <a:gd name="T7" fmla="*/ 0 h 17"/>
                <a:gd name="T8" fmla="*/ 32 w 32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2" y="17"/>
                  </a:moveTo>
                  <a:lnTo>
                    <a:pt x="0" y="17"/>
                  </a:lnTo>
                  <a:lnTo>
                    <a:pt x="4" y="0"/>
                  </a:lnTo>
                  <a:lnTo>
                    <a:pt x="32" y="0"/>
                  </a:lnTo>
                  <a:lnTo>
                    <a:pt x="32" y="17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421"/>
            <p:cNvSpPr>
              <a:spLocks noChangeArrowheads="1"/>
            </p:cNvSpPr>
            <p:nvPr/>
          </p:nvSpPr>
          <p:spPr bwMode="auto">
            <a:xfrm>
              <a:off x="4583113" y="3257551"/>
              <a:ext cx="4921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422"/>
            <p:cNvSpPr>
              <a:spLocks noChangeArrowheads="1"/>
            </p:cNvSpPr>
            <p:nvPr/>
          </p:nvSpPr>
          <p:spPr bwMode="auto">
            <a:xfrm>
              <a:off x="4649788" y="3257551"/>
              <a:ext cx="4921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423"/>
            <p:cNvSpPr>
              <a:spLocks noChangeArrowheads="1"/>
            </p:cNvSpPr>
            <p:nvPr/>
          </p:nvSpPr>
          <p:spPr bwMode="auto">
            <a:xfrm>
              <a:off x="4721225" y="3257551"/>
              <a:ext cx="4286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424"/>
            <p:cNvSpPr>
              <a:spLocks noChangeArrowheads="1"/>
            </p:cNvSpPr>
            <p:nvPr/>
          </p:nvSpPr>
          <p:spPr bwMode="auto">
            <a:xfrm>
              <a:off x="4791075" y="3257551"/>
              <a:ext cx="4921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425"/>
            <p:cNvSpPr>
              <a:spLocks noChangeArrowheads="1"/>
            </p:cNvSpPr>
            <p:nvPr/>
          </p:nvSpPr>
          <p:spPr bwMode="auto">
            <a:xfrm>
              <a:off x="4862513" y="3257551"/>
              <a:ext cx="44450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426"/>
            <p:cNvSpPr>
              <a:spLocks noChangeArrowheads="1"/>
            </p:cNvSpPr>
            <p:nvPr/>
          </p:nvSpPr>
          <p:spPr bwMode="auto">
            <a:xfrm>
              <a:off x="4933950" y="3257551"/>
              <a:ext cx="4921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27"/>
            <p:cNvSpPr>
              <a:spLocks/>
            </p:cNvSpPr>
            <p:nvPr/>
          </p:nvSpPr>
          <p:spPr bwMode="auto">
            <a:xfrm>
              <a:off x="5000625" y="3257551"/>
              <a:ext cx="53975" cy="26988"/>
            </a:xfrm>
            <a:custGeom>
              <a:avLst/>
              <a:gdLst>
                <a:gd name="T0" fmla="*/ 34 w 34"/>
                <a:gd name="T1" fmla="*/ 17 h 17"/>
                <a:gd name="T2" fmla="*/ 0 w 34"/>
                <a:gd name="T3" fmla="*/ 17 h 17"/>
                <a:gd name="T4" fmla="*/ 0 w 34"/>
                <a:gd name="T5" fmla="*/ 0 h 17"/>
                <a:gd name="T6" fmla="*/ 31 w 34"/>
                <a:gd name="T7" fmla="*/ 0 h 17"/>
                <a:gd name="T8" fmla="*/ 34 w 3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4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28"/>
            <p:cNvSpPr>
              <a:spLocks/>
            </p:cNvSpPr>
            <p:nvPr/>
          </p:nvSpPr>
          <p:spPr bwMode="auto">
            <a:xfrm>
              <a:off x="5070475" y="3257551"/>
              <a:ext cx="55563" cy="26988"/>
            </a:xfrm>
            <a:custGeom>
              <a:avLst/>
              <a:gdLst>
                <a:gd name="T0" fmla="*/ 35 w 35"/>
                <a:gd name="T1" fmla="*/ 17 h 17"/>
                <a:gd name="T2" fmla="*/ 0 w 35"/>
                <a:gd name="T3" fmla="*/ 17 h 17"/>
                <a:gd name="T4" fmla="*/ 0 w 35"/>
                <a:gd name="T5" fmla="*/ 0 h 17"/>
                <a:gd name="T6" fmla="*/ 28 w 35"/>
                <a:gd name="T7" fmla="*/ 0 h 17"/>
                <a:gd name="T8" fmla="*/ 35 w 3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5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429"/>
            <p:cNvSpPr>
              <a:spLocks noChangeArrowheads="1"/>
            </p:cNvSpPr>
            <p:nvPr/>
          </p:nvSpPr>
          <p:spPr bwMode="auto">
            <a:xfrm>
              <a:off x="4764088" y="2730501"/>
              <a:ext cx="317500" cy="377825"/>
            </a:xfrm>
            <a:prstGeom prst="rect">
              <a:avLst/>
            </a:prstGeom>
            <a:solidFill>
              <a:srgbClr val="40A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430"/>
            <p:cNvSpPr>
              <a:spLocks noChangeArrowheads="1"/>
            </p:cNvSpPr>
            <p:nvPr/>
          </p:nvSpPr>
          <p:spPr bwMode="auto">
            <a:xfrm>
              <a:off x="4770438" y="2763839"/>
              <a:ext cx="80963" cy="306388"/>
            </a:xfrm>
            <a:prstGeom prst="rect">
              <a:avLst/>
            </a:prstGeom>
            <a:solidFill>
              <a:srgbClr val="99D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431"/>
            <p:cNvSpPr>
              <a:spLocks noChangeArrowheads="1"/>
            </p:cNvSpPr>
            <p:nvPr/>
          </p:nvSpPr>
          <p:spPr bwMode="auto">
            <a:xfrm>
              <a:off x="4654550" y="2857501"/>
              <a:ext cx="87313" cy="212725"/>
            </a:xfrm>
            <a:prstGeom prst="rect">
              <a:avLst/>
            </a:prstGeom>
            <a:solidFill>
              <a:srgbClr val="F7C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432"/>
            <p:cNvSpPr>
              <a:spLocks noChangeArrowheads="1"/>
            </p:cNvSpPr>
            <p:nvPr/>
          </p:nvSpPr>
          <p:spPr bwMode="auto">
            <a:xfrm>
              <a:off x="4891088" y="2857501"/>
              <a:ext cx="87313" cy="212725"/>
            </a:xfrm>
            <a:prstGeom prst="rect">
              <a:avLst/>
            </a:prstGeom>
            <a:solidFill>
              <a:srgbClr val="4F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433"/>
            <p:cNvSpPr>
              <a:spLocks noChangeArrowheads="1"/>
            </p:cNvSpPr>
            <p:nvPr/>
          </p:nvSpPr>
          <p:spPr bwMode="auto">
            <a:xfrm>
              <a:off x="4540250" y="2933701"/>
              <a:ext cx="87313" cy="136525"/>
            </a:xfrm>
            <a:prstGeom prst="rect">
              <a:avLst/>
            </a:prstGeom>
            <a:solidFill>
              <a:srgbClr val="CC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215635" y="3670786"/>
            <a:ext cx="415350" cy="419535"/>
            <a:chOff x="1549400" y="5403851"/>
            <a:chExt cx="630238" cy="636588"/>
          </a:xfrm>
        </p:grpSpPr>
        <p:sp>
          <p:nvSpPr>
            <p:cNvPr id="133" name="Freeform 435"/>
            <p:cNvSpPr>
              <a:spLocks/>
            </p:cNvSpPr>
            <p:nvPr/>
          </p:nvSpPr>
          <p:spPr bwMode="auto">
            <a:xfrm>
              <a:off x="1549400" y="5403851"/>
              <a:ext cx="203200" cy="636588"/>
            </a:xfrm>
            <a:custGeom>
              <a:avLst/>
              <a:gdLst>
                <a:gd name="T0" fmla="*/ 37 w 37"/>
                <a:gd name="T1" fmla="*/ 114 h 116"/>
                <a:gd name="T2" fmla="*/ 35 w 37"/>
                <a:gd name="T3" fmla="*/ 116 h 116"/>
                <a:gd name="T4" fmla="*/ 2 w 37"/>
                <a:gd name="T5" fmla="*/ 116 h 116"/>
                <a:gd name="T6" fmla="*/ 0 w 37"/>
                <a:gd name="T7" fmla="*/ 114 h 116"/>
                <a:gd name="T8" fmla="*/ 0 w 37"/>
                <a:gd name="T9" fmla="*/ 2 h 116"/>
                <a:gd name="T10" fmla="*/ 2 w 37"/>
                <a:gd name="T11" fmla="*/ 0 h 116"/>
                <a:gd name="T12" fmla="*/ 35 w 37"/>
                <a:gd name="T13" fmla="*/ 0 h 116"/>
                <a:gd name="T14" fmla="*/ 37 w 37"/>
                <a:gd name="T15" fmla="*/ 2 h 116"/>
                <a:gd name="T16" fmla="*/ 37 w 37"/>
                <a:gd name="T1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16">
                  <a:moveTo>
                    <a:pt x="37" y="114"/>
                  </a:moveTo>
                  <a:cubicBezTo>
                    <a:pt x="37" y="115"/>
                    <a:pt x="36" y="116"/>
                    <a:pt x="35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16"/>
                    <a:pt x="0" y="115"/>
                    <a:pt x="0" y="1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114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436"/>
            <p:cNvSpPr>
              <a:spLocks noChangeArrowheads="1"/>
            </p:cNvSpPr>
            <p:nvPr/>
          </p:nvSpPr>
          <p:spPr bwMode="auto">
            <a:xfrm>
              <a:off x="1571625" y="5432426"/>
              <a:ext cx="158750" cy="311150"/>
            </a:xfrm>
            <a:prstGeom prst="rect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437"/>
            <p:cNvSpPr>
              <a:spLocks noChangeArrowheads="1"/>
            </p:cNvSpPr>
            <p:nvPr/>
          </p:nvSpPr>
          <p:spPr bwMode="auto">
            <a:xfrm>
              <a:off x="1643063" y="5432426"/>
              <a:ext cx="87313" cy="311150"/>
            </a:xfrm>
            <a:prstGeom prst="rect">
              <a:avLst/>
            </a:prstGeom>
            <a:solidFill>
              <a:srgbClr val="C3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438"/>
            <p:cNvSpPr>
              <a:spLocks noChangeArrowheads="1"/>
            </p:cNvSpPr>
            <p:nvPr/>
          </p:nvSpPr>
          <p:spPr bwMode="auto">
            <a:xfrm>
              <a:off x="1582738" y="5853114"/>
              <a:ext cx="130175" cy="131763"/>
            </a:xfrm>
            <a:prstGeom prst="ellipse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439"/>
            <p:cNvSpPr>
              <a:spLocks noChangeArrowheads="1"/>
            </p:cNvSpPr>
            <p:nvPr/>
          </p:nvSpPr>
          <p:spPr bwMode="auto">
            <a:xfrm>
              <a:off x="1609725" y="5886451"/>
              <a:ext cx="76200" cy="71438"/>
            </a:xfrm>
            <a:prstGeom prst="ellipse">
              <a:avLst/>
            </a:pr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440"/>
            <p:cNvSpPr>
              <a:spLocks noChangeArrowheads="1"/>
            </p:cNvSpPr>
            <p:nvPr/>
          </p:nvSpPr>
          <p:spPr bwMode="auto">
            <a:xfrm>
              <a:off x="1593850" y="5470526"/>
              <a:ext cx="114300" cy="31750"/>
            </a:xfrm>
            <a:prstGeom prst="rect">
              <a:avLst/>
            </a:prstGeom>
            <a:solidFill>
              <a:srgbClr val="CC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441"/>
            <p:cNvSpPr>
              <a:spLocks/>
            </p:cNvSpPr>
            <p:nvPr/>
          </p:nvSpPr>
          <p:spPr bwMode="auto">
            <a:xfrm>
              <a:off x="1763713" y="5403851"/>
              <a:ext cx="201613" cy="636588"/>
            </a:xfrm>
            <a:custGeom>
              <a:avLst/>
              <a:gdLst>
                <a:gd name="T0" fmla="*/ 37 w 37"/>
                <a:gd name="T1" fmla="*/ 114 h 116"/>
                <a:gd name="T2" fmla="*/ 35 w 37"/>
                <a:gd name="T3" fmla="*/ 116 h 116"/>
                <a:gd name="T4" fmla="*/ 2 w 37"/>
                <a:gd name="T5" fmla="*/ 116 h 116"/>
                <a:gd name="T6" fmla="*/ 0 w 37"/>
                <a:gd name="T7" fmla="*/ 114 h 116"/>
                <a:gd name="T8" fmla="*/ 0 w 37"/>
                <a:gd name="T9" fmla="*/ 2 h 116"/>
                <a:gd name="T10" fmla="*/ 2 w 37"/>
                <a:gd name="T11" fmla="*/ 0 h 116"/>
                <a:gd name="T12" fmla="*/ 35 w 37"/>
                <a:gd name="T13" fmla="*/ 0 h 116"/>
                <a:gd name="T14" fmla="*/ 37 w 37"/>
                <a:gd name="T15" fmla="*/ 2 h 116"/>
                <a:gd name="T16" fmla="*/ 37 w 37"/>
                <a:gd name="T1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16">
                  <a:moveTo>
                    <a:pt x="37" y="114"/>
                  </a:moveTo>
                  <a:cubicBezTo>
                    <a:pt x="37" y="115"/>
                    <a:pt x="36" y="116"/>
                    <a:pt x="35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16"/>
                    <a:pt x="0" y="115"/>
                    <a:pt x="0" y="1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114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442"/>
            <p:cNvSpPr>
              <a:spLocks noChangeArrowheads="1"/>
            </p:cNvSpPr>
            <p:nvPr/>
          </p:nvSpPr>
          <p:spPr bwMode="auto">
            <a:xfrm>
              <a:off x="1784350" y="5432426"/>
              <a:ext cx="158750" cy="311150"/>
            </a:xfrm>
            <a:prstGeom prst="rect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443"/>
            <p:cNvSpPr>
              <a:spLocks noChangeArrowheads="1"/>
            </p:cNvSpPr>
            <p:nvPr/>
          </p:nvSpPr>
          <p:spPr bwMode="auto">
            <a:xfrm>
              <a:off x="1795463" y="5853114"/>
              <a:ext cx="136525" cy="131763"/>
            </a:xfrm>
            <a:prstGeom prst="ellipse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444"/>
            <p:cNvSpPr>
              <a:spLocks noChangeArrowheads="1"/>
            </p:cNvSpPr>
            <p:nvPr/>
          </p:nvSpPr>
          <p:spPr bwMode="auto">
            <a:xfrm>
              <a:off x="1828800" y="5886451"/>
              <a:ext cx="71438" cy="71438"/>
            </a:xfrm>
            <a:prstGeom prst="ellipse">
              <a:avLst/>
            </a:pr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45"/>
            <p:cNvSpPr>
              <a:spLocks/>
            </p:cNvSpPr>
            <p:nvPr/>
          </p:nvSpPr>
          <p:spPr bwMode="auto">
            <a:xfrm>
              <a:off x="1982788" y="5403851"/>
              <a:ext cx="196850" cy="636588"/>
            </a:xfrm>
            <a:custGeom>
              <a:avLst/>
              <a:gdLst>
                <a:gd name="T0" fmla="*/ 36 w 36"/>
                <a:gd name="T1" fmla="*/ 114 h 116"/>
                <a:gd name="T2" fmla="*/ 35 w 36"/>
                <a:gd name="T3" fmla="*/ 116 h 116"/>
                <a:gd name="T4" fmla="*/ 2 w 36"/>
                <a:gd name="T5" fmla="*/ 116 h 116"/>
                <a:gd name="T6" fmla="*/ 0 w 36"/>
                <a:gd name="T7" fmla="*/ 114 h 116"/>
                <a:gd name="T8" fmla="*/ 0 w 36"/>
                <a:gd name="T9" fmla="*/ 2 h 116"/>
                <a:gd name="T10" fmla="*/ 2 w 36"/>
                <a:gd name="T11" fmla="*/ 0 h 116"/>
                <a:gd name="T12" fmla="*/ 35 w 36"/>
                <a:gd name="T13" fmla="*/ 0 h 116"/>
                <a:gd name="T14" fmla="*/ 36 w 36"/>
                <a:gd name="T15" fmla="*/ 2 h 116"/>
                <a:gd name="T16" fmla="*/ 36 w 36"/>
                <a:gd name="T1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16">
                  <a:moveTo>
                    <a:pt x="36" y="114"/>
                  </a:moveTo>
                  <a:cubicBezTo>
                    <a:pt x="36" y="115"/>
                    <a:pt x="36" y="116"/>
                    <a:pt x="35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16"/>
                    <a:pt x="0" y="115"/>
                    <a:pt x="0" y="1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6" y="1"/>
                    <a:pt x="36" y="2"/>
                  </a:cubicBezTo>
                  <a:lnTo>
                    <a:pt x="36" y="114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446"/>
            <p:cNvSpPr>
              <a:spLocks noChangeArrowheads="1"/>
            </p:cNvSpPr>
            <p:nvPr/>
          </p:nvSpPr>
          <p:spPr bwMode="auto">
            <a:xfrm>
              <a:off x="1998663" y="5432426"/>
              <a:ext cx="163513" cy="311150"/>
            </a:xfrm>
            <a:prstGeom prst="rect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447"/>
            <p:cNvSpPr>
              <a:spLocks noChangeArrowheads="1"/>
            </p:cNvSpPr>
            <p:nvPr/>
          </p:nvSpPr>
          <p:spPr bwMode="auto">
            <a:xfrm>
              <a:off x="2014538" y="5853114"/>
              <a:ext cx="131763" cy="131763"/>
            </a:xfrm>
            <a:prstGeom prst="ellipse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448"/>
            <p:cNvSpPr>
              <a:spLocks noChangeArrowheads="1"/>
            </p:cNvSpPr>
            <p:nvPr/>
          </p:nvSpPr>
          <p:spPr bwMode="auto">
            <a:xfrm>
              <a:off x="2041525" y="5886451"/>
              <a:ext cx="71438" cy="71438"/>
            </a:xfrm>
            <a:prstGeom prst="ellipse">
              <a:avLst/>
            </a:pr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449"/>
            <p:cNvSpPr>
              <a:spLocks noChangeArrowheads="1"/>
            </p:cNvSpPr>
            <p:nvPr/>
          </p:nvSpPr>
          <p:spPr bwMode="auto">
            <a:xfrm>
              <a:off x="1862138" y="5432426"/>
              <a:ext cx="80963" cy="311150"/>
            </a:xfrm>
            <a:prstGeom prst="rect">
              <a:avLst/>
            </a:prstGeom>
            <a:solidFill>
              <a:srgbClr val="C3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450"/>
            <p:cNvSpPr>
              <a:spLocks noChangeArrowheads="1"/>
            </p:cNvSpPr>
            <p:nvPr/>
          </p:nvSpPr>
          <p:spPr bwMode="auto">
            <a:xfrm>
              <a:off x="1806575" y="5470526"/>
              <a:ext cx="115888" cy="31750"/>
            </a:xfrm>
            <a:prstGeom prst="rect">
              <a:avLst/>
            </a:prstGeom>
            <a:solidFill>
              <a:srgbClr val="40A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451"/>
            <p:cNvSpPr>
              <a:spLocks noChangeArrowheads="1"/>
            </p:cNvSpPr>
            <p:nvPr/>
          </p:nvSpPr>
          <p:spPr bwMode="auto">
            <a:xfrm>
              <a:off x="2074863" y="5432426"/>
              <a:ext cx="87313" cy="311150"/>
            </a:xfrm>
            <a:prstGeom prst="rect">
              <a:avLst/>
            </a:prstGeom>
            <a:solidFill>
              <a:srgbClr val="C3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452"/>
            <p:cNvSpPr>
              <a:spLocks noChangeArrowheads="1"/>
            </p:cNvSpPr>
            <p:nvPr/>
          </p:nvSpPr>
          <p:spPr bwMode="auto">
            <a:xfrm>
              <a:off x="2020888" y="5470526"/>
              <a:ext cx="120650" cy="31750"/>
            </a:xfrm>
            <a:prstGeom prst="rect">
              <a:avLst/>
            </a:prstGeom>
            <a:solidFill>
              <a:srgbClr val="2D8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9085174" y="3693971"/>
            <a:ext cx="320730" cy="396350"/>
            <a:chOff x="2995613" y="3957638"/>
            <a:chExt cx="585788" cy="723901"/>
          </a:xfrm>
        </p:grpSpPr>
        <p:sp>
          <p:nvSpPr>
            <p:cNvPr id="152" name="Freeform 192"/>
            <p:cNvSpPr>
              <a:spLocks noEditPoints="1"/>
            </p:cNvSpPr>
            <p:nvPr/>
          </p:nvSpPr>
          <p:spPr bwMode="auto">
            <a:xfrm>
              <a:off x="3367088" y="3957638"/>
              <a:ext cx="165100" cy="712788"/>
            </a:xfrm>
            <a:custGeom>
              <a:avLst/>
              <a:gdLst>
                <a:gd name="T0" fmla="*/ 30 w 30"/>
                <a:gd name="T1" fmla="*/ 129 h 130"/>
                <a:gd name="T2" fmla="*/ 28 w 30"/>
                <a:gd name="T3" fmla="*/ 1 h 130"/>
                <a:gd name="T4" fmla="*/ 27 w 30"/>
                <a:gd name="T5" fmla="*/ 0 h 130"/>
                <a:gd name="T6" fmla="*/ 1 w 30"/>
                <a:gd name="T7" fmla="*/ 0 h 130"/>
                <a:gd name="T8" fmla="*/ 0 w 30"/>
                <a:gd name="T9" fmla="*/ 1 h 130"/>
                <a:gd name="T10" fmla="*/ 2 w 30"/>
                <a:gd name="T11" fmla="*/ 129 h 130"/>
                <a:gd name="T12" fmla="*/ 3 w 30"/>
                <a:gd name="T13" fmla="*/ 130 h 130"/>
                <a:gd name="T14" fmla="*/ 29 w 30"/>
                <a:gd name="T15" fmla="*/ 130 h 130"/>
                <a:gd name="T16" fmla="*/ 30 w 30"/>
                <a:gd name="T17" fmla="*/ 129 h 130"/>
                <a:gd name="T18" fmla="*/ 12 w 30"/>
                <a:gd name="T19" fmla="*/ 8 h 130"/>
                <a:gd name="T20" fmla="*/ 14 w 30"/>
                <a:gd name="T21" fmla="*/ 6 h 130"/>
                <a:gd name="T22" fmla="*/ 16 w 30"/>
                <a:gd name="T23" fmla="*/ 8 h 130"/>
                <a:gd name="T24" fmla="*/ 14 w 30"/>
                <a:gd name="T25" fmla="*/ 10 h 130"/>
                <a:gd name="T26" fmla="*/ 12 w 30"/>
                <a:gd name="T27" fmla="*/ 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30">
                  <a:moveTo>
                    <a:pt x="30" y="129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3" y="130"/>
                  </a:cubicBezTo>
                  <a:cubicBezTo>
                    <a:pt x="29" y="130"/>
                    <a:pt x="29" y="130"/>
                    <a:pt x="29" y="130"/>
                  </a:cubicBezTo>
                  <a:cubicBezTo>
                    <a:pt x="29" y="130"/>
                    <a:pt x="30" y="130"/>
                    <a:pt x="30" y="129"/>
                  </a:cubicBezTo>
                  <a:moveTo>
                    <a:pt x="12" y="8"/>
                  </a:moveTo>
                  <a:cubicBezTo>
                    <a:pt x="12" y="7"/>
                    <a:pt x="13" y="6"/>
                    <a:pt x="14" y="6"/>
                  </a:cubicBezTo>
                  <a:cubicBezTo>
                    <a:pt x="15" y="6"/>
                    <a:pt x="16" y="7"/>
                    <a:pt x="16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3" y="10"/>
                    <a:pt x="12" y="9"/>
                    <a:pt x="12" y="8"/>
                  </a:cubicBezTo>
                </a:path>
              </a:pathLst>
            </a:custGeom>
            <a:solidFill>
              <a:srgbClr val="68B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93"/>
            <p:cNvSpPr>
              <a:spLocks/>
            </p:cNvSpPr>
            <p:nvPr/>
          </p:nvSpPr>
          <p:spPr bwMode="auto">
            <a:xfrm>
              <a:off x="3444875" y="3957638"/>
              <a:ext cx="87313" cy="712788"/>
            </a:xfrm>
            <a:custGeom>
              <a:avLst/>
              <a:gdLst>
                <a:gd name="T0" fmla="*/ 14 w 16"/>
                <a:gd name="T1" fmla="*/ 1 h 130"/>
                <a:gd name="T2" fmla="*/ 13 w 16"/>
                <a:gd name="T3" fmla="*/ 0 h 130"/>
                <a:gd name="T4" fmla="*/ 0 w 16"/>
                <a:gd name="T5" fmla="*/ 0 h 130"/>
                <a:gd name="T6" fmla="*/ 0 w 16"/>
                <a:gd name="T7" fmla="*/ 5 h 130"/>
                <a:gd name="T8" fmla="*/ 2 w 16"/>
                <a:gd name="T9" fmla="*/ 8 h 130"/>
                <a:gd name="T10" fmla="*/ 0 w 16"/>
                <a:gd name="T11" fmla="*/ 10 h 130"/>
                <a:gd name="T12" fmla="*/ 2 w 16"/>
                <a:gd name="T13" fmla="*/ 130 h 130"/>
                <a:gd name="T14" fmla="*/ 15 w 16"/>
                <a:gd name="T15" fmla="*/ 130 h 130"/>
                <a:gd name="T16" fmla="*/ 16 w 16"/>
                <a:gd name="T17" fmla="*/ 129 h 130"/>
                <a:gd name="T18" fmla="*/ 14 w 16"/>
                <a:gd name="T1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30">
                  <a:moveTo>
                    <a:pt x="14" y="1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6"/>
                    <a:pt x="2" y="8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5" y="130"/>
                    <a:pt x="16" y="130"/>
                    <a:pt x="16" y="129"/>
                  </a:cubicBezTo>
                  <a:cubicBezTo>
                    <a:pt x="14" y="1"/>
                    <a:pt x="14" y="1"/>
                    <a:pt x="14" y="1"/>
                  </a:cubicBezTo>
                </a:path>
              </a:pathLst>
            </a:custGeom>
            <a:solidFill>
              <a:srgbClr val="40A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94"/>
            <p:cNvSpPr>
              <a:spLocks noChangeArrowheads="1"/>
            </p:cNvSpPr>
            <p:nvPr/>
          </p:nvSpPr>
          <p:spPr bwMode="auto">
            <a:xfrm>
              <a:off x="3498850" y="3963988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95"/>
            <p:cNvSpPr>
              <a:spLocks noChangeArrowheads="1"/>
            </p:cNvSpPr>
            <p:nvPr/>
          </p:nvSpPr>
          <p:spPr bwMode="auto">
            <a:xfrm>
              <a:off x="3498850" y="3968751"/>
              <a:ext cx="22225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96"/>
            <p:cNvSpPr>
              <a:spLocks noChangeArrowheads="1"/>
            </p:cNvSpPr>
            <p:nvPr/>
          </p:nvSpPr>
          <p:spPr bwMode="auto">
            <a:xfrm>
              <a:off x="3498850" y="3979863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97"/>
            <p:cNvSpPr>
              <a:spLocks noChangeArrowheads="1"/>
            </p:cNvSpPr>
            <p:nvPr/>
          </p:nvSpPr>
          <p:spPr bwMode="auto">
            <a:xfrm>
              <a:off x="3498850" y="3986213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98"/>
            <p:cNvSpPr>
              <a:spLocks noChangeArrowheads="1"/>
            </p:cNvSpPr>
            <p:nvPr/>
          </p:nvSpPr>
          <p:spPr bwMode="auto">
            <a:xfrm>
              <a:off x="3487738" y="3990976"/>
              <a:ext cx="333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99"/>
            <p:cNvSpPr>
              <a:spLocks noChangeArrowheads="1"/>
            </p:cNvSpPr>
            <p:nvPr/>
          </p:nvSpPr>
          <p:spPr bwMode="auto">
            <a:xfrm>
              <a:off x="3498850" y="3995738"/>
              <a:ext cx="22225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200"/>
            <p:cNvSpPr>
              <a:spLocks noChangeArrowheads="1"/>
            </p:cNvSpPr>
            <p:nvPr/>
          </p:nvSpPr>
          <p:spPr bwMode="auto">
            <a:xfrm>
              <a:off x="3498850" y="4006851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201"/>
            <p:cNvSpPr>
              <a:spLocks noChangeArrowheads="1"/>
            </p:cNvSpPr>
            <p:nvPr/>
          </p:nvSpPr>
          <p:spPr bwMode="auto">
            <a:xfrm>
              <a:off x="3498850" y="4013201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202"/>
            <p:cNvSpPr>
              <a:spLocks noChangeArrowheads="1"/>
            </p:cNvSpPr>
            <p:nvPr/>
          </p:nvSpPr>
          <p:spPr bwMode="auto">
            <a:xfrm>
              <a:off x="3498850" y="4017963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203"/>
            <p:cNvSpPr>
              <a:spLocks noChangeArrowheads="1"/>
            </p:cNvSpPr>
            <p:nvPr/>
          </p:nvSpPr>
          <p:spPr bwMode="auto">
            <a:xfrm>
              <a:off x="3487738" y="4024313"/>
              <a:ext cx="33338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204"/>
            <p:cNvSpPr>
              <a:spLocks noChangeArrowheads="1"/>
            </p:cNvSpPr>
            <p:nvPr/>
          </p:nvSpPr>
          <p:spPr bwMode="auto">
            <a:xfrm>
              <a:off x="3498850" y="4035426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205"/>
            <p:cNvSpPr>
              <a:spLocks noChangeArrowheads="1"/>
            </p:cNvSpPr>
            <p:nvPr/>
          </p:nvSpPr>
          <p:spPr bwMode="auto">
            <a:xfrm>
              <a:off x="3498850" y="4040188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06"/>
            <p:cNvSpPr>
              <a:spLocks/>
            </p:cNvSpPr>
            <p:nvPr/>
          </p:nvSpPr>
          <p:spPr bwMode="auto">
            <a:xfrm>
              <a:off x="3498850" y="4046538"/>
              <a:ext cx="22225" cy="4763"/>
            </a:xfrm>
            <a:custGeom>
              <a:avLst/>
              <a:gdLst>
                <a:gd name="T0" fmla="*/ 0 w 14"/>
                <a:gd name="T1" fmla="*/ 3 h 3"/>
                <a:gd name="T2" fmla="*/ 0 w 14"/>
                <a:gd name="T3" fmla="*/ 0 h 3"/>
                <a:gd name="T4" fmla="*/ 14 w 14"/>
                <a:gd name="T5" fmla="*/ 0 h 3"/>
                <a:gd name="T6" fmla="*/ 14 w 14"/>
                <a:gd name="T7" fmla="*/ 0 h 3"/>
                <a:gd name="T8" fmla="*/ 0 w 1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3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07"/>
            <p:cNvSpPr>
              <a:spLocks noChangeArrowheads="1"/>
            </p:cNvSpPr>
            <p:nvPr/>
          </p:nvSpPr>
          <p:spPr bwMode="auto">
            <a:xfrm>
              <a:off x="3498850" y="4056063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08"/>
            <p:cNvSpPr>
              <a:spLocks noChangeArrowheads="1"/>
            </p:cNvSpPr>
            <p:nvPr/>
          </p:nvSpPr>
          <p:spPr bwMode="auto">
            <a:xfrm>
              <a:off x="3487738" y="4062413"/>
              <a:ext cx="333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209"/>
            <p:cNvSpPr>
              <a:spLocks noChangeArrowheads="1"/>
            </p:cNvSpPr>
            <p:nvPr/>
          </p:nvSpPr>
          <p:spPr bwMode="auto">
            <a:xfrm>
              <a:off x="3498850" y="4067176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210"/>
            <p:cNvSpPr>
              <a:spLocks noChangeArrowheads="1"/>
            </p:cNvSpPr>
            <p:nvPr/>
          </p:nvSpPr>
          <p:spPr bwMode="auto">
            <a:xfrm>
              <a:off x="3498850" y="4073526"/>
              <a:ext cx="22225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211"/>
            <p:cNvSpPr>
              <a:spLocks noChangeArrowheads="1"/>
            </p:cNvSpPr>
            <p:nvPr/>
          </p:nvSpPr>
          <p:spPr bwMode="auto">
            <a:xfrm>
              <a:off x="3498850" y="4084638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212"/>
            <p:cNvSpPr>
              <a:spLocks noChangeArrowheads="1"/>
            </p:cNvSpPr>
            <p:nvPr/>
          </p:nvSpPr>
          <p:spPr bwMode="auto">
            <a:xfrm>
              <a:off x="3498850" y="4089401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213"/>
            <p:cNvSpPr>
              <a:spLocks noChangeArrowheads="1"/>
            </p:cNvSpPr>
            <p:nvPr/>
          </p:nvSpPr>
          <p:spPr bwMode="auto">
            <a:xfrm>
              <a:off x="3487738" y="4095751"/>
              <a:ext cx="333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14"/>
            <p:cNvSpPr>
              <a:spLocks noChangeArrowheads="1"/>
            </p:cNvSpPr>
            <p:nvPr/>
          </p:nvSpPr>
          <p:spPr bwMode="auto">
            <a:xfrm>
              <a:off x="3498850" y="4100513"/>
              <a:ext cx="22225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15"/>
            <p:cNvSpPr>
              <a:spLocks noChangeArrowheads="1"/>
            </p:cNvSpPr>
            <p:nvPr/>
          </p:nvSpPr>
          <p:spPr bwMode="auto">
            <a:xfrm>
              <a:off x="3498850" y="4111626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16"/>
            <p:cNvSpPr>
              <a:spLocks noChangeArrowheads="1"/>
            </p:cNvSpPr>
            <p:nvPr/>
          </p:nvSpPr>
          <p:spPr bwMode="auto">
            <a:xfrm>
              <a:off x="3498850" y="4116388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217"/>
            <p:cNvSpPr>
              <a:spLocks noChangeArrowheads="1"/>
            </p:cNvSpPr>
            <p:nvPr/>
          </p:nvSpPr>
          <p:spPr bwMode="auto">
            <a:xfrm>
              <a:off x="3498850" y="4122738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218"/>
            <p:cNvSpPr>
              <a:spLocks noChangeArrowheads="1"/>
            </p:cNvSpPr>
            <p:nvPr/>
          </p:nvSpPr>
          <p:spPr bwMode="auto">
            <a:xfrm>
              <a:off x="3487738" y="4127501"/>
              <a:ext cx="33338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219"/>
            <p:cNvSpPr>
              <a:spLocks noChangeArrowheads="1"/>
            </p:cNvSpPr>
            <p:nvPr/>
          </p:nvSpPr>
          <p:spPr bwMode="auto">
            <a:xfrm>
              <a:off x="3505200" y="4138613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220"/>
            <p:cNvSpPr>
              <a:spLocks noChangeArrowheads="1"/>
            </p:cNvSpPr>
            <p:nvPr/>
          </p:nvSpPr>
          <p:spPr bwMode="auto">
            <a:xfrm>
              <a:off x="3505200" y="4144963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221"/>
            <p:cNvSpPr>
              <a:spLocks noChangeArrowheads="1"/>
            </p:cNvSpPr>
            <p:nvPr/>
          </p:nvSpPr>
          <p:spPr bwMode="auto">
            <a:xfrm>
              <a:off x="3505200" y="4149726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222"/>
            <p:cNvSpPr>
              <a:spLocks noChangeArrowheads="1"/>
            </p:cNvSpPr>
            <p:nvPr/>
          </p:nvSpPr>
          <p:spPr bwMode="auto">
            <a:xfrm>
              <a:off x="3505200" y="4156076"/>
              <a:ext cx="15875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223"/>
            <p:cNvSpPr>
              <a:spLocks noChangeArrowheads="1"/>
            </p:cNvSpPr>
            <p:nvPr/>
          </p:nvSpPr>
          <p:spPr bwMode="auto">
            <a:xfrm>
              <a:off x="3487738" y="4165601"/>
              <a:ext cx="333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224"/>
            <p:cNvSpPr>
              <a:spLocks noChangeArrowheads="1"/>
            </p:cNvSpPr>
            <p:nvPr/>
          </p:nvSpPr>
          <p:spPr bwMode="auto">
            <a:xfrm>
              <a:off x="3505200" y="4171951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25"/>
            <p:cNvSpPr>
              <a:spLocks/>
            </p:cNvSpPr>
            <p:nvPr/>
          </p:nvSpPr>
          <p:spPr bwMode="auto">
            <a:xfrm>
              <a:off x="3505200" y="4176713"/>
              <a:ext cx="15875" cy="6350"/>
            </a:xfrm>
            <a:custGeom>
              <a:avLst/>
              <a:gdLst>
                <a:gd name="T0" fmla="*/ 0 w 10"/>
                <a:gd name="T1" fmla="*/ 4 h 4"/>
                <a:gd name="T2" fmla="*/ 0 w 10"/>
                <a:gd name="T3" fmla="*/ 0 h 4"/>
                <a:gd name="T4" fmla="*/ 10 w 10"/>
                <a:gd name="T5" fmla="*/ 0 h 4"/>
                <a:gd name="T6" fmla="*/ 10 w 10"/>
                <a:gd name="T7" fmla="*/ 0 h 4"/>
                <a:gd name="T8" fmla="*/ 0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226"/>
            <p:cNvSpPr>
              <a:spLocks noChangeArrowheads="1"/>
            </p:cNvSpPr>
            <p:nvPr/>
          </p:nvSpPr>
          <p:spPr bwMode="auto">
            <a:xfrm>
              <a:off x="3505200" y="4187826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227"/>
            <p:cNvSpPr>
              <a:spLocks noChangeArrowheads="1"/>
            </p:cNvSpPr>
            <p:nvPr/>
          </p:nvSpPr>
          <p:spPr bwMode="auto">
            <a:xfrm>
              <a:off x="3505200" y="4194176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228"/>
            <p:cNvSpPr>
              <a:spLocks noChangeArrowheads="1"/>
            </p:cNvSpPr>
            <p:nvPr/>
          </p:nvSpPr>
          <p:spPr bwMode="auto">
            <a:xfrm>
              <a:off x="3487738" y="4198938"/>
              <a:ext cx="333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229"/>
            <p:cNvSpPr>
              <a:spLocks noChangeArrowheads="1"/>
            </p:cNvSpPr>
            <p:nvPr/>
          </p:nvSpPr>
          <p:spPr bwMode="auto">
            <a:xfrm>
              <a:off x="3505200" y="4205288"/>
              <a:ext cx="15875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230"/>
            <p:cNvSpPr>
              <a:spLocks noChangeArrowheads="1"/>
            </p:cNvSpPr>
            <p:nvPr/>
          </p:nvSpPr>
          <p:spPr bwMode="auto">
            <a:xfrm>
              <a:off x="3505200" y="4214813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231"/>
            <p:cNvSpPr>
              <a:spLocks noChangeArrowheads="1"/>
            </p:cNvSpPr>
            <p:nvPr/>
          </p:nvSpPr>
          <p:spPr bwMode="auto">
            <a:xfrm>
              <a:off x="3505200" y="4221163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232"/>
            <p:cNvSpPr>
              <a:spLocks noChangeArrowheads="1"/>
            </p:cNvSpPr>
            <p:nvPr/>
          </p:nvSpPr>
          <p:spPr bwMode="auto">
            <a:xfrm>
              <a:off x="3505200" y="4225926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233"/>
            <p:cNvSpPr>
              <a:spLocks noChangeArrowheads="1"/>
            </p:cNvSpPr>
            <p:nvPr/>
          </p:nvSpPr>
          <p:spPr bwMode="auto">
            <a:xfrm>
              <a:off x="3487738" y="4232276"/>
              <a:ext cx="33338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234"/>
            <p:cNvSpPr>
              <a:spLocks noChangeArrowheads="1"/>
            </p:cNvSpPr>
            <p:nvPr/>
          </p:nvSpPr>
          <p:spPr bwMode="auto">
            <a:xfrm>
              <a:off x="3505200" y="4243388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235"/>
            <p:cNvSpPr>
              <a:spLocks noChangeArrowheads="1"/>
            </p:cNvSpPr>
            <p:nvPr/>
          </p:nvSpPr>
          <p:spPr bwMode="auto">
            <a:xfrm>
              <a:off x="3505200" y="4248151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236"/>
            <p:cNvSpPr>
              <a:spLocks noChangeArrowheads="1"/>
            </p:cNvSpPr>
            <p:nvPr/>
          </p:nvSpPr>
          <p:spPr bwMode="auto">
            <a:xfrm>
              <a:off x="3505200" y="4254501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237"/>
            <p:cNvSpPr>
              <a:spLocks noChangeArrowheads="1"/>
            </p:cNvSpPr>
            <p:nvPr/>
          </p:nvSpPr>
          <p:spPr bwMode="auto">
            <a:xfrm>
              <a:off x="3505200" y="4259263"/>
              <a:ext cx="15875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238"/>
            <p:cNvSpPr>
              <a:spLocks noChangeArrowheads="1"/>
            </p:cNvSpPr>
            <p:nvPr/>
          </p:nvSpPr>
          <p:spPr bwMode="auto">
            <a:xfrm>
              <a:off x="3487738" y="4270376"/>
              <a:ext cx="333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239"/>
            <p:cNvSpPr>
              <a:spLocks noChangeArrowheads="1"/>
            </p:cNvSpPr>
            <p:nvPr/>
          </p:nvSpPr>
          <p:spPr bwMode="auto">
            <a:xfrm>
              <a:off x="3505200" y="4275138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240"/>
            <p:cNvSpPr>
              <a:spLocks noChangeArrowheads="1"/>
            </p:cNvSpPr>
            <p:nvPr/>
          </p:nvSpPr>
          <p:spPr bwMode="auto">
            <a:xfrm>
              <a:off x="3505200" y="4281488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241"/>
            <p:cNvSpPr>
              <a:spLocks noChangeArrowheads="1"/>
            </p:cNvSpPr>
            <p:nvPr/>
          </p:nvSpPr>
          <p:spPr bwMode="auto">
            <a:xfrm>
              <a:off x="3505200" y="4286251"/>
              <a:ext cx="15875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242"/>
            <p:cNvSpPr>
              <a:spLocks noChangeArrowheads="1"/>
            </p:cNvSpPr>
            <p:nvPr/>
          </p:nvSpPr>
          <p:spPr bwMode="auto">
            <a:xfrm>
              <a:off x="3505200" y="4297363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243"/>
            <p:cNvSpPr>
              <a:spLocks noChangeArrowheads="1"/>
            </p:cNvSpPr>
            <p:nvPr/>
          </p:nvSpPr>
          <p:spPr bwMode="auto">
            <a:xfrm>
              <a:off x="3494088" y="4303713"/>
              <a:ext cx="31750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244"/>
            <p:cNvSpPr>
              <a:spLocks/>
            </p:cNvSpPr>
            <p:nvPr/>
          </p:nvSpPr>
          <p:spPr bwMode="auto">
            <a:xfrm>
              <a:off x="3505200" y="4308476"/>
              <a:ext cx="20638" cy="6350"/>
            </a:xfrm>
            <a:custGeom>
              <a:avLst/>
              <a:gdLst>
                <a:gd name="T0" fmla="*/ 0 w 13"/>
                <a:gd name="T1" fmla="*/ 4 h 4"/>
                <a:gd name="T2" fmla="*/ 0 w 13"/>
                <a:gd name="T3" fmla="*/ 0 h 4"/>
                <a:gd name="T4" fmla="*/ 13 w 13"/>
                <a:gd name="T5" fmla="*/ 0 h 4"/>
                <a:gd name="T6" fmla="*/ 13 w 13"/>
                <a:gd name="T7" fmla="*/ 0 h 4"/>
                <a:gd name="T8" fmla="*/ 0 w 1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0" y="4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245"/>
            <p:cNvSpPr>
              <a:spLocks noChangeArrowheads="1"/>
            </p:cNvSpPr>
            <p:nvPr/>
          </p:nvSpPr>
          <p:spPr bwMode="auto">
            <a:xfrm>
              <a:off x="3505200" y="4319588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246"/>
            <p:cNvSpPr>
              <a:spLocks noChangeArrowheads="1"/>
            </p:cNvSpPr>
            <p:nvPr/>
          </p:nvSpPr>
          <p:spPr bwMode="auto">
            <a:xfrm>
              <a:off x="3505200" y="4324351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247"/>
            <p:cNvSpPr>
              <a:spLocks noChangeArrowheads="1"/>
            </p:cNvSpPr>
            <p:nvPr/>
          </p:nvSpPr>
          <p:spPr bwMode="auto">
            <a:xfrm>
              <a:off x="3505200" y="4330701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248"/>
            <p:cNvSpPr>
              <a:spLocks noChangeArrowheads="1"/>
            </p:cNvSpPr>
            <p:nvPr/>
          </p:nvSpPr>
          <p:spPr bwMode="auto">
            <a:xfrm>
              <a:off x="3494088" y="4335463"/>
              <a:ext cx="31750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249"/>
            <p:cNvSpPr>
              <a:spLocks noChangeArrowheads="1"/>
            </p:cNvSpPr>
            <p:nvPr/>
          </p:nvSpPr>
          <p:spPr bwMode="auto">
            <a:xfrm>
              <a:off x="3505200" y="4346576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250"/>
            <p:cNvSpPr>
              <a:spLocks noChangeArrowheads="1"/>
            </p:cNvSpPr>
            <p:nvPr/>
          </p:nvSpPr>
          <p:spPr bwMode="auto">
            <a:xfrm>
              <a:off x="3505200" y="4352926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51"/>
            <p:cNvSpPr>
              <a:spLocks noChangeArrowheads="1"/>
            </p:cNvSpPr>
            <p:nvPr/>
          </p:nvSpPr>
          <p:spPr bwMode="auto">
            <a:xfrm>
              <a:off x="3505200" y="4357688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252"/>
            <p:cNvSpPr>
              <a:spLocks noChangeArrowheads="1"/>
            </p:cNvSpPr>
            <p:nvPr/>
          </p:nvSpPr>
          <p:spPr bwMode="auto">
            <a:xfrm>
              <a:off x="3505200" y="4364038"/>
              <a:ext cx="20638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53"/>
            <p:cNvSpPr>
              <a:spLocks noChangeArrowheads="1"/>
            </p:cNvSpPr>
            <p:nvPr/>
          </p:nvSpPr>
          <p:spPr bwMode="auto">
            <a:xfrm>
              <a:off x="3494088" y="4375151"/>
              <a:ext cx="31750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254"/>
            <p:cNvSpPr>
              <a:spLocks noChangeArrowheads="1"/>
            </p:cNvSpPr>
            <p:nvPr/>
          </p:nvSpPr>
          <p:spPr bwMode="auto">
            <a:xfrm>
              <a:off x="3505200" y="4379913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255"/>
            <p:cNvSpPr>
              <a:spLocks noChangeArrowheads="1"/>
            </p:cNvSpPr>
            <p:nvPr/>
          </p:nvSpPr>
          <p:spPr bwMode="auto">
            <a:xfrm>
              <a:off x="3505200" y="4384676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257"/>
            <p:cNvSpPr>
              <a:spLocks noChangeArrowheads="1"/>
            </p:cNvSpPr>
            <p:nvPr/>
          </p:nvSpPr>
          <p:spPr bwMode="auto">
            <a:xfrm>
              <a:off x="3505200" y="4391026"/>
              <a:ext cx="20638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58"/>
            <p:cNvSpPr>
              <a:spLocks noChangeArrowheads="1"/>
            </p:cNvSpPr>
            <p:nvPr/>
          </p:nvSpPr>
          <p:spPr bwMode="auto">
            <a:xfrm>
              <a:off x="3505200" y="4402139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59"/>
            <p:cNvSpPr>
              <a:spLocks noChangeArrowheads="1"/>
            </p:cNvSpPr>
            <p:nvPr/>
          </p:nvSpPr>
          <p:spPr bwMode="auto">
            <a:xfrm>
              <a:off x="3494088" y="4406901"/>
              <a:ext cx="31750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260"/>
            <p:cNvSpPr>
              <a:spLocks noChangeArrowheads="1"/>
            </p:cNvSpPr>
            <p:nvPr/>
          </p:nvSpPr>
          <p:spPr bwMode="auto">
            <a:xfrm>
              <a:off x="3505200" y="4413251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261"/>
            <p:cNvSpPr>
              <a:spLocks noChangeArrowheads="1"/>
            </p:cNvSpPr>
            <p:nvPr/>
          </p:nvSpPr>
          <p:spPr bwMode="auto">
            <a:xfrm>
              <a:off x="3505200" y="4418014"/>
              <a:ext cx="20638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262"/>
            <p:cNvSpPr>
              <a:spLocks noChangeArrowheads="1"/>
            </p:cNvSpPr>
            <p:nvPr/>
          </p:nvSpPr>
          <p:spPr bwMode="auto">
            <a:xfrm>
              <a:off x="3505200" y="4429126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263"/>
            <p:cNvSpPr>
              <a:spLocks noChangeArrowheads="1"/>
            </p:cNvSpPr>
            <p:nvPr/>
          </p:nvSpPr>
          <p:spPr bwMode="auto">
            <a:xfrm>
              <a:off x="3505200" y="4433889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264"/>
            <p:cNvSpPr>
              <a:spLocks noChangeArrowheads="1"/>
            </p:cNvSpPr>
            <p:nvPr/>
          </p:nvSpPr>
          <p:spPr bwMode="auto">
            <a:xfrm>
              <a:off x="3494088" y="4440239"/>
              <a:ext cx="31750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265"/>
            <p:cNvSpPr>
              <a:spLocks noChangeArrowheads="1"/>
            </p:cNvSpPr>
            <p:nvPr/>
          </p:nvSpPr>
          <p:spPr bwMode="auto">
            <a:xfrm>
              <a:off x="3505200" y="4451351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266"/>
            <p:cNvSpPr>
              <a:spLocks noChangeArrowheads="1"/>
            </p:cNvSpPr>
            <p:nvPr/>
          </p:nvSpPr>
          <p:spPr bwMode="auto">
            <a:xfrm>
              <a:off x="3505200" y="4456114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267"/>
            <p:cNvSpPr>
              <a:spLocks noChangeArrowheads="1"/>
            </p:cNvSpPr>
            <p:nvPr/>
          </p:nvSpPr>
          <p:spPr bwMode="auto">
            <a:xfrm>
              <a:off x="3505200" y="4462464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268"/>
            <p:cNvSpPr>
              <a:spLocks noChangeArrowheads="1"/>
            </p:cNvSpPr>
            <p:nvPr/>
          </p:nvSpPr>
          <p:spPr bwMode="auto">
            <a:xfrm>
              <a:off x="3505200" y="4467226"/>
              <a:ext cx="20638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269"/>
            <p:cNvSpPr>
              <a:spLocks noChangeArrowheads="1"/>
            </p:cNvSpPr>
            <p:nvPr/>
          </p:nvSpPr>
          <p:spPr bwMode="auto">
            <a:xfrm>
              <a:off x="3494088" y="4478339"/>
              <a:ext cx="31750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70"/>
            <p:cNvSpPr>
              <a:spLocks noChangeArrowheads="1"/>
            </p:cNvSpPr>
            <p:nvPr/>
          </p:nvSpPr>
          <p:spPr bwMode="auto">
            <a:xfrm>
              <a:off x="3505200" y="4484689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71"/>
            <p:cNvSpPr>
              <a:spLocks noChangeArrowheads="1"/>
            </p:cNvSpPr>
            <p:nvPr/>
          </p:nvSpPr>
          <p:spPr bwMode="auto">
            <a:xfrm>
              <a:off x="3505200" y="4489451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272"/>
            <p:cNvSpPr>
              <a:spLocks noChangeArrowheads="1"/>
            </p:cNvSpPr>
            <p:nvPr/>
          </p:nvSpPr>
          <p:spPr bwMode="auto">
            <a:xfrm>
              <a:off x="3505200" y="4494214"/>
              <a:ext cx="20638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273"/>
            <p:cNvSpPr>
              <a:spLocks noChangeArrowheads="1"/>
            </p:cNvSpPr>
            <p:nvPr/>
          </p:nvSpPr>
          <p:spPr bwMode="auto">
            <a:xfrm>
              <a:off x="3505200" y="4505326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274"/>
            <p:cNvSpPr>
              <a:spLocks noChangeArrowheads="1"/>
            </p:cNvSpPr>
            <p:nvPr/>
          </p:nvSpPr>
          <p:spPr bwMode="auto">
            <a:xfrm>
              <a:off x="3494088" y="4511676"/>
              <a:ext cx="31750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275"/>
            <p:cNvSpPr>
              <a:spLocks noChangeArrowheads="1"/>
            </p:cNvSpPr>
            <p:nvPr/>
          </p:nvSpPr>
          <p:spPr bwMode="auto">
            <a:xfrm>
              <a:off x="3505200" y="4516439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276"/>
            <p:cNvSpPr>
              <a:spLocks noChangeArrowheads="1"/>
            </p:cNvSpPr>
            <p:nvPr/>
          </p:nvSpPr>
          <p:spPr bwMode="auto">
            <a:xfrm>
              <a:off x="3505200" y="4522789"/>
              <a:ext cx="20638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277"/>
            <p:cNvSpPr>
              <a:spLocks noChangeArrowheads="1"/>
            </p:cNvSpPr>
            <p:nvPr/>
          </p:nvSpPr>
          <p:spPr bwMode="auto">
            <a:xfrm>
              <a:off x="3505200" y="4533901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278"/>
            <p:cNvSpPr>
              <a:spLocks noChangeArrowheads="1"/>
            </p:cNvSpPr>
            <p:nvPr/>
          </p:nvSpPr>
          <p:spPr bwMode="auto">
            <a:xfrm>
              <a:off x="3505200" y="4538664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79"/>
            <p:cNvSpPr>
              <a:spLocks/>
            </p:cNvSpPr>
            <p:nvPr/>
          </p:nvSpPr>
          <p:spPr bwMode="auto">
            <a:xfrm>
              <a:off x="3494088" y="4545014"/>
              <a:ext cx="31750" cy="4763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0 h 3"/>
                <a:gd name="T4" fmla="*/ 20 w 20"/>
                <a:gd name="T5" fmla="*/ 0 h 3"/>
                <a:gd name="T6" fmla="*/ 20 w 20"/>
                <a:gd name="T7" fmla="*/ 0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280"/>
            <p:cNvSpPr>
              <a:spLocks noChangeArrowheads="1"/>
            </p:cNvSpPr>
            <p:nvPr/>
          </p:nvSpPr>
          <p:spPr bwMode="auto">
            <a:xfrm>
              <a:off x="3505200" y="4549776"/>
              <a:ext cx="20638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281"/>
            <p:cNvSpPr>
              <a:spLocks noChangeArrowheads="1"/>
            </p:cNvSpPr>
            <p:nvPr/>
          </p:nvSpPr>
          <p:spPr bwMode="auto">
            <a:xfrm>
              <a:off x="3505200" y="4560889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282"/>
            <p:cNvSpPr>
              <a:spLocks noChangeArrowheads="1"/>
            </p:cNvSpPr>
            <p:nvPr/>
          </p:nvSpPr>
          <p:spPr bwMode="auto">
            <a:xfrm>
              <a:off x="3505200" y="4565651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83"/>
            <p:cNvSpPr>
              <a:spLocks/>
            </p:cNvSpPr>
            <p:nvPr/>
          </p:nvSpPr>
          <p:spPr bwMode="auto">
            <a:xfrm>
              <a:off x="3505200" y="4572001"/>
              <a:ext cx="20638" cy="4763"/>
            </a:xfrm>
            <a:custGeom>
              <a:avLst/>
              <a:gdLst>
                <a:gd name="T0" fmla="*/ 0 w 13"/>
                <a:gd name="T1" fmla="*/ 3 h 3"/>
                <a:gd name="T2" fmla="*/ 0 w 13"/>
                <a:gd name="T3" fmla="*/ 0 h 3"/>
                <a:gd name="T4" fmla="*/ 13 w 13"/>
                <a:gd name="T5" fmla="*/ 0 h 3"/>
                <a:gd name="T6" fmla="*/ 13 w 13"/>
                <a:gd name="T7" fmla="*/ 0 h 3"/>
                <a:gd name="T8" fmla="*/ 0 w 1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84"/>
            <p:cNvSpPr>
              <a:spLocks/>
            </p:cNvSpPr>
            <p:nvPr/>
          </p:nvSpPr>
          <p:spPr bwMode="auto">
            <a:xfrm>
              <a:off x="3494088" y="4576764"/>
              <a:ext cx="31750" cy="6350"/>
            </a:xfrm>
            <a:custGeom>
              <a:avLst/>
              <a:gdLst>
                <a:gd name="T0" fmla="*/ 0 w 20"/>
                <a:gd name="T1" fmla="*/ 4 h 4"/>
                <a:gd name="T2" fmla="*/ 0 w 20"/>
                <a:gd name="T3" fmla="*/ 4 h 4"/>
                <a:gd name="T4" fmla="*/ 20 w 20"/>
                <a:gd name="T5" fmla="*/ 0 h 4"/>
                <a:gd name="T6" fmla="*/ 20 w 20"/>
                <a:gd name="T7" fmla="*/ 4 h 4"/>
                <a:gd name="T8" fmla="*/ 0 w 2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0" y="4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285"/>
            <p:cNvSpPr>
              <a:spLocks noChangeArrowheads="1"/>
            </p:cNvSpPr>
            <p:nvPr/>
          </p:nvSpPr>
          <p:spPr bwMode="auto">
            <a:xfrm>
              <a:off x="3509963" y="4587876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286"/>
            <p:cNvSpPr>
              <a:spLocks noChangeArrowheads="1"/>
            </p:cNvSpPr>
            <p:nvPr/>
          </p:nvSpPr>
          <p:spPr bwMode="auto">
            <a:xfrm>
              <a:off x="3509963" y="4594226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287"/>
            <p:cNvSpPr>
              <a:spLocks noChangeArrowheads="1"/>
            </p:cNvSpPr>
            <p:nvPr/>
          </p:nvSpPr>
          <p:spPr bwMode="auto">
            <a:xfrm>
              <a:off x="3509963" y="4598989"/>
              <a:ext cx="15875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288"/>
            <p:cNvSpPr>
              <a:spLocks noChangeArrowheads="1"/>
            </p:cNvSpPr>
            <p:nvPr/>
          </p:nvSpPr>
          <p:spPr bwMode="auto">
            <a:xfrm>
              <a:off x="3509963" y="4598989"/>
              <a:ext cx="15875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289"/>
            <p:cNvSpPr>
              <a:spLocks noChangeArrowheads="1"/>
            </p:cNvSpPr>
            <p:nvPr/>
          </p:nvSpPr>
          <p:spPr bwMode="auto">
            <a:xfrm>
              <a:off x="3509963" y="4610101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290"/>
            <p:cNvSpPr>
              <a:spLocks noChangeArrowheads="1"/>
            </p:cNvSpPr>
            <p:nvPr/>
          </p:nvSpPr>
          <p:spPr bwMode="auto">
            <a:xfrm>
              <a:off x="3509963" y="4610101"/>
              <a:ext cx="158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291"/>
            <p:cNvSpPr>
              <a:spLocks noChangeArrowheads="1"/>
            </p:cNvSpPr>
            <p:nvPr/>
          </p:nvSpPr>
          <p:spPr bwMode="auto">
            <a:xfrm>
              <a:off x="3494088" y="4614864"/>
              <a:ext cx="31750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292"/>
            <p:cNvSpPr>
              <a:spLocks noChangeArrowheads="1"/>
            </p:cNvSpPr>
            <p:nvPr/>
          </p:nvSpPr>
          <p:spPr bwMode="auto">
            <a:xfrm>
              <a:off x="3494088" y="4614864"/>
              <a:ext cx="317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293"/>
            <p:cNvSpPr>
              <a:spLocks noChangeArrowheads="1"/>
            </p:cNvSpPr>
            <p:nvPr/>
          </p:nvSpPr>
          <p:spPr bwMode="auto">
            <a:xfrm>
              <a:off x="3509963" y="4621214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294"/>
            <p:cNvSpPr>
              <a:spLocks noChangeArrowheads="1"/>
            </p:cNvSpPr>
            <p:nvPr/>
          </p:nvSpPr>
          <p:spPr bwMode="auto">
            <a:xfrm>
              <a:off x="3509963" y="4621214"/>
              <a:ext cx="158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95"/>
            <p:cNvSpPr>
              <a:spLocks noChangeArrowheads="1"/>
            </p:cNvSpPr>
            <p:nvPr/>
          </p:nvSpPr>
          <p:spPr bwMode="auto">
            <a:xfrm>
              <a:off x="3509963" y="4625976"/>
              <a:ext cx="15875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96"/>
            <p:cNvSpPr>
              <a:spLocks noChangeArrowheads="1"/>
            </p:cNvSpPr>
            <p:nvPr/>
          </p:nvSpPr>
          <p:spPr bwMode="auto">
            <a:xfrm>
              <a:off x="3509963" y="4625976"/>
              <a:ext cx="158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97"/>
            <p:cNvSpPr>
              <a:spLocks noChangeArrowheads="1"/>
            </p:cNvSpPr>
            <p:nvPr/>
          </p:nvSpPr>
          <p:spPr bwMode="auto">
            <a:xfrm>
              <a:off x="3509963" y="4637089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98"/>
            <p:cNvSpPr>
              <a:spLocks noChangeArrowheads="1"/>
            </p:cNvSpPr>
            <p:nvPr/>
          </p:nvSpPr>
          <p:spPr bwMode="auto">
            <a:xfrm>
              <a:off x="3509963" y="4637089"/>
              <a:ext cx="158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299"/>
            <p:cNvSpPr>
              <a:spLocks noChangeArrowheads="1"/>
            </p:cNvSpPr>
            <p:nvPr/>
          </p:nvSpPr>
          <p:spPr bwMode="auto">
            <a:xfrm>
              <a:off x="3509963" y="4643439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300"/>
            <p:cNvSpPr>
              <a:spLocks noChangeArrowheads="1"/>
            </p:cNvSpPr>
            <p:nvPr/>
          </p:nvSpPr>
          <p:spPr bwMode="auto">
            <a:xfrm>
              <a:off x="3509963" y="4643439"/>
              <a:ext cx="158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301"/>
            <p:cNvSpPr>
              <a:spLocks noChangeArrowheads="1"/>
            </p:cNvSpPr>
            <p:nvPr/>
          </p:nvSpPr>
          <p:spPr bwMode="auto">
            <a:xfrm>
              <a:off x="3509963" y="4654551"/>
              <a:ext cx="15875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302"/>
            <p:cNvSpPr>
              <a:spLocks noChangeArrowheads="1"/>
            </p:cNvSpPr>
            <p:nvPr/>
          </p:nvSpPr>
          <p:spPr bwMode="auto">
            <a:xfrm>
              <a:off x="3509963" y="4654551"/>
              <a:ext cx="15875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303"/>
            <p:cNvSpPr>
              <a:spLocks noChangeArrowheads="1"/>
            </p:cNvSpPr>
            <p:nvPr/>
          </p:nvSpPr>
          <p:spPr bwMode="auto">
            <a:xfrm>
              <a:off x="3509963" y="4664076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304"/>
            <p:cNvSpPr>
              <a:spLocks noChangeArrowheads="1"/>
            </p:cNvSpPr>
            <p:nvPr/>
          </p:nvSpPr>
          <p:spPr bwMode="auto">
            <a:xfrm>
              <a:off x="3509963" y="4664076"/>
              <a:ext cx="158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305"/>
            <p:cNvSpPr>
              <a:spLocks noChangeArrowheads="1"/>
            </p:cNvSpPr>
            <p:nvPr/>
          </p:nvSpPr>
          <p:spPr bwMode="auto">
            <a:xfrm>
              <a:off x="3494088" y="4648201"/>
              <a:ext cx="31750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306"/>
            <p:cNvSpPr>
              <a:spLocks noChangeArrowheads="1"/>
            </p:cNvSpPr>
            <p:nvPr/>
          </p:nvSpPr>
          <p:spPr bwMode="auto">
            <a:xfrm>
              <a:off x="3494088" y="4648201"/>
              <a:ext cx="317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307"/>
            <p:cNvSpPr>
              <a:spLocks/>
            </p:cNvSpPr>
            <p:nvPr/>
          </p:nvSpPr>
          <p:spPr bwMode="auto">
            <a:xfrm>
              <a:off x="3465513" y="4024314"/>
              <a:ext cx="17463" cy="4763"/>
            </a:xfrm>
            <a:custGeom>
              <a:avLst/>
              <a:gdLst>
                <a:gd name="T0" fmla="*/ 0 w 11"/>
                <a:gd name="T1" fmla="*/ 3 h 3"/>
                <a:gd name="T2" fmla="*/ 0 w 11"/>
                <a:gd name="T3" fmla="*/ 3 h 3"/>
                <a:gd name="T4" fmla="*/ 7 w 11"/>
                <a:gd name="T5" fmla="*/ 3 h 3"/>
                <a:gd name="T6" fmla="*/ 7 w 11"/>
                <a:gd name="T7" fmla="*/ 0 h 3"/>
                <a:gd name="T8" fmla="*/ 7 w 11"/>
                <a:gd name="T9" fmla="*/ 0 h 3"/>
                <a:gd name="T10" fmla="*/ 7 w 11"/>
                <a:gd name="T11" fmla="*/ 0 h 3"/>
                <a:gd name="T12" fmla="*/ 11 w 11"/>
                <a:gd name="T13" fmla="*/ 0 h 3"/>
                <a:gd name="T14" fmla="*/ 11 w 11"/>
                <a:gd name="T15" fmla="*/ 3 h 3"/>
                <a:gd name="T16" fmla="*/ 11 w 11"/>
                <a:gd name="T17" fmla="*/ 3 h 3"/>
                <a:gd name="T18" fmla="*/ 0 w 11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308"/>
            <p:cNvSpPr>
              <a:spLocks/>
            </p:cNvSpPr>
            <p:nvPr/>
          </p:nvSpPr>
          <p:spPr bwMode="auto">
            <a:xfrm>
              <a:off x="3471863" y="4095751"/>
              <a:ext cx="11113" cy="476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0 h 3"/>
                <a:gd name="T4" fmla="*/ 0 w 7"/>
                <a:gd name="T5" fmla="*/ 0 h 3"/>
                <a:gd name="T6" fmla="*/ 3 w 7"/>
                <a:gd name="T7" fmla="*/ 0 h 3"/>
                <a:gd name="T8" fmla="*/ 3 w 7"/>
                <a:gd name="T9" fmla="*/ 3 h 3"/>
                <a:gd name="T10" fmla="*/ 3 w 7"/>
                <a:gd name="T11" fmla="*/ 3 h 3"/>
                <a:gd name="T12" fmla="*/ 7 w 7"/>
                <a:gd name="T13" fmla="*/ 3 h 3"/>
                <a:gd name="T14" fmla="*/ 7 w 7"/>
                <a:gd name="T15" fmla="*/ 3 h 3"/>
                <a:gd name="T16" fmla="*/ 7 w 7"/>
                <a:gd name="T17" fmla="*/ 0 h 3"/>
                <a:gd name="T18" fmla="*/ 7 w 7"/>
                <a:gd name="T19" fmla="*/ 0 h 3"/>
                <a:gd name="T20" fmla="*/ 7 w 7"/>
                <a:gd name="T21" fmla="*/ 0 h 3"/>
                <a:gd name="T22" fmla="*/ 3 w 7"/>
                <a:gd name="T23" fmla="*/ 0 h 3"/>
                <a:gd name="T24" fmla="*/ 3 w 7"/>
                <a:gd name="T25" fmla="*/ 0 h 3"/>
                <a:gd name="T26" fmla="*/ 3 w 7"/>
                <a:gd name="T27" fmla="*/ 0 h 3"/>
                <a:gd name="T28" fmla="*/ 7 w 7"/>
                <a:gd name="T29" fmla="*/ 0 h 3"/>
                <a:gd name="T30" fmla="*/ 7 w 7"/>
                <a:gd name="T31" fmla="*/ 0 h 3"/>
                <a:gd name="T32" fmla="*/ 7 w 7"/>
                <a:gd name="T33" fmla="*/ 3 h 3"/>
                <a:gd name="T34" fmla="*/ 7 w 7"/>
                <a:gd name="T35" fmla="*/ 3 h 3"/>
                <a:gd name="T36" fmla="*/ 3 w 7"/>
                <a:gd name="T37" fmla="*/ 3 h 3"/>
                <a:gd name="T38" fmla="*/ 3 w 7"/>
                <a:gd name="T39" fmla="*/ 3 h 3"/>
                <a:gd name="T40" fmla="*/ 3 w 7"/>
                <a:gd name="T41" fmla="*/ 3 h 3"/>
                <a:gd name="T42" fmla="*/ 0 w 7"/>
                <a:gd name="T43" fmla="*/ 3 h 3"/>
                <a:gd name="T44" fmla="*/ 0 w 7"/>
                <a:gd name="T45" fmla="*/ 0 h 3"/>
                <a:gd name="T46" fmla="*/ 0 w 7"/>
                <a:gd name="T47" fmla="*/ 0 h 3"/>
                <a:gd name="T48" fmla="*/ 0 w 7"/>
                <a:gd name="T49" fmla="*/ 3 h 3"/>
                <a:gd name="T50" fmla="*/ 0 w 7"/>
                <a:gd name="T5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309"/>
            <p:cNvSpPr>
              <a:spLocks/>
            </p:cNvSpPr>
            <p:nvPr/>
          </p:nvSpPr>
          <p:spPr bwMode="auto">
            <a:xfrm>
              <a:off x="3471863" y="4160839"/>
              <a:ext cx="11113" cy="11113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3 h 7"/>
                <a:gd name="T4" fmla="*/ 0 w 7"/>
                <a:gd name="T5" fmla="*/ 3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3 h 7"/>
                <a:gd name="T14" fmla="*/ 0 w 7"/>
                <a:gd name="T15" fmla="*/ 3 h 7"/>
                <a:gd name="T16" fmla="*/ 0 w 7"/>
                <a:gd name="T17" fmla="*/ 3 h 7"/>
                <a:gd name="T18" fmla="*/ 0 w 7"/>
                <a:gd name="T19" fmla="*/ 3 h 7"/>
                <a:gd name="T20" fmla="*/ 0 w 7"/>
                <a:gd name="T21" fmla="*/ 3 h 7"/>
                <a:gd name="T22" fmla="*/ 0 w 7"/>
                <a:gd name="T23" fmla="*/ 3 h 7"/>
                <a:gd name="T24" fmla="*/ 3 w 7"/>
                <a:gd name="T25" fmla="*/ 3 h 7"/>
                <a:gd name="T26" fmla="*/ 3 w 7"/>
                <a:gd name="T27" fmla="*/ 3 h 7"/>
                <a:gd name="T28" fmla="*/ 3 w 7"/>
                <a:gd name="T29" fmla="*/ 3 h 7"/>
                <a:gd name="T30" fmla="*/ 3 w 7"/>
                <a:gd name="T31" fmla="*/ 3 h 7"/>
                <a:gd name="T32" fmla="*/ 3 w 7"/>
                <a:gd name="T33" fmla="*/ 3 h 7"/>
                <a:gd name="T34" fmla="*/ 3 w 7"/>
                <a:gd name="T35" fmla="*/ 3 h 7"/>
                <a:gd name="T36" fmla="*/ 3 w 7"/>
                <a:gd name="T37" fmla="*/ 3 h 7"/>
                <a:gd name="T38" fmla="*/ 3 w 7"/>
                <a:gd name="T39" fmla="*/ 3 h 7"/>
                <a:gd name="T40" fmla="*/ 3 w 7"/>
                <a:gd name="T41" fmla="*/ 3 h 7"/>
                <a:gd name="T42" fmla="*/ 7 w 7"/>
                <a:gd name="T43" fmla="*/ 3 h 7"/>
                <a:gd name="T44" fmla="*/ 7 w 7"/>
                <a:gd name="T45" fmla="*/ 3 h 7"/>
                <a:gd name="T46" fmla="*/ 7 w 7"/>
                <a:gd name="T47" fmla="*/ 3 h 7"/>
                <a:gd name="T48" fmla="*/ 7 w 7"/>
                <a:gd name="T49" fmla="*/ 3 h 7"/>
                <a:gd name="T50" fmla="*/ 7 w 7"/>
                <a:gd name="T51" fmla="*/ 3 h 7"/>
                <a:gd name="T52" fmla="*/ 3 w 7"/>
                <a:gd name="T53" fmla="*/ 3 h 7"/>
                <a:gd name="T54" fmla="*/ 3 w 7"/>
                <a:gd name="T55" fmla="*/ 0 h 7"/>
                <a:gd name="T56" fmla="*/ 7 w 7"/>
                <a:gd name="T57" fmla="*/ 0 h 7"/>
                <a:gd name="T58" fmla="*/ 7 w 7"/>
                <a:gd name="T59" fmla="*/ 0 h 7"/>
                <a:gd name="T60" fmla="*/ 7 w 7"/>
                <a:gd name="T61" fmla="*/ 3 h 7"/>
                <a:gd name="T62" fmla="*/ 7 w 7"/>
                <a:gd name="T63" fmla="*/ 3 h 7"/>
                <a:gd name="T64" fmla="*/ 7 w 7"/>
                <a:gd name="T65" fmla="*/ 7 h 7"/>
                <a:gd name="T66" fmla="*/ 3 w 7"/>
                <a:gd name="T67" fmla="*/ 7 h 7"/>
                <a:gd name="T68" fmla="*/ 3 w 7"/>
                <a:gd name="T69" fmla="*/ 7 h 7"/>
                <a:gd name="T70" fmla="*/ 3 w 7"/>
                <a:gd name="T71" fmla="*/ 3 h 7"/>
                <a:gd name="T72" fmla="*/ 3 w 7"/>
                <a:gd name="T73" fmla="*/ 7 h 7"/>
                <a:gd name="T74" fmla="*/ 3 w 7"/>
                <a:gd name="T75" fmla="*/ 7 h 7"/>
                <a:gd name="T76" fmla="*/ 0 w 7"/>
                <a:gd name="T7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310"/>
            <p:cNvSpPr>
              <a:spLocks noEditPoints="1"/>
            </p:cNvSpPr>
            <p:nvPr/>
          </p:nvSpPr>
          <p:spPr bwMode="auto">
            <a:xfrm>
              <a:off x="3471863" y="4232276"/>
              <a:ext cx="11113" cy="476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3 h 3"/>
                <a:gd name="T4" fmla="*/ 0 w 7"/>
                <a:gd name="T5" fmla="*/ 3 h 3"/>
                <a:gd name="T6" fmla="*/ 0 w 7"/>
                <a:gd name="T7" fmla="*/ 3 h 3"/>
                <a:gd name="T8" fmla="*/ 0 w 7"/>
                <a:gd name="T9" fmla="*/ 3 h 3"/>
                <a:gd name="T10" fmla="*/ 0 w 7"/>
                <a:gd name="T11" fmla="*/ 0 h 3"/>
                <a:gd name="T12" fmla="*/ 3 w 7"/>
                <a:gd name="T13" fmla="*/ 0 h 3"/>
                <a:gd name="T14" fmla="*/ 7 w 7"/>
                <a:gd name="T15" fmla="*/ 3 h 3"/>
                <a:gd name="T16" fmla="*/ 7 w 7"/>
                <a:gd name="T17" fmla="*/ 3 h 3"/>
                <a:gd name="T18" fmla="*/ 3 w 7"/>
                <a:gd name="T19" fmla="*/ 3 h 3"/>
                <a:gd name="T20" fmla="*/ 3 w 7"/>
                <a:gd name="T21" fmla="*/ 3 h 3"/>
                <a:gd name="T22" fmla="*/ 0 w 7"/>
                <a:gd name="T23" fmla="*/ 3 h 3"/>
                <a:gd name="T24" fmla="*/ 3 w 7"/>
                <a:gd name="T25" fmla="*/ 3 h 3"/>
                <a:gd name="T26" fmla="*/ 7 w 7"/>
                <a:gd name="T27" fmla="*/ 3 h 3"/>
                <a:gd name="T28" fmla="*/ 3 w 7"/>
                <a:gd name="T29" fmla="*/ 0 h 3"/>
                <a:gd name="T30" fmla="*/ 3 w 7"/>
                <a:gd name="T3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  <a:moveTo>
                    <a:pt x="3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311"/>
            <p:cNvSpPr>
              <a:spLocks/>
            </p:cNvSpPr>
            <p:nvPr/>
          </p:nvSpPr>
          <p:spPr bwMode="auto">
            <a:xfrm>
              <a:off x="3471863" y="4297364"/>
              <a:ext cx="11113" cy="11113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7 h 7"/>
                <a:gd name="T4" fmla="*/ 0 w 7"/>
                <a:gd name="T5" fmla="*/ 4 h 7"/>
                <a:gd name="T6" fmla="*/ 0 w 7"/>
                <a:gd name="T7" fmla="*/ 4 h 7"/>
                <a:gd name="T8" fmla="*/ 0 w 7"/>
                <a:gd name="T9" fmla="*/ 4 h 7"/>
                <a:gd name="T10" fmla="*/ 3 w 7"/>
                <a:gd name="T11" fmla="*/ 4 h 7"/>
                <a:gd name="T12" fmla="*/ 3 w 7"/>
                <a:gd name="T13" fmla="*/ 4 h 7"/>
                <a:gd name="T14" fmla="*/ 0 w 7"/>
                <a:gd name="T15" fmla="*/ 4 h 7"/>
                <a:gd name="T16" fmla="*/ 0 w 7"/>
                <a:gd name="T17" fmla="*/ 4 h 7"/>
                <a:gd name="T18" fmla="*/ 0 w 7"/>
                <a:gd name="T19" fmla="*/ 4 h 7"/>
                <a:gd name="T20" fmla="*/ 0 w 7"/>
                <a:gd name="T21" fmla="*/ 4 h 7"/>
                <a:gd name="T22" fmla="*/ 0 w 7"/>
                <a:gd name="T23" fmla="*/ 7 h 7"/>
                <a:gd name="T24" fmla="*/ 3 w 7"/>
                <a:gd name="T25" fmla="*/ 7 h 7"/>
                <a:gd name="T26" fmla="*/ 3 w 7"/>
                <a:gd name="T27" fmla="*/ 4 h 7"/>
                <a:gd name="T28" fmla="*/ 3 w 7"/>
                <a:gd name="T29" fmla="*/ 4 h 7"/>
                <a:gd name="T30" fmla="*/ 3 w 7"/>
                <a:gd name="T31" fmla="*/ 4 h 7"/>
                <a:gd name="T32" fmla="*/ 3 w 7"/>
                <a:gd name="T33" fmla="*/ 4 h 7"/>
                <a:gd name="T34" fmla="*/ 3 w 7"/>
                <a:gd name="T35" fmla="*/ 4 h 7"/>
                <a:gd name="T36" fmla="*/ 3 w 7"/>
                <a:gd name="T37" fmla="*/ 4 h 7"/>
                <a:gd name="T38" fmla="*/ 7 w 7"/>
                <a:gd name="T39" fmla="*/ 0 h 7"/>
                <a:gd name="T40" fmla="*/ 7 w 7"/>
                <a:gd name="T41" fmla="*/ 7 h 7"/>
                <a:gd name="T42" fmla="*/ 7 w 7"/>
                <a:gd name="T43" fmla="*/ 7 h 7"/>
                <a:gd name="T44" fmla="*/ 7 w 7"/>
                <a:gd name="T45" fmla="*/ 4 h 7"/>
                <a:gd name="T46" fmla="*/ 7 w 7"/>
                <a:gd name="T47" fmla="*/ 4 h 7"/>
                <a:gd name="T48" fmla="*/ 7 w 7"/>
                <a:gd name="T49" fmla="*/ 4 h 7"/>
                <a:gd name="T50" fmla="*/ 7 w 7"/>
                <a:gd name="T51" fmla="*/ 4 h 7"/>
                <a:gd name="T52" fmla="*/ 7 w 7"/>
                <a:gd name="T53" fmla="*/ 7 h 7"/>
                <a:gd name="T54" fmla="*/ 3 w 7"/>
                <a:gd name="T55" fmla="*/ 7 h 7"/>
                <a:gd name="T56" fmla="*/ 0 w 7"/>
                <a:gd name="T5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312"/>
            <p:cNvSpPr>
              <a:spLocks noEditPoints="1"/>
            </p:cNvSpPr>
            <p:nvPr/>
          </p:nvSpPr>
          <p:spPr bwMode="auto">
            <a:xfrm>
              <a:off x="3471863" y="4368801"/>
              <a:ext cx="11113" cy="11113"/>
            </a:xfrm>
            <a:custGeom>
              <a:avLst/>
              <a:gdLst>
                <a:gd name="T0" fmla="*/ 3 w 7"/>
                <a:gd name="T1" fmla="*/ 7 h 7"/>
                <a:gd name="T2" fmla="*/ 0 w 7"/>
                <a:gd name="T3" fmla="*/ 4 h 7"/>
                <a:gd name="T4" fmla="*/ 0 w 7"/>
                <a:gd name="T5" fmla="*/ 4 h 7"/>
                <a:gd name="T6" fmla="*/ 0 w 7"/>
                <a:gd name="T7" fmla="*/ 0 h 7"/>
                <a:gd name="T8" fmla="*/ 3 w 7"/>
                <a:gd name="T9" fmla="*/ 0 h 7"/>
                <a:gd name="T10" fmla="*/ 7 w 7"/>
                <a:gd name="T11" fmla="*/ 0 h 7"/>
                <a:gd name="T12" fmla="*/ 7 w 7"/>
                <a:gd name="T13" fmla="*/ 0 h 7"/>
                <a:gd name="T14" fmla="*/ 7 w 7"/>
                <a:gd name="T15" fmla="*/ 4 h 7"/>
                <a:gd name="T16" fmla="*/ 7 w 7"/>
                <a:gd name="T17" fmla="*/ 4 h 7"/>
                <a:gd name="T18" fmla="*/ 7 w 7"/>
                <a:gd name="T19" fmla="*/ 7 h 7"/>
                <a:gd name="T20" fmla="*/ 7 w 7"/>
                <a:gd name="T21" fmla="*/ 7 h 7"/>
                <a:gd name="T22" fmla="*/ 7 w 7"/>
                <a:gd name="T23" fmla="*/ 4 h 7"/>
                <a:gd name="T24" fmla="*/ 7 w 7"/>
                <a:gd name="T25" fmla="*/ 4 h 7"/>
                <a:gd name="T26" fmla="*/ 7 w 7"/>
                <a:gd name="T27" fmla="*/ 4 h 7"/>
                <a:gd name="T28" fmla="*/ 7 w 7"/>
                <a:gd name="T29" fmla="*/ 4 h 7"/>
                <a:gd name="T30" fmla="*/ 7 w 7"/>
                <a:gd name="T31" fmla="*/ 4 h 7"/>
                <a:gd name="T32" fmla="*/ 7 w 7"/>
                <a:gd name="T33" fmla="*/ 4 h 7"/>
                <a:gd name="T34" fmla="*/ 7 w 7"/>
                <a:gd name="T35" fmla="*/ 4 h 7"/>
                <a:gd name="T36" fmla="*/ 7 w 7"/>
                <a:gd name="T37" fmla="*/ 4 h 7"/>
                <a:gd name="T38" fmla="*/ 7 w 7"/>
                <a:gd name="T39" fmla="*/ 4 h 7"/>
                <a:gd name="T40" fmla="*/ 7 w 7"/>
                <a:gd name="T41" fmla="*/ 4 h 7"/>
                <a:gd name="T42" fmla="*/ 3 w 7"/>
                <a:gd name="T43" fmla="*/ 7 h 7"/>
                <a:gd name="T44" fmla="*/ 3 w 7"/>
                <a:gd name="T45" fmla="*/ 7 h 7"/>
                <a:gd name="T46" fmla="*/ 3 w 7"/>
                <a:gd name="T47" fmla="*/ 4 h 7"/>
                <a:gd name="T48" fmla="*/ 3 w 7"/>
                <a:gd name="T49" fmla="*/ 4 h 7"/>
                <a:gd name="T50" fmla="*/ 3 w 7"/>
                <a:gd name="T51" fmla="*/ 4 h 7"/>
                <a:gd name="T52" fmla="*/ 7 w 7"/>
                <a:gd name="T53" fmla="*/ 4 h 7"/>
                <a:gd name="T54" fmla="*/ 3 w 7"/>
                <a:gd name="T55" fmla="*/ 4 h 7"/>
                <a:gd name="T56" fmla="*/ 3 w 7"/>
                <a:gd name="T57" fmla="*/ 4 h 7"/>
                <a:gd name="T58" fmla="*/ 3 w 7"/>
                <a:gd name="T59" fmla="*/ 4 h 7"/>
                <a:gd name="T60" fmla="*/ 0 w 7"/>
                <a:gd name="T61" fmla="*/ 4 h 7"/>
                <a:gd name="T62" fmla="*/ 0 w 7"/>
                <a:gd name="T63" fmla="*/ 4 h 7"/>
                <a:gd name="T64" fmla="*/ 0 w 7"/>
                <a:gd name="T65" fmla="*/ 4 h 7"/>
                <a:gd name="T66" fmla="*/ 3 w 7"/>
                <a:gd name="T6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7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313"/>
            <p:cNvSpPr>
              <a:spLocks/>
            </p:cNvSpPr>
            <p:nvPr/>
          </p:nvSpPr>
          <p:spPr bwMode="auto">
            <a:xfrm>
              <a:off x="3471863" y="4440239"/>
              <a:ext cx="15875" cy="4763"/>
            </a:xfrm>
            <a:custGeom>
              <a:avLst/>
              <a:gdLst>
                <a:gd name="T0" fmla="*/ 7 w 10"/>
                <a:gd name="T1" fmla="*/ 3 h 3"/>
                <a:gd name="T2" fmla="*/ 0 w 10"/>
                <a:gd name="T3" fmla="*/ 0 h 3"/>
                <a:gd name="T4" fmla="*/ 0 w 10"/>
                <a:gd name="T5" fmla="*/ 0 h 3"/>
                <a:gd name="T6" fmla="*/ 7 w 10"/>
                <a:gd name="T7" fmla="*/ 3 h 3"/>
                <a:gd name="T8" fmla="*/ 7 w 10"/>
                <a:gd name="T9" fmla="*/ 0 h 3"/>
                <a:gd name="T10" fmla="*/ 10 w 10"/>
                <a:gd name="T11" fmla="*/ 0 h 3"/>
                <a:gd name="T12" fmla="*/ 10 w 10"/>
                <a:gd name="T13" fmla="*/ 3 h 3"/>
                <a:gd name="T14" fmla="*/ 7 w 10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">
                  <a:moveTo>
                    <a:pt x="7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3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314"/>
            <p:cNvSpPr>
              <a:spLocks noEditPoints="1"/>
            </p:cNvSpPr>
            <p:nvPr/>
          </p:nvSpPr>
          <p:spPr bwMode="auto">
            <a:xfrm>
              <a:off x="3476625" y="4505326"/>
              <a:ext cx="11113" cy="11113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7 h 7"/>
                <a:gd name="T4" fmla="*/ 0 w 7"/>
                <a:gd name="T5" fmla="*/ 4 h 7"/>
                <a:gd name="T6" fmla="*/ 0 w 7"/>
                <a:gd name="T7" fmla="*/ 4 h 7"/>
                <a:gd name="T8" fmla="*/ 0 w 7"/>
                <a:gd name="T9" fmla="*/ 4 h 7"/>
                <a:gd name="T10" fmla="*/ 0 w 7"/>
                <a:gd name="T11" fmla="*/ 4 h 7"/>
                <a:gd name="T12" fmla="*/ 0 w 7"/>
                <a:gd name="T13" fmla="*/ 0 h 7"/>
                <a:gd name="T14" fmla="*/ 0 w 7"/>
                <a:gd name="T15" fmla="*/ 0 h 7"/>
                <a:gd name="T16" fmla="*/ 4 w 7"/>
                <a:gd name="T17" fmla="*/ 4 h 7"/>
                <a:gd name="T18" fmla="*/ 4 w 7"/>
                <a:gd name="T19" fmla="*/ 4 h 7"/>
                <a:gd name="T20" fmla="*/ 4 w 7"/>
                <a:gd name="T21" fmla="*/ 4 h 7"/>
                <a:gd name="T22" fmla="*/ 4 w 7"/>
                <a:gd name="T23" fmla="*/ 0 h 7"/>
                <a:gd name="T24" fmla="*/ 4 w 7"/>
                <a:gd name="T25" fmla="*/ 0 h 7"/>
                <a:gd name="T26" fmla="*/ 7 w 7"/>
                <a:gd name="T27" fmla="*/ 4 h 7"/>
                <a:gd name="T28" fmla="*/ 7 w 7"/>
                <a:gd name="T29" fmla="*/ 4 h 7"/>
                <a:gd name="T30" fmla="*/ 7 w 7"/>
                <a:gd name="T31" fmla="*/ 7 h 7"/>
                <a:gd name="T32" fmla="*/ 4 w 7"/>
                <a:gd name="T33" fmla="*/ 7 h 7"/>
                <a:gd name="T34" fmla="*/ 4 w 7"/>
                <a:gd name="T35" fmla="*/ 7 h 7"/>
                <a:gd name="T36" fmla="*/ 4 w 7"/>
                <a:gd name="T37" fmla="*/ 7 h 7"/>
                <a:gd name="T38" fmla="*/ 4 w 7"/>
                <a:gd name="T39" fmla="*/ 4 h 7"/>
                <a:gd name="T40" fmla="*/ 4 w 7"/>
                <a:gd name="T41" fmla="*/ 7 h 7"/>
                <a:gd name="T42" fmla="*/ 0 w 7"/>
                <a:gd name="T43" fmla="*/ 7 h 7"/>
                <a:gd name="T44" fmla="*/ 0 w 7"/>
                <a:gd name="T45" fmla="*/ 7 h 7"/>
                <a:gd name="T46" fmla="*/ 0 w 7"/>
                <a:gd name="T47" fmla="*/ 4 h 7"/>
                <a:gd name="T48" fmla="*/ 0 w 7"/>
                <a:gd name="T49" fmla="*/ 4 h 7"/>
                <a:gd name="T50" fmla="*/ 4 w 7"/>
                <a:gd name="T51" fmla="*/ 4 h 7"/>
                <a:gd name="T52" fmla="*/ 4 w 7"/>
                <a:gd name="T53" fmla="*/ 4 h 7"/>
                <a:gd name="T54" fmla="*/ 4 w 7"/>
                <a:gd name="T55" fmla="*/ 4 h 7"/>
                <a:gd name="T56" fmla="*/ 0 w 7"/>
                <a:gd name="T57" fmla="*/ 4 h 7"/>
                <a:gd name="T58" fmla="*/ 0 w 7"/>
                <a:gd name="T59" fmla="*/ 4 h 7"/>
                <a:gd name="T60" fmla="*/ 0 w 7"/>
                <a:gd name="T61" fmla="*/ 4 h 7"/>
                <a:gd name="T62" fmla="*/ 0 w 7"/>
                <a:gd name="T63" fmla="*/ 4 h 7"/>
                <a:gd name="T64" fmla="*/ 0 w 7"/>
                <a:gd name="T65" fmla="*/ 4 h 7"/>
                <a:gd name="T66" fmla="*/ 0 w 7"/>
                <a:gd name="T67" fmla="*/ 4 h 7"/>
                <a:gd name="T68" fmla="*/ 4 w 7"/>
                <a:gd name="T69" fmla="*/ 4 h 7"/>
                <a:gd name="T70" fmla="*/ 4 w 7"/>
                <a:gd name="T71" fmla="*/ 4 h 7"/>
                <a:gd name="T72" fmla="*/ 7 w 7"/>
                <a:gd name="T73" fmla="*/ 4 h 7"/>
                <a:gd name="T74" fmla="*/ 7 w 7"/>
                <a:gd name="T75" fmla="*/ 4 h 7"/>
                <a:gd name="T76" fmla="*/ 7 w 7"/>
                <a:gd name="T77" fmla="*/ 4 h 7"/>
                <a:gd name="T78" fmla="*/ 4 w 7"/>
                <a:gd name="T79" fmla="*/ 4 h 7"/>
                <a:gd name="T80" fmla="*/ 4 w 7"/>
                <a:gd name="T81" fmla="*/ 4 h 7"/>
                <a:gd name="T82" fmla="*/ 4 w 7"/>
                <a:gd name="T83" fmla="*/ 4 h 7"/>
                <a:gd name="T84" fmla="*/ 4 w 7"/>
                <a:gd name="T85" fmla="*/ 4 h 7"/>
                <a:gd name="T86" fmla="*/ 4 w 7"/>
                <a:gd name="T87" fmla="*/ 4 h 7"/>
                <a:gd name="T88" fmla="*/ 4 w 7"/>
                <a:gd name="T8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315"/>
            <p:cNvSpPr>
              <a:spLocks noEditPoints="1"/>
            </p:cNvSpPr>
            <p:nvPr/>
          </p:nvSpPr>
          <p:spPr bwMode="auto">
            <a:xfrm>
              <a:off x="3476625" y="4576764"/>
              <a:ext cx="11113" cy="6350"/>
            </a:xfrm>
            <a:custGeom>
              <a:avLst/>
              <a:gdLst>
                <a:gd name="T0" fmla="*/ 0 w 7"/>
                <a:gd name="T1" fmla="*/ 4 h 4"/>
                <a:gd name="T2" fmla="*/ 0 w 7"/>
                <a:gd name="T3" fmla="*/ 4 h 4"/>
                <a:gd name="T4" fmla="*/ 0 w 7"/>
                <a:gd name="T5" fmla="*/ 4 h 4"/>
                <a:gd name="T6" fmla="*/ 0 w 7"/>
                <a:gd name="T7" fmla="*/ 0 h 4"/>
                <a:gd name="T8" fmla="*/ 0 w 7"/>
                <a:gd name="T9" fmla="*/ 0 h 4"/>
                <a:gd name="T10" fmla="*/ 0 w 7"/>
                <a:gd name="T11" fmla="*/ 0 h 4"/>
                <a:gd name="T12" fmla="*/ 0 w 7"/>
                <a:gd name="T13" fmla="*/ 0 h 4"/>
                <a:gd name="T14" fmla="*/ 0 w 7"/>
                <a:gd name="T15" fmla="*/ 0 h 4"/>
                <a:gd name="T16" fmla="*/ 0 w 7"/>
                <a:gd name="T17" fmla="*/ 4 h 4"/>
                <a:gd name="T18" fmla="*/ 0 w 7"/>
                <a:gd name="T19" fmla="*/ 4 h 4"/>
                <a:gd name="T20" fmla="*/ 0 w 7"/>
                <a:gd name="T21" fmla="*/ 4 h 4"/>
                <a:gd name="T22" fmla="*/ 0 w 7"/>
                <a:gd name="T23" fmla="*/ 4 h 4"/>
                <a:gd name="T24" fmla="*/ 4 w 7"/>
                <a:gd name="T25" fmla="*/ 4 h 4"/>
                <a:gd name="T26" fmla="*/ 4 w 7"/>
                <a:gd name="T27" fmla="*/ 4 h 4"/>
                <a:gd name="T28" fmla="*/ 4 w 7"/>
                <a:gd name="T29" fmla="*/ 4 h 4"/>
                <a:gd name="T30" fmla="*/ 4 w 7"/>
                <a:gd name="T31" fmla="*/ 0 h 4"/>
                <a:gd name="T32" fmla="*/ 4 w 7"/>
                <a:gd name="T33" fmla="*/ 0 h 4"/>
                <a:gd name="T34" fmla="*/ 7 w 7"/>
                <a:gd name="T35" fmla="*/ 0 h 4"/>
                <a:gd name="T36" fmla="*/ 7 w 7"/>
                <a:gd name="T37" fmla="*/ 0 h 4"/>
                <a:gd name="T38" fmla="*/ 7 w 7"/>
                <a:gd name="T39" fmla="*/ 4 h 4"/>
                <a:gd name="T40" fmla="*/ 7 w 7"/>
                <a:gd name="T41" fmla="*/ 4 h 4"/>
                <a:gd name="T42" fmla="*/ 7 w 7"/>
                <a:gd name="T43" fmla="*/ 4 h 4"/>
                <a:gd name="T44" fmla="*/ 0 w 7"/>
                <a:gd name="T45" fmla="*/ 4 h 4"/>
                <a:gd name="T46" fmla="*/ 4 w 7"/>
                <a:gd name="T47" fmla="*/ 4 h 4"/>
                <a:gd name="T48" fmla="*/ 7 w 7"/>
                <a:gd name="T49" fmla="*/ 4 h 4"/>
                <a:gd name="T50" fmla="*/ 7 w 7"/>
                <a:gd name="T51" fmla="*/ 4 h 4"/>
                <a:gd name="T52" fmla="*/ 7 w 7"/>
                <a:gd name="T53" fmla="*/ 4 h 4"/>
                <a:gd name="T54" fmla="*/ 7 w 7"/>
                <a:gd name="T55" fmla="*/ 4 h 4"/>
                <a:gd name="T56" fmla="*/ 7 w 7"/>
                <a:gd name="T57" fmla="*/ 0 h 4"/>
                <a:gd name="T58" fmla="*/ 4 w 7"/>
                <a:gd name="T59" fmla="*/ 0 h 4"/>
                <a:gd name="T60" fmla="*/ 4 w 7"/>
                <a:gd name="T61" fmla="*/ 4 h 4"/>
                <a:gd name="T62" fmla="*/ 4 w 7"/>
                <a:gd name="T63" fmla="*/ 4 h 4"/>
                <a:gd name="T64" fmla="*/ 4 w 7"/>
                <a:gd name="T65" fmla="*/ 4 h 4"/>
                <a:gd name="T66" fmla="*/ 4 w 7"/>
                <a:gd name="T6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0" y="4"/>
                  </a:lnTo>
                  <a:close/>
                  <a:moveTo>
                    <a:pt x="4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16"/>
            <p:cNvSpPr>
              <a:spLocks/>
            </p:cNvSpPr>
            <p:nvPr/>
          </p:nvSpPr>
          <p:spPr bwMode="auto">
            <a:xfrm>
              <a:off x="3476625" y="4648201"/>
              <a:ext cx="11113" cy="6350"/>
            </a:xfrm>
            <a:custGeom>
              <a:avLst/>
              <a:gdLst>
                <a:gd name="T0" fmla="*/ 0 w 7"/>
                <a:gd name="T1" fmla="*/ 4 h 4"/>
                <a:gd name="T2" fmla="*/ 0 w 7"/>
                <a:gd name="T3" fmla="*/ 0 h 4"/>
                <a:gd name="T4" fmla="*/ 7 w 7"/>
                <a:gd name="T5" fmla="*/ 0 h 4"/>
                <a:gd name="T6" fmla="*/ 7 w 7"/>
                <a:gd name="T7" fmla="*/ 0 h 4"/>
                <a:gd name="T8" fmla="*/ 7 w 7"/>
                <a:gd name="T9" fmla="*/ 0 h 4"/>
                <a:gd name="T10" fmla="*/ 7 w 7"/>
                <a:gd name="T11" fmla="*/ 0 h 4"/>
                <a:gd name="T12" fmla="*/ 7 w 7"/>
                <a:gd name="T13" fmla="*/ 0 h 4"/>
                <a:gd name="T14" fmla="*/ 7 w 7"/>
                <a:gd name="T15" fmla="*/ 0 h 4"/>
                <a:gd name="T16" fmla="*/ 7 w 7"/>
                <a:gd name="T17" fmla="*/ 4 h 4"/>
                <a:gd name="T18" fmla="*/ 0 w 7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17"/>
            <p:cNvSpPr>
              <a:spLocks/>
            </p:cNvSpPr>
            <p:nvPr/>
          </p:nvSpPr>
          <p:spPr bwMode="auto">
            <a:xfrm>
              <a:off x="3476625" y="4648201"/>
              <a:ext cx="11113" cy="6350"/>
            </a:xfrm>
            <a:custGeom>
              <a:avLst/>
              <a:gdLst>
                <a:gd name="T0" fmla="*/ 0 w 7"/>
                <a:gd name="T1" fmla="*/ 4 h 4"/>
                <a:gd name="T2" fmla="*/ 0 w 7"/>
                <a:gd name="T3" fmla="*/ 0 h 4"/>
                <a:gd name="T4" fmla="*/ 7 w 7"/>
                <a:gd name="T5" fmla="*/ 0 h 4"/>
                <a:gd name="T6" fmla="*/ 7 w 7"/>
                <a:gd name="T7" fmla="*/ 0 h 4"/>
                <a:gd name="T8" fmla="*/ 7 w 7"/>
                <a:gd name="T9" fmla="*/ 0 h 4"/>
                <a:gd name="T10" fmla="*/ 7 w 7"/>
                <a:gd name="T11" fmla="*/ 0 h 4"/>
                <a:gd name="T12" fmla="*/ 7 w 7"/>
                <a:gd name="T13" fmla="*/ 0 h 4"/>
                <a:gd name="T14" fmla="*/ 7 w 7"/>
                <a:gd name="T15" fmla="*/ 0 h 4"/>
                <a:gd name="T16" fmla="*/ 7 w 7"/>
                <a:gd name="T17" fmla="*/ 4 h 4"/>
                <a:gd name="T18" fmla="*/ 0 w 7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318"/>
            <p:cNvSpPr>
              <a:spLocks noEditPoints="1"/>
            </p:cNvSpPr>
            <p:nvPr/>
          </p:nvSpPr>
          <p:spPr bwMode="auto">
            <a:xfrm>
              <a:off x="3476625" y="4654551"/>
              <a:ext cx="11113" cy="9525"/>
            </a:xfrm>
            <a:custGeom>
              <a:avLst/>
              <a:gdLst>
                <a:gd name="T0" fmla="*/ 0 w 7"/>
                <a:gd name="T1" fmla="*/ 6 h 6"/>
                <a:gd name="T2" fmla="*/ 0 w 7"/>
                <a:gd name="T3" fmla="*/ 6 h 6"/>
                <a:gd name="T4" fmla="*/ 0 w 7"/>
                <a:gd name="T5" fmla="*/ 3 h 6"/>
                <a:gd name="T6" fmla="*/ 0 w 7"/>
                <a:gd name="T7" fmla="*/ 3 h 6"/>
                <a:gd name="T8" fmla="*/ 0 w 7"/>
                <a:gd name="T9" fmla="*/ 0 h 6"/>
                <a:gd name="T10" fmla="*/ 7 w 7"/>
                <a:gd name="T11" fmla="*/ 0 h 6"/>
                <a:gd name="T12" fmla="*/ 7 w 7"/>
                <a:gd name="T13" fmla="*/ 3 h 6"/>
                <a:gd name="T14" fmla="*/ 7 w 7"/>
                <a:gd name="T15" fmla="*/ 3 h 6"/>
                <a:gd name="T16" fmla="*/ 7 w 7"/>
                <a:gd name="T17" fmla="*/ 6 h 6"/>
                <a:gd name="T18" fmla="*/ 7 w 7"/>
                <a:gd name="T19" fmla="*/ 6 h 6"/>
                <a:gd name="T20" fmla="*/ 0 w 7"/>
                <a:gd name="T21" fmla="*/ 6 h 6"/>
                <a:gd name="T22" fmla="*/ 0 w 7"/>
                <a:gd name="T23" fmla="*/ 3 h 6"/>
                <a:gd name="T24" fmla="*/ 7 w 7"/>
                <a:gd name="T25" fmla="*/ 3 h 6"/>
                <a:gd name="T26" fmla="*/ 7 w 7"/>
                <a:gd name="T27" fmla="*/ 3 h 6"/>
                <a:gd name="T28" fmla="*/ 7 w 7"/>
                <a:gd name="T29" fmla="*/ 3 h 6"/>
                <a:gd name="T30" fmla="*/ 7 w 7"/>
                <a:gd name="T31" fmla="*/ 3 h 6"/>
                <a:gd name="T32" fmla="*/ 7 w 7"/>
                <a:gd name="T33" fmla="*/ 3 h 6"/>
                <a:gd name="T34" fmla="*/ 0 w 7"/>
                <a:gd name="T35" fmla="*/ 3 h 6"/>
                <a:gd name="T36" fmla="*/ 0 w 7"/>
                <a:gd name="T37" fmla="*/ 3 h 6"/>
                <a:gd name="T38" fmla="*/ 0 w 7"/>
                <a:gd name="T39" fmla="*/ 3 h 6"/>
                <a:gd name="T40" fmla="*/ 0 w 7"/>
                <a:gd name="T41" fmla="*/ 3 h 6"/>
                <a:gd name="T42" fmla="*/ 0 w 7"/>
                <a:gd name="T4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6"/>
                  </a:lnTo>
                  <a:lnTo>
                    <a:pt x="7" y="6"/>
                  </a:lnTo>
                  <a:lnTo>
                    <a:pt x="0" y="6"/>
                  </a:lnTo>
                  <a:close/>
                  <a:moveTo>
                    <a:pt x="0" y="3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319"/>
            <p:cNvSpPr>
              <a:spLocks noEditPoints="1"/>
            </p:cNvSpPr>
            <p:nvPr/>
          </p:nvSpPr>
          <p:spPr bwMode="auto">
            <a:xfrm>
              <a:off x="3476625" y="4654551"/>
              <a:ext cx="11113" cy="9525"/>
            </a:xfrm>
            <a:custGeom>
              <a:avLst/>
              <a:gdLst>
                <a:gd name="T0" fmla="*/ 0 w 7"/>
                <a:gd name="T1" fmla="*/ 6 h 6"/>
                <a:gd name="T2" fmla="*/ 0 w 7"/>
                <a:gd name="T3" fmla="*/ 6 h 6"/>
                <a:gd name="T4" fmla="*/ 0 w 7"/>
                <a:gd name="T5" fmla="*/ 3 h 6"/>
                <a:gd name="T6" fmla="*/ 0 w 7"/>
                <a:gd name="T7" fmla="*/ 3 h 6"/>
                <a:gd name="T8" fmla="*/ 0 w 7"/>
                <a:gd name="T9" fmla="*/ 0 h 6"/>
                <a:gd name="T10" fmla="*/ 7 w 7"/>
                <a:gd name="T11" fmla="*/ 0 h 6"/>
                <a:gd name="T12" fmla="*/ 7 w 7"/>
                <a:gd name="T13" fmla="*/ 3 h 6"/>
                <a:gd name="T14" fmla="*/ 7 w 7"/>
                <a:gd name="T15" fmla="*/ 3 h 6"/>
                <a:gd name="T16" fmla="*/ 7 w 7"/>
                <a:gd name="T17" fmla="*/ 6 h 6"/>
                <a:gd name="T18" fmla="*/ 7 w 7"/>
                <a:gd name="T19" fmla="*/ 6 h 6"/>
                <a:gd name="T20" fmla="*/ 0 w 7"/>
                <a:gd name="T21" fmla="*/ 6 h 6"/>
                <a:gd name="T22" fmla="*/ 0 w 7"/>
                <a:gd name="T23" fmla="*/ 3 h 6"/>
                <a:gd name="T24" fmla="*/ 7 w 7"/>
                <a:gd name="T25" fmla="*/ 3 h 6"/>
                <a:gd name="T26" fmla="*/ 7 w 7"/>
                <a:gd name="T27" fmla="*/ 3 h 6"/>
                <a:gd name="T28" fmla="*/ 7 w 7"/>
                <a:gd name="T29" fmla="*/ 3 h 6"/>
                <a:gd name="T30" fmla="*/ 7 w 7"/>
                <a:gd name="T31" fmla="*/ 3 h 6"/>
                <a:gd name="T32" fmla="*/ 7 w 7"/>
                <a:gd name="T33" fmla="*/ 3 h 6"/>
                <a:gd name="T34" fmla="*/ 0 w 7"/>
                <a:gd name="T35" fmla="*/ 3 h 6"/>
                <a:gd name="T36" fmla="*/ 0 w 7"/>
                <a:gd name="T37" fmla="*/ 3 h 6"/>
                <a:gd name="T38" fmla="*/ 0 w 7"/>
                <a:gd name="T39" fmla="*/ 3 h 6"/>
                <a:gd name="T40" fmla="*/ 0 w 7"/>
                <a:gd name="T41" fmla="*/ 3 h 6"/>
                <a:gd name="T42" fmla="*/ 0 w 7"/>
                <a:gd name="T4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6"/>
                  </a:lnTo>
                  <a:lnTo>
                    <a:pt x="7" y="6"/>
                  </a:lnTo>
                  <a:lnTo>
                    <a:pt x="0" y="6"/>
                  </a:lnTo>
                  <a:moveTo>
                    <a:pt x="0" y="3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321"/>
            <p:cNvSpPr>
              <a:spLocks noEditPoints="1"/>
            </p:cNvSpPr>
            <p:nvPr/>
          </p:nvSpPr>
          <p:spPr bwMode="auto">
            <a:xfrm>
              <a:off x="2995613" y="4006851"/>
              <a:ext cx="585788" cy="674688"/>
            </a:xfrm>
            <a:custGeom>
              <a:avLst/>
              <a:gdLst>
                <a:gd name="T0" fmla="*/ 0 w 369"/>
                <a:gd name="T1" fmla="*/ 0 h 425"/>
                <a:gd name="T2" fmla="*/ 0 w 369"/>
                <a:gd name="T3" fmla="*/ 425 h 425"/>
                <a:gd name="T4" fmla="*/ 369 w 369"/>
                <a:gd name="T5" fmla="*/ 425 h 425"/>
                <a:gd name="T6" fmla="*/ 0 w 369"/>
                <a:gd name="T7" fmla="*/ 0 h 425"/>
                <a:gd name="T8" fmla="*/ 69 w 369"/>
                <a:gd name="T9" fmla="*/ 183 h 425"/>
                <a:gd name="T10" fmla="*/ 217 w 369"/>
                <a:gd name="T11" fmla="*/ 356 h 425"/>
                <a:gd name="T12" fmla="*/ 69 w 369"/>
                <a:gd name="T13" fmla="*/ 356 h 425"/>
                <a:gd name="T14" fmla="*/ 69 w 369"/>
                <a:gd name="T15" fmla="*/ 18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425">
                  <a:moveTo>
                    <a:pt x="0" y="0"/>
                  </a:moveTo>
                  <a:lnTo>
                    <a:pt x="0" y="425"/>
                  </a:lnTo>
                  <a:lnTo>
                    <a:pt x="369" y="425"/>
                  </a:lnTo>
                  <a:lnTo>
                    <a:pt x="0" y="0"/>
                  </a:lnTo>
                  <a:close/>
                  <a:moveTo>
                    <a:pt x="69" y="183"/>
                  </a:moveTo>
                  <a:lnTo>
                    <a:pt x="217" y="356"/>
                  </a:lnTo>
                  <a:lnTo>
                    <a:pt x="69" y="356"/>
                  </a:lnTo>
                  <a:lnTo>
                    <a:pt x="69" y="183"/>
                  </a:lnTo>
                  <a:close/>
                </a:path>
              </a:pathLst>
            </a:custGeom>
            <a:solidFill>
              <a:srgbClr val="957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322"/>
            <p:cNvSpPr>
              <a:spLocks noEditPoints="1"/>
            </p:cNvSpPr>
            <p:nvPr/>
          </p:nvSpPr>
          <p:spPr bwMode="auto">
            <a:xfrm>
              <a:off x="2995613" y="4006851"/>
              <a:ext cx="585788" cy="674688"/>
            </a:xfrm>
            <a:custGeom>
              <a:avLst/>
              <a:gdLst>
                <a:gd name="T0" fmla="*/ 0 w 369"/>
                <a:gd name="T1" fmla="*/ 0 h 425"/>
                <a:gd name="T2" fmla="*/ 0 w 369"/>
                <a:gd name="T3" fmla="*/ 425 h 425"/>
                <a:gd name="T4" fmla="*/ 369 w 369"/>
                <a:gd name="T5" fmla="*/ 425 h 425"/>
                <a:gd name="T6" fmla="*/ 0 w 369"/>
                <a:gd name="T7" fmla="*/ 0 h 425"/>
                <a:gd name="T8" fmla="*/ 69 w 369"/>
                <a:gd name="T9" fmla="*/ 183 h 425"/>
                <a:gd name="T10" fmla="*/ 217 w 369"/>
                <a:gd name="T11" fmla="*/ 356 h 425"/>
                <a:gd name="T12" fmla="*/ 69 w 369"/>
                <a:gd name="T13" fmla="*/ 356 h 425"/>
                <a:gd name="T14" fmla="*/ 69 w 369"/>
                <a:gd name="T15" fmla="*/ 18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425">
                  <a:moveTo>
                    <a:pt x="0" y="0"/>
                  </a:moveTo>
                  <a:lnTo>
                    <a:pt x="0" y="425"/>
                  </a:lnTo>
                  <a:lnTo>
                    <a:pt x="369" y="425"/>
                  </a:lnTo>
                  <a:lnTo>
                    <a:pt x="0" y="0"/>
                  </a:lnTo>
                  <a:moveTo>
                    <a:pt x="69" y="183"/>
                  </a:moveTo>
                  <a:lnTo>
                    <a:pt x="217" y="356"/>
                  </a:lnTo>
                  <a:lnTo>
                    <a:pt x="69" y="356"/>
                  </a:lnTo>
                  <a:lnTo>
                    <a:pt x="69" y="1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323"/>
            <p:cNvSpPr>
              <a:spLocks/>
            </p:cNvSpPr>
            <p:nvPr/>
          </p:nvSpPr>
          <p:spPr bwMode="auto">
            <a:xfrm>
              <a:off x="3170238" y="4210051"/>
              <a:ext cx="411163" cy="471488"/>
            </a:xfrm>
            <a:custGeom>
              <a:avLst/>
              <a:gdLst>
                <a:gd name="T0" fmla="*/ 0 w 259"/>
                <a:gd name="T1" fmla="*/ 0 h 297"/>
                <a:gd name="T2" fmla="*/ 0 w 259"/>
                <a:gd name="T3" fmla="*/ 104 h 297"/>
                <a:gd name="T4" fmla="*/ 107 w 259"/>
                <a:gd name="T5" fmla="*/ 228 h 297"/>
                <a:gd name="T6" fmla="*/ 0 w 259"/>
                <a:gd name="T7" fmla="*/ 228 h 297"/>
                <a:gd name="T8" fmla="*/ 0 w 259"/>
                <a:gd name="T9" fmla="*/ 297 h 297"/>
                <a:gd name="T10" fmla="*/ 259 w 259"/>
                <a:gd name="T11" fmla="*/ 297 h 297"/>
                <a:gd name="T12" fmla="*/ 0 w 25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297">
                  <a:moveTo>
                    <a:pt x="0" y="0"/>
                  </a:moveTo>
                  <a:lnTo>
                    <a:pt x="0" y="104"/>
                  </a:lnTo>
                  <a:lnTo>
                    <a:pt x="107" y="228"/>
                  </a:lnTo>
                  <a:lnTo>
                    <a:pt x="0" y="228"/>
                  </a:lnTo>
                  <a:lnTo>
                    <a:pt x="0" y="297"/>
                  </a:lnTo>
                  <a:lnTo>
                    <a:pt x="259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68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324"/>
            <p:cNvSpPr>
              <a:spLocks/>
            </p:cNvSpPr>
            <p:nvPr/>
          </p:nvSpPr>
          <p:spPr bwMode="auto">
            <a:xfrm>
              <a:off x="3170238" y="4210051"/>
              <a:ext cx="411163" cy="471488"/>
            </a:xfrm>
            <a:custGeom>
              <a:avLst/>
              <a:gdLst>
                <a:gd name="T0" fmla="*/ 0 w 259"/>
                <a:gd name="T1" fmla="*/ 0 h 297"/>
                <a:gd name="T2" fmla="*/ 0 w 259"/>
                <a:gd name="T3" fmla="*/ 104 h 297"/>
                <a:gd name="T4" fmla="*/ 107 w 259"/>
                <a:gd name="T5" fmla="*/ 228 h 297"/>
                <a:gd name="T6" fmla="*/ 0 w 259"/>
                <a:gd name="T7" fmla="*/ 228 h 297"/>
                <a:gd name="T8" fmla="*/ 0 w 259"/>
                <a:gd name="T9" fmla="*/ 297 h 297"/>
                <a:gd name="T10" fmla="*/ 259 w 259"/>
                <a:gd name="T11" fmla="*/ 297 h 297"/>
                <a:gd name="T12" fmla="*/ 0 w 25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297">
                  <a:moveTo>
                    <a:pt x="0" y="0"/>
                  </a:moveTo>
                  <a:lnTo>
                    <a:pt x="0" y="104"/>
                  </a:lnTo>
                  <a:lnTo>
                    <a:pt x="107" y="228"/>
                  </a:lnTo>
                  <a:lnTo>
                    <a:pt x="0" y="228"/>
                  </a:lnTo>
                  <a:lnTo>
                    <a:pt x="0" y="297"/>
                  </a:lnTo>
                  <a:lnTo>
                    <a:pt x="259" y="2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325"/>
            <p:cNvSpPr>
              <a:spLocks noChangeArrowheads="1"/>
            </p:cNvSpPr>
            <p:nvPr/>
          </p:nvSpPr>
          <p:spPr bwMode="auto">
            <a:xfrm>
              <a:off x="2995613" y="4670426"/>
              <a:ext cx="174625" cy="11113"/>
            </a:xfrm>
            <a:prstGeom prst="rect">
              <a:avLst/>
            </a:prstGeom>
            <a:solidFill>
              <a:srgbClr val="7E6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326"/>
            <p:cNvSpPr>
              <a:spLocks noChangeArrowheads="1"/>
            </p:cNvSpPr>
            <p:nvPr/>
          </p:nvSpPr>
          <p:spPr bwMode="auto">
            <a:xfrm>
              <a:off x="2995613" y="4670426"/>
              <a:ext cx="174625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327"/>
            <p:cNvSpPr>
              <a:spLocks noChangeArrowheads="1"/>
            </p:cNvSpPr>
            <p:nvPr/>
          </p:nvSpPr>
          <p:spPr bwMode="auto">
            <a:xfrm>
              <a:off x="3170238" y="4670426"/>
              <a:ext cx="400050" cy="11113"/>
            </a:xfrm>
            <a:prstGeom prst="rect">
              <a:avLst/>
            </a:prstGeom>
            <a:solidFill>
              <a:srgbClr val="69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328"/>
            <p:cNvSpPr>
              <a:spLocks noChangeArrowheads="1"/>
            </p:cNvSpPr>
            <p:nvPr/>
          </p:nvSpPr>
          <p:spPr bwMode="auto">
            <a:xfrm>
              <a:off x="3170238" y="4670426"/>
              <a:ext cx="400050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329"/>
            <p:cNvSpPr>
              <a:spLocks/>
            </p:cNvSpPr>
            <p:nvPr/>
          </p:nvSpPr>
          <p:spPr bwMode="auto">
            <a:xfrm>
              <a:off x="3006725" y="4051301"/>
              <a:ext cx="26988" cy="26988"/>
            </a:xfrm>
            <a:custGeom>
              <a:avLst/>
              <a:gdLst>
                <a:gd name="T0" fmla="*/ 3 w 17"/>
                <a:gd name="T1" fmla="*/ 17 h 17"/>
                <a:gd name="T2" fmla="*/ 0 w 17"/>
                <a:gd name="T3" fmla="*/ 14 h 17"/>
                <a:gd name="T4" fmla="*/ 13 w 17"/>
                <a:gd name="T5" fmla="*/ 0 h 17"/>
                <a:gd name="T6" fmla="*/ 17 w 17"/>
                <a:gd name="T7" fmla="*/ 7 h 17"/>
                <a:gd name="T8" fmla="*/ 3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3" y="17"/>
                  </a:moveTo>
                  <a:lnTo>
                    <a:pt x="0" y="14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330"/>
            <p:cNvSpPr>
              <a:spLocks/>
            </p:cNvSpPr>
            <p:nvPr/>
          </p:nvSpPr>
          <p:spPr bwMode="auto">
            <a:xfrm>
              <a:off x="3027363" y="4089401"/>
              <a:ext cx="44450" cy="44450"/>
            </a:xfrm>
            <a:custGeom>
              <a:avLst/>
              <a:gdLst>
                <a:gd name="T0" fmla="*/ 4 w 28"/>
                <a:gd name="T1" fmla="*/ 28 h 28"/>
                <a:gd name="T2" fmla="*/ 0 w 28"/>
                <a:gd name="T3" fmla="*/ 21 h 28"/>
                <a:gd name="T4" fmla="*/ 21 w 28"/>
                <a:gd name="T5" fmla="*/ 0 h 28"/>
                <a:gd name="T6" fmla="*/ 28 w 28"/>
                <a:gd name="T7" fmla="*/ 7 h 28"/>
                <a:gd name="T8" fmla="*/ 4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4" y="28"/>
                  </a:moveTo>
                  <a:lnTo>
                    <a:pt x="0" y="21"/>
                  </a:lnTo>
                  <a:lnTo>
                    <a:pt x="21" y="0"/>
                  </a:lnTo>
                  <a:lnTo>
                    <a:pt x="28" y="7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331"/>
            <p:cNvSpPr>
              <a:spLocks/>
            </p:cNvSpPr>
            <p:nvPr/>
          </p:nvSpPr>
          <p:spPr bwMode="auto">
            <a:xfrm>
              <a:off x="3078163" y="4133851"/>
              <a:ext cx="26988" cy="26988"/>
            </a:xfrm>
            <a:custGeom>
              <a:avLst/>
              <a:gdLst>
                <a:gd name="T0" fmla="*/ 3 w 17"/>
                <a:gd name="T1" fmla="*/ 17 h 17"/>
                <a:gd name="T2" fmla="*/ 0 w 17"/>
                <a:gd name="T3" fmla="*/ 14 h 17"/>
                <a:gd name="T4" fmla="*/ 13 w 17"/>
                <a:gd name="T5" fmla="*/ 0 h 17"/>
                <a:gd name="T6" fmla="*/ 17 w 17"/>
                <a:gd name="T7" fmla="*/ 7 h 17"/>
                <a:gd name="T8" fmla="*/ 3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3" y="17"/>
                  </a:moveTo>
                  <a:lnTo>
                    <a:pt x="0" y="14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332"/>
            <p:cNvSpPr>
              <a:spLocks/>
            </p:cNvSpPr>
            <p:nvPr/>
          </p:nvSpPr>
          <p:spPr bwMode="auto">
            <a:xfrm>
              <a:off x="3098800" y="4171951"/>
              <a:ext cx="44450" cy="42863"/>
            </a:xfrm>
            <a:custGeom>
              <a:avLst/>
              <a:gdLst>
                <a:gd name="T0" fmla="*/ 4 w 28"/>
                <a:gd name="T1" fmla="*/ 27 h 27"/>
                <a:gd name="T2" fmla="*/ 0 w 28"/>
                <a:gd name="T3" fmla="*/ 21 h 27"/>
                <a:gd name="T4" fmla="*/ 24 w 28"/>
                <a:gd name="T5" fmla="*/ 0 h 27"/>
                <a:gd name="T6" fmla="*/ 28 w 28"/>
                <a:gd name="T7" fmla="*/ 7 h 27"/>
                <a:gd name="T8" fmla="*/ 4 w 2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4" y="27"/>
                  </a:moveTo>
                  <a:lnTo>
                    <a:pt x="0" y="21"/>
                  </a:lnTo>
                  <a:lnTo>
                    <a:pt x="24" y="0"/>
                  </a:lnTo>
                  <a:lnTo>
                    <a:pt x="28" y="7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33"/>
            <p:cNvSpPr>
              <a:spLocks/>
            </p:cNvSpPr>
            <p:nvPr/>
          </p:nvSpPr>
          <p:spPr bwMode="auto">
            <a:xfrm>
              <a:off x="3148013" y="4214814"/>
              <a:ext cx="33338" cy="28575"/>
            </a:xfrm>
            <a:custGeom>
              <a:avLst/>
              <a:gdLst>
                <a:gd name="T0" fmla="*/ 4 w 21"/>
                <a:gd name="T1" fmla="*/ 18 h 18"/>
                <a:gd name="T2" fmla="*/ 0 w 21"/>
                <a:gd name="T3" fmla="*/ 14 h 18"/>
                <a:gd name="T4" fmla="*/ 14 w 21"/>
                <a:gd name="T5" fmla="*/ 0 h 18"/>
                <a:gd name="T6" fmla="*/ 21 w 21"/>
                <a:gd name="T7" fmla="*/ 7 h 18"/>
                <a:gd name="T8" fmla="*/ 4 w 2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4" y="1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334"/>
            <p:cNvSpPr>
              <a:spLocks/>
            </p:cNvSpPr>
            <p:nvPr/>
          </p:nvSpPr>
          <p:spPr bwMode="auto">
            <a:xfrm>
              <a:off x="3170238" y="4259264"/>
              <a:ext cx="44450" cy="38100"/>
            </a:xfrm>
            <a:custGeom>
              <a:avLst/>
              <a:gdLst>
                <a:gd name="T0" fmla="*/ 4 w 28"/>
                <a:gd name="T1" fmla="*/ 24 h 24"/>
                <a:gd name="T2" fmla="*/ 0 w 28"/>
                <a:gd name="T3" fmla="*/ 17 h 24"/>
                <a:gd name="T4" fmla="*/ 24 w 28"/>
                <a:gd name="T5" fmla="*/ 0 h 24"/>
                <a:gd name="T6" fmla="*/ 28 w 28"/>
                <a:gd name="T7" fmla="*/ 4 h 24"/>
                <a:gd name="T8" fmla="*/ 4 w 2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4">
                  <a:moveTo>
                    <a:pt x="4" y="24"/>
                  </a:moveTo>
                  <a:lnTo>
                    <a:pt x="0" y="17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335"/>
            <p:cNvSpPr>
              <a:spLocks/>
            </p:cNvSpPr>
            <p:nvPr/>
          </p:nvSpPr>
          <p:spPr bwMode="auto">
            <a:xfrm>
              <a:off x="3219450" y="4297364"/>
              <a:ext cx="33338" cy="26988"/>
            </a:xfrm>
            <a:custGeom>
              <a:avLst/>
              <a:gdLst>
                <a:gd name="T0" fmla="*/ 7 w 21"/>
                <a:gd name="T1" fmla="*/ 17 h 17"/>
                <a:gd name="T2" fmla="*/ 0 w 21"/>
                <a:gd name="T3" fmla="*/ 14 h 17"/>
                <a:gd name="T4" fmla="*/ 14 w 21"/>
                <a:gd name="T5" fmla="*/ 0 h 17"/>
                <a:gd name="T6" fmla="*/ 21 w 21"/>
                <a:gd name="T7" fmla="*/ 7 h 17"/>
                <a:gd name="T8" fmla="*/ 7 w 2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7" y="1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336"/>
            <p:cNvSpPr>
              <a:spLocks/>
            </p:cNvSpPr>
            <p:nvPr/>
          </p:nvSpPr>
          <p:spPr bwMode="auto">
            <a:xfrm>
              <a:off x="3241675" y="4341814"/>
              <a:ext cx="44450" cy="38100"/>
            </a:xfrm>
            <a:custGeom>
              <a:avLst/>
              <a:gdLst>
                <a:gd name="T0" fmla="*/ 7 w 28"/>
                <a:gd name="T1" fmla="*/ 24 h 24"/>
                <a:gd name="T2" fmla="*/ 0 w 28"/>
                <a:gd name="T3" fmla="*/ 17 h 24"/>
                <a:gd name="T4" fmla="*/ 24 w 28"/>
                <a:gd name="T5" fmla="*/ 0 h 24"/>
                <a:gd name="T6" fmla="*/ 28 w 28"/>
                <a:gd name="T7" fmla="*/ 3 h 24"/>
                <a:gd name="T8" fmla="*/ 7 w 2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4">
                  <a:moveTo>
                    <a:pt x="7" y="24"/>
                  </a:moveTo>
                  <a:lnTo>
                    <a:pt x="0" y="17"/>
                  </a:lnTo>
                  <a:lnTo>
                    <a:pt x="24" y="0"/>
                  </a:lnTo>
                  <a:lnTo>
                    <a:pt x="28" y="3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337"/>
            <p:cNvSpPr>
              <a:spLocks/>
            </p:cNvSpPr>
            <p:nvPr/>
          </p:nvSpPr>
          <p:spPr bwMode="auto">
            <a:xfrm>
              <a:off x="3290888" y="4379914"/>
              <a:ext cx="33338" cy="26988"/>
            </a:xfrm>
            <a:custGeom>
              <a:avLst/>
              <a:gdLst>
                <a:gd name="T0" fmla="*/ 7 w 21"/>
                <a:gd name="T1" fmla="*/ 17 h 17"/>
                <a:gd name="T2" fmla="*/ 0 w 21"/>
                <a:gd name="T3" fmla="*/ 14 h 17"/>
                <a:gd name="T4" fmla="*/ 17 w 21"/>
                <a:gd name="T5" fmla="*/ 0 h 17"/>
                <a:gd name="T6" fmla="*/ 21 w 21"/>
                <a:gd name="T7" fmla="*/ 7 h 17"/>
                <a:gd name="T8" fmla="*/ 7 w 2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7" y="17"/>
                  </a:moveTo>
                  <a:lnTo>
                    <a:pt x="0" y="14"/>
                  </a:lnTo>
                  <a:lnTo>
                    <a:pt x="17" y="0"/>
                  </a:lnTo>
                  <a:lnTo>
                    <a:pt x="21" y="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338"/>
            <p:cNvSpPr>
              <a:spLocks/>
            </p:cNvSpPr>
            <p:nvPr/>
          </p:nvSpPr>
          <p:spPr bwMode="auto">
            <a:xfrm>
              <a:off x="3313113" y="4424364"/>
              <a:ext cx="42863" cy="38100"/>
            </a:xfrm>
            <a:custGeom>
              <a:avLst/>
              <a:gdLst>
                <a:gd name="T0" fmla="*/ 7 w 27"/>
                <a:gd name="T1" fmla="*/ 24 h 24"/>
                <a:gd name="T2" fmla="*/ 0 w 27"/>
                <a:gd name="T3" fmla="*/ 17 h 24"/>
                <a:gd name="T4" fmla="*/ 24 w 27"/>
                <a:gd name="T5" fmla="*/ 0 h 24"/>
                <a:gd name="T6" fmla="*/ 27 w 27"/>
                <a:gd name="T7" fmla="*/ 3 h 24"/>
                <a:gd name="T8" fmla="*/ 7 w 27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7" y="24"/>
                  </a:moveTo>
                  <a:lnTo>
                    <a:pt x="0" y="17"/>
                  </a:lnTo>
                  <a:lnTo>
                    <a:pt x="24" y="0"/>
                  </a:lnTo>
                  <a:lnTo>
                    <a:pt x="27" y="3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339"/>
            <p:cNvSpPr>
              <a:spLocks/>
            </p:cNvSpPr>
            <p:nvPr/>
          </p:nvSpPr>
          <p:spPr bwMode="auto">
            <a:xfrm>
              <a:off x="3367088" y="4462464"/>
              <a:ext cx="28575" cy="26988"/>
            </a:xfrm>
            <a:custGeom>
              <a:avLst/>
              <a:gdLst>
                <a:gd name="T0" fmla="*/ 4 w 18"/>
                <a:gd name="T1" fmla="*/ 17 h 17"/>
                <a:gd name="T2" fmla="*/ 0 w 18"/>
                <a:gd name="T3" fmla="*/ 14 h 17"/>
                <a:gd name="T4" fmla="*/ 14 w 18"/>
                <a:gd name="T5" fmla="*/ 0 h 17"/>
                <a:gd name="T6" fmla="*/ 18 w 18"/>
                <a:gd name="T7" fmla="*/ 7 h 17"/>
                <a:gd name="T8" fmla="*/ 4 w 1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4" y="1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8" y="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340"/>
            <p:cNvSpPr>
              <a:spLocks/>
            </p:cNvSpPr>
            <p:nvPr/>
          </p:nvSpPr>
          <p:spPr bwMode="auto">
            <a:xfrm>
              <a:off x="3389313" y="4505326"/>
              <a:ext cx="38100" cy="39688"/>
            </a:xfrm>
            <a:custGeom>
              <a:avLst/>
              <a:gdLst>
                <a:gd name="T0" fmla="*/ 4 w 24"/>
                <a:gd name="T1" fmla="*/ 25 h 25"/>
                <a:gd name="T2" fmla="*/ 0 w 24"/>
                <a:gd name="T3" fmla="*/ 18 h 25"/>
                <a:gd name="T4" fmla="*/ 21 w 24"/>
                <a:gd name="T5" fmla="*/ 0 h 25"/>
                <a:gd name="T6" fmla="*/ 24 w 24"/>
                <a:gd name="T7" fmla="*/ 4 h 25"/>
                <a:gd name="T8" fmla="*/ 4 w 24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4" y="25"/>
                  </a:moveTo>
                  <a:lnTo>
                    <a:pt x="0" y="18"/>
                  </a:lnTo>
                  <a:lnTo>
                    <a:pt x="21" y="0"/>
                  </a:lnTo>
                  <a:lnTo>
                    <a:pt x="24" y="4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341"/>
            <p:cNvSpPr>
              <a:spLocks/>
            </p:cNvSpPr>
            <p:nvPr/>
          </p:nvSpPr>
          <p:spPr bwMode="auto">
            <a:xfrm>
              <a:off x="3438525" y="4545014"/>
              <a:ext cx="26988" cy="26988"/>
            </a:xfrm>
            <a:custGeom>
              <a:avLst/>
              <a:gdLst>
                <a:gd name="T0" fmla="*/ 4 w 17"/>
                <a:gd name="T1" fmla="*/ 17 h 17"/>
                <a:gd name="T2" fmla="*/ 0 w 17"/>
                <a:gd name="T3" fmla="*/ 13 h 17"/>
                <a:gd name="T4" fmla="*/ 14 w 17"/>
                <a:gd name="T5" fmla="*/ 0 h 17"/>
                <a:gd name="T6" fmla="*/ 17 w 17"/>
                <a:gd name="T7" fmla="*/ 6 h 17"/>
                <a:gd name="T8" fmla="*/ 4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4" y="17"/>
                  </a:moveTo>
                  <a:lnTo>
                    <a:pt x="0" y="13"/>
                  </a:lnTo>
                  <a:lnTo>
                    <a:pt x="14" y="0"/>
                  </a:lnTo>
                  <a:lnTo>
                    <a:pt x="17" y="6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2"/>
            <p:cNvSpPr>
              <a:spLocks/>
            </p:cNvSpPr>
            <p:nvPr/>
          </p:nvSpPr>
          <p:spPr bwMode="auto">
            <a:xfrm>
              <a:off x="3460750" y="4587876"/>
              <a:ext cx="38100" cy="38100"/>
            </a:xfrm>
            <a:custGeom>
              <a:avLst/>
              <a:gdLst>
                <a:gd name="T0" fmla="*/ 3 w 24"/>
                <a:gd name="T1" fmla="*/ 24 h 24"/>
                <a:gd name="T2" fmla="*/ 0 w 24"/>
                <a:gd name="T3" fmla="*/ 17 h 24"/>
                <a:gd name="T4" fmla="*/ 21 w 24"/>
                <a:gd name="T5" fmla="*/ 0 h 24"/>
                <a:gd name="T6" fmla="*/ 24 w 24"/>
                <a:gd name="T7" fmla="*/ 4 h 24"/>
                <a:gd name="T8" fmla="*/ 3 w 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3" y="24"/>
                  </a:moveTo>
                  <a:lnTo>
                    <a:pt x="0" y="17"/>
                  </a:lnTo>
                  <a:lnTo>
                    <a:pt x="21" y="0"/>
                  </a:lnTo>
                  <a:lnTo>
                    <a:pt x="24" y="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343"/>
            <p:cNvSpPr>
              <a:spLocks/>
            </p:cNvSpPr>
            <p:nvPr/>
          </p:nvSpPr>
          <p:spPr bwMode="auto">
            <a:xfrm>
              <a:off x="3509963" y="4625976"/>
              <a:ext cx="26988" cy="33338"/>
            </a:xfrm>
            <a:custGeom>
              <a:avLst/>
              <a:gdLst>
                <a:gd name="T0" fmla="*/ 4 w 17"/>
                <a:gd name="T1" fmla="*/ 21 h 21"/>
                <a:gd name="T2" fmla="*/ 0 w 17"/>
                <a:gd name="T3" fmla="*/ 14 h 21"/>
                <a:gd name="T4" fmla="*/ 14 w 17"/>
                <a:gd name="T5" fmla="*/ 0 h 21"/>
                <a:gd name="T6" fmla="*/ 17 w 17"/>
                <a:gd name="T7" fmla="*/ 7 h 21"/>
                <a:gd name="T8" fmla="*/ 4 w 17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1">
                  <a:moveTo>
                    <a:pt x="4" y="21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7" y="7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Экономическая эффективность: </a:t>
            </a:r>
            <a:br>
              <a:rPr lang="ru-RU" dirty="0"/>
            </a:br>
            <a:r>
              <a:rPr lang="ru-RU" dirty="0" smtClean="0"/>
              <a:t>Натуральные </a:t>
            </a:r>
            <a:r>
              <a:rPr lang="ru-RU" dirty="0"/>
              <a:t>и стоимостные показатели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50838" y="1268414"/>
            <a:ext cx="4530725" cy="2376486"/>
          </a:xfrm>
          <a:prstGeom prst="rect">
            <a:avLst/>
          </a:prstGeom>
          <a:gradFill>
            <a:gsLst>
              <a:gs pos="0">
                <a:srgbClr val="DCDDDD"/>
              </a:gs>
              <a:gs pos="35000">
                <a:srgbClr val="F1F1F1"/>
              </a:gs>
              <a:gs pos="100000">
                <a:srgbClr val="F1F1F1"/>
              </a:gs>
            </a:gsLst>
            <a:lin ang="16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charset="0"/>
              <a:buNone/>
              <a:tabLst/>
            </a:pP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0489" y="3789364"/>
            <a:ext cx="4530725" cy="2376486"/>
          </a:xfrm>
          <a:prstGeom prst="rect">
            <a:avLst/>
          </a:prstGeom>
          <a:gradFill>
            <a:gsLst>
              <a:gs pos="0">
                <a:srgbClr val="DCDDDD"/>
              </a:gs>
              <a:gs pos="35000">
                <a:srgbClr val="F1F1F1"/>
              </a:gs>
              <a:gs pos="100000">
                <a:srgbClr val="F1F1F1"/>
              </a:gs>
            </a:gsLst>
            <a:lin ang="16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charset="0"/>
              <a:buNone/>
              <a:tabLst/>
            </a:pP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041008" y="1268413"/>
            <a:ext cx="4530725" cy="2376486"/>
          </a:xfrm>
          <a:prstGeom prst="rect">
            <a:avLst/>
          </a:prstGeom>
          <a:gradFill>
            <a:gsLst>
              <a:gs pos="0">
                <a:srgbClr val="DCDDDD"/>
              </a:gs>
              <a:gs pos="35000">
                <a:srgbClr val="F1F1F1"/>
              </a:gs>
              <a:gs pos="100000">
                <a:srgbClr val="F1F1F1"/>
              </a:gs>
            </a:gsLst>
            <a:lin ang="16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charset="0"/>
              <a:buNone/>
              <a:tabLst/>
            </a:pP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30788" y="3789364"/>
            <a:ext cx="4530725" cy="2376486"/>
          </a:xfrm>
          <a:prstGeom prst="rect">
            <a:avLst/>
          </a:prstGeom>
          <a:gradFill>
            <a:gsLst>
              <a:gs pos="0">
                <a:srgbClr val="DCDDDD"/>
              </a:gs>
              <a:gs pos="35000">
                <a:srgbClr val="F1F1F1"/>
              </a:gs>
              <a:gs pos="100000">
                <a:srgbClr val="F1F1F1"/>
              </a:gs>
            </a:gsLst>
            <a:lin ang="16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charset="0"/>
              <a:buNone/>
              <a:tabLst/>
            </a:pP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839" y="1268413"/>
            <a:ext cx="4530376" cy="2376486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841" y="3789364"/>
            <a:ext cx="4530376" cy="2376486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0788" y="1268413"/>
            <a:ext cx="4530376" cy="2376486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9041" y="3789364"/>
            <a:ext cx="4530376" cy="2376486"/>
          </a:xfrm>
          <a:prstGeom prst="rect">
            <a:avLst/>
          </a:prstGeom>
          <a:effectLst/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350489" y="1268413"/>
            <a:ext cx="997076" cy="2376487"/>
          </a:xfrm>
          <a:prstGeom prst="rightArrow">
            <a:avLst>
              <a:gd name="adj1" fmla="val 83962"/>
              <a:gd name="adj2" fmla="val 79859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vert="vert270"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65226" y="3789363"/>
            <a:ext cx="997076" cy="2376487"/>
          </a:xfrm>
          <a:prstGeom prst="rightArrow">
            <a:avLst>
              <a:gd name="adj1" fmla="val 83962"/>
              <a:gd name="adj2" fmla="val 79859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vert="vert270"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5041008" y="1268412"/>
            <a:ext cx="997076" cy="2376487"/>
          </a:xfrm>
          <a:prstGeom prst="rightArrow">
            <a:avLst>
              <a:gd name="adj1" fmla="val 83962"/>
              <a:gd name="adj2" fmla="val 79859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vert="vert270"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5022920" y="3789363"/>
            <a:ext cx="997076" cy="2376487"/>
          </a:xfrm>
          <a:prstGeom prst="rightArrow">
            <a:avLst>
              <a:gd name="adj1" fmla="val 83962"/>
              <a:gd name="adj2" fmla="val 79859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vert="vert270"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51145" y="1288670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sp>
        <p:nvSpPr>
          <p:cNvPr id="18" name="Rectangle 17"/>
          <p:cNvSpPr/>
          <p:nvPr/>
        </p:nvSpPr>
        <p:spPr>
          <a:xfrm>
            <a:off x="1358510" y="1785285"/>
            <a:ext cx="3450473" cy="1787731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Снижение производственного травматизма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Снижение уровня профессиональной заболеваемости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Повышение корпоративной культуры и психологического климата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Снижение уровня текучести кадров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58507" y="1353714"/>
            <a:ext cx="2720406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4066AA"/>
                </a:solidFill>
                <a:latin typeface="Arial Black" panose="020B0A04020102020204" pitchFamily="34" charset="0"/>
              </a:rPr>
              <a:t>Сотрудники </a:t>
            </a:r>
            <a:r>
              <a:rPr lang="ru-RU" sz="1400" b="1" dirty="0">
                <a:solidFill>
                  <a:srgbClr val="4066AA"/>
                </a:solidFill>
                <a:latin typeface="Arial Black" panose="020B0A04020102020204" pitchFamily="34" charset="0"/>
              </a:rPr>
              <a:t>организации 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30967" y="1434093"/>
            <a:ext cx="288032" cy="288032"/>
            <a:chOff x="3461395" y="3256828"/>
            <a:chExt cx="288032" cy="288032"/>
          </a:xfrm>
        </p:grpSpPr>
        <p:sp>
          <p:nvSpPr>
            <p:cNvPr id="21" name="Oval 20"/>
            <p:cNvSpPr/>
            <p:nvPr/>
          </p:nvSpPr>
          <p:spPr>
            <a:xfrm>
              <a:off x="3461395" y="3256828"/>
              <a:ext cx="288032" cy="288032"/>
            </a:xfrm>
            <a:prstGeom prst="ellipse">
              <a:avLst/>
            </a:prstGeom>
            <a:solidFill>
              <a:srgbClr val="DC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5400000">
              <a:off x="3534598" y="3332056"/>
              <a:ext cx="198016" cy="150383"/>
            </a:xfrm>
            <a:prstGeom prst="triangle">
              <a:avLst/>
            </a:prstGeom>
            <a:solidFill>
              <a:srgbClr val="406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8868309" y="1290259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sp>
        <p:nvSpPr>
          <p:cNvPr id="43" name="Rectangle 42"/>
          <p:cNvSpPr/>
          <p:nvPr/>
        </p:nvSpPr>
        <p:spPr>
          <a:xfrm>
            <a:off x="6075674" y="1786874"/>
            <a:ext cx="3450473" cy="1787731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Повышение надежности производственного процесса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Сокращение внеплановых простоев и ремонтно-восстановительных работ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Сокращение числа аварий и инцидентов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75671" y="1355303"/>
            <a:ext cx="2720406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4066AA"/>
                </a:solidFill>
                <a:latin typeface="Arial Black" panose="020B0A04020102020204" pitchFamily="34" charset="0"/>
              </a:rPr>
              <a:t>Производственный </a:t>
            </a:r>
            <a:r>
              <a:rPr lang="ru-RU" sz="1400" b="1" dirty="0">
                <a:solidFill>
                  <a:srgbClr val="4066AA"/>
                </a:solidFill>
                <a:latin typeface="Arial Black" panose="020B0A04020102020204" pitchFamily="34" charset="0"/>
              </a:rPr>
              <a:t>процесс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148131" y="1435682"/>
            <a:ext cx="288032" cy="288032"/>
            <a:chOff x="3461395" y="3256828"/>
            <a:chExt cx="288032" cy="288032"/>
          </a:xfrm>
        </p:grpSpPr>
        <p:sp>
          <p:nvSpPr>
            <p:cNvPr id="46" name="Oval 45"/>
            <p:cNvSpPr/>
            <p:nvPr/>
          </p:nvSpPr>
          <p:spPr>
            <a:xfrm>
              <a:off x="3461395" y="3256828"/>
              <a:ext cx="288032" cy="288032"/>
            </a:xfrm>
            <a:prstGeom prst="ellipse">
              <a:avLst/>
            </a:prstGeom>
            <a:solidFill>
              <a:srgbClr val="DC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 rot="5400000">
              <a:off x="3534598" y="3332056"/>
              <a:ext cx="198016" cy="150383"/>
            </a:xfrm>
            <a:prstGeom prst="triangle">
              <a:avLst/>
            </a:prstGeom>
            <a:solidFill>
              <a:srgbClr val="406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4168623" y="3880702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sp>
        <p:nvSpPr>
          <p:cNvPr id="49" name="Rectangle 48"/>
          <p:cNvSpPr/>
          <p:nvPr/>
        </p:nvSpPr>
        <p:spPr>
          <a:xfrm>
            <a:off x="1375988" y="4377317"/>
            <a:ext cx="3450473" cy="1787731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Снижение издержек, связанных с потерей трудоспособности (выплаты по больничным, страховые выплаты)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Повышение стоимости компании в долгосрочной перспективе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Снижение издержек, связанных с выплатой по штрафам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75985" y="3945746"/>
            <a:ext cx="2720406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4066AA"/>
                </a:solidFill>
                <a:latin typeface="Arial Black" panose="020B0A04020102020204" pitchFamily="34" charset="0"/>
              </a:rPr>
              <a:t>Финансовая выгода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448445" y="4026125"/>
            <a:ext cx="288032" cy="288032"/>
            <a:chOff x="3461395" y="3256828"/>
            <a:chExt cx="288032" cy="288032"/>
          </a:xfrm>
        </p:grpSpPr>
        <p:sp>
          <p:nvSpPr>
            <p:cNvPr id="52" name="Oval 51"/>
            <p:cNvSpPr/>
            <p:nvPr/>
          </p:nvSpPr>
          <p:spPr>
            <a:xfrm>
              <a:off x="3461395" y="3256828"/>
              <a:ext cx="288032" cy="288032"/>
            </a:xfrm>
            <a:prstGeom prst="ellipse">
              <a:avLst/>
            </a:prstGeom>
            <a:solidFill>
              <a:srgbClr val="DC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 rot="5400000">
              <a:off x="3534598" y="3332056"/>
              <a:ext cx="198016" cy="150383"/>
            </a:xfrm>
            <a:prstGeom prst="triangle">
              <a:avLst/>
            </a:prstGeom>
            <a:solidFill>
              <a:srgbClr val="406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8868309" y="3880225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sp>
        <p:nvSpPr>
          <p:cNvPr id="55" name="Rectangle 54"/>
          <p:cNvSpPr/>
          <p:nvPr/>
        </p:nvSpPr>
        <p:spPr>
          <a:xfrm>
            <a:off x="6075674" y="4376840"/>
            <a:ext cx="3450473" cy="1787731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Укрепление репутации компании как социально ответственного игрока на рынке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Укрепление «социальной лицензии на ведение деятельности»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Снижение риска репутационного ущерба компании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75671" y="3945269"/>
            <a:ext cx="2720406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4066AA"/>
                </a:solidFill>
                <a:latin typeface="Arial Black" panose="020B0A04020102020204" pitchFamily="34" charset="0"/>
              </a:rPr>
              <a:t>Корпоративная </a:t>
            </a:r>
            <a:r>
              <a:rPr lang="ru-RU" sz="1400" b="1" dirty="0">
                <a:solidFill>
                  <a:srgbClr val="4066AA"/>
                </a:solidFill>
                <a:latin typeface="Arial Black" panose="020B0A04020102020204" pitchFamily="34" charset="0"/>
              </a:rPr>
              <a:t>репутация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148131" y="4025648"/>
            <a:ext cx="288032" cy="288032"/>
            <a:chOff x="3461395" y="3256828"/>
            <a:chExt cx="288032" cy="288032"/>
          </a:xfrm>
        </p:grpSpPr>
        <p:sp>
          <p:nvSpPr>
            <p:cNvPr id="58" name="Oval 57"/>
            <p:cNvSpPr/>
            <p:nvPr/>
          </p:nvSpPr>
          <p:spPr>
            <a:xfrm>
              <a:off x="3461395" y="3256828"/>
              <a:ext cx="288032" cy="288032"/>
            </a:xfrm>
            <a:prstGeom prst="ellipse">
              <a:avLst/>
            </a:prstGeom>
            <a:solidFill>
              <a:srgbClr val="DC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Isosceles Triangle 58"/>
            <p:cNvSpPr/>
            <p:nvPr/>
          </p:nvSpPr>
          <p:spPr>
            <a:xfrm rot="5400000">
              <a:off x="3534598" y="3332056"/>
              <a:ext cx="198016" cy="150383"/>
            </a:xfrm>
            <a:prstGeom prst="triangle">
              <a:avLst/>
            </a:prstGeom>
            <a:solidFill>
              <a:srgbClr val="406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334213" y="1313488"/>
            <a:ext cx="336728" cy="399914"/>
            <a:chOff x="1549400" y="2517776"/>
            <a:chExt cx="668338" cy="793750"/>
          </a:xfrm>
        </p:grpSpPr>
        <p:sp>
          <p:nvSpPr>
            <p:cNvPr id="60" name="Freeform 89"/>
            <p:cNvSpPr>
              <a:spLocks/>
            </p:cNvSpPr>
            <p:nvPr/>
          </p:nvSpPr>
          <p:spPr bwMode="auto">
            <a:xfrm>
              <a:off x="1549400" y="2873376"/>
              <a:ext cx="668338" cy="438150"/>
            </a:xfrm>
            <a:custGeom>
              <a:avLst/>
              <a:gdLst>
                <a:gd name="T0" fmla="*/ 102 w 122"/>
                <a:gd name="T1" fmla="*/ 33 h 80"/>
                <a:gd name="T2" fmla="*/ 60 w 122"/>
                <a:gd name="T3" fmla="*/ 0 h 80"/>
                <a:gd name="T4" fmla="*/ 18 w 122"/>
                <a:gd name="T5" fmla="*/ 33 h 80"/>
                <a:gd name="T6" fmla="*/ 60 w 122"/>
                <a:gd name="T7" fmla="*/ 80 h 80"/>
                <a:gd name="T8" fmla="*/ 102 w 122"/>
                <a:gd name="T9" fmla="*/ 3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80">
                  <a:moveTo>
                    <a:pt x="102" y="33"/>
                  </a:moveTo>
                  <a:cubicBezTo>
                    <a:pt x="95" y="9"/>
                    <a:pt x="83" y="0"/>
                    <a:pt x="60" y="0"/>
                  </a:cubicBezTo>
                  <a:cubicBezTo>
                    <a:pt x="36" y="0"/>
                    <a:pt x="26" y="7"/>
                    <a:pt x="18" y="33"/>
                  </a:cubicBezTo>
                  <a:cubicBezTo>
                    <a:pt x="11" y="57"/>
                    <a:pt x="0" y="80"/>
                    <a:pt x="60" y="80"/>
                  </a:cubicBezTo>
                  <a:cubicBezTo>
                    <a:pt x="122" y="80"/>
                    <a:pt x="109" y="56"/>
                    <a:pt x="102" y="33"/>
                  </a:cubicBez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0"/>
            <p:cNvSpPr>
              <a:spLocks/>
            </p:cNvSpPr>
            <p:nvPr/>
          </p:nvSpPr>
          <p:spPr bwMode="auto">
            <a:xfrm>
              <a:off x="1757363" y="2873376"/>
              <a:ext cx="241300" cy="388938"/>
            </a:xfrm>
            <a:custGeom>
              <a:avLst/>
              <a:gdLst>
                <a:gd name="T0" fmla="*/ 24 w 44"/>
                <a:gd name="T1" fmla="*/ 71 h 71"/>
                <a:gd name="T2" fmla="*/ 44 w 44"/>
                <a:gd name="T3" fmla="*/ 10 h 71"/>
                <a:gd name="T4" fmla="*/ 37 w 44"/>
                <a:gd name="T5" fmla="*/ 10 h 71"/>
                <a:gd name="T6" fmla="*/ 41 w 44"/>
                <a:gd name="T7" fmla="*/ 3 h 71"/>
                <a:gd name="T8" fmla="*/ 22 w 44"/>
                <a:gd name="T9" fmla="*/ 0 h 71"/>
                <a:gd name="T10" fmla="*/ 6 w 44"/>
                <a:gd name="T11" fmla="*/ 2 h 71"/>
                <a:gd name="T12" fmla="*/ 8 w 44"/>
                <a:gd name="T13" fmla="*/ 9 h 71"/>
                <a:gd name="T14" fmla="*/ 0 w 44"/>
                <a:gd name="T15" fmla="*/ 10 h 71"/>
                <a:gd name="T16" fmla="*/ 24 w 44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71">
                  <a:moveTo>
                    <a:pt x="24" y="71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1"/>
                    <a:pt x="29" y="0"/>
                    <a:pt x="22" y="0"/>
                  </a:cubicBezTo>
                  <a:cubicBezTo>
                    <a:pt x="16" y="0"/>
                    <a:pt x="10" y="1"/>
                    <a:pt x="6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24" y="71"/>
                  </a:lnTo>
                  <a:close/>
                </a:path>
              </a:pathLst>
            </a:custGeom>
            <a:solidFill>
              <a:srgbClr val="CDE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91"/>
            <p:cNvSpPr>
              <a:spLocks noChangeArrowheads="1"/>
            </p:cNvSpPr>
            <p:nvPr/>
          </p:nvSpPr>
          <p:spPr bwMode="auto">
            <a:xfrm>
              <a:off x="1730375" y="2517776"/>
              <a:ext cx="295275" cy="355600"/>
            </a:xfrm>
            <a:prstGeom prst="ellipse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92"/>
            <p:cNvSpPr>
              <a:spLocks/>
            </p:cNvSpPr>
            <p:nvPr/>
          </p:nvSpPr>
          <p:spPr bwMode="auto">
            <a:xfrm>
              <a:off x="1833563" y="2895601"/>
              <a:ext cx="88900" cy="60325"/>
            </a:xfrm>
            <a:custGeom>
              <a:avLst/>
              <a:gdLst>
                <a:gd name="T0" fmla="*/ 4 w 16"/>
                <a:gd name="T1" fmla="*/ 0 h 11"/>
                <a:gd name="T2" fmla="*/ 12 w 16"/>
                <a:gd name="T3" fmla="*/ 0 h 11"/>
                <a:gd name="T4" fmla="*/ 16 w 16"/>
                <a:gd name="T5" fmla="*/ 3 h 11"/>
                <a:gd name="T6" fmla="*/ 14 w 16"/>
                <a:gd name="T7" fmla="*/ 7 h 11"/>
                <a:gd name="T8" fmla="*/ 11 w 16"/>
                <a:gd name="T9" fmla="*/ 11 h 11"/>
                <a:gd name="T10" fmla="*/ 6 w 16"/>
                <a:gd name="T11" fmla="*/ 11 h 11"/>
                <a:gd name="T12" fmla="*/ 2 w 16"/>
                <a:gd name="T13" fmla="*/ 7 h 11"/>
                <a:gd name="T14" fmla="*/ 0 w 16"/>
                <a:gd name="T15" fmla="*/ 3 h 11"/>
                <a:gd name="T16" fmla="*/ 4 w 16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1"/>
                    <a:pt x="16" y="3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9"/>
                    <a:pt x="13" y="11"/>
                    <a:pt x="11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2" y="9"/>
                    <a:pt x="2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40A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93"/>
            <p:cNvSpPr>
              <a:spLocks/>
            </p:cNvSpPr>
            <p:nvPr/>
          </p:nvSpPr>
          <p:spPr bwMode="auto">
            <a:xfrm>
              <a:off x="1833563" y="2971801"/>
              <a:ext cx="98425" cy="290513"/>
            </a:xfrm>
            <a:custGeom>
              <a:avLst/>
              <a:gdLst>
                <a:gd name="T0" fmla="*/ 62 w 62"/>
                <a:gd name="T1" fmla="*/ 104 h 183"/>
                <a:gd name="T2" fmla="*/ 45 w 62"/>
                <a:gd name="T3" fmla="*/ 0 h 183"/>
                <a:gd name="T4" fmla="*/ 14 w 62"/>
                <a:gd name="T5" fmla="*/ 0 h 183"/>
                <a:gd name="T6" fmla="*/ 0 w 62"/>
                <a:gd name="T7" fmla="*/ 97 h 183"/>
                <a:gd name="T8" fmla="*/ 35 w 62"/>
                <a:gd name="T9" fmla="*/ 183 h 183"/>
                <a:gd name="T10" fmla="*/ 62 w 62"/>
                <a:gd name="T11" fmla="*/ 10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83">
                  <a:moveTo>
                    <a:pt x="62" y="104"/>
                  </a:moveTo>
                  <a:lnTo>
                    <a:pt x="45" y="0"/>
                  </a:lnTo>
                  <a:lnTo>
                    <a:pt x="14" y="0"/>
                  </a:lnTo>
                  <a:lnTo>
                    <a:pt x="0" y="97"/>
                  </a:lnTo>
                  <a:lnTo>
                    <a:pt x="35" y="183"/>
                  </a:lnTo>
                  <a:lnTo>
                    <a:pt x="62" y="104"/>
                  </a:lnTo>
                  <a:close/>
                </a:path>
              </a:pathLst>
            </a:custGeom>
            <a:solidFill>
              <a:srgbClr val="40A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4"/>
            <p:cNvSpPr>
              <a:spLocks/>
            </p:cNvSpPr>
            <p:nvPr/>
          </p:nvSpPr>
          <p:spPr bwMode="auto">
            <a:xfrm>
              <a:off x="1878013" y="2517776"/>
              <a:ext cx="147638" cy="355600"/>
            </a:xfrm>
            <a:custGeom>
              <a:avLst/>
              <a:gdLst>
                <a:gd name="T0" fmla="*/ 0 w 27"/>
                <a:gd name="T1" fmla="*/ 0 h 65"/>
                <a:gd name="T2" fmla="*/ 0 w 27"/>
                <a:gd name="T3" fmla="*/ 65 h 65"/>
                <a:gd name="T4" fmla="*/ 27 w 27"/>
                <a:gd name="T5" fmla="*/ 30 h 65"/>
                <a:gd name="T6" fmla="*/ 0 w 27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65">
                  <a:moveTo>
                    <a:pt x="0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15" y="65"/>
                    <a:pt x="27" y="48"/>
                    <a:pt x="27" y="30"/>
                  </a:cubicBezTo>
                  <a:cubicBezTo>
                    <a:pt x="27" y="12"/>
                    <a:pt x="15" y="1"/>
                    <a:pt x="0" y="0"/>
                  </a:cubicBezTo>
                  <a:close/>
                </a:path>
              </a:pathLst>
            </a:custGeom>
            <a:solidFill>
              <a:srgbClr val="C3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5"/>
            <p:cNvSpPr>
              <a:spLocks/>
            </p:cNvSpPr>
            <p:nvPr/>
          </p:nvSpPr>
          <p:spPr bwMode="auto">
            <a:xfrm>
              <a:off x="1730375" y="2517776"/>
              <a:ext cx="295275" cy="196850"/>
            </a:xfrm>
            <a:custGeom>
              <a:avLst/>
              <a:gdLst>
                <a:gd name="T0" fmla="*/ 27 w 54"/>
                <a:gd name="T1" fmla="*/ 0 h 36"/>
                <a:gd name="T2" fmla="*/ 0 w 54"/>
                <a:gd name="T3" fmla="*/ 30 h 36"/>
                <a:gd name="T4" fmla="*/ 0 w 54"/>
                <a:gd name="T5" fmla="*/ 33 h 36"/>
                <a:gd name="T6" fmla="*/ 14 w 54"/>
                <a:gd name="T7" fmla="*/ 36 h 36"/>
                <a:gd name="T8" fmla="*/ 38 w 54"/>
                <a:gd name="T9" fmla="*/ 25 h 36"/>
                <a:gd name="T10" fmla="*/ 54 w 54"/>
                <a:gd name="T11" fmla="*/ 31 h 36"/>
                <a:gd name="T12" fmla="*/ 54 w 54"/>
                <a:gd name="T13" fmla="*/ 31 h 36"/>
                <a:gd name="T14" fmla="*/ 54 w 54"/>
                <a:gd name="T15" fmla="*/ 30 h 36"/>
                <a:gd name="T16" fmla="*/ 27 w 54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6">
                  <a:moveTo>
                    <a:pt x="27" y="0"/>
                  </a:moveTo>
                  <a:cubicBezTo>
                    <a:pt x="12" y="0"/>
                    <a:pt x="0" y="12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4" y="35"/>
                    <a:pt x="9" y="36"/>
                    <a:pt x="14" y="36"/>
                  </a:cubicBezTo>
                  <a:cubicBezTo>
                    <a:pt x="24" y="36"/>
                    <a:pt x="33" y="32"/>
                    <a:pt x="38" y="25"/>
                  </a:cubicBezTo>
                  <a:cubicBezTo>
                    <a:pt x="42" y="28"/>
                    <a:pt x="48" y="31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061103" y="1308151"/>
            <a:ext cx="265437" cy="410355"/>
            <a:chOff x="4451350" y="5191126"/>
            <a:chExt cx="569913" cy="881063"/>
          </a:xfrm>
        </p:grpSpPr>
        <p:sp>
          <p:nvSpPr>
            <p:cNvPr id="69" name="Rectangle 477"/>
            <p:cNvSpPr>
              <a:spLocks noChangeArrowheads="1"/>
            </p:cNvSpPr>
            <p:nvPr/>
          </p:nvSpPr>
          <p:spPr bwMode="auto">
            <a:xfrm>
              <a:off x="4451350" y="5464176"/>
              <a:ext cx="565150" cy="608013"/>
            </a:xfrm>
            <a:prstGeom prst="rect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478"/>
            <p:cNvSpPr>
              <a:spLocks noChangeArrowheads="1"/>
            </p:cNvSpPr>
            <p:nvPr/>
          </p:nvSpPr>
          <p:spPr bwMode="auto">
            <a:xfrm>
              <a:off x="4451350" y="5464176"/>
              <a:ext cx="565150" cy="60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479"/>
            <p:cNvSpPr>
              <a:spLocks noChangeArrowheads="1"/>
            </p:cNvSpPr>
            <p:nvPr/>
          </p:nvSpPr>
          <p:spPr bwMode="auto">
            <a:xfrm>
              <a:off x="4721225" y="5464176"/>
              <a:ext cx="295275" cy="608013"/>
            </a:xfrm>
            <a:prstGeom prst="rect">
              <a:avLst/>
            </a:prstGeom>
            <a:solidFill>
              <a:srgbClr val="C3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480"/>
            <p:cNvSpPr>
              <a:spLocks noChangeArrowheads="1"/>
            </p:cNvSpPr>
            <p:nvPr/>
          </p:nvSpPr>
          <p:spPr bwMode="auto">
            <a:xfrm>
              <a:off x="4721225" y="5464176"/>
              <a:ext cx="295275" cy="60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81"/>
            <p:cNvSpPr>
              <a:spLocks/>
            </p:cNvSpPr>
            <p:nvPr/>
          </p:nvSpPr>
          <p:spPr bwMode="auto">
            <a:xfrm>
              <a:off x="4672013" y="5600701"/>
              <a:ext cx="49213" cy="71438"/>
            </a:xfrm>
            <a:custGeom>
              <a:avLst/>
              <a:gdLst>
                <a:gd name="T0" fmla="*/ 9 w 9"/>
                <a:gd name="T1" fmla="*/ 0 h 13"/>
                <a:gd name="T2" fmla="*/ 0 w 9"/>
                <a:gd name="T3" fmla="*/ 6 h 13"/>
                <a:gd name="T4" fmla="*/ 9 w 9"/>
                <a:gd name="T5" fmla="*/ 13 h 13"/>
                <a:gd name="T6" fmla="*/ 9 w 9"/>
                <a:gd name="T7" fmla="*/ 13 h 13"/>
                <a:gd name="T8" fmla="*/ 9 w 9"/>
                <a:gd name="T9" fmla="*/ 0 h 13"/>
                <a:gd name="T10" fmla="*/ 9 w 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0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4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FB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82"/>
            <p:cNvSpPr>
              <a:spLocks/>
            </p:cNvSpPr>
            <p:nvPr/>
          </p:nvSpPr>
          <p:spPr bwMode="auto">
            <a:xfrm>
              <a:off x="4721225" y="5600701"/>
              <a:ext cx="49213" cy="71438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3 h 13"/>
                <a:gd name="T4" fmla="*/ 9 w 9"/>
                <a:gd name="T5" fmla="*/ 6 h 13"/>
                <a:gd name="T6" fmla="*/ 0 w 9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" y="12"/>
                    <a:pt x="9" y="9"/>
                    <a:pt x="9" y="6"/>
                  </a:cubicBezTo>
                  <a:cubicBezTo>
                    <a:pt x="9" y="3"/>
                    <a:pt x="5" y="0"/>
                    <a:pt x="0" y="0"/>
                  </a:cubicBezTo>
                </a:path>
              </a:pathLst>
            </a:custGeom>
            <a:solidFill>
              <a:srgbClr val="A7A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83"/>
            <p:cNvSpPr>
              <a:spLocks/>
            </p:cNvSpPr>
            <p:nvPr/>
          </p:nvSpPr>
          <p:spPr bwMode="auto">
            <a:xfrm>
              <a:off x="4824413" y="5191126"/>
              <a:ext cx="196850" cy="130175"/>
            </a:xfrm>
            <a:custGeom>
              <a:avLst/>
              <a:gdLst>
                <a:gd name="T0" fmla="*/ 111 w 124"/>
                <a:gd name="T1" fmla="*/ 82 h 82"/>
                <a:gd name="T2" fmla="*/ 0 w 124"/>
                <a:gd name="T3" fmla="*/ 24 h 82"/>
                <a:gd name="T4" fmla="*/ 10 w 124"/>
                <a:gd name="T5" fmla="*/ 0 h 82"/>
                <a:gd name="T6" fmla="*/ 124 w 124"/>
                <a:gd name="T7" fmla="*/ 62 h 82"/>
                <a:gd name="T8" fmla="*/ 111 w 124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82">
                  <a:moveTo>
                    <a:pt x="111" y="82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124" y="62"/>
                  </a:lnTo>
                  <a:lnTo>
                    <a:pt x="111" y="82"/>
                  </a:lnTo>
                  <a:close/>
                </a:path>
              </a:pathLst>
            </a:custGeom>
            <a:solidFill>
              <a:srgbClr val="68B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84"/>
            <p:cNvSpPr>
              <a:spLocks/>
            </p:cNvSpPr>
            <p:nvPr/>
          </p:nvSpPr>
          <p:spPr bwMode="auto">
            <a:xfrm>
              <a:off x="4752975" y="5233988"/>
              <a:ext cx="225425" cy="257175"/>
            </a:xfrm>
            <a:custGeom>
              <a:avLst/>
              <a:gdLst>
                <a:gd name="T0" fmla="*/ 80 w 142"/>
                <a:gd name="T1" fmla="*/ 162 h 162"/>
                <a:gd name="T2" fmla="*/ 0 w 142"/>
                <a:gd name="T3" fmla="*/ 118 h 162"/>
                <a:gd name="T4" fmla="*/ 59 w 142"/>
                <a:gd name="T5" fmla="*/ 0 h 162"/>
                <a:gd name="T6" fmla="*/ 142 w 142"/>
                <a:gd name="T7" fmla="*/ 45 h 162"/>
                <a:gd name="T8" fmla="*/ 80 w 142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62">
                  <a:moveTo>
                    <a:pt x="80" y="162"/>
                  </a:moveTo>
                  <a:lnTo>
                    <a:pt x="0" y="118"/>
                  </a:lnTo>
                  <a:lnTo>
                    <a:pt x="59" y="0"/>
                  </a:lnTo>
                  <a:lnTo>
                    <a:pt x="142" y="45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rgbClr val="40A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85"/>
            <p:cNvSpPr>
              <a:spLocks/>
            </p:cNvSpPr>
            <p:nvPr/>
          </p:nvSpPr>
          <p:spPr bwMode="auto">
            <a:xfrm>
              <a:off x="4714875" y="5437188"/>
              <a:ext cx="120650" cy="214313"/>
            </a:xfrm>
            <a:custGeom>
              <a:avLst/>
              <a:gdLst>
                <a:gd name="T0" fmla="*/ 0 w 22"/>
                <a:gd name="T1" fmla="*/ 37 h 39"/>
                <a:gd name="T2" fmla="*/ 1 w 22"/>
                <a:gd name="T3" fmla="*/ 29 h 39"/>
                <a:gd name="T4" fmla="*/ 16 w 22"/>
                <a:gd name="T5" fmla="*/ 0 h 39"/>
                <a:gd name="T6" fmla="*/ 22 w 22"/>
                <a:gd name="T7" fmla="*/ 3 h 39"/>
                <a:gd name="T8" fmla="*/ 7 w 22"/>
                <a:gd name="T9" fmla="*/ 33 h 39"/>
                <a:gd name="T10" fmla="*/ 1 w 22"/>
                <a:gd name="T11" fmla="*/ 38 h 39"/>
                <a:gd name="T12" fmla="*/ 0 w 22"/>
                <a:gd name="T1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9">
                  <a:moveTo>
                    <a:pt x="0" y="37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0" y="39"/>
                    <a:pt x="0" y="37"/>
                  </a:cubicBez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86"/>
            <p:cNvSpPr>
              <a:spLocks/>
            </p:cNvSpPr>
            <p:nvPr/>
          </p:nvSpPr>
          <p:spPr bwMode="auto">
            <a:xfrm>
              <a:off x="4681538" y="5360988"/>
              <a:ext cx="258763" cy="196850"/>
            </a:xfrm>
            <a:custGeom>
              <a:avLst/>
              <a:gdLst>
                <a:gd name="T0" fmla="*/ 41 w 47"/>
                <a:gd name="T1" fmla="*/ 36 h 36"/>
                <a:gd name="T2" fmla="*/ 45 w 47"/>
                <a:gd name="T3" fmla="*/ 28 h 36"/>
                <a:gd name="T4" fmla="*/ 41 w 47"/>
                <a:gd name="T5" fmla="*/ 16 h 36"/>
                <a:gd name="T6" fmla="*/ 17 w 47"/>
                <a:gd name="T7" fmla="*/ 3 h 36"/>
                <a:gd name="T8" fmla="*/ 4 w 47"/>
                <a:gd name="T9" fmla="*/ 6 h 36"/>
                <a:gd name="T10" fmla="*/ 0 w 47"/>
                <a:gd name="T11" fmla="*/ 15 h 36"/>
                <a:gd name="T12" fmla="*/ 41 w 47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6">
                  <a:moveTo>
                    <a:pt x="41" y="36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7" y="24"/>
                    <a:pt x="46" y="18"/>
                    <a:pt x="41" y="16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0"/>
                    <a:pt x="6" y="2"/>
                    <a:pt x="4" y="6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41" y="36"/>
                  </a:lnTo>
                  <a:close/>
                </a:path>
              </a:pathLst>
            </a:custGeom>
            <a:solidFill>
              <a:srgbClr val="68B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367623" y="3921916"/>
            <a:ext cx="264310" cy="371395"/>
            <a:chOff x="5695950" y="5180013"/>
            <a:chExt cx="677863" cy="952500"/>
          </a:xfrm>
        </p:grpSpPr>
        <p:sp>
          <p:nvSpPr>
            <p:cNvPr id="80" name="Rectangle 454"/>
            <p:cNvSpPr>
              <a:spLocks noChangeArrowheads="1"/>
            </p:cNvSpPr>
            <p:nvPr/>
          </p:nvSpPr>
          <p:spPr bwMode="auto">
            <a:xfrm>
              <a:off x="6013450" y="5765801"/>
              <a:ext cx="38100" cy="87313"/>
            </a:xfrm>
            <a:prstGeom prst="rect">
              <a:avLst/>
            </a:pr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455"/>
            <p:cNvSpPr>
              <a:spLocks noChangeArrowheads="1"/>
            </p:cNvSpPr>
            <p:nvPr/>
          </p:nvSpPr>
          <p:spPr bwMode="auto">
            <a:xfrm>
              <a:off x="5991225" y="5721351"/>
              <a:ext cx="87313" cy="66675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456"/>
            <p:cNvSpPr>
              <a:spLocks noChangeArrowheads="1"/>
            </p:cNvSpPr>
            <p:nvPr/>
          </p:nvSpPr>
          <p:spPr bwMode="auto">
            <a:xfrm>
              <a:off x="5991225" y="5721351"/>
              <a:ext cx="87313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58"/>
            <p:cNvSpPr>
              <a:spLocks/>
            </p:cNvSpPr>
            <p:nvPr/>
          </p:nvSpPr>
          <p:spPr bwMode="auto">
            <a:xfrm>
              <a:off x="6205538" y="5497513"/>
              <a:ext cx="136525" cy="241300"/>
            </a:xfrm>
            <a:custGeom>
              <a:avLst/>
              <a:gdLst>
                <a:gd name="T0" fmla="*/ 4 w 25"/>
                <a:gd name="T1" fmla="*/ 44 h 44"/>
                <a:gd name="T2" fmla="*/ 0 w 25"/>
                <a:gd name="T3" fmla="*/ 40 h 44"/>
                <a:gd name="T4" fmla="*/ 3 w 25"/>
                <a:gd name="T5" fmla="*/ 36 h 44"/>
                <a:gd name="T6" fmla="*/ 17 w 25"/>
                <a:gd name="T7" fmla="*/ 28 h 44"/>
                <a:gd name="T8" fmla="*/ 17 w 25"/>
                <a:gd name="T9" fmla="*/ 28 h 44"/>
                <a:gd name="T10" fmla="*/ 17 w 25"/>
                <a:gd name="T11" fmla="*/ 4 h 44"/>
                <a:gd name="T12" fmla="*/ 21 w 25"/>
                <a:gd name="T13" fmla="*/ 0 h 44"/>
                <a:gd name="T14" fmla="*/ 25 w 25"/>
                <a:gd name="T15" fmla="*/ 4 h 44"/>
                <a:gd name="T16" fmla="*/ 25 w 25"/>
                <a:gd name="T17" fmla="*/ 28 h 44"/>
                <a:gd name="T18" fmla="*/ 4 w 25"/>
                <a:gd name="T19" fmla="*/ 44 h 44"/>
                <a:gd name="T20" fmla="*/ 4 w 25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4">
                  <a:moveTo>
                    <a:pt x="4" y="44"/>
                  </a:moveTo>
                  <a:cubicBezTo>
                    <a:pt x="2" y="44"/>
                    <a:pt x="0" y="42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17" y="35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9" y="0"/>
                    <a:pt x="21" y="0"/>
                  </a:cubicBezTo>
                  <a:cubicBezTo>
                    <a:pt x="23" y="0"/>
                    <a:pt x="25" y="2"/>
                    <a:pt x="25" y="4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30"/>
                    <a:pt x="24" y="42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59"/>
            <p:cNvSpPr>
              <a:spLocks/>
            </p:cNvSpPr>
            <p:nvPr/>
          </p:nvSpPr>
          <p:spPr bwMode="auto">
            <a:xfrm>
              <a:off x="6270625" y="5481638"/>
              <a:ext cx="103188" cy="38100"/>
            </a:xfrm>
            <a:custGeom>
              <a:avLst/>
              <a:gdLst>
                <a:gd name="T0" fmla="*/ 0 w 19"/>
                <a:gd name="T1" fmla="*/ 4 h 7"/>
                <a:gd name="T2" fmla="*/ 3 w 19"/>
                <a:gd name="T3" fmla="*/ 7 h 7"/>
                <a:gd name="T4" fmla="*/ 15 w 19"/>
                <a:gd name="T5" fmla="*/ 7 h 7"/>
                <a:gd name="T6" fmla="*/ 19 w 19"/>
                <a:gd name="T7" fmla="*/ 4 h 7"/>
                <a:gd name="T8" fmla="*/ 15 w 19"/>
                <a:gd name="T9" fmla="*/ 0 h 7"/>
                <a:gd name="T10" fmla="*/ 3 w 19"/>
                <a:gd name="T11" fmla="*/ 0 h 7"/>
                <a:gd name="T12" fmla="*/ 0 w 19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0" y="4"/>
                  </a:moveTo>
                  <a:cubicBezTo>
                    <a:pt x="0" y="6"/>
                    <a:pt x="1" y="7"/>
                    <a:pt x="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6"/>
                    <a:pt x="19" y="4"/>
                  </a:cubicBezTo>
                  <a:cubicBezTo>
                    <a:pt x="19" y="2"/>
                    <a:pt x="17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60"/>
            <p:cNvSpPr>
              <a:spLocks/>
            </p:cNvSpPr>
            <p:nvPr/>
          </p:nvSpPr>
          <p:spPr bwMode="auto">
            <a:xfrm>
              <a:off x="5727700" y="5497513"/>
              <a:ext cx="138113" cy="241300"/>
            </a:xfrm>
            <a:custGeom>
              <a:avLst/>
              <a:gdLst>
                <a:gd name="T0" fmla="*/ 21 w 25"/>
                <a:gd name="T1" fmla="*/ 44 h 44"/>
                <a:gd name="T2" fmla="*/ 21 w 25"/>
                <a:gd name="T3" fmla="*/ 44 h 44"/>
                <a:gd name="T4" fmla="*/ 0 w 25"/>
                <a:gd name="T5" fmla="*/ 28 h 44"/>
                <a:gd name="T6" fmla="*/ 0 w 25"/>
                <a:gd name="T7" fmla="*/ 28 h 44"/>
                <a:gd name="T8" fmla="*/ 0 w 25"/>
                <a:gd name="T9" fmla="*/ 4 h 44"/>
                <a:gd name="T10" fmla="*/ 3 w 25"/>
                <a:gd name="T11" fmla="*/ 0 h 44"/>
                <a:gd name="T12" fmla="*/ 7 w 25"/>
                <a:gd name="T13" fmla="*/ 4 h 44"/>
                <a:gd name="T14" fmla="*/ 7 w 25"/>
                <a:gd name="T15" fmla="*/ 28 h 44"/>
                <a:gd name="T16" fmla="*/ 7 w 25"/>
                <a:gd name="T17" fmla="*/ 28 h 44"/>
                <a:gd name="T18" fmla="*/ 21 w 25"/>
                <a:gd name="T19" fmla="*/ 36 h 44"/>
                <a:gd name="T20" fmla="*/ 25 w 25"/>
                <a:gd name="T21" fmla="*/ 40 h 44"/>
                <a:gd name="T22" fmla="*/ 21 w 25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44">
                  <a:moveTo>
                    <a:pt x="21" y="44"/>
                  </a:moveTo>
                  <a:cubicBezTo>
                    <a:pt x="21" y="44"/>
                    <a:pt x="21" y="44"/>
                    <a:pt x="21" y="44"/>
                  </a:cubicBezTo>
                  <a:cubicBezTo>
                    <a:pt x="0" y="42"/>
                    <a:pt x="0" y="3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35"/>
                    <a:pt x="21" y="36"/>
                  </a:cubicBezTo>
                  <a:cubicBezTo>
                    <a:pt x="23" y="36"/>
                    <a:pt x="25" y="38"/>
                    <a:pt x="25" y="40"/>
                  </a:cubicBezTo>
                  <a:cubicBezTo>
                    <a:pt x="24" y="42"/>
                    <a:pt x="23" y="44"/>
                    <a:pt x="21" y="44"/>
                  </a:cubicBezTo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61"/>
            <p:cNvSpPr>
              <a:spLocks/>
            </p:cNvSpPr>
            <p:nvPr/>
          </p:nvSpPr>
          <p:spPr bwMode="auto">
            <a:xfrm>
              <a:off x="5805488" y="5180013"/>
              <a:ext cx="454025" cy="541338"/>
            </a:xfrm>
            <a:custGeom>
              <a:avLst/>
              <a:gdLst>
                <a:gd name="T0" fmla="*/ 83 w 83"/>
                <a:gd name="T1" fmla="*/ 71 h 99"/>
                <a:gd name="T2" fmla="*/ 51 w 83"/>
                <a:gd name="T3" fmla="*/ 99 h 99"/>
                <a:gd name="T4" fmla="*/ 32 w 83"/>
                <a:gd name="T5" fmla="*/ 99 h 99"/>
                <a:gd name="T6" fmla="*/ 0 w 83"/>
                <a:gd name="T7" fmla="*/ 71 h 99"/>
                <a:gd name="T8" fmla="*/ 0 w 83"/>
                <a:gd name="T9" fmla="*/ 28 h 99"/>
                <a:gd name="T10" fmla="*/ 34 w 83"/>
                <a:gd name="T11" fmla="*/ 0 h 99"/>
                <a:gd name="T12" fmla="*/ 51 w 83"/>
                <a:gd name="T13" fmla="*/ 0 h 99"/>
                <a:gd name="T14" fmla="*/ 83 w 83"/>
                <a:gd name="T15" fmla="*/ 28 h 99"/>
                <a:gd name="T16" fmla="*/ 83 w 83"/>
                <a:gd name="T17" fmla="*/ 7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99">
                  <a:moveTo>
                    <a:pt x="83" y="71"/>
                  </a:moveTo>
                  <a:cubicBezTo>
                    <a:pt x="83" y="86"/>
                    <a:pt x="68" y="99"/>
                    <a:pt x="51" y="99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15" y="99"/>
                    <a:pt x="0" y="86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7" y="0"/>
                    <a:pt x="34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8" y="0"/>
                    <a:pt x="83" y="13"/>
                    <a:pt x="83" y="28"/>
                  </a:cubicBezTo>
                  <a:cubicBezTo>
                    <a:pt x="83" y="71"/>
                    <a:pt x="83" y="71"/>
                    <a:pt x="83" y="71"/>
                  </a:cubicBezTo>
                </a:path>
              </a:pathLst>
            </a:custGeom>
            <a:solidFill>
              <a:srgbClr val="957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62"/>
            <p:cNvSpPr>
              <a:spLocks/>
            </p:cNvSpPr>
            <p:nvPr/>
          </p:nvSpPr>
          <p:spPr bwMode="auto">
            <a:xfrm>
              <a:off x="5695950" y="5481638"/>
              <a:ext cx="103188" cy="38100"/>
            </a:xfrm>
            <a:custGeom>
              <a:avLst/>
              <a:gdLst>
                <a:gd name="T0" fmla="*/ 19 w 19"/>
                <a:gd name="T1" fmla="*/ 4 h 7"/>
                <a:gd name="T2" fmla="*/ 15 w 19"/>
                <a:gd name="T3" fmla="*/ 7 h 7"/>
                <a:gd name="T4" fmla="*/ 3 w 19"/>
                <a:gd name="T5" fmla="*/ 7 h 7"/>
                <a:gd name="T6" fmla="*/ 0 w 19"/>
                <a:gd name="T7" fmla="*/ 4 h 7"/>
                <a:gd name="T8" fmla="*/ 3 w 19"/>
                <a:gd name="T9" fmla="*/ 0 h 7"/>
                <a:gd name="T10" fmla="*/ 15 w 19"/>
                <a:gd name="T11" fmla="*/ 0 h 7"/>
                <a:gd name="T12" fmla="*/ 19 w 19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19" y="4"/>
                  </a:moveTo>
                  <a:cubicBezTo>
                    <a:pt x="19" y="6"/>
                    <a:pt x="17" y="7"/>
                    <a:pt x="1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63"/>
            <p:cNvSpPr>
              <a:spLocks/>
            </p:cNvSpPr>
            <p:nvPr/>
          </p:nvSpPr>
          <p:spPr bwMode="auto">
            <a:xfrm>
              <a:off x="5991225" y="5842001"/>
              <a:ext cx="82550" cy="127000"/>
            </a:xfrm>
            <a:custGeom>
              <a:avLst/>
              <a:gdLst>
                <a:gd name="T0" fmla="*/ 15 w 15"/>
                <a:gd name="T1" fmla="*/ 21 h 23"/>
                <a:gd name="T2" fmla="*/ 12 w 15"/>
                <a:gd name="T3" fmla="*/ 23 h 23"/>
                <a:gd name="T4" fmla="*/ 3 w 15"/>
                <a:gd name="T5" fmla="*/ 23 h 23"/>
                <a:gd name="T6" fmla="*/ 0 w 15"/>
                <a:gd name="T7" fmla="*/ 21 h 23"/>
                <a:gd name="T8" fmla="*/ 0 w 15"/>
                <a:gd name="T9" fmla="*/ 3 h 23"/>
                <a:gd name="T10" fmla="*/ 3 w 15"/>
                <a:gd name="T11" fmla="*/ 0 h 23"/>
                <a:gd name="T12" fmla="*/ 12 w 15"/>
                <a:gd name="T13" fmla="*/ 0 h 23"/>
                <a:gd name="T14" fmla="*/ 15 w 15"/>
                <a:gd name="T15" fmla="*/ 3 h 23"/>
                <a:gd name="T16" fmla="*/ 15 w 15"/>
                <a:gd name="T1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21"/>
                  </a:moveTo>
                  <a:cubicBezTo>
                    <a:pt x="15" y="22"/>
                    <a:pt x="14" y="23"/>
                    <a:pt x="12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0" y="22"/>
                    <a:pt x="0" y="2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3"/>
                  </a:cubicBezTo>
                  <a:lnTo>
                    <a:pt x="15" y="21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64"/>
            <p:cNvSpPr>
              <a:spLocks/>
            </p:cNvSpPr>
            <p:nvPr/>
          </p:nvSpPr>
          <p:spPr bwMode="auto">
            <a:xfrm>
              <a:off x="5749925" y="5908676"/>
              <a:ext cx="263525" cy="103188"/>
            </a:xfrm>
            <a:custGeom>
              <a:avLst/>
              <a:gdLst>
                <a:gd name="T0" fmla="*/ 48 w 48"/>
                <a:gd name="T1" fmla="*/ 9 h 19"/>
                <a:gd name="T2" fmla="*/ 45 w 48"/>
                <a:gd name="T3" fmla="*/ 11 h 19"/>
                <a:gd name="T4" fmla="*/ 3 w 48"/>
                <a:gd name="T5" fmla="*/ 19 h 19"/>
                <a:gd name="T6" fmla="*/ 0 w 48"/>
                <a:gd name="T7" fmla="*/ 16 h 19"/>
                <a:gd name="T8" fmla="*/ 0 w 48"/>
                <a:gd name="T9" fmla="*/ 15 h 19"/>
                <a:gd name="T10" fmla="*/ 3 w 48"/>
                <a:gd name="T11" fmla="*/ 12 h 19"/>
                <a:gd name="T12" fmla="*/ 45 w 48"/>
                <a:gd name="T13" fmla="*/ 0 h 19"/>
                <a:gd name="T14" fmla="*/ 48 w 48"/>
                <a:gd name="T15" fmla="*/ 8 h 19"/>
                <a:gd name="T16" fmla="*/ 48 w 48"/>
                <a:gd name="T1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9">
                  <a:moveTo>
                    <a:pt x="48" y="9"/>
                  </a:moveTo>
                  <a:cubicBezTo>
                    <a:pt x="48" y="10"/>
                    <a:pt x="47" y="11"/>
                    <a:pt x="45" y="11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0" y="17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2" y="12"/>
                    <a:pt x="3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7"/>
                    <a:pt x="48" y="8"/>
                  </a:cubicBezTo>
                  <a:lnTo>
                    <a:pt x="48" y="9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465"/>
            <p:cNvSpPr>
              <a:spLocks noChangeArrowheads="1"/>
            </p:cNvSpPr>
            <p:nvPr/>
          </p:nvSpPr>
          <p:spPr bwMode="auto">
            <a:xfrm>
              <a:off x="5749925" y="6000751"/>
              <a:ext cx="55563" cy="55563"/>
            </a:xfrm>
            <a:prstGeom prst="ellipse">
              <a:avLst/>
            </a:pr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466"/>
            <p:cNvSpPr>
              <a:spLocks/>
            </p:cNvSpPr>
            <p:nvPr/>
          </p:nvSpPr>
          <p:spPr bwMode="auto">
            <a:xfrm>
              <a:off x="6056313" y="5908676"/>
              <a:ext cx="268288" cy="103188"/>
            </a:xfrm>
            <a:custGeom>
              <a:avLst/>
              <a:gdLst>
                <a:gd name="T0" fmla="*/ 0 w 49"/>
                <a:gd name="T1" fmla="*/ 9 h 19"/>
                <a:gd name="T2" fmla="*/ 4 w 49"/>
                <a:gd name="T3" fmla="*/ 11 h 19"/>
                <a:gd name="T4" fmla="*/ 45 w 49"/>
                <a:gd name="T5" fmla="*/ 19 h 19"/>
                <a:gd name="T6" fmla="*/ 49 w 49"/>
                <a:gd name="T7" fmla="*/ 16 h 19"/>
                <a:gd name="T8" fmla="*/ 49 w 49"/>
                <a:gd name="T9" fmla="*/ 15 h 19"/>
                <a:gd name="T10" fmla="*/ 45 w 49"/>
                <a:gd name="T11" fmla="*/ 12 h 19"/>
                <a:gd name="T12" fmla="*/ 4 w 49"/>
                <a:gd name="T13" fmla="*/ 0 h 19"/>
                <a:gd name="T14" fmla="*/ 0 w 49"/>
                <a:gd name="T15" fmla="*/ 8 h 19"/>
                <a:gd name="T16" fmla="*/ 0 w 49"/>
                <a:gd name="T1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9">
                  <a:moveTo>
                    <a:pt x="0" y="9"/>
                  </a:moveTo>
                  <a:cubicBezTo>
                    <a:pt x="0" y="10"/>
                    <a:pt x="2" y="11"/>
                    <a:pt x="4" y="11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7" y="19"/>
                    <a:pt x="49" y="17"/>
                    <a:pt x="49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7" y="12"/>
                    <a:pt x="45" y="1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7"/>
                    <a:pt x="0" y="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467"/>
            <p:cNvSpPr>
              <a:spLocks noChangeArrowheads="1"/>
            </p:cNvSpPr>
            <p:nvPr/>
          </p:nvSpPr>
          <p:spPr bwMode="auto">
            <a:xfrm>
              <a:off x="6270625" y="6000751"/>
              <a:ext cx="53975" cy="55563"/>
            </a:xfrm>
            <a:prstGeom prst="ellipse">
              <a:avLst/>
            </a:pr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468"/>
            <p:cNvSpPr>
              <a:spLocks/>
            </p:cNvSpPr>
            <p:nvPr/>
          </p:nvSpPr>
          <p:spPr bwMode="auto">
            <a:xfrm>
              <a:off x="6007100" y="5940426"/>
              <a:ext cx="55563" cy="149225"/>
            </a:xfrm>
            <a:custGeom>
              <a:avLst/>
              <a:gdLst>
                <a:gd name="T0" fmla="*/ 35 w 35"/>
                <a:gd name="T1" fmla="*/ 94 h 94"/>
                <a:gd name="T2" fmla="*/ 7 w 35"/>
                <a:gd name="T3" fmla="*/ 94 h 94"/>
                <a:gd name="T4" fmla="*/ 0 w 35"/>
                <a:gd name="T5" fmla="*/ 0 h 94"/>
                <a:gd name="T6" fmla="*/ 35 w 35"/>
                <a:gd name="T7" fmla="*/ 0 h 94"/>
                <a:gd name="T8" fmla="*/ 35 w 35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4">
                  <a:moveTo>
                    <a:pt x="35" y="94"/>
                  </a:moveTo>
                  <a:lnTo>
                    <a:pt x="7" y="9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94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469"/>
            <p:cNvSpPr>
              <a:spLocks noChangeArrowheads="1"/>
            </p:cNvSpPr>
            <p:nvPr/>
          </p:nvSpPr>
          <p:spPr bwMode="auto">
            <a:xfrm>
              <a:off x="6013450" y="6078538"/>
              <a:ext cx="60325" cy="53975"/>
            </a:xfrm>
            <a:prstGeom prst="ellipse">
              <a:avLst/>
            </a:pr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470"/>
            <p:cNvSpPr>
              <a:spLocks/>
            </p:cNvSpPr>
            <p:nvPr/>
          </p:nvSpPr>
          <p:spPr bwMode="auto">
            <a:xfrm>
              <a:off x="6035675" y="5180013"/>
              <a:ext cx="223838" cy="541338"/>
            </a:xfrm>
            <a:custGeom>
              <a:avLst/>
              <a:gdLst>
                <a:gd name="T0" fmla="*/ 9 w 41"/>
                <a:gd name="T1" fmla="*/ 0 h 99"/>
                <a:gd name="T2" fmla="*/ 0 w 41"/>
                <a:gd name="T3" fmla="*/ 0 h 99"/>
                <a:gd name="T4" fmla="*/ 0 w 41"/>
                <a:gd name="T5" fmla="*/ 99 h 99"/>
                <a:gd name="T6" fmla="*/ 9 w 41"/>
                <a:gd name="T7" fmla="*/ 99 h 99"/>
                <a:gd name="T8" fmla="*/ 41 w 41"/>
                <a:gd name="T9" fmla="*/ 71 h 99"/>
                <a:gd name="T10" fmla="*/ 41 w 41"/>
                <a:gd name="T11" fmla="*/ 28 h 99"/>
                <a:gd name="T12" fmla="*/ 9 w 41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99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26" y="99"/>
                    <a:pt x="41" y="86"/>
                    <a:pt x="41" y="7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13"/>
                    <a:pt x="26" y="0"/>
                    <a:pt x="9" y="0"/>
                  </a:cubicBezTo>
                </a:path>
              </a:pathLst>
            </a:custGeom>
            <a:solidFill>
              <a:srgbClr val="7B68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71"/>
            <p:cNvSpPr>
              <a:spLocks noEditPoints="1"/>
            </p:cNvSpPr>
            <p:nvPr/>
          </p:nvSpPr>
          <p:spPr bwMode="auto">
            <a:xfrm>
              <a:off x="5964238" y="5721351"/>
              <a:ext cx="136525" cy="0"/>
            </a:xfrm>
            <a:custGeom>
              <a:avLst/>
              <a:gdLst>
                <a:gd name="T0" fmla="*/ 22 w 25"/>
                <a:gd name="T1" fmla="*/ 3 w 25"/>
                <a:gd name="T2" fmla="*/ 22 w 25"/>
                <a:gd name="T3" fmla="*/ 3 w 25"/>
                <a:gd name="T4" fmla="*/ 22 w 25"/>
                <a:gd name="T5" fmla="*/ 3 w 25"/>
                <a:gd name="T6" fmla="*/ 22 w 25"/>
                <a:gd name="T7" fmla="*/ 3 w 25"/>
                <a:gd name="T8" fmla="*/ 22 w 25"/>
                <a:gd name="T9" fmla="*/ 3 w 25"/>
                <a:gd name="T10" fmla="*/ 3 w 25"/>
                <a:gd name="T11" fmla="*/ 23 w 25"/>
                <a:gd name="T12" fmla="*/ 3 w 25"/>
                <a:gd name="T13" fmla="*/ 23 w 25"/>
                <a:gd name="T14" fmla="*/ 23 w 25"/>
                <a:gd name="T15" fmla="*/ 2 w 25"/>
                <a:gd name="T16" fmla="*/ 23 w 25"/>
                <a:gd name="T17" fmla="*/ 2 w 25"/>
                <a:gd name="T18" fmla="*/ 23 w 25"/>
                <a:gd name="T19" fmla="*/ 2 w 25"/>
                <a:gd name="T20" fmla="*/ 23 w 25"/>
                <a:gd name="T21" fmla="*/ 2 w 25"/>
                <a:gd name="T22" fmla="*/ 23 w 25"/>
                <a:gd name="T23" fmla="*/ 2 w 25"/>
                <a:gd name="T24" fmla="*/ 23 w 25"/>
                <a:gd name="T25" fmla="*/ 2 w 25"/>
                <a:gd name="T26" fmla="*/ 23 w 25"/>
                <a:gd name="T27" fmla="*/ 2 w 25"/>
                <a:gd name="T28" fmla="*/ 23 w 25"/>
                <a:gd name="T29" fmla="*/ 2 w 25"/>
                <a:gd name="T30" fmla="*/ 24 w 25"/>
                <a:gd name="T31" fmla="*/ 2 w 25"/>
                <a:gd name="T32" fmla="*/ 24 w 25"/>
                <a:gd name="T33" fmla="*/ 2 w 25"/>
                <a:gd name="T34" fmla="*/ 24 w 25"/>
                <a:gd name="T35" fmla="*/ 1 w 25"/>
                <a:gd name="T36" fmla="*/ 1 w 25"/>
                <a:gd name="T37" fmla="*/ 24 w 25"/>
                <a:gd name="T38" fmla="*/ 1 w 25"/>
                <a:gd name="T39" fmla="*/ 24 w 25"/>
                <a:gd name="T40" fmla="*/ 1 w 25"/>
                <a:gd name="T41" fmla="*/ 24 w 25"/>
                <a:gd name="T42" fmla="*/ 1 w 25"/>
                <a:gd name="T43" fmla="*/ 24 w 25"/>
                <a:gd name="T44" fmla="*/ 1 w 25"/>
                <a:gd name="T45" fmla="*/ 25 w 25"/>
                <a:gd name="T46" fmla="*/ 1 w 25"/>
                <a:gd name="T47" fmla="*/ 25 w 25"/>
                <a:gd name="T48" fmla="*/ 1 w 25"/>
                <a:gd name="T49" fmla="*/ 25 w 25"/>
                <a:gd name="T50" fmla="*/ 0 w 25"/>
                <a:gd name="T51" fmla="*/ 25 w 25"/>
                <a:gd name="T52" fmla="*/ 0 w 25"/>
                <a:gd name="T53" fmla="*/ 25 w 25"/>
                <a:gd name="T54" fmla="*/ 0 w 25"/>
                <a:gd name="T55" fmla="*/ 25 w 25"/>
                <a:gd name="T56" fmla="*/ 0 w 25"/>
                <a:gd name="T57" fmla="*/ 0 w 25"/>
                <a:gd name="T58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</a:cxnLst>
              <a:rect l="0" t="0" r="r" b="b"/>
              <a:pathLst>
                <a:path w="2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3" y="0"/>
                  </a:moveTo>
                  <a:cubicBezTo>
                    <a:pt x="23" y="0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4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72"/>
            <p:cNvSpPr>
              <a:spLocks/>
            </p:cNvSpPr>
            <p:nvPr/>
          </p:nvSpPr>
          <p:spPr bwMode="auto">
            <a:xfrm>
              <a:off x="5810250" y="5568951"/>
              <a:ext cx="225425" cy="152400"/>
            </a:xfrm>
            <a:custGeom>
              <a:avLst/>
              <a:gdLst>
                <a:gd name="T0" fmla="*/ 7 w 41"/>
                <a:gd name="T1" fmla="*/ 0 h 28"/>
                <a:gd name="T2" fmla="*/ 28 w 41"/>
                <a:gd name="T3" fmla="*/ 28 h 28"/>
                <a:gd name="T4" fmla="*/ 28 w 41"/>
                <a:gd name="T5" fmla="*/ 28 h 28"/>
                <a:gd name="T6" fmla="*/ 28 w 41"/>
                <a:gd name="T7" fmla="*/ 28 h 28"/>
                <a:gd name="T8" fmla="*/ 28 w 41"/>
                <a:gd name="T9" fmla="*/ 28 h 28"/>
                <a:gd name="T10" fmla="*/ 28 w 41"/>
                <a:gd name="T11" fmla="*/ 28 h 28"/>
                <a:gd name="T12" fmla="*/ 28 w 41"/>
                <a:gd name="T13" fmla="*/ 28 h 28"/>
                <a:gd name="T14" fmla="*/ 29 w 41"/>
                <a:gd name="T15" fmla="*/ 28 h 28"/>
                <a:gd name="T16" fmla="*/ 29 w 41"/>
                <a:gd name="T17" fmla="*/ 28 h 28"/>
                <a:gd name="T18" fmla="*/ 29 w 41"/>
                <a:gd name="T19" fmla="*/ 28 h 28"/>
                <a:gd name="T20" fmla="*/ 29 w 41"/>
                <a:gd name="T21" fmla="*/ 28 h 28"/>
                <a:gd name="T22" fmla="*/ 29 w 41"/>
                <a:gd name="T23" fmla="*/ 28 h 28"/>
                <a:gd name="T24" fmla="*/ 29 w 41"/>
                <a:gd name="T25" fmla="*/ 28 h 28"/>
                <a:gd name="T26" fmla="*/ 29 w 41"/>
                <a:gd name="T27" fmla="*/ 28 h 28"/>
                <a:gd name="T28" fmla="*/ 29 w 41"/>
                <a:gd name="T29" fmla="*/ 28 h 28"/>
                <a:gd name="T30" fmla="*/ 30 w 41"/>
                <a:gd name="T31" fmla="*/ 28 h 28"/>
                <a:gd name="T32" fmla="*/ 30 w 41"/>
                <a:gd name="T33" fmla="*/ 28 h 28"/>
                <a:gd name="T34" fmla="*/ 30 w 41"/>
                <a:gd name="T35" fmla="*/ 28 h 28"/>
                <a:gd name="T36" fmla="*/ 30 w 41"/>
                <a:gd name="T37" fmla="*/ 28 h 28"/>
                <a:gd name="T38" fmla="*/ 30 w 41"/>
                <a:gd name="T39" fmla="*/ 28 h 28"/>
                <a:gd name="T40" fmla="*/ 30 w 41"/>
                <a:gd name="T41" fmla="*/ 28 h 28"/>
                <a:gd name="T42" fmla="*/ 30 w 41"/>
                <a:gd name="T43" fmla="*/ 28 h 28"/>
                <a:gd name="T44" fmla="*/ 30 w 41"/>
                <a:gd name="T45" fmla="*/ 28 h 28"/>
                <a:gd name="T46" fmla="*/ 30 w 41"/>
                <a:gd name="T47" fmla="*/ 28 h 28"/>
                <a:gd name="T48" fmla="*/ 30 w 41"/>
                <a:gd name="T49" fmla="*/ 28 h 28"/>
                <a:gd name="T50" fmla="*/ 31 w 41"/>
                <a:gd name="T51" fmla="*/ 28 h 28"/>
                <a:gd name="T52" fmla="*/ 31 w 41"/>
                <a:gd name="T53" fmla="*/ 28 h 28"/>
                <a:gd name="T54" fmla="*/ 31 w 41"/>
                <a:gd name="T55" fmla="*/ 28 h 28"/>
                <a:gd name="T56" fmla="*/ 31 w 41"/>
                <a:gd name="T57" fmla="*/ 28 h 28"/>
                <a:gd name="T58" fmla="*/ 31 w 41"/>
                <a:gd name="T59" fmla="*/ 28 h 28"/>
                <a:gd name="T60" fmla="*/ 31 w 41"/>
                <a:gd name="T61" fmla="*/ 28 h 28"/>
                <a:gd name="T62" fmla="*/ 31 w 41"/>
                <a:gd name="T63" fmla="*/ 28 h 28"/>
                <a:gd name="T64" fmla="*/ 31 w 41"/>
                <a:gd name="T65" fmla="*/ 28 h 28"/>
                <a:gd name="T66" fmla="*/ 41 w 41"/>
                <a:gd name="T6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28">
                  <a:moveTo>
                    <a:pt x="4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2" y="1"/>
                    <a:pt x="0" y="2"/>
                  </a:cubicBezTo>
                  <a:cubicBezTo>
                    <a:pt x="1" y="16"/>
                    <a:pt x="13" y="27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897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73"/>
            <p:cNvSpPr>
              <a:spLocks/>
            </p:cNvSpPr>
            <p:nvPr/>
          </p:nvSpPr>
          <p:spPr bwMode="auto">
            <a:xfrm>
              <a:off x="6035675" y="5568951"/>
              <a:ext cx="223838" cy="152400"/>
            </a:xfrm>
            <a:custGeom>
              <a:avLst/>
              <a:gdLst>
                <a:gd name="T0" fmla="*/ 33 w 41"/>
                <a:gd name="T1" fmla="*/ 0 h 28"/>
                <a:gd name="T2" fmla="*/ 0 w 41"/>
                <a:gd name="T3" fmla="*/ 0 h 28"/>
                <a:gd name="T4" fmla="*/ 0 w 41"/>
                <a:gd name="T5" fmla="*/ 28 h 28"/>
                <a:gd name="T6" fmla="*/ 9 w 41"/>
                <a:gd name="T7" fmla="*/ 28 h 28"/>
                <a:gd name="T8" fmla="*/ 9 w 41"/>
                <a:gd name="T9" fmla="*/ 28 h 28"/>
                <a:gd name="T10" fmla="*/ 9 w 41"/>
                <a:gd name="T11" fmla="*/ 28 h 28"/>
                <a:gd name="T12" fmla="*/ 9 w 41"/>
                <a:gd name="T13" fmla="*/ 28 h 28"/>
                <a:gd name="T14" fmla="*/ 9 w 41"/>
                <a:gd name="T15" fmla="*/ 28 h 28"/>
                <a:gd name="T16" fmla="*/ 9 w 41"/>
                <a:gd name="T17" fmla="*/ 28 h 28"/>
                <a:gd name="T18" fmla="*/ 9 w 41"/>
                <a:gd name="T19" fmla="*/ 28 h 28"/>
                <a:gd name="T20" fmla="*/ 9 w 41"/>
                <a:gd name="T21" fmla="*/ 28 h 28"/>
                <a:gd name="T22" fmla="*/ 9 w 41"/>
                <a:gd name="T23" fmla="*/ 28 h 28"/>
                <a:gd name="T24" fmla="*/ 9 w 41"/>
                <a:gd name="T25" fmla="*/ 28 h 28"/>
                <a:gd name="T26" fmla="*/ 9 w 41"/>
                <a:gd name="T27" fmla="*/ 28 h 28"/>
                <a:gd name="T28" fmla="*/ 9 w 41"/>
                <a:gd name="T29" fmla="*/ 28 h 28"/>
                <a:gd name="T30" fmla="*/ 10 w 41"/>
                <a:gd name="T31" fmla="*/ 28 h 28"/>
                <a:gd name="T32" fmla="*/ 10 w 41"/>
                <a:gd name="T33" fmla="*/ 28 h 28"/>
                <a:gd name="T34" fmla="*/ 10 w 41"/>
                <a:gd name="T35" fmla="*/ 28 h 28"/>
                <a:gd name="T36" fmla="*/ 10 w 41"/>
                <a:gd name="T37" fmla="*/ 28 h 28"/>
                <a:gd name="T38" fmla="*/ 10 w 41"/>
                <a:gd name="T39" fmla="*/ 28 h 28"/>
                <a:gd name="T40" fmla="*/ 10 w 41"/>
                <a:gd name="T41" fmla="*/ 28 h 28"/>
                <a:gd name="T42" fmla="*/ 10 w 41"/>
                <a:gd name="T43" fmla="*/ 28 h 28"/>
                <a:gd name="T44" fmla="*/ 10 w 41"/>
                <a:gd name="T45" fmla="*/ 28 h 28"/>
                <a:gd name="T46" fmla="*/ 10 w 41"/>
                <a:gd name="T47" fmla="*/ 28 h 28"/>
                <a:gd name="T48" fmla="*/ 10 w 41"/>
                <a:gd name="T49" fmla="*/ 28 h 28"/>
                <a:gd name="T50" fmla="*/ 10 w 41"/>
                <a:gd name="T51" fmla="*/ 28 h 28"/>
                <a:gd name="T52" fmla="*/ 10 w 41"/>
                <a:gd name="T53" fmla="*/ 28 h 28"/>
                <a:gd name="T54" fmla="*/ 10 w 41"/>
                <a:gd name="T55" fmla="*/ 28 h 28"/>
                <a:gd name="T56" fmla="*/ 10 w 41"/>
                <a:gd name="T57" fmla="*/ 28 h 28"/>
                <a:gd name="T58" fmla="*/ 10 w 41"/>
                <a:gd name="T59" fmla="*/ 28 h 28"/>
                <a:gd name="T60" fmla="*/ 10 w 41"/>
                <a:gd name="T61" fmla="*/ 28 h 28"/>
                <a:gd name="T62" fmla="*/ 10 w 41"/>
                <a:gd name="T63" fmla="*/ 28 h 28"/>
                <a:gd name="T64" fmla="*/ 10 w 41"/>
                <a:gd name="T65" fmla="*/ 28 h 28"/>
                <a:gd name="T66" fmla="*/ 10 w 41"/>
                <a:gd name="T67" fmla="*/ 28 h 28"/>
                <a:gd name="T68" fmla="*/ 10 w 41"/>
                <a:gd name="T69" fmla="*/ 28 h 28"/>
                <a:gd name="T70" fmla="*/ 11 w 41"/>
                <a:gd name="T71" fmla="*/ 28 h 28"/>
                <a:gd name="T72" fmla="*/ 11 w 41"/>
                <a:gd name="T73" fmla="*/ 28 h 28"/>
                <a:gd name="T74" fmla="*/ 11 w 41"/>
                <a:gd name="T75" fmla="*/ 28 h 28"/>
                <a:gd name="T76" fmla="*/ 11 w 41"/>
                <a:gd name="T77" fmla="*/ 28 h 28"/>
                <a:gd name="T78" fmla="*/ 11 w 41"/>
                <a:gd name="T79" fmla="*/ 28 h 28"/>
                <a:gd name="T80" fmla="*/ 11 w 41"/>
                <a:gd name="T81" fmla="*/ 28 h 28"/>
                <a:gd name="T82" fmla="*/ 11 w 41"/>
                <a:gd name="T83" fmla="*/ 28 h 28"/>
                <a:gd name="T84" fmla="*/ 11 w 41"/>
                <a:gd name="T85" fmla="*/ 28 h 28"/>
                <a:gd name="T86" fmla="*/ 11 w 41"/>
                <a:gd name="T87" fmla="*/ 28 h 28"/>
                <a:gd name="T88" fmla="*/ 11 w 41"/>
                <a:gd name="T89" fmla="*/ 28 h 28"/>
                <a:gd name="T90" fmla="*/ 11 w 41"/>
                <a:gd name="T91" fmla="*/ 28 h 28"/>
                <a:gd name="T92" fmla="*/ 11 w 41"/>
                <a:gd name="T93" fmla="*/ 28 h 28"/>
                <a:gd name="T94" fmla="*/ 11 w 41"/>
                <a:gd name="T95" fmla="*/ 28 h 28"/>
                <a:gd name="T96" fmla="*/ 12 w 41"/>
                <a:gd name="T97" fmla="*/ 28 h 28"/>
                <a:gd name="T98" fmla="*/ 12 w 41"/>
                <a:gd name="T99" fmla="*/ 28 h 28"/>
                <a:gd name="T100" fmla="*/ 12 w 41"/>
                <a:gd name="T101" fmla="*/ 28 h 28"/>
                <a:gd name="T102" fmla="*/ 12 w 41"/>
                <a:gd name="T103" fmla="*/ 28 h 28"/>
                <a:gd name="T104" fmla="*/ 12 w 41"/>
                <a:gd name="T105" fmla="*/ 28 h 28"/>
                <a:gd name="T106" fmla="*/ 12 w 41"/>
                <a:gd name="T107" fmla="*/ 28 h 28"/>
                <a:gd name="T108" fmla="*/ 12 w 41"/>
                <a:gd name="T109" fmla="*/ 28 h 28"/>
                <a:gd name="T110" fmla="*/ 12 w 41"/>
                <a:gd name="T111" fmla="*/ 28 h 28"/>
                <a:gd name="T112" fmla="*/ 12 w 41"/>
                <a:gd name="T113" fmla="*/ 28 h 28"/>
                <a:gd name="T114" fmla="*/ 12 w 41"/>
                <a:gd name="T115" fmla="*/ 28 h 28"/>
                <a:gd name="T116" fmla="*/ 12 w 41"/>
                <a:gd name="T117" fmla="*/ 28 h 28"/>
                <a:gd name="T118" fmla="*/ 12 w 41"/>
                <a:gd name="T119" fmla="*/ 28 h 28"/>
                <a:gd name="T120" fmla="*/ 41 w 41"/>
                <a:gd name="T121" fmla="*/ 2 h 28"/>
                <a:gd name="T122" fmla="*/ 33 w 41"/>
                <a:gd name="T1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" h="28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27" y="27"/>
                    <a:pt x="39" y="16"/>
                    <a:pt x="41" y="2"/>
                  </a:cubicBezTo>
                  <a:cubicBezTo>
                    <a:pt x="38" y="1"/>
                    <a:pt x="36" y="0"/>
                    <a:pt x="33" y="0"/>
                  </a:cubicBezTo>
                </a:path>
              </a:pathLst>
            </a:custGeom>
            <a:solidFill>
              <a:srgbClr val="726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74"/>
            <p:cNvSpPr>
              <a:spLocks/>
            </p:cNvSpPr>
            <p:nvPr/>
          </p:nvSpPr>
          <p:spPr bwMode="auto">
            <a:xfrm>
              <a:off x="5761038" y="5591176"/>
              <a:ext cx="542925" cy="158750"/>
            </a:xfrm>
            <a:custGeom>
              <a:avLst/>
              <a:gdLst>
                <a:gd name="T0" fmla="*/ 99 w 99"/>
                <a:gd name="T1" fmla="*/ 14 h 29"/>
                <a:gd name="T2" fmla="*/ 83 w 99"/>
                <a:gd name="T3" fmla="*/ 29 h 29"/>
                <a:gd name="T4" fmla="*/ 16 w 99"/>
                <a:gd name="T5" fmla="*/ 29 h 29"/>
                <a:gd name="T6" fmla="*/ 0 w 99"/>
                <a:gd name="T7" fmla="*/ 14 h 29"/>
                <a:gd name="T8" fmla="*/ 16 w 99"/>
                <a:gd name="T9" fmla="*/ 0 h 29"/>
                <a:gd name="T10" fmla="*/ 83 w 99"/>
                <a:gd name="T11" fmla="*/ 0 h 29"/>
                <a:gd name="T12" fmla="*/ 99 w 9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9">
                  <a:moveTo>
                    <a:pt x="99" y="14"/>
                  </a:moveTo>
                  <a:cubicBezTo>
                    <a:pt x="99" y="22"/>
                    <a:pt x="92" y="29"/>
                    <a:pt x="83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8" y="29"/>
                    <a:pt x="0" y="22"/>
                    <a:pt x="0" y="14"/>
                  </a:cubicBezTo>
                  <a:cubicBezTo>
                    <a:pt x="0" y="6"/>
                    <a:pt x="8" y="0"/>
                    <a:pt x="1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2" y="0"/>
                    <a:pt x="99" y="6"/>
                    <a:pt x="99" y="14"/>
                  </a:cubicBezTo>
                  <a:close/>
                </a:path>
              </a:pathLst>
            </a:custGeom>
            <a:solidFill>
              <a:srgbClr val="957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475"/>
            <p:cNvSpPr>
              <a:spLocks/>
            </p:cNvSpPr>
            <p:nvPr/>
          </p:nvSpPr>
          <p:spPr bwMode="auto">
            <a:xfrm>
              <a:off x="6035675" y="5591176"/>
              <a:ext cx="268288" cy="158750"/>
            </a:xfrm>
            <a:custGeom>
              <a:avLst/>
              <a:gdLst>
                <a:gd name="T0" fmla="*/ 33 w 49"/>
                <a:gd name="T1" fmla="*/ 0 h 29"/>
                <a:gd name="T2" fmla="*/ 0 w 49"/>
                <a:gd name="T3" fmla="*/ 0 h 29"/>
                <a:gd name="T4" fmla="*/ 0 w 49"/>
                <a:gd name="T5" fmla="*/ 29 h 29"/>
                <a:gd name="T6" fmla="*/ 33 w 49"/>
                <a:gd name="T7" fmla="*/ 29 h 29"/>
                <a:gd name="T8" fmla="*/ 49 w 49"/>
                <a:gd name="T9" fmla="*/ 14 h 29"/>
                <a:gd name="T10" fmla="*/ 33 w 49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9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2" y="29"/>
                    <a:pt x="49" y="22"/>
                    <a:pt x="49" y="14"/>
                  </a:cubicBezTo>
                  <a:cubicBezTo>
                    <a:pt x="49" y="6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7B68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9086058" y="3912196"/>
            <a:ext cx="301123" cy="408439"/>
            <a:chOff x="4468813" y="1274763"/>
            <a:chExt cx="596900" cy="809626"/>
          </a:xfrm>
        </p:grpSpPr>
        <p:sp>
          <p:nvSpPr>
            <p:cNvPr id="102" name="Freeform 181"/>
            <p:cNvSpPr>
              <a:spLocks/>
            </p:cNvSpPr>
            <p:nvPr/>
          </p:nvSpPr>
          <p:spPr bwMode="auto">
            <a:xfrm>
              <a:off x="4741863" y="1384301"/>
              <a:ext cx="290513" cy="257175"/>
            </a:xfrm>
            <a:custGeom>
              <a:avLst/>
              <a:gdLst>
                <a:gd name="T0" fmla="*/ 163 w 183"/>
                <a:gd name="T1" fmla="*/ 162 h 162"/>
                <a:gd name="T2" fmla="*/ 0 w 183"/>
                <a:gd name="T3" fmla="*/ 24 h 162"/>
                <a:gd name="T4" fmla="*/ 25 w 183"/>
                <a:gd name="T5" fmla="*/ 0 h 162"/>
                <a:gd name="T6" fmla="*/ 183 w 183"/>
                <a:gd name="T7" fmla="*/ 138 h 162"/>
                <a:gd name="T8" fmla="*/ 163 w 183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2">
                  <a:moveTo>
                    <a:pt x="163" y="162"/>
                  </a:moveTo>
                  <a:lnTo>
                    <a:pt x="0" y="24"/>
                  </a:lnTo>
                  <a:lnTo>
                    <a:pt x="25" y="0"/>
                  </a:lnTo>
                  <a:lnTo>
                    <a:pt x="183" y="138"/>
                  </a:lnTo>
                  <a:lnTo>
                    <a:pt x="163" y="162"/>
                  </a:lnTo>
                  <a:close/>
                </a:path>
              </a:pathLst>
            </a:custGeom>
            <a:solidFill>
              <a:srgbClr val="9E9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82"/>
            <p:cNvSpPr>
              <a:spLocks/>
            </p:cNvSpPr>
            <p:nvPr/>
          </p:nvSpPr>
          <p:spPr bwMode="auto">
            <a:xfrm>
              <a:off x="4748213" y="1608138"/>
              <a:ext cx="290513" cy="411163"/>
            </a:xfrm>
            <a:custGeom>
              <a:avLst/>
              <a:gdLst>
                <a:gd name="T0" fmla="*/ 27 w 183"/>
                <a:gd name="T1" fmla="*/ 259 h 259"/>
                <a:gd name="T2" fmla="*/ 0 w 183"/>
                <a:gd name="T3" fmla="*/ 242 h 259"/>
                <a:gd name="T4" fmla="*/ 155 w 183"/>
                <a:gd name="T5" fmla="*/ 0 h 259"/>
                <a:gd name="T6" fmla="*/ 183 w 183"/>
                <a:gd name="T7" fmla="*/ 17 h 259"/>
                <a:gd name="T8" fmla="*/ 27 w 183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59">
                  <a:moveTo>
                    <a:pt x="27" y="259"/>
                  </a:moveTo>
                  <a:lnTo>
                    <a:pt x="0" y="242"/>
                  </a:lnTo>
                  <a:lnTo>
                    <a:pt x="155" y="0"/>
                  </a:lnTo>
                  <a:lnTo>
                    <a:pt x="183" y="17"/>
                  </a:lnTo>
                  <a:lnTo>
                    <a:pt x="27" y="259"/>
                  </a:lnTo>
                  <a:close/>
                </a:path>
              </a:pathLst>
            </a:custGeom>
            <a:solidFill>
              <a:srgbClr val="9E9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83"/>
            <p:cNvSpPr>
              <a:spLocks noChangeArrowheads="1"/>
            </p:cNvSpPr>
            <p:nvPr/>
          </p:nvSpPr>
          <p:spPr bwMode="auto">
            <a:xfrm>
              <a:off x="4967288" y="1570038"/>
              <a:ext cx="98425" cy="98425"/>
            </a:xfrm>
            <a:prstGeom prst="ellipse">
              <a:avLst/>
            </a:prstGeom>
            <a:solidFill>
              <a:srgbClr val="C3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84"/>
            <p:cNvSpPr>
              <a:spLocks noChangeArrowheads="1"/>
            </p:cNvSpPr>
            <p:nvPr/>
          </p:nvSpPr>
          <p:spPr bwMode="auto">
            <a:xfrm>
              <a:off x="4533900" y="1454151"/>
              <a:ext cx="98425" cy="98425"/>
            </a:xfrm>
            <a:prstGeom prst="ellipse">
              <a:avLst/>
            </a:prstGeom>
            <a:solidFill>
              <a:srgbClr val="F9D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85"/>
            <p:cNvSpPr>
              <a:spLocks/>
            </p:cNvSpPr>
            <p:nvPr/>
          </p:nvSpPr>
          <p:spPr bwMode="auto">
            <a:xfrm>
              <a:off x="4748213" y="1301751"/>
              <a:ext cx="49213" cy="53975"/>
            </a:xfrm>
            <a:custGeom>
              <a:avLst/>
              <a:gdLst>
                <a:gd name="T0" fmla="*/ 7 w 31"/>
                <a:gd name="T1" fmla="*/ 34 h 34"/>
                <a:gd name="T2" fmla="*/ 0 w 31"/>
                <a:gd name="T3" fmla="*/ 24 h 34"/>
                <a:gd name="T4" fmla="*/ 21 w 31"/>
                <a:gd name="T5" fmla="*/ 0 h 34"/>
                <a:gd name="T6" fmla="*/ 31 w 31"/>
                <a:gd name="T7" fmla="*/ 10 h 34"/>
                <a:gd name="T8" fmla="*/ 7 w 31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7" y="34"/>
                  </a:moveTo>
                  <a:lnTo>
                    <a:pt x="0" y="24"/>
                  </a:lnTo>
                  <a:lnTo>
                    <a:pt x="21" y="0"/>
                  </a:lnTo>
                  <a:lnTo>
                    <a:pt x="31" y="10"/>
                  </a:lnTo>
                  <a:lnTo>
                    <a:pt x="7" y="34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86"/>
            <p:cNvSpPr>
              <a:spLocks/>
            </p:cNvSpPr>
            <p:nvPr/>
          </p:nvSpPr>
          <p:spPr bwMode="auto">
            <a:xfrm>
              <a:off x="4764088" y="1274763"/>
              <a:ext cx="66675" cy="65088"/>
            </a:xfrm>
            <a:custGeom>
              <a:avLst/>
              <a:gdLst>
                <a:gd name="T0" fmla="*/ 24 w 42"/>
                <a:gd name="T1" fmla="*/ 41 h 41"/>
                <a:gd name="T2" fmla="*/ 0 w 42"/>
                <a:gd name="T3" fmla="*/ 17 h 41"/>
                <a:gd name="T4" fmla="*/ 17 w 42"/>
                <a:gd name="T5" fmla="*/ 0 h 41"/>
                <a:gd name="T6" fmla="*/ 42 w 42"/>
                <a:gd name="T7" fmla="*/ 24 h 41"/>
                <a:gd name="T8" fmla="*/ 24 w 42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24" y="41"/>
                  </a:moveTo>
                  <a:lnTo>
                    <a:pt x="0" y="17"/>
                  </a:lnTo>
                  <a:lnTo>
                    <a:pt x="17" y="0"/>
                  </a:lnTo>
                  <a:lnTo>
                    <a:pt x="42" y="24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87"/>
            <p:cNvSpPr>
              <a:spLocks/>
            </p:cNvSpPr>
            <p:nvPr/>
          </p:nvSpPr>
          <p:spPr bwMode="auto">
            <a:xfrm>
              <a:off x="4649788" y="1290638"/>
              <a:ext cx="152400" cy="158750"/>
            </a:xfrm>
            <a:custGeom>
              <a:avLst/>
              <a:gdLst>
                <a:gd name="T0" fmla="*/ 20 w 28"/>
                <a:gd name="T1" fmla="*/ 27 h 29"/>
                <a:gd name="T2" fmla="*/ 12 w 28"/>
                <a:gd name="T3" fmla="*/ 27 h 29"/>
                <a:gd name="T4" fmla="*/ 2 w 28"/>
                <a:gd name="T5" fmla="*/ 16 h 29"/>
                <a:gd name="T6" fmla="*/ 2 w 28"/>
                <a:gd name="T7" fmla="*/ 8 h 29"/>
                <a:gd name="T8" fmla="*/ 7 w 28"/>
                <a:gd name="T9" fmla="*/ 3 h 29"/>
                <a:gd name="T10" fmla="*/ 15 w 28"/>
                <a:gd name="T11" fmla="*/ 3 h 29"/>
                <a:gd name="T12" fmla="*/ 26 w 28"/>
                <a:gd name="T13" fmla="*/ 13 h 29"/>
                <a:gd name="T14" fmla="*/ 26 w 28"/>
                <a:gd name="T15" fmla="*/ 21 h 29"/>
                <a:gd name="T16" fmla="*/ 20 w 28"/>
                <a:gd name="T17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9">
                  <a:moveTo>
                    <a:pt x="20" y="27"/>
                  </a:moveTo>
                  <a:cubicBezTo>
                    <a:pt x="18" y="29"/>
                    <a:pt x="14" y="29"/>
                    <a:pt x="12" y="2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4"/>
                    <a:pt x="0" y="10"/>
                    <a:pt x="2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0"/>
                    <a:pt x="13" y="0"/>
                    <a:pt x="15" y="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8" y="15"/>
                    <a:pt x="28" y="19"/>
                    <a:pt x="26" y="21"/>
                  </a:cubicBezTo>
                  <a:lnTo>
                    <a:pt x="20" y="27"/>
                  </a:lnTo>
                  <a:close/>
                </a:path>
              </a:pathLst>
            </a:custGeom>
            <a:solidFill>
              <a:srgbClr val="AC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88"/>
            <p:cNvSpPr>
              <a:spLocks/>
            </p:cNvSpPr>
            <p:nvPr/>
          </p:nvSpPr>
          <p:spPr bwMode="auto">
            <a:xfrm>
              <a:off x="4468813" y="1306513"/>
              <a:ext cx="317500" cy="317500"/>
            </a:xfrm>
            <a:custGeom>
              <a:avLst/>
              <a:gdLst>
                <a:gd name="T0" fmla="*/ 42 w 58"/>
                <a:gd name="T1" fmla="*/ 58 h 58"/>
                <a:gd name="T2" fmla="*/ 47 w 58"/>
                <a:gd name="T3" fmla="*/ 54 h 58"/>
                <a:gd name="T4" fmla="*/ 47 w 58"/>
                <a:gd name="T5" fmla="*/ 12 h 58"/>
                <a:gd name="T6" fmla="*/ 4 w 58"/>
                <a:gd name="T7" fmla="*/ 12 h 58"/>
                <a:gd name="T8" fmla="*/ 0 w 58"/>
                <a:gd name="T9" fmla="*/ 16 h 58"/>
                <a:gd name="T10" fmla="*/ 42 w 58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8">
                  <a:moveTo>
                    <a:pt x="42" y="58"/>
                  </a:moveTo>
                  <a:cubicBezTo>
                    <a:pt x="43" y="57"/>
                    <a:pt x="45" y="56"/>
                    <a:pt x="47" y="54"/>
                  </a:cubicBezTo>
                  <a:cubicBezTo>
                    <a:pt x="58" y="42"/>
                    <a:pt x="58" y="23"/>
                    <a:pt x="47" y="12"/>
                  </a:cubicBezTo>
                  <a:cubicBezTo>
                    <a:pt x="35" y="0"/>
                    <a:pt x="16" y="0"/>
                    <a:pt x="4" y="12"/>
                  </a:cubicBezTo>
                  <a:cubicBezTo>
                    <a:pt x="3" y="13"/>
                    <a:pt x="1" y="15"/>
                    <a:pt x="0" y="16"/>
                  </a:cubicBezTo>
                  <a:lnTo>
                    <a:pt x="42" y="58"/>
                  </a:lnTo>
                  <a:close/>
                </a:path>
              </a:pathLst>
            </a:cu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89"/>
            <p:cNvSpPr>
              <a:spLocks noChangeArrowheads="1"/>
            </p:cNvSpPr>
            <p:nvPr/>
          </p:nvSpPr>
          <p:spPr bwMode="auto">
            <a:xfrm>
              <a:off x="4611688" y="1981201"/>
              <a:ext cx="317500" cy="69850"/>
            </a:xfrm>
            <a:prstGeom prst="rect">
              <a:avLst/>
            </a:prstGeom>
            <a:solidFill>
              <a:srgbClr val="C3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90"/>
            <p:cNvSpPr>
              <a:spLocks noChangeArrowheads="1"/>
            </p:cNvSpPr>
            <p:nvPr/>
          </p:nvSpPr>
          <p:spPr bwMode="auto">
            <a:xfrm>
              <a:off x="4495800" y="2035176"/>
              <a:ext cx="498475" cy="49213"/>
            </a:xfrm>
            <a:prstGeom prst="rect">
              <a:avLst/>
            </a:prstGeom>
            <a:solidFill>
              <a:srgbClr val="9E9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91"/>
            <p:cNvSpPr>
              <a:spLocks/>
            </p:cNvSpPr>
            <p:nvPr/>
          </p:nvSpPr>
          <p:spPr bwMode="auto">
            <a:xfrm>
              <a:off x="4572000" y="1373188"/>
              <a:ext cx="214313" cy="250825"/>
            </a:xfrm>
            <a:custGeom>
              <a:avLst/>
              <a:gdLst>
                <a:gd name="T0" fmla="*/ 0 w 39"/>
                <a:gd name="T1" fmla="*/ 23 h 46"/>
                <a:gd name="T2" fmla="*/ 23 w 39"/>
                <a:gd name="T3" fmla="*/ 46 h 46"/>
                <a:gd name="T4" fmla="*/ 28 w 39"/>
                <a:gd name="T5" fmla="*/ 42 h 46"/>
                <a:gd name="T6" fmla="*/ 28 w 39"/>
                <a:gd name="T7" fmla="*/ 0 h 46"/>
                <a:gd name="T8" fmla="*/ 0 w 39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6">
                  <a:moveTo>
                    <a:pt x="0" y="23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4" y="45"/>
                    <a:pt x="26" y="44"/>
                    <a:pt x="28" y="42"/>
                  </a:cubicBezTo>
                  <a:cubicBezTo>
                    <a:pt x="39" y="30"/>
                    <a:pt x="39" y="11"/>
                    <a:pt x="28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AC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39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sosceles Triangle 30"/>
          <p:cNvSpPr/>
          <p:nvPr/>
        </p:nvSpPr>
        <p:spPr>
          <a:xfrm>
            <a:off x="5457056" y="2052037"/>
            <a:ext cx="3312368" cy="323505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vert="vert270" wrap="square" lIns="72000" tIns="0" rIns="0" bIns="0" anchor="ctr"/>
          <a:lstStyle/>
          <a:p>
            <a:pPr algn="ctr"/>
            <a:endParaRPr lang="en-US" sz="280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Экономическая эффективность: </a:t>
            </a:r>
            <a:br>
              <a:rPr lang="ru-RU" dirty="0"/>
            </a:br>
            <a:r>
              <a:rPr lang="ru-RU" dirty="0" smtClean="0"/>
              <a:t>Сотрудники организации (1</a:t>
            </a:r>
            <a:r>
              <a:rPr lang="en-US" dirty="0" smtClean="0"/>
              <a:t>/2)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50140" y="3789364"/>
            <a:ext cx="4530725" cy="2376486"/>
          </a:xfrm>
          <a:prstGeom prst="rect">
            <a:avLst/>
          </a:prstGeom>
          <a:gradFill>
            <a:gsLst>
              <a:gs pos="0">
                <a:srgbClr val="DCDDDD"/>
              </a:gs>
              <a:gs pos="35000">
                <a:srgbClr val="F1F1F1"/>
              </a:gs>
              <a:gs pos="100000">
                <a:srgbClr val="F1F1F1"/>
              </a:gs>
            </a:gsLst>
            <a:lin ang="16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charset="0"/>
              <a:buNone/>
              <a:tabLst/>
            </a:pP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489" y="1288670"/>
            <a:ext cx="4530376" cy="2376486"/>
          </a:xfrm>
          <a:prstGeom prst="rect">
            <a:avLst/>
          </a:prstGeom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50489" y="1268413"/>
            <a:ext cx="997076" cy="2376487"/>
          </a:xfrm>
          <a:prstGeom prst="rightArrow">
            <a:avLst>
              <a:gd name="adj1" fmla="val 83962"/>
              <a:gd name="adj2" fmla="val 79859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vert="vert270"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51145" y="1288670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sp>
        <p:nvSpPr>
          <p:cNvPr id="8" name="Rectangle 7"/>
          <p:cNvSpPr/>
          <p:nvPr/>
        </p:nvSpPr>
        <p:spPr>
          <a:xfrm>
            <a:off x="1358510" y="1785285"/>
            <a:ext cx="3450473" cy="1787731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Снижение производственного травматизма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Снижение уровня профессиональной заболеваемости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Повышение корпоративной культуры и психологического климата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Снижение уровня текучести кадров</a:t>
            </a:r>
          </a:p>
        </p:txBody>
      </p:sp>
      <p:sp>
        <p:nvSpPr>
          <p:cNvPr id="9" name="Rectangle 8"/>
          <p:cNvSpPr/>
          <p:nvPr/>
        </p:nvSpPr>
        <p:spPr>
          <a:xfrm>
            <a:off x="1358507" y="1353714"/>
            <a:ext cx="2720406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4066AA"/>
                </a:solidFill>
                <a:latin typeface="Arial Black" panose="020B0A04020102020204" pitchFamily="34" charset="0"/>
              </a:rPr>
              <a:t>Сотрудники организации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30967" y="1434093"/>
            <a:ext cx="288032" cy="288032"/>
            <a:chOff x="3461395" y="3256828"/>
            <a:chExt cx="288032" cy="288032"/>
          </a:xfrm>
        </p:grpSpPr>
        <p:sp>
          <p:nvSpPr>
            <p:cNvPr id="11" name="Oval 10"/>
            <p:cNvSpPr/>
            <p:nvPr/>
          </p:nvSpPr>
          <p:spPr>
            <a:xfrm>
              <a:off x="3461395" y="3256828"/>
              <a:ext cx="288032" cy="288032"/>
            </a:xfrm>
            <a:prstGeom prst="ellipse">
              <a:avLst/>
            </a:prstGeom>
            <a:solidFill>
              <a:srgbClr val="DC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3534598" y="3332056"/>
              <a:ext cx="198016" cy="150383"/>
            </a:xfrm>
            <a:prstGeom prst="triangle">
              <a:avLst/>
            </a:prstGeom>
            <a:solidFill>
              <a:srgbClr val="406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34213" y="1313488"/>
            <a:ext cx="336728" cy="399914"/>
            <a:chOff x="1549400" y="2517776"/>
            <a:chExt cx="668338" cy="793750"/>
          </a:xfrm>
        </p:grpSpPr>
        <p:sp>
          <p:nvSpPr>
            <p:cNvPr id="14" name="Freeform 89"/>
            <p:cNvSpPr>
              <a:spLocks/>
            </p:cNvSpPr>
            <p:nvPr/>
          </p:nvSpPr>
          <p:spPr bwMode="auto">
            <a:xfrm>
              <a:off x="1549400" y="2873376"/>
              <a:ext cx="668338" cy="438150"/>
            </a:xfrm>
            <a:custGeom>
              <a:avLst/>
              <a:gdLst>
                <a:gd name="T0" fmla="*/ 102 w 122"/>
                <a:gd name="T1" fmla="*/ 33 h 80"/>
                <a:gd name="T2" fmla="*/ 60 w 122"/>
                <a:gd name="T3" fmla="*/ 0 h 80"/>
                <a:gd name="T4" fmla="*/ 18 w 122"/>
                <a:gd name="T5" fmla="*/ 33 h 80"/>
                <a:gd name="T6" fmla="*/ 60 w 122"/>
                <a:gd name="T7" fmla="*/ 80 h 80"/>
                <a:gd name="T8" fmla="*/ 102 w 122"/>
                <a:gd name="T9" fmla="*/ 3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80">
                  <a:moveTo>
                    <a:pt x="102" y="33"/>
                  </a:moveTo>
                  <a:cubicBezTo>
                    <a:pt x="95" y="9"/>
                    <a:pt x="83" y="0"/>
                    <a:pt x="60" y="0"/>
                  </a:cubicBezTo>
                  <a:cubicBezTo>
                    <a:pt x="36" y="0"/>
                    <a:pt x="26" y="7"/>
                    <a:pt x="18" y="33"/>
                  </a:cubicBezTo>
                  <a:cubicBezTo>
                    <a:pt x="11" y="57"/>
                    <a:pt x="0" y="80"/>
                    <a:pt x="60" y="80"/>
                  </a:cubicBezTo>
                  <a:cubicBezTo>
                    <a:pt x="122" y="80"/>
                    <a:pt x="109" y="56"/>
                    <a:pt x="102" y="33"/>
                  </a:cubicBez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0"/>
            <p:cNvSpPr>
              <a:spLocks/>
            </p:cNvSpPr>
            <p:nvPr/>
          </p:nvSpPr>
          <p:spPr bwMode="auto">
            <a:xfrm>
              <a:off x="1757363" y="2873376"/>
              <a:ext cx="241300" cy="388938"/>
            </a:xfrm>
            <a:custGeom>
              <a:avLst/>
              <a:gdLst>
                <a:gd name="T0" fmla="*/ 24 w 44"/>
                <a:gd name="T1" fmla="*/ 71 h 71"/>
                <a:gd name="T2" fmla="*/ 44 w 44"/>
                <a:gd name="T3" fmla="*/ 10 h 71"/>
                <a:gd name="T4" fmla="*/ 37 w 44"/>
                <a:gd name="T5" fmla="*/ 10 h 71"/>
                <a:gd name="T6" fmla="*/ 41 w 44"/>
                <a:gd name="T7" fmla="*/ 3 h 71"/>
                <a:gd name="T8" fmla="*/ 22 w 44"/>
                <a:gd name="T9" fmla="*/ 0 h 71"/>
                <a:gd name="T10" fmla="*/ 6 w 44"/>
                <a:gd name="T11" fmla="*/ 2 h 71"/>
                <a:gd name="T12" fmla="*/ 8 w 44"/>
                <a:gd name="T13" fmla="*/ 9 h 71"/>
                <a:gd name="T14" fmla="*/ 0 w 44"/>
                <a:gd name="T15" fmla="*/ 10 h 71"/>
                <a:gd name="T16" fmla="*/ 24 w 44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71">
                  <a:moveTo>
                    <a:pt x="24" y="71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1"/>
                    <a:pt x="29" y="0"/>
                    <a:pt x="22" y="0"/>
                  </a:cubicBezTo>
                  <a:cubicBezTo>
                    <a:pt x="16" y="0"/>
                    <a:pt x="10" y="1"/>
                    <a:pt x="6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24" y="71"/>
                  </a:lnTo>
                  <a:close/>
                </a:path>
              </a:pathLst>
            </a:custGeom>
            <a:solidFill>
              <a:srgbClr val="CDE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91"/>
            <p:cNvSpPr>
              <a:spLocks noChangeArrowheads="1"/>
            </p:cNvSpPr>
            <p:nvPr/>
          </p:nvSpPr>
          <p:spPr bwMode="auto">
            <a:xfrm>
              <a:off x="1730375" y="2517776"/>
              <a:ext cx="295275" cy="355600"/>
            </a:xfrm>
            <a:prstGeom prst="ellipse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2"/>
            <p:cNvSpPr>
              <a:spLocks/>
            </p:cNvSpPr>
            <p:nvPr/>
          </p:nvSpPr>
          <p:spPr bwMode="auto">
            <a:xfrm>
              <a:off x="1833563" y="2895601"/>
              <a:ext cx="88900" cy="60325"/>
            </a:xfrm>
            <a:custGeom>
              <a:avLst/>
              <a:gdLst>
                <a:gd name="T0" fmla="*/ 4 w 16"/>
                <a:gd name="T1" fmla="*/ 0 h 11"/>
                <a:gd name="T2" fmla="*/ 12 w 16"/>
                <a:gd name="T3" fmla="*/ 0 h 11"/>
                <a:gd name="T4" fmla="*/ 16 w 16"/>
                <a:gd name="T5" fmla="*/ 3 h 11"/>
                <a:gd name="T6" fmla="*/ 14 w 16"/>
                <a:gd name="T7" fmla="*/ 7 h 11"/>
                <a:gd name="T8" fmla="*/ 11 w 16"/>
                <a:gd name="T9" fmla="*/ 11 h 11"/>
                <a:gd name="T10" fmla="*/ 6 w 16"/>
                <a:gd name="T11" fmla="*/ 11 h 11"/>
                <a:gd name="T12" fmla="*/ 2 w 16"/>
                <a:gd name="T13" fmla="*/ 7 h 11"/>
                <a:gd name="T14" fmla="*/ 0 w 16"/>
                <a:gd name="T15" fmla="*/ 3 h 11"/>
                <a:gd name="T16" fmla="*/ 4 w 16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1"/>
                    <a:pt x="16" y="3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9"/>
                    <a:pt x="13" y="11"/>
                    <a:pt x="11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2" y="9"/>
                    <a:pt x="2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40A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3"/>
            <p:cNvSpPr>
              <a:spLocks/>
            </p:cNvSpPr>
            <p:nvPr/>
          </p:nvSpPr>
          <p:spPr bwMode="auto">
            <a:xfrm>
              <a:off x="1833563" y="2971801"/>
              <a:ext cx="98425" cy="290513"/>
            </a:xfrm>
            <a:custGeom>
              <a:avLst/>
              <a:gdLst>
                <a:gd name="T0" fmla="*/ 62 w 62"/>
                <a:gd name="T1" fmla="*/ 104 h 183"/>
                <a:gd name="T2" fmla="*/ 45 w 62"/>
                <a:gd name="T3" fmla="*/ 0 h 183"/>
                <a:gd name="T4" fmla="*/ 14 w 62"/>
                <a:gd name="T5" fmla="*/ 0 h 183"/>
                <a:gd name="T6" fmla="*/ 0 w 62"/>
                <a:gd name="T7" fmla="*/ 97 h 183"/>
                <a:gd name="T8" fmla="*/ 35 w 62"/>
                <a:gd name="T9" fmla="*/ 183 h 183"/>
                <a:gd name="T10" fmla="*/ 62 w 62"/>
                <a:gd name="T11" fmla="*/ 10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83">
                  <a:moveTo>
                    <a:pt x="62" y="104"/>
                  </a:moveTo>
                  <a:lnTo>
                    <a:pt x="45" y="0"/>
                  </a:lnTo>
                  <a:lnTo>
                    <a:pt x="14" y="0"/>
                  </a:lnTo>
                  <a:lnTo>
                    <a:pt x="0" y="97"/>
                  </a:lnTo>
                  <a:lnTo>
                    <a:pt x="35" y="183"/>
                  </a:lnTo>
                  <a:lnTo>
                    <a:pt x="62" y="104"/>
                  </a:lnTo>
                  <a:close/>
                </a:path>
              </a:pathLst>
            </a:custGeom>
            <a:solidFill>
              <a:srgbClr val="40A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4"/>
            <p:cNvSpPr>
              <a:spLocks/>
            </p:cNvSpPr>
            <p:nvPr/>
          </p:nvSpPr>
          <p:spPr bwMode="auto">
            <a:xfrm>
              <a:off x="1878013" y="2517776"/>
              <a:ext cx="147638" cy="355600"/>
            </a:xfrm>
            <a:custGeom>
              <a:avLst/>
              <a:gdLst>
                <a:gd name="T0" fmla="*/ 0 w 27"/>
                <a:gd name="T1" fmla="*/ 0 h 65"/>
                <a:gd name="T2" fmla="*/ 0 w 27"/>
                <a:gd name="T3" fmla="*/ 65 h 65"/>
                <a:gd name="T4" fmla="*/ 27 w 27"/>
                <a:gd name="T5" fmla="*/ 30 h 65"/>
                <a:gd name="T6" fmla="*/ 0 w 27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65">
                  <a:moveTo>
                    <a:pt x="0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15" y="65"/>
                    <a:pt x="27" y="48"/>
                    <a:pt x="27" y="30"/>
                  </a:cubicBezTo>
                  <a:cubicBezTo>
                    <a:pt x="27" y="12"/>
                    <a:pt x="15" y="1"/>
                    <a:pt x="0" y="0"/>
                  </a:cubicBezTo>
                  <a:close/>
                </a:path>
              </a:pathLst>
            </a:custGeom>
            <a:solidFill>
              <a:srgbClr val="C3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5"/>
            <p:cNvSpPr>
              <a:spLocks/>
            </p:cNvSpPr>
            <p:nvPr/>
          </p:nvSpPr>
          <p:spPr bwMode="auto">
            <a:xfrm>
              <a:off x="1730375" y="2517776"/>
              <a:ext cx="295275" cy="196850"/>
            </a:xfrm>
            <a:custGeom>
              <a:avLst/>
              <a:gdLst>
                <a:gd name="T0" fmla="*/ 27 w 54"/>
                <a:gd name="T1" fmla="*/ 0 h 36"/>
                <a:gd name="T2" fmla="*/ 0 w 54"/>
                <a:gd name="T3" fmla="*/ 30 h 36"/>
                <a:gd name="T4" fmla="*/ 0 w 54"/>
                <a:gd name="T5" fmla="*/ 33 h 36"/>
                <a:gd name="T6" fmla="*/ 14 w 54"/>
                <a:gd name="T7" fmla="*/ 36 h 36"/>
                <a:gd name="T8" fmla="*/ 38 w 54"/>
                <a:gd name="T9" fmla="*/ 25 h 36"/>
                <a:gd name="T10" fmla="*/ 54 w 54"/>
                <a:gd name="T11" fmla="*/ 31 h 36"/>
                <a:gd name="T12" fmla="*/ 54 w 54"/>
                <a:gd name="T13" fmla="*/ 31 h 36"/>
                <a:gd name="T14" fmla="*/ 54 w 54"/>
                <a:gd name="T15" fmla="*/ 30 h 36"/>
                <a:gd name="T16" fmla="*/ 27 w 54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6">
                  <a:moveTo>
                    <a:pt x="27" y="0"/>
                  </a:moveTo>
                  <a:cubicBezTo>
                    <a:pt x="12" y="0"/>
                    <a:pt x="0" y="12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4" y="35"/>
                    <a:pt x="9" y="36"/>
                    <a:pt x="14" y="36"/>
                  </a:cubicBezTo>
                  <a:cubicBezTo>
                    <a:pt x="24" y="36"/>
                    <a:pt x="33" y="32"/>
                    <a:pt x="38" y="25"/>
                  </a:cubicBezTo>
                  <a:cubicBezTo>
                    <a:pt x="42" y="28"/>
                    <a:pt x="48" y="31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AutoShape 4"/>
          <p:cNvSpPr>
            <a:spLocks noChangeArrowheads="1"/>
          </p:cNvSpPr>
          <p:nvPr/>
        </p:nvSpPr>
        <p:spPr bwMode="auto">
          <a:xfrm rot="5400000">
            <a:off x="2441211" y="3237906"/>
            <a:ext cx="337893" cy="1008113"/>
          </a:xfrm>
          <a:prstGeom prst="rightArrow">
            <a:avLst>
              <a:gd name="adj1" fmla="val 56835"/>
              <a:gd name="adj2" fmla="val 79859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vert="vert270"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838" y="4161771"/>
            <a:ext cx="4414167" cy="1800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338D"/>
                </a:solidFill>
              </a:rPr>
              <a:t>«Профилактика </a:t>
            </a:r>
            <a:r>
              <a:rPr lang="ru-RU" sz="1200" i="1" dirty="0">
                <a:solidFill>
                  <a:srgbClr val="00338D"/>
                </a:solidFill>
              </a:rPr>
              <a:t>гораздо более эффективна и менее затратна, чем лечение или реабилитация. Все страны могут и должны предпринять конкретные шаги, чтобы расширить возможности профилактики профессиональных </a:t>
            </a:r>
            <a:r>
              <a:rPr lang="ru-RU" sz="1200" i="1" dirty="0" smtClean="0">
                <a:solidFill>
                  <a:srgbClr val="00338D"/>
                </a:solidFill>
              </a:rPr>
              <a:t>заболеваний.»</a:t>
            </a:r>
            <a:endParaRPr lang="en-US" sz="1200" i="1" dirty="0" smtClean="0">
              <a:solidFill>
                <a:srgbClr val="00338D"/>
              </a:solidFill>
            </a:endParaRPr>
          </a:p>
          <a:p>
            <a:endParaRPr lang="ru-RU" sz="1000" i="1" dirty="0" smtClean="0">
              <a:solidFill>
                <a:schemeClr val="tx1"/>
              </a:solidFill>
            </a:endParaRPr>
          </a:p>
          <a:p>
            <a:pPr algn="r"/>
            <a:r>
              <a:rPr lang="ru-RU" sz="1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Международная </a:t>
            </a:r>
            <a:r>
              <a:rPr lang="ru-RU" sz="1000" dirty="0">
                <a:solidFill>
                  <a:schemeClr val="tx1"/>
                </a:solidFill>
                <a:latin typeface="Arial Black" panose="020B0A04020102020204" pitchFamily="34" charset="0"/>
              </a:rPr>
              <a:t>организация </a:t>
            </a:r>
            <a:r>
              <a:rPr lang="ru-RU" sz="1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труда </a:t>
            </a:r>
            <a:endParaRPr lang="en-US" sz="1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«Профилактика </a:t>
            </a:r>
            <a:r>
              <a:rPr lang="ru-RU" sz="1000" dirty="0">
                <a:solidFill>
                  <a:schemeClr val="tx1"/>
                </a:solidFill>
                <a:latin typeface="Arial Black" panose="020B0A04020102020204" pitchFamily="34" charset="0"/>
              </a:rPr>
              <a:t>профессиональных </a:t>
            </a:r>
            <a:r>
              <a:rPr lang="ru-RU" sz="1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заболеваний» </a:t>
            </a:r>
          </a:p>
          <a:p>
            <a:pPr algn="r"/>
            <a:r>
              <a:rPr lang="ru-RU" sz="1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Доклад ко Всемирному дню </a:t>
            </a:r>
            <a:r>
              <a:rPr lang="ru-RU" sz="1000" dirty="0">
                <a:solidFill>
                  <a:schemeClr val="tx1"/>
                </a:solidFill>
                <a:latin typeface="Arial Black" panose="020B0A04020102020204" pitchFamily="34" charset="0"/>
              </a:rPr>
              <a:t>охраны труда </a:t>
            </a:r>
            <a:r>
              <a:rPr lang="ru-RU" sz="1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28 </a:t>
            </a:r>
            <a:r>
              <a:rPr lang="ru-RU" sz="1000" dirty="0">
                <a:solidFill>
                  <a:schemeClr val="tx1"/>
                </a:solidFill>
                <a:latin typeface="Arial Black" panose="020B0A04020102020204" pitchFamily="34" charset="0"/>
              </a:rPr>
              <a:t>апреля 2013 </a:t>
            </a:r>
            <a:r>
              <a:rPr lang="ru-RU" sz="1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года </a:t>
            </a:r>
            <a:endParaRPr lang="en-GB" sz="10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 bwMode="gray">
          <a:xfrm>
            <a:off x="5042910" y="5808126"/>
            <a:ext cx="4512254" cy="5011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9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9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9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9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buClr>
                <a:srgbClr val="007C92"/>
              </a:buClr>
            </a:pPr>
            <a:r>
              <a:rPr lang="ru-RU" sz="800" dirty="0" smtClean="0"/>
              <a:t>Источники:</a:t>
            </a:r>
          </a:p>
          <a:p>
            <a:pPr>
              <a:spcBef>
                <a:spcPts val="0"/>
              </a:spcBef>
              <a:buClr>
                <a:srgbClr val="007C92"/>
              </a:buClr>
            </a:pPr>
            <a:r>
              <a:rPr lang="en-US" sz="800" b="0" dirty="0"/>
              <a:t>OSHA’s statistics on Total Recordable Injury Rate, DuPont Survey (2002-2011) on Safety </a:t>
            </a:r>
            <a:r>
              <a:rPr lang="en-US" sz="800" b="0" dirty="0" smtClean="0"/>
              <a:t>Culture</a:t>
            </a:r>
            <a:endParaRPr lang="ru-RU" sz="800" b="0" dirty="0" smtClean="0"/>
          </a:p>
          <a:p>
            <a:pPr>
              <a:spcBef>
                <a:spcPts val="0"/>
              </a:spcBef>
              <a:buClr>
                <a:srgbClr val="007C92"/>
              </a:buClr>
            </a:pPr>
            <a:r>
              <a:rPr lang="ru-RU" sz="800" b="0" dirty="0"/>
              <a:t>Международная организация </a:t>
            </a:r>
            <a:r>
              <a:rPr lang="ru-RU" sz="800" b="0" dirty="0" smtClean="0"/>
              <a:t>труда, «</a:t>
            </a:r>
            <a:r>
              <a:rPr lang="ru-RU" sz="800" b="0" dirty="0"/>
              <a:t>Профилактика профессиональных заболеваний</a:t>
            </a:r>
            <a:r>
              <a:rPr lang="ru-RU" sz="800" b="0" dirty="0" smtClean="0"/>
              <a:t>», 2013</a:t>
            </a:r>
            <a:endParaRPr lang="en-US" sz="800" b="0" dirty="0"/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4819928" y="2175093"/>
            <a:ext cx="337893" cy="1008113"/>
          </a:xfrm>
          <a:prstGeom prst="rightArrow">
            <a:avLst>
              <a:gd name="adj1" fmla="val 56835"/>
              <a:gd name="adj2" fmla="val 79859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vert="vert270"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457056" y="1513739"/>
            <a:ext cx="0" cy="3773347"/>
          </a:xfrm>
          <a:prstGeom prst="straightConnector1">
            <a:avLst/>
          </a:prstGeom>
          <a:ln w="12700">
            <a:solidFill>
              <a:srgbClr val="7476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57056" y="5301208"/>
            <a:ext cx="4098108" cy="0"/>
          </a:xfrm>
          <a:prstGeom prst="straightConnector1">
            <a:avLst/>
          </a:prstGeom>
          <a:ln w="12700">
            <a:solidFill>
              <a:srgbClr val="7476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105128" y="2060848"/>
            <a:ext cx="0" cy="32262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873213" y="2052037"/>
            <a:ext cx="0" cy="32262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641298" y="2052037"/>
            <a:ext cx="0" cy="32262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8409384" y="2053703"/>
            <a:ext cx="0" cy="32262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57056" y="4653136"/>
            <a:ext cx="36724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457056" y="3981062"/>
            <a:ext cx="36724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457056" y="3308987"/>
            <a:ext cx="36724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57056" y="2636912"/>
            <a:ext cx="36724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16200000">
            <a:off x="4183983" y="3805011"/>
            <a:ext cx="1850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</a:pPr>
            <a:r>
              <a:rPr lang="ru-RU" sz="1000" b="1" dirty="0" smtClean="0"/>
              <a:t>Совокупный показатель травматизма</a:t>
            </a:r>
            <a:endParaRPr lang="ru-RU" sz="1000" b="1" dirty="0"/>
          </a:p>
        </p:txBody>
      </p:sp>
      <p:sp>
        <p:nvSpPr>
          <p:cNvPr id="43" name="Rectangle 42"/>
          <p:cNvSpPr/>
          <p:nvPr/>
        </p:nvSpPr>
        <p:spPr>
          <a:xfrm>
            <a:off x="5989247" y="5522929"/>
            <a:ext cx="23920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</a:pPr>
            <a:r>
              <a:rPr lang="ru-RU" sz="1000" b="1" dirty="0" smtClean="0"/>
              <a:t>Уровень корпоративной культуры</a:t>
            </a:r>
            <a:endParaRPr lang="ru-RU" sz="1000" b="1" dirty="0"/>
          </a:p>
        </p:txBody>
      </p:sp>
      <p:sp>
        <p:nvSpPr>
          <p:cNvPr id="44" name="Rectangle 43"/>
          <p:cNvSpPr/>
          <p:nvPr/>
        </p:nvSpPr>
        <p:spPr>
          <a:xfrm>
            <a:off x="5241032" y="251034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</a:pPr>
            <a:r>
              <a:rPr lang="ru-RU" sz="1000" b="1" dirty="0" smtClean="0"/>
              <a:t>8</a:t>
            </a:r>
            <a:endParaRPr lang="ru-RU" sz="1000" b="1" dirty="0"/>
          </a:p>
        </p:txBody>
      </p:sp>
      <p:sp>
        <p:nvSpPr>
          <p:cNvPr id="45" name="Rectangle 44"/>
          <p:cNvSpPr/>
          <p:nvPr/>
        </p:nvSpPr>
        <p:spPr>
          <a:xfrm>
            <a:off x="5241032" y="3182419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</a:pPr>
            <a:r>
              <a:rPr lang="ru-RU" sz="1000" b="1" dirty="0" smtClean="0"/>
              <a:t>6</a:t>
            </a:r>
            <a:endParaRPr lang="ru-RU" sz="1000" b="1" dirty="0"/>
          </a:p>
        </p:txBody>
      </p:sp>
      <p:sp>
        <p:nvSpPr>
          <p:cNvPr id="46" name="Rectangle 45"/>
          <p:cNvSpPr/>
          <p:nvPr/>
        </p:nvSpPr>
        <p:spPr>
          <a:xfrm>
            <a:off x="5241032" y="3854492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</a:pPr>
            <a:r>
              <a:rPr lang="ru-RU" sz="1000" b="1" dirty="0" smtClean="0"/>
              <a:t>4</a:t>
            </a:r>
            <a:endParaRPr lang="ru-RU" sz="1000" b="1" dirty="0"/>
          </a:p>
        </p:txBody>
      </p:sp>
      <p:sp>
        <p:nvSpPr>
          <p:cNvPr id="47" name="Rectangle 46"/>
          <p:cNvSpPr/>
          <p:nvPr/>
        </p:nvSpPr>
        <p:spPr>
          <a:xfrm>
            <a:off x="5241032" y="4463977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</a:pPr>
            <a:r>
              <a:rPr lang="ru-RU" sz="1000" b="1" dirty="0" smtClean="0"/>
              <a:t>2</a:t>
            </a:r>
            <a:endParaRPr lang="ru-RU" sz="1000" b="1" dirty="0"/>
          </a:p>
        </p:txBody>
      </p:sp>
      <p:sp>
        <p:nvSpPr>
          <p:cNvPr id="48" name="Rectangle 47"/>
          <p:cNvSpPr/>
          <p:nvPr/>
        </p:nvSpPr>
        <p:spPr>
          <a:xfrm>
            <a:off x="5942263" y="5280578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</a:pPr>
            <a:r>
              <a:rPr lang="ru-RU" sz="1000" b="1" dirty="0" smtClean="0"/>
              <a:t>40</a:t>
            </a:r>
            <a:endParaRPr lang="ru-RU" sz="1000" b="1" dirty="0"/>
          </a:p>
        </p:txBody>
      </p:sp>
      <p:sp>
        <p:nvSpPr>
          <p:cNvPr id="49" name="Rectangle 48"/>
          <p:cNvSpPr/>
          <p:nvPr/>
        </p:nvSpPr>
        <p:spPr>
          <a:xfrm>
            <a:off x="6710347" y="5288506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</a:pPr>
            <a:r>
              <a:rPr lang="ru-RU" sz="1000" b="1" dirty="0" smtClean="0"/>
              <a:t>60</a:t>
            </a:r>
            <a:endParaRPr lang="ru-RU" sz="1000" b="1" dirty="0"/>
          </a:p>
        </p:txBody>
      </p:sp>
      <p:sp>
        <p:nvSpPr>
          <p:cNvPr id="50" name="Rectangle 49"/>
          <p:cNvSpPr/>
          <p:nvPr/>
        </p:nvSpPr>
        <p:spPr>
          <a:xfrm>
            <a:off x="7478433" y="5288505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</a:pPr>
            <a:r>
              <a:rPr lang="ru-RU" sz="1000" b="1" dirty="0" smtClean="0"/>
              <a:t>80</a:t>
            </a:r>
            <a:endParaRPr lang="ru-RU" sz="1000" b="1" dirty="0"/>
          </a:p>
        </p:txBody>
      </p:sp>
      <p:sp>
        <p:nvSpPr>
          <p:cNvPr id="51" name="Rectangle 50"/>
          <p:cNvSpPr/>
          <p:nvPr/>
        </p:nvSpPr>
        <p:spPr>
          <a:xfrm>
            <a:off x="8246517" y="5301385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</a:pPr>
            <a:r>
              <a:rPr lang="ru-RU" sz="1000" b="1" dirty="0" smtClean="0"/>
              <a:t>100</a:t>
            </a:r>
            <a:endParaRPr lang="ru-RU" sz="1000" b="1" dirty="0"/>
          </a:p>
        </p:txBody>
      </p:sp>
      <p:grpSp>
        <p:nvGrpSpPr>
          <p:cNvPr id="56" name="Group 55"/>
          <p:cNvGrpSpPr/>
          <p:nvPr/>
        </p:nvGrpSpPr>
        <p:grpSpPr>
          <a:xfrm>
            <a:off x="5655396" y="3166885"/>
            <a:ext cx="291736" cy="1007326"/>
            <a:chOff x="-820496" y="2175093"/>
            <a:chExt cx="291736" cy="10073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Rectangle 51"/>
            <p:cNvSpPr/>
            <p:nvPr/>
          </p:nvSpPr>
          <p:spPr>
            <a:xfrm>
              <a:off x="-820496" y="2350463"/>
              <a:ext cx="288032" cy="288032"/>
            </a:xfrm>
            <a:prstGeom prst="rect">
              <a:avLst/>
            </a:prstGeom>
            <a:solidFill>
              <a:srgbClr val="00338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-816792" y="2633456"/>
              <a:ext cx="288032" cy="548963"/>
            </a:xfrm>
            <a:prstGeom prst="rect">
              <a:avLst/>
            </a:prstGeom>
            <a:solidFill>
              <a:srgbClr val="00338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52" idx="0"/>
            </p:cNvCxnSpPr>
            <p:nvPr/>
          </p:nvCxnSpPr>
          <p:spPr>
            <a:xfrm flipV="1">
              <a:off x="-676480" y="2175093"/>
              <a:ext cx="0" cy="17537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374749" y="3573016"/>
            <a:ext cx="288032" cy="1250215"/>
            <a:chOff x="-820496" y="1932204"/>
            <a:chExt cx="288032" cy="12502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Rectangle 57"/>
            <p:cNvSpPr/>
            <p:nvPr/>
          </p:nvSpPr>
          <p:spPr>
            <a:xfrm>
              <a:off x="-820496" y="2350463"/>
              <a:ext cx="288032" cy="288032"/>
            </a:xfrm>
            <a:prstGeom prst="rect">
              <a:avLst/>
            </a:prstGeom>
            <a:solidFill>
              <a:srgbClr val="00338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-816792" y="2633456"/>
              <a:ext cx="282542" cy="548963"/>
            </a:xfrm>
            <a:prstGeom prst="rect">
              <a:avLst/>
            </a:prstGeom>
            <a:solidFill>
              <a:srgbClr val="00338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>
              <a:stCxn id="58" idx="0"/>
            </p:cNvCxnSpPr>
            <p:nvPr/>
          </p:nvCxnSpPr>
          <p:spPr>
            <a:xfrm flipV="1">
              <a:off x="-676480" y="1932204"/>
              <a:ext cx="0" cy="41825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 flipV="1">
            <a:off x="6518765" y="4823231"/>
            <a:ext cx="0" cy="4182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7093703" y="3910910"/>
            <a:ext cx="291736" cy="1247124"/>
            <a:chOff x="-820496" y="1935295"/>
            <a:chExt cx="291736" cy="12471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Rectangle 63"/>
            <p:cNvSpPr/>
            <p:nvPr/>
          </p:nvSpPr>
          <p:spPr>
            <a:xfrm>
              <a:off x="-820496" y="2350463"/>
              <a:ext cx="288032" cy="288032"/>
            </a:xfrm>
            <a:prstGeom prst="rect">
              <a:avLst/>
            </a:prstGeom>
            <a:solidFill>
              <a:srgbClr val="00338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-816792" y="2633456"/>
              <a:ext cx="288032" cy="548963"/>
            </a:xfrm>
            <a:prstGeom prst="rect">
              <a:avLst/>
            </a:prstGeom>
            <a:solidFill>
              <a:srgbClr val="00338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>
              <a:stCxn id="64" idx="0"/>
            </p:cNvCxnSpPr>
            <p:nvPr/>
          </p:nvCxnSpPr>
          <p:spPr>
            <a:xfrm flipV="1">
              <a:off x="-676480" y="1935295"/>
              <a:ext cx="0" cy="41516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 flipV="1">
            <a:off x="7253165" y="5158034"/>
            <a:ext cx="0" cy="834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7865490" y="4930082"/>
            <a:ext cx="288033" cy="319448"/>
            <a:chOff x="8534988" y="3910910"/>
            <a:chExt cx="288033" cy="319448"/>
          </a:xfrm>
        </p:grpSpPr>
        <p:grpSp>
          <p:nvGrpSpPr>
            <p:cNvPr id="71" name="Group 70"/>
            <p:cNvGrpSpPr/>
            <p:nvPr/>
          </p:nvGrpSpPr>
          <p:grpSpPr>
            <a:xfrm>
              <a:off x="8534988" y="3910910"/>
              <a:ext cx="288033" cy="212515"/>
              <a:chOff x="-816793" y="2969904"/>
              <a:chExt cx="288033" cy="2125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Rectangle 71"/>
              <p:cNvSpPr/>
              <p:nvPr/>
            </p:nvSpPr>
            <p:spPr>
              <a:xfrm>
                <a:off x="-816793" y="2969904"/>
                <a:ext cx="288032" cy="130862"/>
              </a:xfrm>
              <a:prstGeom prst="rect">
                <a:avLst/>
              </a:prstGeom>
              <a:solidFill>
                <a:srgbClr val="00338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-816792" y="3110209"/>
                <a:ext cx="288032" cy="72210"/>
              </a:xfrm>
              <a:prstGeom prst="rect">
                <a:avLst/>
              </a:prstGeom>
              <a:solidFill>
                <a:srgbClr val="00338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5" name="Straight Connector 74"/>
            <p:cNvCxnSpPr/>
            <p:nvPr/>
          </p:nvCxnSpPr>
          <p:spPr>
            <a:xfrm flipV="1">
              <a:off x="8682548" y="4146902"/>
              <a:ext cx="0" cy="8345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/>
          <p:cNvSpPr/>
          <p:nvPr/>
        </p:nvSpPr>
        <p:spPr>
          <a:xfrm>
            <a:off x="8079985" y="4753213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</a:pPr>
            <a:r>
              <a:rPr lang="ru-RU" sz="1600" b="1" dirty="0" smtClean="0"/>
              <a:t>*</a:t>
            </a:r>
            <a:endParaRPr lang="ru-RU" sz="1600" b="1" dirty="0"/>
          </a:p>
        </p:txBody>
      </p:sp>
      <p:sp>
        <p:nvSpPr>
          <p:cNvPr id="69" name="Rectangle 68"/>
          <p:cNvSpPr/>
          <p:nvPr/>
        </p:nvSpPr>
        <p:spPr>
          <a:xfrm>
            <a:off x="6774985" y="2343379"/>
            <a:ext cx="24477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en-US" sz="1200" b="1" dirty="0" smtClean="0">
                <a:solidFill>
                  <a:schemeClr val="bg2">
                    <a:lumMod val="75000"/>
                  </a:schemeClr>
                </a:solidFill>
              </a:rPr>
              <a:t>Взаимосвязь уровня культуры безопасности и внедрения соответствующих добровольных программ с показателями производственного травматизма</a:t>
            </a:r>
            <a:endParaRPr lang="en-US" alt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Экономическая эффективность: </a:t>
            </a:r>
            <a:br>
              <a:rPr lang="ru-RU" dirty="0"/>
            </a:br>
            <a:r>
              <a:rPr lang="ru-RU" dirty="0"/>
              <a:t>Сотрудники организации </a:t>
            </a:r>
            <a:r>
              <a:rPr lang="ru-RU" dirty="0" smtClean="0"/>
              <a:t>(</a:t>
            </a:r>
            <a:r>
              <a:rPr lang="en-US" dirty="0" smtClean="0"/>
              <a:t>2/2</a:t>
            </a:r>
            <a:r>
              <a:rPr lang="en-US" dirty="0"/>
              <a:t>)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0838" y="1268414"/>
            <a:ext cx="9204674" cy="4656602"/>
          </a:xfrm>
          <a:prstGeom prst="rect">
            <a:avLst/>
          </a:prstGeom>
          <a:gradFill>
            <a:gsLst>
              <a:gs pos="0">
                <a:srgbClr val="DCDDDD"/>
              </a:gs>
              <a:gs pos="35000">
                <a:srgbClr val="F1F1F1"/>
              </a:gs>
              <a:gs pos="100000">
                <a:srgbClr val="F1F1F1"/>
              </a:gs>
            </a:gsLst>
            <a:lin ang="16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charset="0"/>
              <a:buNone/>
              <a:tabLst/>
            </a:pP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838" y="1268413"/>
            <a:ext cx="9204325" cy="4773387"/>
          </a:xfrm>
          <a:prstGeom prst="rect">
            <a:avLst/>
          </a:prstGeom>
          <a:effectLst/>
        </p:spPr>
      </p:pic>
      <p:sp>
        <p:nvSpPr>
          <p:cNvPr id="45" name="Rectangle 44"/>
          <p:cNvSpPr/>
          <p:nvPr/>
        </p:nvSpPr>
        <p:spPr>
          <a:xfrm>
            <a:off x="1404011" y="1912825"/>
            <a:ext cx="3476981" cy="1656661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007C92"/>
              </a:buClr>
            </a:pP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Автоматизированные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системы ежедневного сбора данных о здоровье сотрудников (показателей давления, пульса и др.) – как результат, снижение травматизма, профессиональных заболеваний</a:t>
            </a:r>
            <a:r>
              <a:rPr lang="ru-RU" sz="110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100" smtClean="0">
                <a:solidFill>
                  <a:schemeClr val="bg2">
                    <a:lumMod val="50000"/>
                  </a:schemeClr>
                </a:solidFill>
              </a:rPr>
              <a:t>раннее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выявление проблем со здоровьем. Примеры успешной практики: Полюс </a:t>
            </a:r>
            <a:r>
              <a:rPr lang="ru-RU" sz="1100" dirty="0" err="1">
                <a:solidFill>
                  <a:schemeClr val="bg2">
                    <a:lumMod val="50000"/>
                  </a:schemeClr>
                </a:solidFill>
              </a:rPr>
              <a:t>Голд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100" dirty="0" err="1">
                <a:solidFill>
                  <a:schemeClr val="bg2">
                    <a:lumMod val="50000"/>
                  </a:schemeClr>
                </a:solidFill>
              </a:rPr>
              <a:t>Уралкалий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404006" y="1481254"/>
            <a:ext cx="3450446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4066AA"/>
                </a:solidFill>
                <a:latin typeface="Arial Black" panose="020B0A04020102020204" pitchFamily="34" charset="0"/>
              </a:rPr>
              <a:t>Из практики наших клиентов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06379" y="3645024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sp>
        <p:nvSpPr>
          <p:cNvPr id="48" name="Rectangle 47"/>
          <p:cNvSpPr/>
          <p:nvPr/>
        </p:nvSpPr>
        <p:spPr>
          <a:xfrm>
            <a:off x="1408719" y="4141639"/>
            <a:ext cx="3445733" cy="1656661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007C92"/>
              </a:buClr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Опросники здоровья (сбор биометрических данных, данных о здоровье и об образе жизни) – эффективный инструмент выявления реальных потребностей в точечных программах здоровья (против курения, диабета, рака др. – в зависимости от выявленных результатов по бизнес-единице компании). Примеры успешной практики: Джонсон и Джонсон (более 80 процентов участия сотрудников по всему миру).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04012" y="3710068"/>
            <a:ext cx="2727574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4066AA"/>
                </a:solidFill>
                <a:latin typeface="Arial Black" panose="020B0A04020102020204" pitchFamily="34" charset="0"/>
              </a:rPr>
              <a:t>Опросники здоровья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241041" y="1916355"/>
            <a:ext cx="3312368" cy="1656661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007C92"/>
              </a:buClr>
            </a:pP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Презентеизм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 – присутствие на рабочем месте в состоянии болезни или утомленности. По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данным компании </a:t>
            </a:r>
            <a:r>
              <a:rPr lang="ru-RU" sz="1100" dirty="0" err="1">
                <a:solidFill>
                  <a:schemeClr val="bg2">
                    <a:lumMod val="50000"/>
                  </a:schemeClr>
                </a:solidFill>
              </a:rPr>
              <a:t>Dow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bg2">
                    <a:lumMod val="50000"/>
                  </a:schemeClr>
                </a:solidFill>
              </a:rPr>
              <a:t>Chemical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, на одного сотрудника компания теряет около $6721 из-за 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презентеизма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$2278 на обеспечение медицинского страхования и около $661 из-за абсентеизма. </a:t>
            </a:r>
            <a:endParaRPr lang="ru-RU" sz="11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241037" y="1484784"/>
            <a:ext cx="3312372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4066AA"/>
                </a:solidFill>
                <a:latin typeface="Arial Black" panose="020B0A04020102020204" pitchFamily="34" charset="0"/>
              </a:rPr>
              <a:t>Проблема</a:t>
            </a:r>
          </a:p>
          <a:p>
            <a:r>
              <a:rPr lang="ru-RU" sz="1400" b="1" dirty="0" smtClean="0">
                <a:solidFill>
                  <a:srgbClr val="4066AA"/>
                </a:solidFill>
                <a:latin typeface="Arial Black" panose="020B0A04020102020204" pitchFamily="34" charset="0"/>
              </a:rPr>
              <a:t>презентеиизма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Text Placeholder 2"/>
          <p:cNvSpPr txBox="1">
            <a:spLocks/>
          </p:cNvSpPr>
          <p:nvPr/>
        </p:nvSpPr>
        <p:spPr bwMode="gray">
          <a:xfrm>
            <a:off x="1404006" y="5938463"/>
            <a:ext cx="6262373" cy="5028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9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9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9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9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buClr>
                <a:srgbClr val="007C92"/>
              </a:buClr>
            </a:pPr>
            <a:r>
              <a:rPr lang="ru-RU" sz="800" dirty="0" smtClean="0"/>
              <a:t>Источники:</a:t>
            </a:r>
          </a:p>
          <a:p>
            <a:pPr>
              <a:spcBef>
                <a:spcPts val="0"/>
              </a:spcBef>
              <a:buClr>
                <a:srgbClr val="007C92"/>
              </a:buClr>
            </a:pPr>
            <a:r>
              <a:rPr lang="en-US" sz="800" b="0" dirty="0"/>
              <a:t>Harvard Business Review – What’s the Hard Return on Employee Wellness Programs? 2010</a:t>
            </a:r>
          </a:p>
          <a:p>
            <a:pPr>
              <a:spcBef>
                <a:spcPts val="0"/>
              </a:spcBef>
              <a:buClr>
                <a:srgbClr val="007C92"/>
              </a:buClr>
            </a:pPr>
            <a:r>
              <a:rPr lang="en-US" sz="800" b="0" dirty="0" err="1"/>
              <a:t>Внутренние</a:t>
            </a:r>
            <a:r>
              <a:rPr lang="en-US" sz="800" b="0" dirty="0"/>
              <a:t> </a:t>
            </a:r>
            <a:r>
              <a:rPr lang="en-US" sz="800" b="0" dirty="0" err="1"/>
              <a:t>данные</a:t>
            </a:r>
            <a:r>
              <a:rPr lang="en-US" sz="800" b="0" dirty="0"/>
              <a:t> КПМГ</a:t>
            </a:r>
          </a:p>
          <a:p>
            <a:pPr>
              <a:spcBef>
                <a:spcPts val="0"/>
              </a:spcBef>
              <a:buClr>
                <a:srgbClr val="007C92"/>
              </a:buClr>
            </a:pPr>
            <a:endParaRPr lang="en-US" sz="800" dirty="0" smtClean="0"/>
          </a:p>
          <a:p>
            <a:pPr>
              <a:spcBef>
                <a:spcPts val="0"/>
              </a:spcBef>
              <a:buClr>
                <a:srgbClr val="007C92"/>
              </a:buClr>
            </a:pPr>
            <a:endParaRPr lang="en-US" sz="800" i="1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4322039" y="3652762"/>
            <a:ext cx="415350" cy="419535"/>
            <a:chOff x="1549400" y="5403851"/>
            <a:chExt cx="630238" cy="636588"/>
          </a:xfrm>
        </p:grpSpPr>
        <p:sp>
          <p:nvSpPr>
            <p:cNvPr id="133" name="Freeform 435"/>
            <p:cNvSpPr>
              <a:spLocks/>
            </p:cNvSpPr>
            <p:nvPr/>
          </p:nvSpPr>
          <p:spPr bwMode="auto">
            <a:xfrm>
              <a:off x="1549400" y="5403851"/>
              <a:ext cx="203200" cy="636588"/>
            </a:xfrm>
            <a:custGeom>
              <a:avLst/>
              <a:gdLst>
                <a:gd name="T0" fmla="*/ 37 w 37"/>
                <a:gd name="T1" fmla="*/ 114 h 116"/>
                <a:gd name="T2" fmla="*/ 35 w 37"/>
                <a:gd name="T3" fmla="*/ 116 h 116"/>
                <a:gd name="T4" fmla="*/ 2 w 37"/>
                <a:gd name="T5" fmla="*/ 116 h 116"/>
                <a:gd name="T6" fmla="*/ 0 w 37"/>
                <a:gd name="T7" fmla="*/ 114 h 116"/>
                <a:gd name="T8" fmla="*/ 0 w 37"/>
                <a:gd name="T9" fmla="*/ 2 h 116"/>
                <a:gd name="T10" fmla="*/ 2 w 37"/>
                <a:gd name="T11" fmla="*/ 0 h 116"/>
                <a:gd name="T12" fmla="*/ 35 w 37"/>
                <a:gd name="T13" fmla="*/ 0 h 116"/>
                <a:gd name="T14" fmla="*/ 37 w 37"/>
                <a:gd name="T15" fmla="*/ 2 h 116"/>
                <a:gd name="T16" fmla="*/ 37 w 37"/>
                <a:gd name="T1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16">
                  <a:moveTo>
                    <a:pt x="37" y="114"/>
                  </a:moveTo>
                  <a:cubicBezTo>
                    <a:pt x="37" y="115"/>
                    <a:pt x="36" y="116"/>
                    <a:pt x="35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16"/>
                    <a:pt x="0" y="115"/>
                    <a:pt x="0" y="1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114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436"/>
            <p:cNvSpPr>
              <a:spLocks noChangeArrowheads="1"/>
            </p:cNvSpPr>
            <p:nvPr/>
          </p:nvSpPr>
          <p:spPr bwMode="auto">
            <a:xfrm>
              <a:off x="1571625" y="5432426"/>
              <a:ext cx="158750" cy="311150"/>
            </a:xfrm>
            <a:prstGeom prst="rect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437"/>
            <p:cNvSpPr>
              <a:spLocks noChangeArrowheads="1"/>
            </p:cNvSpPr>
            <p:nvPr/>
          </p:nvSpPr>
          <p:spPr bwMode="auto">
            <a:xfrm>
              <a:off x="1643063" y="5432426"/>
              <a:ext cx="87313" cy="311150"/>
            </a:xfrm>
            <a:prstGeom prst="rect">
              <a:avLst/>
            </a:prstGeom>
            <a:solidFill>
              <a:srgbClr val="C3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438"/>
            <p:cNvSpPr>
              <a:spLocks noChangeArrowheads="1"/>
            </p:cNvSpPr>
            <p:nvPr/>
          </p:nvSpPr>
          <p:spPr bwMode="auto">
            <a:xfrm>
              <a:off x="1582738" y="5853114"/>
              <a:ext cx="130175" cy="131763"/>
            </a:xfrm>
            <a:prstGeom prst="ellipse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439"/>
            <p:cNvSpPr>
              <a:spLocks noChangeArrowheads="1"/>
            </p:cNvSpPr>
            <p:nvPr/>
          </p:nvSpPr>
          <p:spPr bwMode="auto">
            <a:xfrm>
              <a:off x="1609725" y="5886451"/>
              <a:ext cx="76200" cy="71438"/>
            </a:xfrm>
            <a:prstGeom prst="ellipse">
              <a:avLst/>
            </a:pr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440"/>
            <p:cNvSpPr>
              <a:spLocks noChangeArrowheads="1"/>
            </p:cNvSpPr>
            <p:nvPr/>
          </p:nvSpPr>
          <p:spPr bwMode="auto">
            <a:xfrm>
              <a:off x="1593850" y="5470526"/>
              <a:ext cx="114300" cy="31750"/>
            </a:xfrm>
            <a:prstGeom prst="rect">
              <a:avLst/>
            </a:prstGeom>
            <a:solidFill>
              <a:srgbClr val="CC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441"/>
            <p:cNvSpPr>
              <a:spLocks/>
            </p:cNvSpPr>
            <p:nvPr/>
          </p:nvSpPr>
          <p:spPr bwMode="auto">
            <a:xfrm>
              <a:off x="1763713" y="5403851"/>
              <a:ext cx="201613" cy="636588"/>
            </a:xfrm>
            <a:custGeom>
              <a:avLst/>
              <a:gdLst>
                <a:gd name="T0" fmla="*/ 37 w 37"/>
                <a:gd name="T1" fmla="*/ 114 h 116"/>
                <a:gd name="T2" fmla="*/ 35 w 37"/>
                <a:gd name="T3" fmla="*/ 116 h 116"/>
                <a:gd name="T4" fmla="*/ 2 w 37"/>
                <a:gd name="T5" fmla="*/ 116 h 116"/>
                <a:gd name="T6" fmla="*/ 0 w 37"/>
                <a:gd name="T7" fmla="*/ 114 h 116"/>
                <a:gd name="T8" fmla="*/ 0 w 37"/>
                <a:gd name="T9" fmla="*/ 2 h 116"/>
                <a:gd name="T10" fmla="*/ 2 w 37"/>
                <a:gd name="T11" fmla="*/ 0 h 116"/>
                <a:gd name="T12" fmla="*/ 35 w 37"/>
                <a:gd name="T13" fmla="*/ 0 h 116"/>
                <a:gd name="T14" fmla="*/ 37 w 37"/>
                <a:gd name="T15" fmla="*/ 2 h 116"/>
                <a:gd name="T16" fmla="*/ 37 w 37"/>
                <a:gd name="T1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16">
                  <a:moveTo>
                    <a:pt x="37" y="114"/>
                  </a:moveTo>
                  <a:cubicBezTo>
                    <a:pt x="37" y="115"/>
                    <a:pt x="36" y="116"/>
                    <a:pt x="35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16"/>
                    <a:pt x="0" y="115"/>
                    <a:pt x="0" y="1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lnTo>
                    <a:pt x="37" y="114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442"/>
            <p:cNvSpPr>
              <a:spLocks noChangeArrowheads="1"/>
            </p:cNvSpPr>
            <p:nvPr/>
          </p:nvSpPr>
          <p:spPr bwMode="auto">
            <a:xfrm>
              <a:off x="1784350" y="5432426"/>
              <a:ext cx="158750" cy="311150"/>
            </a:xfrm>
            <a:prstGeom prst="rect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443"/>
            <p:cNvSpPr>
              <a:spLocks noChangeArrowheads="1"/>
            </p:cNvSpPr>
            <p:nvPr/>
          </p:nvSpPr>
          <p:spPr bwMode="auto">
            <a:xfrm>
              <a:off x="1795463" y="5853114"/>
              <a:ext cx="136525" cy="131763"/>
            </a:xfrm>
            <a:prstGeom prst="ellipse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444"/>
            <p:cNvSpPr>
              <a:spLocks noChangeArrowheads="1"/>
            </p:cNvSpPr>
            <p:nvPr/>
          </p:nvSpPr>
          <p:spPr bwMode="auto">
            <a:xfrm>
              <a:off x="1828800" y="5886451"/>
              <a:ext cx="71438" cy="71438"/>
            </a:xfrm>
            <a:prstGeom prst="ellipse">
              <a:avLst/>
            </a:pr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45"/>
            <p:cNvSpPr>
              <a:spLocks/>
            </p:cNvSpPr>
            <p:nvPr/>
          </p:nvSpPr>
          <p:spPr bwMode="auto">
            <a:xfrm>
              <a:off x="1982788" y="5403851"/>
              <a:ext cx="196850" cy="636588"/>
            </a:xfrm>
            <a:custGeom>
              <a:avLst/>
              <a:gdLst>
                <a:gd name="T0" fmla="*/ 36 w 36"/>
                <a:gd name="T1" fmla="*/ 114 h 116"/>
                <a:gd name="T2" fmla="*/ 35 w 36"/>
                <a:gd name="T3" fmla="*/ 116 h 116"/>
                <a:gd name="T4" fmla="*/ 2 w 36"/>
                <a:gd name="T5" fmla="*/ 116 h 116"/>
                <a:gd name="T6" fmla="*/ 0 w 36"/>
                <a:gd name="T7" fmla="*/ 114 h 116"/>
                <a:gd name="T8" fmla="*/ 0 w 36"/>
                <a:gd name="T9" fmla="*/ 2 h 116"/>
                <a:gd name="T10" fmla="*/ 2 w 36"/>
                <a:gd name="T11" fmla="*/ 0 h 116"/>
                <a:gd name="T12" fmla="*/ 35 w 36"/>
                <a:gd name="T13" fmla="*/ 0 h 116"/>
                <a:gd name="T14" fmla="*/ 36 w 36"/>
                <a:gd name="T15" fmla="*/ 2 h 116"/>
                <a:gd name="T16" fmla="*/ 36 w 36"/>
                <a:gd name="T1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16">
                  <a:moveTo>
                    <a:pt x="36" y="114"/>
                  </a:moveTo>
                  <a:cubicBezTo>
                    <a:pt x="36" y="115"/>
                    <a:pt x="36" y="116"/>
                    <a:pt x="35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16"/>
                    <a:pt x="0" y="115"/>
                    <a:pt x="0" y="1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6" y="1"/>
                    <a:pt x="36" y="2"/>
                  </a:cubicBezTo>
                  <a:lnTo>
                    <a:pt x="36" y="114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446"/>
            <p:cNvSpPr>
              <a:spLocks noChangeArrowheads="1"/>
            </p:cNvSpPr>
            <p:nvPr/>
          </p:nvSpPr>
          <p:spPr bwMode="auto">
            <a:xfrm>
              <a:off x="1998663" y="5432426"/>
              <a:ext cx="163513" cy="311150"/>
            </a:xfrm>
            <a:prstGeom prst="rect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447"/>
            <p:cNvSpPr>
              <a:spLocks noChangeArrowheads="1"/>
            </p:cNvSpPr>
            <p:nvPr/>
          </p:nvSpPr>
          <p:spPr bwMode="auto">
            <a:xfrm>
              <a:off x="2014538" y="5853114"/>
              <a:ext cx="131763" cy="131763"/>
            </a:xfrm>
            <a:prstGeom prst="ellipse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448"/>
            <p:cNvSpPr>
              <a:spLocks noChangeArrowheads="1"/>
            </p:cNvSpPr>
            <p:nvPr/>
          </p:nvSpPr>
          <p:spPr bwMode="auto">
            <a:xfrm>
              <a:off x="2041525" y="5886451"/>
              <a:ext cx="71438" cy="71438"/>
            </a:xfrm>
            <a:prstGeom prst="ellipse">
              <a:avLst/>
            </a:pr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449"/>
            <p:cNvSpPr>
              <a:spLocks noChangeArrowheads="1"/>
            </p:cNvSpPr>
            <p:nvPr/>
          </p:nvSpPr>
          <p:spPr bwMode="auto">
            <a:xfrm>
              <a:off x="1862138" y="5432426"/>
              <a:ext cx="80963" cy="311150"/>
            </a:xfrm>
            <a:prstGeom prst="rect">
              <a:avLst/>
            </a:prstGeom>
            <a:solidFill>
              <a:srgbClr val="C3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450"/>
            <p:cNvSpPr>
              <a:spLocks noChangeArrowheads="1"/>
            </p:cNvSpPr>
            <p:nvPr/>
          </p:nvSpPr>
          <p:spPr bwMode="auto">
            <a:xfrm>
              <a:off x="1806575" y="5470526"/>
              <a:ext cx="115888" cy="31750"/>
            </a:xfrm>
            <a:prstGeom prst="rect">
              <a:avLst/>
            </a:prstGeom>
            <a:solidFill>
              <a:srgbClr val="40A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451"/>
            <p:cNvSpPr>
              <a:spLocks noChangeArrowheads="1"/>
            </p:cNvSpPr>
            <p:nvPr/>
          </p:nvSpPr>
          <p:spPr bwMode="auto">
            <a:xfrm>
              <a:off x="2074863" y="5432426"/>
              <a:ext cx="87313" cy="311150"/>
            </a:xfrm>
            <a:prstGeom prst="rect">
              <a:avLst/>
            </a:prstGeom>
            <a:solidFill>
              <a:srgbClr val="C3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452"/>
            <p:cNvSpPr>
              <a:spLocks noChangeArrowheads="1"/>
            </p:cNvSpPr>
            <p:nvPr/>
          </p:nvSpPr>
          <p:spPr bwMode="auto">
            <a:xfrm>
              <a:off x="2020888" y="5470526"/>
              <a:ext cx="120650" cy="31750"/>
            </a:xfrm>
            <a:prstGeom prst="rect">
              <a:avLst/>
            </a:prstGeom>
            <a:solidFill>
              <a:srgbClr val="2D8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202551" y="1416210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grpSp>
        <p:nvGrpSpPr>
          <p:cNvPr id="102" name="Group 101"/>
          <p:cNvGrpSpPr/>
          <p:nvPr/>
        </p:nvGrpSpPr>
        <p:grpSpPr>
          <a:xfrm>
            <a:off x="4282571" y="1450509"/>
            <a:ext cx="493701" cy="381321"/>
            <a:chOff x="4370388" y="2687639"/>
            <a:chExt cx="815975" cy="630237"/>
          </a:xfrm>
        </p:grpSpPr>
        <p:sp>
          <p:nvSpPr>
            <p:cNvPr id="103" name="Freeform 405"/>
            <p:cNvSpPr>
              <a:spLocks/>
            </p:cNvSpPr>
            <p:nvPr/>
          </p:nvSpPr>
          <p:spPr bwMode="auto">
            <a:xfrm>
              <a:off x="4424363" y="2687639"/>
              <a:ext cx="706438" cy="465138"/>
            </a:xfrm>
            <a:custGeom>
              <a:avLst/>
              <a:gdLst>
                <a:gd name="T0" fmla="*/ 0 w 129"/>
                <a:gd name="T1" fmla="*/ 10 h 85"/>
                <a:gd name="T2" fmla="*/ 0 w 129"/>
                <a:gd name="T3" fmla="*/ 74 h 85"/>
                <a:gd name="T4" fmla="*/ 10 w 129"/>
                <a:gd name="T5" fmla="*/ 85 h 85"/>
                <a:gd name="T6" fmla="*/ 119 w 129"/>
                <a:gd name="T7" fmla="*/ 85 h 85"/>
                <a:gd name="T8" fmla="*/ 129 w 129"/>
                <a:gd name="T9" fmla="*/ 74 h 85"/>
                <a:gd name="T10" fmla="*/ 129 w 129"/>
                <a:gd name="T11" fmla="*/ 10 h 85"/>
                <a:gd name="T12" fmla="*/ 119 w 129"/>
                <a:gd name="T13" fmla="*/ 0 h 85"/>
                <a:gd name="T14" fmla="*/ 10 w 129"/>
                <a:gd name="T15" fmla="*/ 0 h 85"/>
                <a:gd name="T16" fmla="*/ 0 w 129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85">
                  <a:moveTo>
                    <a:pt x="0" y="1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80"/>
                    <a:pt x="4" y="85"/>
                    <a:pt x="10" y="85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5" y="85"/>
                    <a:pt x="129" y="80"/>
                    <a:pt x="129" y="74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4"/>
                    <a:pt x="125" y="0"/>
                    <a:pt x="1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406"/>
            <p:cNvSpPr>
              <a:spLocks/>
            </p:cNvSpPr>
            <p:nvPr/>
          </p:nvSpPr>
          <p:spPr bwMode="auto">
            <a:xfrm>
              <a:off x="4370388" y="3159126"/>
              <a:ext cx="815975" cy="158750"/>
            </a:xfrm>
            <a:custGeom>
              <a:avLst/>
              <a:gdLst>
                <a:gd name="T0" fmla="*/ 135 w 149"/>
                <a:gd name="T1" fmla="*/ 0 h 29"/>
                <a:gd name="T2" fmla="*/ 14 w 149"/>
                <a:gd name="T3" fmla="*/ 0 h 29"/>
                <a:gd name="T4" fmla="*/ 4 w 149"/>
                <a:gd name="T5" fmla="*/ 11 h 29"/>
                <a:gd name="T6" fmla="*/ 0 w 149"/>
                <a:gd name="T7" fmla="*/ 22 h 29"/>
                <a:gd name="T8" fmla="*/ 10 w 149"/>
                <a:gd name="T9" fmla="*/ 29 h 29"/>
                <a:gd name="T10" fmla="*/ 139 w 149"/>
                <a:gd name="T11" fmla="*/ 29 h 29"/>
                <a:gd name="T12" fmla="*/ 149 w 149"/>
                <a:gd name="T13" fmla="*/ 22 h 29"/>
                <a:gd name="T14" fmla="*/ 145 w 149"/>
                <a:gd name="T15" fmla="*/ 11 h 29"/>
                <a:gd name="T16" fmla="*/ 135 w 149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9">
                  <a:moveTo>
                    <a:pt x="13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9" y="4"/>
                    <a:pt x="4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7"/>
                    <a:pt x="5" y="29"/>
                    <a:pt x="10" y="29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44" y="29"/>
                    <a:pt x="149" y="27"/>
                    <a:pt x="149" y="22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2" y="5"/>
                    <a:pt x="141" y="0"/>
                    <a:pt x="135" y="0"/>
                  </a:cubicBez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407"/>
            <p:cNvSpPr>
              <a:spLocks noChangeArrowheads="1"/>
            </p:cNvSpPr>
            <p:nvPr/>
          </p:nvSpPr>
          <p:spPr bwMode="auto">
            <a:xfrm>
              <a:off x="4462463" y="2730501"/>
              <a:ext cx="619125" cy="377825"/>
            </a:xfrm>
            <a:prstGeom prst="rect">
              <a:avLst/>
            </a:prstGeom>
            <a:solidFill>
              <a:srgbClr val="68B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408"/>
            <p:cNvSpPr>
              <a:spLocks noChangeArrowheads="1"/>
            </p:cNvSpPr>
            <p:nvPr/>
          </p:nvSpPr>
          <p:spPr bwMode="auto">
            <a:xfrm>
              <a:off x="4699000" y="3175001"/>
              <a:ext cx="152400" cy="11113"/>
            </a:xfrm>
            <a:prstGeom prst="rect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09"/>
            <p:cNvSpPr>
              <a:spLocks/>
            </p:cNvSpPr>
            <p:nvPr/>
          </p:nvSpPr>
          <p:spPr bwMode="auto">
            <a:xfrm>
              <a:off x="4435475" y="3208339"/>
              <a:ext cx="60325" cy="26988"/>
            </a:xfrm>
            <a:custGeom>
              <a:avLst/>
              <a:gdLst>
                <a:gd name="T0" fmla="*/ 35 w 38"/>
                <a:gd name="T1" fmla="*/ 17 h 17"/>
                <a:gd name="T2" fmla="*/ 0 w 38"/>
                <a:gd name="T3" fmla="*/ 17 h 17"/>
                <a:gd name="T4" fmla="*/ 7 w 38"/>
                <a:gd name="T5" fmla="*/ 0 h 17"/>
                <a:gd name="T6" fmla="*/ 38 w 38"/>
                <a:gd name="T7" fmla="*/ 0 h 17"/>
                <a:gd name="T8" fmla="*/ 35 w 3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7">
                  <a:moveTo>
                    <a:pt x="35" y="17"/>
                  </a:moveTo>
                  <a:lnTo>
                    <a:pt x="0" y="17"/>
                  </a:lnTo>
                  <a:lnTo>
                    <a:pt x="7" y="0"/>
                  </a:lnTo>
                  <a:lnTo>
                    <a:pt x="38" y="0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10"/>
            <p:cNvSpPr>
              <a:spLocks/>
            </p:cNvSpPr>
            <p:nvPr/>
          </p:nvSpPr>
          <p:spPr bwMode="auto">
            <a:xfrm>
              <a:off x="4511675" y="3208339"/>
              <a:ext cx="50800" cy="26988"/>
            </a:xfrm>
            <a:custGeom>
              <a:avLst/>
              <a:gdLst>
                <a:gd name="T0" fmla="*/ 32 w 32"/>
                <a:gd name="T1" fmla="*/ 17 h 17"/>
                <a:gd name="T2" fmla="*/ 0 w 32"/>
                <a:gd name="T3" fmla="*/ 17 h 17"/>
                <a:gd name="T4" fmla="*/ 4 w 32"/>
                <a:gd name="T5" fmla="*/ 0 h 17"/>
                <a:gd name="T6" fmla="*/ 32 w 32"/>
                <a:gd name="T7" fmla="*/ 0 h 17"/>
                <a:gd name="T8" fmla="*/ 32 w 32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2" y="17"/>
                  </a:moveTo>
                  <a:lnTo>
                    <a:pt x="0" y="17"/>
                  </a:lnTo>
                  <a:lnTo>
                    <a:pt x="4" y="0"/>
                  </a:lnTo>
                  <a:lnTo>
                    <a:pt x="32" y="0"/>
                  </a:lnTo>
                  <a:lnTo>
                    <a:pt x="32" y="17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411"/>
            <p:cNvSpPr>
              <a:spLocks noChangeArrowheads="1"/>
            </p:cNvSpPr>
            <p:nvPr/>
          </p:nvSpPr>
          <p:spPr bwMode="auto">
            <a:xfrm>
              <a:off x="4583113" y="3208339"/>
              <a:ext cx="4921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412"/>
            <p:cNvSpPr>
              <a:spLocks noChangeArrowheads="1"/>
            </p:cNvSpPr>
            <p:nvPr/>
          </p:nvSpPr>
          <p:spPr bwMode="auto">
            <a:xfrm>
              <a:off x="4649788" y="3208339"/>
              <a:ext cx="4921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413"/>
            <p:cNvSpPr>
              <a:spLocks noChangeArrowheads="1"/>
            </p:cNvSpPr>
            <p:nvPr/>
          </p:nvSpPr>
          <p:spPr bwMode="auto">
            <a:xfrm>
              <a:off x="4721225" y="3208339"/>
              <a:ext cx="4286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414"/>
            <p:cNvSpPr>
              <a:spLocks noChangeArrowheads="1"/>
            </p:cNvSpPr>
            <p:nvPr/>
          </p:nvSpPr>
          <p:spPr bwMode="auto">
            <a:xfrm>
              <a:off x="4791075" y="3208339"/>
              <a:ext cx="4921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415"/>
            <p:cNvSpPr>
              <a:spLocks noChangeArrowheads="1"/>
            </p:cNvSpPr>
            <p:nvPr/>
          </p:nvSpPr>
          <p:spPr bwMode="auto">
            <a:xfrm>
              <a:off x="4862513" y="3208339"/>
              <a:ext cx="44450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416"/>
            <p:cNvSpPr>
              <a:spLocks noChangeArrowheads="1"/>
            </p:cNvSpPr>
            <p:nvPr/>
          </p:nvSpPr>
          <p:spPr bwMode="auto">
            <a:xfrm>
              <a:off x="4933950" y="3208339"/>
              <a:ext cx="4921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17"/>
            <p:cNvSpPr>
              <a:spLocks/>
            </p:cNvSpPr>
            <p:nvPr/>
          </p:nvSpPr>
          <p:spPr bwMode="auto">
            <a:xfrm>
              <a:off x="5000625" y="3208339"/>
              <a:ext cx="53975" cy="26988"/>
            </a:xfrm>
            <a:custGeom>
              <a:avLst/>
              <a:gdLst>
                <a:gd name="T0" fmla="*/ 34 w 34"/>
                <a:gd name="T1" fmla="*/ 17 h 17"/>
                <a:gd name="T2" fmla="*/ 0 w 34"/>
                <a:gd name="T3" fmla="*/ 17 h 17"/>
                <a:gd name="T4" fmla="*/ 0 w 34"/>
                <a:gd name="T5" fmla="*/ 0 h 17"/>
                <a:gd name="T6" fmla="*/ 31 w 34"/>
                <a:gd name="T7" fmla="*/ 0 h 17"/>
                <a:gd name="T8" fmla="*/ 34 w 3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4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18"/>
            <p:cNvSpPr>
              <a:spLocks/>
            </p:cNvSpPr>
            <p:nvPr/>
          </p:nvSpPr>
          <p:spPr bwMode="auto">
            <a:xfrm>
              <a:off x="5070475" y="3208339"/>
              <a:ext cx="55563" cy="26988"/>
            </a:xfrm>
            <a:custGeom>
              <a:avLst/>
              <a:gdLst>
                <a:gd name="T0" fmla="*/ 35 w 35"/>
                <a:gd name="T1" fmla="*/ 17 h 17"/>
                <a:gd name="T2" fmla="*/ 0 w 35"/>
                <a:gd name="T3" fmla="*/ 17 h 17"/>
                <a:gd name="T4" fmla="*/ 0 w 35"/>
                <a:gd name="T5" fmla="*/ 0 h 17"/>
                <a:gd name="T6" fmla="*/ 28 w 35"/>
                <a:gd name="T7" fmla="*/ 0 h 17"/>
                <a:gd name="T8" fmla="*/ 35 w 3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5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19"/>
            <p:cNvSpPr>
              <a:spLocks/>
            </p:cNvSpPr>
            <p:nvPr/>
          </p:nvSpPr>
          <p:spPr bwMode="auto">
            <a:xfrm>
              <a:off x="4435475" y="3257551"/>
              <a:ext cx="60325" cy="26988"/>
            </a:xfrm>
            <a:custGeom>
              <a:avLst/>
              <a:gdLst>
                <a:gd name="T0" fmla="*/ 35 w 38"/>
                <a:gd name="T1" fmla="*/ 17 h 17"/>
                <a:gd name="T2" fmla="*/ 0 w 38"/>
                <a:gd name="T3" fmla="*/ 17 h 17"/>
                <a:gd name="T4" fmla="*/ 7 w 38"/>
                <a:gd name="T5" fmla="*/ 0 h 17"/>
                <a:gd name="T6" fmla="*/ 38 w 38"/>
                <a:gd name="T7" fmla="*/ 0 h 17"/>
                <a:gd name="T8" fmla="*/ 35 w 3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7">
                  <a:moveTo>
                    <a:pt x="35" y="17"/>
                  </a:moveTo>
                  <a:lnTo>
                    <a:pt x="0" y="17"/>
                  </a:lnTo>
                  <a:lnTo>
                    <a:pt x="7" y="0"/>
                  </a:lnTo>
                  <a:lnTo>
                    <a:pt x="38" y="0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20"/>
            <p:cNvSpPr>
              <a:spLocks/>
            </p:cNvSpPr>
            <p:nvPr/>
          </p:nvSpPr>
          <p:spPr bwMode="auto">
            <a:xfrm>
              <a:off x="4511675" y="3257551"/>
              <a:ext cx="50800" cy="26988"/>
            </a:xfrm>
            <a:custGeom>
              <a:avLst/>
              <a:gdLst>
                <a:gd name="T0" fmla="*/ 32 w 32"/>
                <a:gd name="T1" fmla="*/ 17 h 17"/>
                <a:gd name="T2" fmla="*/ 0 w 32"/>
                <a:gd name="T3" fmla="*/ 17 h 17"/>
                <a:gd name="T4" fmla="*/ 4 w 32"/>
                <a:gd name="T5" fmla="*/ 0 h 17"/>
                <a:gd name="T6" fmla="*/ 32 w 32"/>
                <a:gd name="T7" fmla="*/ 0 h 17"/>
                <a:gd name="T8" fmla="*/ 32 w 32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2" y="17"/>
                  </a:moveTo>
                  <a:lnTo>
                    <a:pt x="0" y="17"/>
                  </a:lnTo>
                  <a:lnTo>
                    <a:pt x="4" y="0"/>
                  </a:lnTo>
                  <a:lnTo>
                    <a:pt x="32" y="0"/>
                  </a:lnTo>
                  <a:lnTo>
                    <a:pt x="32" y="17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421"/>
            <p:cNvSpPr>
              <a:spLocks noChangeArrowheads="1"/>
            </p:cNvSpPr>
            <p:nvPr/>
          </p:nvSpPr>
          <p:spPr bwMode="auto">
            <a:xfrm>
              <a:off x="4583113" y="3257551"/>
              <a:ext cx="4921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422"/>
            <p:cNvSpPr>
              <a:spLocks noChangeArrowheads="1"/>
            </p:cNvSpPr>
            <p:nvPr/>
          </p:nvSpPr>
          <p:spPr bwMode="auto">
            <a:xfrm>
              <a:off x="4649788" y="3257551"/>
              <a:ext cx="4921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423"/>
            <p:cNvSpPr>
              <a:spLocks noChangeArrowheads="1"/>
            </p:cNvSpPr>
            <p:nvPr/>
          </p:nvSpPr>
          <p:spPr bwMode="auto">
            <a:xfrm>
              <a:off x="4721225" y="3257551"/>
              <a:ext cx="4286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424"/>
            <p:cNvSpPr>
              <a:spLocks noChangeArrowheads="1"/>
            </p:cNvSpPr>
            <p:nvPr/>
          </p:nvSpPr>
          <p:spPr bwMode="auto">
            <a:xfrm>
              <a:off x="4791075" y="3257551"/>
              <a:ext cx="4921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425"/>
            <p:cNvSpPr>
              <a:spLocks noChangeArrowheads="1"/>
            </p:cNvSpPr>
            <p:nvPr/>
          </p:nvSpPr>
          <p:spPr bwMode="auto">
            <a:xfrm>
              <a:off x="4862513" y="3257551"/>
              <a:ext cx="44450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426"/>
            <p:cNvSpPr>
              <a:spLocks noChangeArrowheads="1"/>
            </p:cNvSpPr>
            <p:nvPr/>
          </p:nvSpPr>
          <p:spPr bwMode="auto">
            <a:xfrm>
              <a:off x="4933950" y="3257551"/>
              <a:ext cx="49213" cy="26988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27"/>
            <p:cNvSpPr>
              <a:spLocks/>
            </p:cNvSpPr>
            <p:nvPr/>
          </p:nvSpPr>
          <p:spPr bwMode="auto">
            <a:xfrm>
              <a:off x="5000625" y="3257551"/>
              <a:ext cx="53975" cy="26988"/>
            </a:xfrm>
            <a:custGeom>
              <a:avLst/>
              <a:gdLst>
                <a:gd name="T0" fmla="*/ 34 w 34"/>
                <a:gd name="T1" fmla="*/ 17 h 17"/>
                <a:gd name="T2" fmla="*/ 0 w 34"/>
                <a:gd name="T3" fmla="*/ 17 h 17"/>
                <a:gd name="T4" fmla="*/ 0 w 34"/>
                <a:gd name="T5" fmla="*/ 0 h 17"/>
                <a:gd name="T6" fmla="*/ 31 w 34"/>
                <a:gd name="T7" fmla="*/ 0 h 17"/>
                <a:gd name="T8" fmla="*/ 34 w 3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4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28"/>
            <p:cNvSpPr>
              <a:spLocks/>
            </p:cNvSpPr>
            <p:nvPr/>
          </p:nvSpPr>
          <p:spPr bwMode="auto">
            <a:xfrm>
              <a:off x="5070475" y="3257551"/>
              <a:ext cx="55563" cy="26988"/>
            </a:xfrm>
            <a:custGeom>
              <a:avLst/>
              <a:gdLst>
                <a:gd name="T0" fmla="*/ 35 w 35"/>
                <a:gd name="T1" fmla="*/ 17 h 17"/>
                <a:gd name="T2" fmla="*/ 0 w 35"/>
                <a:gd name="T3" fmla="*/ 17 h 17"/>
                <a:gd name="T4" fmla="*/ 0 w 35"/>
                <a:gd name="T5" fmla="*/ 0 h 17"/>
                <a:gd name="T6" fmla="*/ 28 w 35"/>
                <a:gd name="T7" fmla="*/ 0 h 17"/>
                <a:gd name="T8" fmla="*/ 35 w 3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5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429"/>
            <p:cNvSpPr>
              <a:spLocks noChangeArrowheads="1"/>
            </p:cNvSpPr>
            <p:nvPr/>
          </p:nvSpPr>
          <p:spPr bwMode="auto">
            <a:xfrm>
              <a:off x="4764088" y="2730501"/>
              <a:ext cx="317500" cy="377825"/>
            </a:xfrm>
            <a:prstGeom prst="rect">
              <a:avLst/>
            </a:prstGeom>
            <a:solidFill>
              <a:srgbClr val="40A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430"/>
            <p:cNvSpPr>
              <a:spLocks noChangeArrowheads="1"/>
            </p:cNvSpPr>
            <p:nvPr/>
          </p:nvSpPr>
          <p:spPr bwMode="auto">
            <a:xfrm>
              <a:off x="4770438" y="2763839"/>
              <a:ext cx="80963" cy="306388"/>
            </a:xfrm>
            <a:prstGeom prst="rect">
              <a:avLst/>
            </a:prstGeom>
            <a:solidFill>
              <a:srgbClr val="99D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431"/>
            <p:cNvSpPr>
              <a:spLocks noChangeArrowheads="1"/>
            </p:cNvSpPr>
            <p:nvPr/>
          </p:nvSpPr>
          <p:spPr bwMode="auto">
            <a:xfrm>
              <a:off x="4654550" y="2857501"/>
              <a:ext cx="87313" cy="212725"/>
            </a:xfrm>
            <a:prstGeom prst="rect">
              <a:avLst/>
            </a:prstGeom>
            <a:solidFill>
              <a:srgbClr val="F7C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432"/>
            <p:cNvSpPr>
              <a:spLocks noChangeArrowheads="1"/>
            </p:cNvSpPr>
            <p:nvPr/>
          </p:nvSpPr>
          <p:spPr bwMode="auto">
            <a:xfrm>
              <a:off x="4891088" y="2857501"/>
              <a:ext cx="87313" cy="212725"/>
            </a:xfrm>
            <a:prstGeom prst="rect">
              <a:avLst/>
            </a:prstGeom>
            <a:solidFill>
              <a:srgbClr val="4FB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433"/>
            <p:cNvSpPr>
              <a:spLocks noChangeArrowheads="1"/>
            </p:cNvSpPr>
            <p:nvPr/>
          </p:nvSpPr>
          <p:spPr bwMode="auto">
            <a:xfrm>
              <a:off x="4540250" y="2933701"/>
              <a:ext cx="87313" cy="136525"/>
            </a:xfrm>
            <a:prstGeom prst="rect">
              <a:avLst/>
            </a:prstGeom>
            <a:solidFill>
              <a:srgbClr val="CC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1481179" y="1524584"/>
            <a:ext cx="288032" cy="288032"/>
            <a:chOff x="3461395" y="3256828"/>
            <a:chExt cx="288032" cy="288032"/>
          </a:xfrm>
        </p:grpSpPr>
        <p:sp>
          <p:nvSpPr>
            <p:cNvPr id="307" name="Oval 306"/>
            <p:cNvSpPr/>
            <p:nvPr/>
          </p:nvSpPr>
          <p:spPr>
            <a:xfrm>
              <a:off x="3461395" y="3256828"/>
              <a:ext cx="288032" cy="288032"/>
            </a:xfrm>
            <a:prstGeom prst="ellipse">
              <a:avLst/>
            </a:prstGeom>
            <a:solidFill>
              <a:srgbClr val="DC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8" name="Isosceles Triangle 307"/>
            <p:cNvSpPr/>
            <p:nvPr/>
          </p:nvSpPr>
          <p:spPr>
            <a:xfrm rot="5400000">
              <a:off x="3534598" y="3332056"/>
              <a:ext cx="198016" cy="150383"/>
            </a:xfrm>
            <a:prstGeom prst="triangle">
              <a:avLst/>
            </a:prstGeom>
            <a:solidFill>
              <a:srgbClr val="406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5335657" y="1561956"/>
            <a:ext cx="288032" cy="288032"/>
            <a:chOff x="3461395" y="3256828"/>
            <a:chExt cx="288032" cy="288032"/>
          </a:xfrm>
        </p:grpSpPr>
        <p:sp>
          <p:nvSpPr>
            <p:cNvPr id="311" name="Oval 310"/>
            <p:cNvSpPr/>
            <p:nvPr/>
          </p:nvSpPr>
          <p:spPr>
            <a:xfrm>
              <a:off x="3461395" y="3256828"/>
              <a:ext cx="288032" cy="288032"/>
            </a:xfrm>
            <a:prstGeom prst="ellipse">
              <a:avLst/>
            </a:prstGeom>
            <a:solidFill>
              <a:srgbClr val="DC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2" name="Isosceles Triangle 311"/>
            <p:cNvSpPr/>
            <p:nvPr/>
          </p:nvSpPr>
          <p:spPr>
            <a:xfrm rot="5400000">
              <a:off x="3534598" y="3332056"/>
              <a:ext cx="198016" cy="150383"/>
            </a:xfrm>
            <a:prstGeom prst="triangle">
              <a:avLst/>
            </a:prstGeom>
            <a:solidFill>
              <a:srgbClr val="406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95570" y="1438835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grpSp>
        <p:nvGrpSpPr>
          <p:cNvPr id="151" name="Group 150"/>
          <p:cNvGrpSpPr/>
          <p:nvPr/>
        </p:nvGrpSpPr>
        <p:grpSpPr>
          <a:xfrm>
            <a:off x="8077071" y="1468942"/>
            <a:ext cx="320730" cy="396350"/>
            <a:chOff x="2995613" y="3957638"/>
            <a:chExt cx="585788" cy="723901"/>
          </a:xfrm>
        </p:grpSpPr>
        <p:sp>
          <p:nvSpPr>
            <p:cNvPr id="152" name="Freeform 192"/>
            <p:cNvSpPr>
              <a:spLocks noEditPoints="1"/>
            </p:cNvSpPr>
            <p:nvPr/>
          </p:nvSpPr>
          <p:spPr bwMode="auto">
            <a:xfrm>
              <a:off x="3367088" y="3957638"/>
              <a:ext cx="165100" cy="712788"/>
            </a:xfrm>
            <a:custGeom>
              <a:avLst/>
              <a:gdLst>
                <a:gd name="T0" fmla="*/ 30 w 30"/>
                <a:gd name="T1" fmla="*/ 129 h 130"/>
                <a:gd name="T2" fmla="*/ 28 w 30"/>
                <a:gd name="T3" fmla="*/ 1 h 130"/>
                <a:gd name="T4" fmla="*/ 27 w 30"/>
                <a:gd name="T5" fmla="*/ 0 h 130"/>
                <a:gd name="T6" fmla="*/ 1 w 30"/>
                <a:gd name="T7" fmla="*/ 0 h 130"/>
                <a:gd name="T8" fmla="*/ 0 w 30"/>
                <a:gd name="T9" fmla="*/ 1 h 130"/>
                <a:gd name="T10" fmla="*/ 2 w 30"/>
                <a:gd name="T11" fmla="*/ 129 h 130"/>
                <a:gd name="T12" fmla="*/ 3 w 30"/>
                <a:gd name="T13" fmla="*/ 130 h 130"/>
                <a:gd name="T14" fmla="*/ 29 w 30"/>
                <a:gd name="T15" fmla="*/ 130 h 130"/>
                <a:gd name="T16" fmla="*/ 30 w 30"/>
                <a:gd name="T17" fmla="*/ 129 h 130"/>
                <a:gd name="T18" fmla="*/ 12 w 30"/>
                <a:gd name="T19" fmla="*/ 8 h 130"/>
                <a:gd name="T20" fmla="*/ 14 w 30"/>
                <a:gd name="T21" fmla="*/ 6 h 130"/>
                <a:gd name="T22" fmla="*/ 16 w 30"/>
                <a:gd name="T23" fmla="*/ 8 h 130"/>
                <a:gd name="T24" fmla="*/ 14 w 30"/>
                <a:gd name="T25" fmla="*/ 10 h 130"/>
                <a:gd name="T26" fmla="*/ 12 w 30"/>
                <a:gd name="T27" fmla="*/ 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30">
                  <a:moveTo>
                    <a:pt x="30" y="129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3" y="130"/>
                  </a:cubicBezTo>
                  <a:cubicBezTo>
                    <a:pt x="29" y="130"/>
                    <a:pt x="29" y="130"/>
                    <a:pt x="29" y="130"/>
                  </a:cubicBezTo>
                  <a:cubicBezTo>
                    <a:pt x="29" y="130"/>
                    <a:pt x="30" y="130"/>
                    <a:pt x="30" y="129"/>
                  </a:cubicBezTo>
                  <a:moveTo>
                    <a:pt x="12" y="8"/>
                  </a:moveTo>
                  <a:cubicBezTo>
                    <a:pt x="12" y="7"/>
                    <a:pt x="13" y="6"/>
                    <a:pt x="14" y="6"/>
                  </a:cubicBezTo>
                  <a:cubicBezTo>
                    <a:pt x="15" y="6"/>
                    <a:pt x="16" y="7"/>
                    <a:pt x="16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3" y="10"/>
                    <a:pt x="12" y="9"/>
                    <a:pt x="12" y="8"/>
                  </a:cubicBezTo>
                </a:path>
              </a:pathLst>
            </a:custGeom>
            <a:solidFill>
              <a:srgbClr val="68B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93"/>
            <p:cNvSpPr>
              <a:spLocks/>
            </p:cNvSpPr>
            <p:nvPr/>
          </p:nvSpPr>
          <p:spPr bwMode="auto">
            <a:xfrm>
              <a:off x="3444875" y="3957638"/>
              <a:ext cx="87313" cy="712788"/>
            </a:xfrm>
            <a:custGeom>
              <a:avLst/>
              <a:gdLst>
                <a:gd name="T0" fmla="*/ 14 w 16"/>
                <a:gd name="T1" fmla="*/ 1 h 130"/>
                <a:gd name="T2" fmla="*/ 13 w 16"/>
                <a:gd name="T3" fmla="*/ 0 h 130"/>
                <a:gd name="T4" fmla="*/ 0 w 16"/>
                <a:gd name="T5" fmla="*/ 0 h 130"/>
                <a:gd name="T6" fmla="*/ 0 w 16"/>
                <a:gd name="T7" fmla="*/ 5 h 130"/>
                <a:gd name="T8" fmla="*/ 2 w 16"/>
                <a:gd name="T9" fmla="*/ 8 h 130"/>
                <a:gd name="T10" fmla="*/ 0 w 16"/>
                <a:gd name="T11" fmla="*/ 10 h 130"/>
                <a:gd name="T12" fmla="*/ 2 w 16"/>
                <a:gd name="T13" fmla="*/ 130 h 130"/>
                <a:gd name="T14" fmla="*/ 15 w 16"/>
                <a:gd name="T15" fmla="*/ 130 h 130"/>
                <a:gd name="T16" fmla="*/ 16 w 16"/>
                <a:gd name="T17" fmla="*/ 129 h 130"/>
                <a:gd name="T18" fmla="*/ 14 w 16"/>
                <a:gd name="T1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30">
                  <a:moveTo>
                    <a:pt x="14" y="1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6"/>
                    <a:pt x="2" y="8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5" y="130"/>
                    <a:pt x="16" y="130"/>
                    <a:pt x="16" y="129"/>
                  </a:cubicBezTo>
                  <a:cubicBezTo>
                    <a:pt x="14" y="1"/>
                    <a:pt x="14" y="1"/>
                    <a:pt x="14" y="1"/>
                  </a:cubicBezTo>
                </a:path>
              </a:pathLst>
            </a:custGeom>
            <a:solidFill>
              <a:srgbClr val="40A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94"/>
            <p:cNvSpPr>
              <a:spLocks noChangeArrowheads="1"/>
            </p:cNvSpPr>
            <p:nvPr/>
          </p:nvSpPr>
          <p:spPr bwMode="auto">
            <a:xfrm>
              <a:off x="3498850" y="3963988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95"/>
            <p:cNvSpPr>
              <a:spLocks noChangeArrowheads="1"/>
            </p:cNvSpPr>
            <p:nvPr/>
          </p:nvSpPr>
          <p:spPr bwMode="auto">
            <a:xfrm>
              <a:off x="3498850" y="3968751"/>
              <a:ext cx="22225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96"/>
            <p:cNvSpPr>
              <a:spLocks noChangeArrowheads="1"/>
            </p:cNvSpPr>
            <p:nvPr/>
          </p:nvSpPr>
          <p:spPr bwMode="auto">
            <a:xfrm>
              <a:off x="3498850" y="3979863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97"/>
            <p:cNvSpPr>
              <a:spLocks noChangeArrowheads="1"/>
            </p:cNvSpPr>
            <p:nvPr/>
          </p:nvSpPr>
          <p:spPr bwMode="auto">
            <a:xfrm>
              <a:off x="3498850" y="3986213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98"/>
            <p:cNvSpPr>
              <a:spLocks noChangeArrowheads="1"/>
            </p:cNvSpPr>
            <p:nvPr/>
          </p:nvSpPr>
          <p:spPr bwMode="auto">
            <a:xfrm>
              <a:off x="3487738" y="3990976"/>
              <a:ext cx="333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99"/>
            <p:cNvSpPr>
              <a:spLocks noChangeArrowheads="1"/>
            </p:cNvSpPr>
            <p:nvPr/>
          </p:nvSpPr>
          <p:spPr bwMode="auto">
            <a:xfrm>
              <a:off x="3498850" y="3995738"/>
              <a:ext cx="22225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200"/>
            <p:cNvSpPr>
              <a:spLocks noChangeArrowheads="1"/>
            </p:cNvSpPr>
            <p:nvPr/>
          </p:nvSpPr>
          <p:spPr bwMode="auto">
            <a:xfrm>
              <a:off x="3498850" y="4006851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201"/>
            <p:cNvSpPr>
              <a:spLocks noChangeArrowheads="1"/>
            </p:cNvSpPr>
            <p:nvPr/>
          </p:nvSpPr>
          <p:spPr bwMode="auto">
            <a:xfrm>
              <a:off x="3498850" y="4013201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202"/>
            <p:cNvSpPr>
              <a:spLocks noChangeArrowheads="1"/>
            </p:cNvSpPr>
            <p:nvPr/>
          </p:nvSpPr>
          <p:spPr bwMode="auto">
            <a:xfrm>
              <a:off x="3498850" y="4017963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203"/>
            <p:cNvSpPr>
              <a:spLocks noChangeArrowheads="1"/>
            </p:cNvSpPr>
            <p:nvPr/>
          </p:nvSpPr>
          <p:spPr bwMode="auto">
            <a:xfrm>
              <a:off x="3487738" y="4024313"/>
              <a:ext cx="33338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204"/>
            <p:cNvSpPr>
              <a:spLocks noChangeArrowheads="1"/>
            </p:cNvSpPr>
            <p:nvPr/>
          </p:nvSpPr>
          <p:spPr bwMode="auto">
            <a:xfrm>
              <a:off x="3498850" y="4035426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205"/>
            <p:cNvSpPr>
              <a:spLocks noChangeArrowheads="1"/>
            </p:cNvSpPr>
            <p:nvPr/>
          </p:nvSpPr>
          <p:spPr bwMode="auto">
            <a:xfrm>
              <a:off x="3498850" y="4040188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06"/>
            <p:cNvSpPr>
              <a:spLocks/>
            </p:cNvSpPr>
            <p:nvPr/>
          </p:nvSpPr>
          <p:spPr bwMode="auto">
            <a:xfrm>
              <a:off x="3498850" y="4046538"/>
              <a:ext cx="22225" cy="4763"/>
            </a:xfrm>
            <a:custGeom>
              <a:avLst/>
              <a:gdLst>
                <a:gd name="T0" fmla="*/ 0 w 14"/>
                <a:gd name="T1" fmla="*/ 3 h 3"/>
                <a:gd name="T2" fmla="*/ 0 w 14"/>
                <a:gd name="T3" fmla="*/ 0 h 3"/>
                <a:gd name="T4" fmla="*/ 14 w 14"/>
                <a:gd name="T5" fmla="*/ 0 h 3"/>
                <a:gd name="T6" fmla="*/ 14 w 14"/>
                <a:gd name="T7" fmla="*/ 0 h 3"/>
                <a:gd name="T8" fmla="*/ 0 w 1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3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07"/>
            <p:cNvSpPr>
              <a:spLocks noChangeArrowheads="1"/>
            </p:cNvSpPr>
            <p:nvPr/>
          </p:nvSpPr>
          <p:spPr bwMode="auto">
            <a:xfrm>
              <a:off x="3498850" y="4056063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08"/>
            <p:cNvSpPr>
              <a:spLocks noChangeArrowheads="1"/>
            </p:cNvSpPr>
            <p:nvPr/>
          </p:nvSpPr>
          <p:spPr bwMode="auto">
            <a:xfrm>
              <a:off x="3487738" y="4062413"/>
              <a:ext cx="333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209"/>
            <p:cNvSpPr>
              <a:spLocks noChangeArrowheads="1"/>
            </p:cNvSpPr>
            <p:nvPr/>
          </p:nvSpPr>
          <p:spPr bwMode="auto">
            <a:xfrm>
              <a:off x="3498850" y="4067176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210"/>
            <p:cNvSpPr>
              <a:spLocks noChangeArrowheads="1"/>
            </p:cNvSpPr>
            <p:nvPr/>
          </p:nvSpPr>
          <p:spPr bwMode="auto">
            <a:xfrm>
              <a:off x="3498850" y="4073526"/>
              <a:ext cx="22225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211"/>
            <p:cNvSpPr>
              <a:spLocks noChangeArrowheads="1"/>
            </p:cNvSpPr>
            <p:nvPr/>
          </p:nvSpPr>
          <p:spPr bwMode="auto">
            <a:xfrm>
              <a:off x="3498850" y="4084638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212"/>
            <p:cNvSpPr>
              <a:spLocks noChangeArrowheads="1"/>
            </p:cNvSpPr>
            <p:nvPr/>
          </p:nvSpPr>
          <p:spPr bwMode="auto">
            <a:xfrm>
              <a:off x="3498850" y="4089401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213"/>
            <p:cNvSpPr>
              <a:spLocks noChangeArrowheads="1"/>
            </p:cNvSpPr>
            <p:nvPr/>
          </p:nvSpPr>
          <p:spPr bwMode="auto">
            <a:xfrm>
              <a:off x="3487738" y="4095751"/>
              <a:ext cx="333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14"/>
            <p:cNvSpPr>
              <a:spLocks noChangeArrowheads="1"/>
            </p:cNvSpPr>
            <p:nvPr/>
          </p:nvSpPr>
          <p:spPr bwMode="auto">
            <a:xfrm>
              <a:off x="3498850" y="4100513"/>
              <a:ext cx="22225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15"/>
            <p:cNvSpPr>
              <a:spLocks noChangeArrowheads="1"/>
            </p:cNvSpPr>
            <p:nvPr/>
          </p:nvSpPr>
          <p:spPr bwMode="auto">
            <a:xfrm>
              <a:off x="3498850" y="4111626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16"/>
            <p:cNvSpPr>
              <a:spLocks noChangeArrowheads="1"/>
            </p:cNvSpPr>
            <p:nvPr/>
          </p:nvSpPr>
          <p:spPr bwMode="auto">
            <a:xfrm>
              <a:off x="3498850" y="4116388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217"/>
            <p:cNvSpPr>
              <a:spLocks noChangeArrowheads="1"/>
            </p:cNvSpPr>
            <p:nvPr/>
          </p:nvSpPr>
          <p:spPr bwMode="auto">
            <a:xfrm>
              <a:off x="3498850" y="4122738"/>
              <a:ext cx="2222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218"/>
            <p:cNvSpPr>
              <a:spLocks noChangeArrowheads="1"/>
            </p:cNvSpPr>
            <p:nvPr/>
          </p:nvSpPr>
          <p:spPr bwMode="auto">
            <a:xfrm>
              <a:off x="3487738" y="4127501"/>
              <a:ext cx="33338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219"/>
            <p:cNvSpPr>
              <a:spLocks noChangeArrowheads="1"/>
            </p:cNvSpPr>
            <p:nvPr/>
          </p:nvSpPr>
          <p:spPr bwMode="auto">
            <a:xfrm>
              <a:off x="3505200" y="4138613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220"/>
            <p:cNvSpPr>
              <a:spLocks noChangeArrowheads="1"/>
            </p:cNvSpPr>
            <p:nvPr/>
          </p:nvSpPr>
          <p:spPr bwMode="auto">
            <a:xfrm>
              <a:off x="3505200" y="4144963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221"/>
            <p:cNvSpPr>
              <a:spLocks noChangeArrowheads="1"/>
            </p:cNvSpPr>
            <p:nvPr/>
          </p:nvSpPr>
          <p:spPr bwMode="auto">
            <a:xfrm>
              <a:off x="3505200" y="4149726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222"/>
            <p:cNvSpPr>
              <a:spLocks noChangeArrowheads="1"/>
            </p:cNvSpPr>
            <p:nvPr/>
          </p:nvSpPr>
          <p:spPr bwMode="auto">
            <a:xfrm>
              <a:off x="3505200" y="4156076"/>
              <a:ext cx="15875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223"/>
            <p:cNvSpPr>
              <a:spLocks noChangeArrowheads="1"/>
            </p:cNvSpPr>
            <p:nvPr/>
          </p:nvSpPr>
          <p:spPr bwMode="auto">
            <a:xfrm>
              <a:off x="3487738" y="4165601"/>
              <a:ext cx="333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224"/>
            <p:cNvSpPr>
              <a:spLocks noChangeArrowheads="1"/>
            </p:cNvSpPr>
            <p:nvPr/>
          </p:nvSpPr>
          <p:spPr bwMode="auto">
            <a:xfrm>
              <a:off x="3505200" y="4171951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25"/>
            <p:cNvSpPr>
              <a:spLocks/>
            </p:cNvSpPr>
            <p:nvPr/>
          </p:nvSpPr>
          <p:spPr bwMode="auto">
            <a:xfrm>
              <a:off x="3505200" y="4176713"/>
              <a:ext cx="15875" cy="6350"/>
            </a:xfrm>
            <a:custGeom>
              <a:avLst/>
              <a:gdLst>
                <a:gd name="T0" fmla="*/ 0 w 10"/>
                <a:gd name="T1" fmla="*/ 4 h 4"/>
                <a:gd name="T2" fmla="*/ 0 w 10"/>
                <a:gd name="T3" fmla="*/ 0 h 4"/>
                <a:gd name="T4" fmla="*/ 10 w 10"/>
                <a:gd name="T5" fmla="*/ 0 h 4"/>
                <a:gd name="T6" fmla="*/ 10 w 10"/>
                <a:gd name="T7" fmla="*/ 0 h 4"/>
                <a:gd name="T8" fmla="*/ 0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226"/>
            <p:cNvSpPr>
              <a:spLocks noChangeArrowheads="1"/>
            </p:cNvSpPr>
            <p:nvPr/>
          </p:nvSpPr>
          <p:spPr bwMode="auto">
            <a:xfrm>
              <a:off x="3505200" y="4187826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227"/>
            <p:cNvSpPr>
              <a:spLocks noChangeArrowheads="1"/>
            </p:cNvSpPr>
            <p:nvPr/>
          </p:nvSpPr>
          <p:spPr bwMode="auto">
            <a:xfrm>
              <a:off x="3505200" y="4194176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228"/>
            <p:cNvSpPr>
              <a:spLocks noChangeArrowheads="1"/>
            </p:cNvSpPr>
            <p:nvPr/>
          </p:nvSpPr>
          <p:spPr bwMode="auto">
            <a:xfrm>
              <a:off x="3487738" y="4198938"/>
              <a:ext cx="333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229"/>
            <p:cNvSpPr>
              <a:spLocks noChangeArrowheads="1"/>
            </p:cNvSpPr>
            <p:nvPr/>
          </p:nvSpPr>
          <p:spPr bwMode="auto">
            <a:xfrm>
              <a:off x="3505200" y="4205288"/>
              <a:ext cx="15875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230"/>
            <p:cNvSpPr>
              <a:spLocks noChangeArrowheads="1"/>
            </p:cNvSpPr>
            <p:nvPr/>
          </p:nvSpPr>
          <p:spPr bwMode="auto">
            <a:xfrm>
              <a:off x="3505200" y="4214813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231"/>
            <p:cNvSpPr>
              <a:spLocks noChangeArrowheads="1"/>
            </p:cNvSpPr>
            <p:nvPr/>
          </p:nvSpPr>
          <p:spPr bwMode="auto">
            <a:xfrm>
              <a:off x="3505200" y="4221163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232"/>
            <p:cNvSpPr>
              <a:spLocks noChangeArrowheads="1"/>
            </p:cNvSpPr>
            <p:nvPr/>
          </p:nvSpPr>
          <p:spPr bwMode="auto">
            <a:xfrm>
              <a:off x="3505200" y="4225926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233"/>
            <p:cNvSpPr>
              <a:spLocks noChangeArrowheads="1"/>
            </p:cNvSpPr>
            <p:nvPr/>
          </p:nvSpPr>
          <p:spPr bwMode="auto">
            <a:xfrm>
              <a:off x="3487738" y="4232276"/>
              <a:ext cx="33338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234"/>
            <p:cNvSpPr>
              <a:spLocks noChangeArrowheads="1"/>
            </p:cNvSpPr>
            <p:nvPr/>
          </p:nvSpPr>
          <p:spPr bwMode="auto">
            <a:xfrm>
              <a:off x="3505200" y="4243388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235"/>
            <p:cNvSpPr>
              <a:spLocks noChangeArrowheads="1"/>
            </p:cNvSpPr>
            <p:nvPr/>
          </p:nvSpPr>
          <p:spPr bwMode="auto">
            <a:xfrm>
              <a:off x="3505200" y="4248151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236"/>
            <p:cNvSpPr>
              <a:spLocks noChangeArrowheads="1"/>
            </p:cNvSpPr>
            <p:nvPr/>
          </p:nvSpPr>
          <p:spPr bwMode="auto">
            <a:xfrm>
              <a:off x="3505200" y="4254501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237"/>
            <p:cNvSpPr>
              <a:spLocks noChangeArrowheads="1"/>
            </p:cNvSpPr>
            <p:nvPr/>
          </p:nvSpPr>
          <p:spPr bwMode="auto">
            <a:xfrm>
              <a:off x="3505200" y="4259263"/>
              <a:ext cx="15875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238"/>
            <p:cNvSpPr>
              <a:spLocks noChangeArrowheads="1"/>
            </p:cNvSpPr>
            <p:nvPr/>
          </p:nvSpPr>
          <p:spPr bwMode="auto">
            <a:xfrm>
              <a:off x="3487738" y="4270376"/>
              <a:ext cx="333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239"/>
            <p:cNvSpPr>
              <a:spLocks noChangeArrowheads="1"/>
            </p:cNvSpPr>
            <p:nvPr/>
          </p:nvSpPr>
          <p:spPr bwMode="auto">
            <a:xfrm>
              <a:off x="3505200" y="4275138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240"/>
            <p:cNvSpPr>
              <a:spLocks noChangeArrowheads="1"/>
            </p:cNvSpPr>
            <p:nvPr/>
          </p:nvSpPr>
          <p:spPr bwMode="auto">
            <a:xfrm>
              <a:off x="3505200" y="4281488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241"/>
            <p:cNvSpPr>
              <a:spLocks noChangeArrowheads="1"/>
            </p:cNvSpPr>
            <p:nvPr/>
          </p:nvSpPr>
          <p:spPr bwMode="auto">
            <a:xfrm>
              <a:off x="3505200" y="4286251"/>
              <a:ext cx="15875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242"/>
            <p:cNvSpPr>
              <a:spLocks noChangeArrowheads="1"/>
            </p:cNvSpPr>
            <p:nvPr/>
          </p:nvSpPr>
          <p:spPr bwMode="auto">
            <a:xfrm>
              <a:off x="3505200" y="4297363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243"/>
            <p:cNvSpPr>
              <a:spLocks noChangeArrowheads="1"/>
            </p:cNvSpPr>
            <p:nvPr/>
          </p:nvSpPr>
          <p:spPr bwMode="auto">
            <a:xfrm>
              <a:off x="3494088" y="4303713"/>
              <a:ext cx="31750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244"/>
            <p:cNvSpPr>
              <a:spLocks/>
            </p:cNvSpPr>
            <p:nvPr/>
          </p:nvSpPr>
          <p:spPr bwMode="auto">
            <a:xfrm>
              <a:off x="3505200" y="4308476"/>
              <a:ext cx="20638" cy="6350"/>
            </a:xfrm>
            <a:custGeom>
              <a:avLst/>
              <a:gdLst>
                <a:gd name="T0" fmla="*/ 0 w 13"/>
                <a:gd name="T1" fmla="*/ 4 h 4"/>
                <a:gd name="T2" fmla="*/ 0 w 13"/>
                <a:gd name="T3" fmla="*/ 0 h 4"/>
                <a:gd name="T4" fmla="*/ 13 w 13"/>
                <a:gd name="T5" fmla="*/ 0 h 4"/>
                <a:gd name="T6" fmla="*/ 13 w 13"/>
                <a:gd name="T7" fmla="*/ 0 h 4"/>
                <a:gd name="T8" fmla="*/ 0 w 1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0" y="4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245"/>
            <p:cNvSpPr>
              <a:spLocks noChangeArrowheads="1"/>
            </p:cNvSpPr>
            <p:nvPr/>
          </p:nvSpPr>
          <p:spPr bwMode="auto">
            <a:xfrm>
              <a:off x="3505200" y="4319588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246"/>
            <p:cNvSpPr>
              <a:spLocks noChangeArrowheads="1"/>
            </p:cNvSpPr>
            <p:nvPr/>
          </p:nvSpPr>
          <p:spPr bwMode="auto">
            <a:xfrm>
              <a:off x="3505200" y="4324351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247"/>
            <p:cNvSpPr>
              <a:spLocks noChangeArrowheads="1"/>
            </p:cNvSpPr>
            <p:nvPr/>
          </p:nvSpPr>
          <p:spPr bwMode="auto">
            <a:xfrm>
              <a:off x="3505200" y="4330701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248"/>
            <p:cNvSpPr>
              <a:spLocks noChangeArrowheads="1"/>
            </p:cNvSpPr>
            <p:nvPr/>
          </p:nvSpPr>
          <p:spPr bwMode="auto">
            <a:xfrm>
              <a:off x="3494088" y="4335463"/>
              <a:ext cx="31750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249"/>
            <p:cNvSpPr>
              <a:spLocks noChangeArrowheads="1"/>
            </p:cNvSpPr>
            <p:nvPr/>
          </p:nvSpPr>
          <p:spPr bwMode="auto">
            <a:xfrm>
              <a:off x="3505200" y="4346576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250"/>
            <p:cNvSpPr>
              <a:spLocks noChangeArrowheads="1"/>
            </p:cNvSpPr>
            <p:nvPr/>
          </p:nvSpPr>
          <p:spPr bwMode="auto">
            <a:xfrm>
              <a:off x="3505200" y="4352926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51"/>
            <p:cNvSpPr>
              <a:spLocks noChangeArrowheads="1"/>
            </p:cNvSpPr>
            <p:nvPr/>
          </p:nvSpPr>
          <p:spPr bwMode="auto">
            <a:xfrm>
              <a:off x="3505200" y="4357688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252"/>
            <p:cNvSpPr>
              <a:spLocks noChangeArrowheads="1"/>
            </p:cNvSpPr>
            <p:nvPr/>
          </p:nvSpPr>
          <p:spPr bwMode="auto">
            <a:xfrm>
              <a:off x="3505200" y="4364038"/>
              <a:ext cx="20638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53"/>
            <p:cNvSpPr>
              <a:spLocks noChangeArrowheads="1"/>
            </p:cNvSpPr>
            <p:nvPr/>
          </p:nvSpPr>
          <p:spPr bwMode="auto">
            <a:xfrm>
              <a:off x="3494088" y="4375151"/>
              <a:ext cx="31750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254"/>
            <p:cNvSpPr>
              <a:spLocks noChangeArrowheads="1"/>
            </p:cNvSpPr>
            <p:nvPr/>
          </p:nvSpPr>
          <p:spPr bwMode="auto">
            <a:xfrm>
              <a:off x="3505200" y="4379913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255"/>
            <p:cNvSpPr>
              <a:spLocks noChangeArrowheads="1"/>
            </p:cNvSpPr>
            <p:nvPr/>
          </p:nvSpPr>
          <p:spPr bwMode="auto">
            <a:xfrm>
              <a:off x="3505200" y="4384676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257"/>
            <p:cNvSpPr>
              <a:spLocks noChangeArrowheads="1"/>
            </p:cNvSpPr>
            <p:nvPr/>
          </p:nvSpPr>
          <p:spPr bwMode="auto">
            <a:xfrm>
              <a:off x="3505200" y="4391026"/>
              <a:ext cx="20638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58"/>
            <p:cNvSpPr>
              <a:spLocks noChangeArrowheads="1"/>
            </p:cNvSpPr>
            <p:nvPr/>
          </p:nvSpPr>
          <p:spPr bwMode="auto">
            <a:xfrm>
              <a:off x="3505200" y="4402139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59"/>
            <p:cNvSpPr>
              <a:spLocks noChangeArrowheads="1"/>
            </p:cNvSpPr>
            <p:nvPr/>
          </p:nvSpPr>
          <p:spPr bwMode="auto">
            <a:xfrm>
              <a:off x="3494088" y="4406901"/>
              <a:ext cx="31750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260"/>
            <p:cNvSpPr>
              <a:spLocks noChangeArrowheads="1"/>
            </p:cNvSpPr>
            <p:nvPr/>
          </p:nvSpPr>
          <p:spPr bwMode="auto">
            <a:xfrm>
              <a:off x="3505200" y="4413251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261"/>
            <p:cNvSpPr>
              <a:spLocks noChangeArrowheads="1"/>
            </p:cNvSpPr>
            <p:nvPr/>
          </p:nvSpPr>
          <p:spPr bwMode="auto">
            <a:xfrm>
              <a:off x="3505200" y="4418014"/>
              <a:ext cx="20638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262"/>
            <p:cNvSpPr>
              <a:spLocks noChangeArrowheads="1"/>
            </p:cNvSpPr>
            <p:nvPr/>
          </p:nvSpPr>
          <p:spPr bwMode="auto">
            <a:xfrm>
              <a:off x="3505200" y="4429126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263"/>
            <p:cNvSpPr>
              <a:spLocks noChangeArrowheads="1"/>
            </p:cNvSpPr>
            <p:nvPr/>
          </p:nvSpPr>
          <p:spPr bwMode="auto">
            <a:xfrm>
              <a:off x="3505200" y="4433889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264"/>
            <p:cNvSpPr>
              <a:spLocks noChangeArrowheads="1"/>
            </p:cNvSpPr>
            <p:nvPr/>
          </p:nvSpPr>
          <p:spPr bwMode="auto">
            <a:xfrm>
              <a:off x="3494088" y="4440239"/>
              <a:ext cx="31750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265"/>
            <p:cNvSpPr>
              <a:spLocks noChangeArrowheads="1"/>
            </p:cNvSpPr>
            <p:nvPr/>
          </p:nvSpPr>
          <p:spPr bwMode="auto">
            <a:xfrm>
              <a:off x="3505200" y="4451351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266"/>
            <p:cNvSpPr>
              <a:spLocks noChangeArrowheads="1"/>
            </p:cNvSpPr>
            <p:nvPr/>
          </p:nvSpPr>
          <p:spPr bwMode="auto">
            <a:xfrm>
              <a:off x="3505200" y="4456114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267"/>
            <p:cNvSpPr>
              <a:spLocks noChangeArrowheads="1"/>
            </p:cNvSpPr>
            <p:nvPr/>
          </p:nvSpPr>
          <p:spPr bwMode="auto">
            <a:xfrm>
              <a:off x="3505200" y="4462464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268"/>
            <p:cNvSpPr>
              <a:spLocks noChangeArrowheads="1"/>
            </p:cNvSpPr>
            <p:nvPr/>
          </p:nvSpPr>
          <p:spPr bwMode="auto">
            <a:xfrm>
              <a:off x="3505200" y="4467226"/>
              <a:ext cx="20638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269"/>
            <p:cNvSpPr>
              <a:spLocks noChangeArrowheads="1"/>
            </p:cNvSpPr>
            <p:nvPr/>
          </p:nvSpPr>
          <p:spPr bwMode="auto">
            <a:xfrm>
              <a:off x="3494088" y="4478339"/>
              <a:ext cx="31750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70"/>
            <p:cNvSpPr>
              <a:spLocks noChangeArrowheads="1"/>
            </p:cNvSpPr>
            <p:nvPr/>
          </p:nvSpPr>
          <p:spPr bwMode="auto">
            <a:xfrm>
              <a:off x="3505200" y="4484689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71"/>
            <p:cNvSpPr>
              <a:spLocks noChangeArrowheads="1"/>
            </p:cNvSpPr>
            <p:nvPr/>
          </p:nvSpPr>
          <p:spPr bwMode="auto">
            <a:xfrm>
              <a:off x="3505200" y="4489451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272"/>
            <p:cNvSpPr>
              <a:spLocks noChangeArrowheads="1"/>
            </p:cNvSpPr>
            <p:nvPr/>
          </p:nvSpPr>
          <p:spPr bwMode="auto">
            <a:xfrm>
              <a:off x="3505200" y="4494214"/>
              <a:ext cx="20638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273"/>
            <p:cNvSpPr>
              <a:spLocks noChangeArrowheads="1"/>
            </p:cNvSpPr>
            <p:nvPr/>
          </p:nvSpPr>
          <p:spPr bwMode="auto">
            <a:xfrm>
              <a:off x="3505200" y="4505326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274"/>
            <p:cNvSpPr>
              <a:spLocks noChangeArrowheads="1"/>
            </p:cNvSpPr>
            <p:nvPr/>
          </p:nvSpPr>
          <p:spPr bwMode="auto">
            <a:xfrm>
              <a:off x="3494088" y="4511676"/>
              <a:ext cx="31750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275"/>
            <p:cNvSpPr>
              <a:spLocks noChangeArrowheads="1"/>
            </p:cNvSpPr>
            <p:nvPr/>
          </p:nvSpPr>
          <p:spPr bwMode="auto">
            <a:xfrm>
              <a:off x="3505200" y="4516439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276"/>
            <p:cNvSpPr>
              <a:spLocks noChangeArrowheads="1"/>
            </p:cNvSpPr>
            <p:nvPr/>
          </p:nvSpPr>
          <p:spPr bwMode="auto">
            <a:xfrm>
              <a:off x="3505200" y="4522789"/>
              <a:ext cx="20638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277"/>
            <p:cNvSpPr>
              <a:spLocks noChangeArrowheads="1"/>
            </p:cNvSpPr>
            <p:nvPr/>
          </p:nvSpPr>
          <p:spPr bwMode="auto">
            <a:xfrm>
              <a:off x="3505200" y="4533901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278"/>
            <p:cNvSpPr>
              <a:spLocks noChangeArrowheads="1"/>
            </p:cNvSpPr>
            <p:nvPr/>
          </p:nvSpPr>
          <p:spPr bwMode="auto">
            <a:xfrm>
              <a:off x="3505200" y="4538664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79"/>
            <p:cNvSpPr>
              <a:spLocks/>
            </p:cNvSpPr>
            <p:nvPr/>
          </p:nvSpPr>
          <p:spPr bwMode="auto">
            <a:xfrm>
              <a:off x="3494088" y="4545014"/>
              <a:ext cx="31750" cy="4763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0 h 3"/>
                <a:gd name="T4" fmla="*/ 20 w 20"/>
                <a:gd name="T5" fmla="*/ 0 h 3"/>
                <a:gd name="T6" fmla="*/ 20 w 20"/>
                <a:gd name="T7" fmla="*/ 0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280"/>
            <p:cNvSpPr>
              <a:spLocks noChangeArrowheads="1"/>
            </p:cNvSpPr>
            <p:nvPr/>
          </p:nvSpPr>
          <p:spPr bwMode="auto">
            <a:xfrm>
              <a:off x="3505200" y="4549776"/>
              <a:ext cx="20638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281"/>
            <p:cNvSpPr>
              <a:spLocks noChangeArrowheads="1"/>
            </p:cNvSpPr>
            <p:nvPr/>
          </p:nvSpPr>
          <p:spPr bwMode="auto">
            <a:xfrm>
              <a:off x="3505200" y="4560889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282"/>
            <p:cNvSpPr>
              <a:spLocks noChangeArrowheads="1"/>
            </p:cNvSpPr>
            <p:nvPr/>
          </p:nvSpPr>
          <p:spPr bwMode="auto">
            <a:xfrm>
              <a:off x="3505200" y="4565651"/>
              <a:ext cx="20638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83"/>
            <p:cNvSpPr>
              <a:spLocks/>
            </p:cNvSpPr>
            <p:nvPr/>
          </p:nvSpPr>
          <p:spPr bwMode="auto">
            <a:xfrm>
              <a:off x="3505200" y="4572001"/>
              <a:ext cx="20638" cy="4763"/>
            </a:xfrm>
            <a:custGeom>
              <a:avLst/>
              <a:gdLst>
                <a:gd name="T0" fmla="*/ 0 w 13"/>
                <a:gd name="T1" fmla="*/ 3 h 3"/>
                <a:gd name="T2" fmla="*/ 0 w 13"/>
                <a:gd name="T3" fmla="*/ 0 h 3"/>
                <a:gd name="T4" fmla="*/ 13 w 13"/>
                <a:gd name="T5" fmla="*/ 0 h 3"/>
                <a:gd name="T6" fmla="*/ 13 w 13"/>
                <a:gd name="T7" fmla="*/ 0 h 3"/>
                <a:gd name="T8" fmla="*/ 0 w 1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84"/>
            <p:cNvSpPr>
              <a:spLocks/>
            </p:cNvSpPr>
            <p:nvPr/>
          </p:nvSpPr>
          <p:spPr bwMode="auto">
            <a:xfrm>
              <a:off x="3494088" y="4576764"/>
              <a:ext cx="31750" cy="6350"/>
            </a:xfrm>
            <a:custGeom>
              <a:avLst/>
              <a:gdLst>
                <a:gd name="T0" fmla="*/ 0 w 20"/>
                <a:gd name="T1" fmla="*/ 4 h 4"/>
                <a:gd name="T2" fmla="*/ 0 w 20"/>
                <a:gd name="T3" fmla="*/ 4 h 4"/>
                <a:gd name="T4" fmla="*/ 20 w 20"/>
                <a:gd name="T5" fmla="*/ 0 h 4"/>
                <a:gd name="T6" fmla="*/ 20 w 20"/>
                <a:gd name="T7" fmla="*/ 4 h 4"/>
                <a:gd name="T8" fmla="*/ 0 w 2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0" y="4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285"/>
            <p:cNvSpPr>
              <a:spLocks noChangeArrowheads="1"/>
            </p:cNvSpPr>
            <p:nvPr/>
          </p:nvSpPr>
          <p:spPr bwMode="auto">
            <a:xfrm>
              <a:off x="3509963" y="4587876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286"/>
            <p:cNvSpPr>
              <a:spLocks noChangeArrowheads="1"/>
            </p:cNvSpPr>
            <p:nvPr/>
          </p:nvSpPr>
          <p:spPr bwMode="auto">
            <a:xfrm>
              <a:off x="3509963" y="4594226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287"/>
            <p:cNvSpPr>
              <a:spLocks noChangeArrowheads="1"/>
            </p:cNvSpPr>
            <p:nvPr/>
          </p:nvSpPr>
          <p:spPr bwMode="auto">
            <a:xfrm>
              <a:off x="3509963" y="4598989"/>
              <a:ext cx="15875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288"/>
            <p:cNvSpPr>
              <a:spLocks noChangeArrowheads="1"/>
            </p:cNvSpPr>
            <p:nvPr/>
          </p:nvSpPr>
          <p:spPr bwMode="auto">
            <a:xfrm>
              <a:off x="3509963" y="4598989"/>
              <a:ext cx="15875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289"/>
            <p:cNvSpPr>
              <a:spLocks noChangeArrowheads="1"/>
            </p:cNvSpPr>
            <p:nvPr/>
          </p:nvSpPr>
          <p:spPr bwMode="auto">
            <a:xfrm>
              <a:off x="3509963" y="4610101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290"/>
            <p:cNvSpPr>
              <a:spLocks noChangeArrowheads="1"/>
            </p:cNvSpPr>
            <p:nvPr/>
          </p:nvSpPr>
          <p:spPr bwMode="auto">
            <a:xfrm>
              <a:off x="3509963" y="4610101"/>
              <a:ext cx="158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291"/>
            <p:cNvSpPr>
              <a:spLocks noChangeArrowheads="1"/>
            </p:cNvSpPr>
            <p:nvPr/>
          </p:nvSpPr>
          <p:spPr bwMode="auto">
            <a:xfrm>
              <a:off x="3494088" y="4614864"/>
              <a:ext cx="31750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292"/>
            <p:cNvSpPr>
              <a:spLocks noChangeArrowheads="1"/>
            </p:cNvSpPr>
            <p:nvPr/>
          </p:nvSpPr>
          <p:spPr bwMode="auto">
            <a:xfrm>
              <a:off x="3494088" y="4614864"/>
              <a:ext cx="317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293"/>
            <p:cNvSpPr>
              <a:spLocks noChangeArrowheads="1"/>
            </p:cNvSpPr>
            <p:nvPr/>
          </p:nvSpPr>
          <p:spPr bwMode="auto">
            <a:xfrm>
              <a:off x="3509963" y="4621214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294"/>
            <p:cNvSpPr>
              <a:spLocks noChangeArrowheads="1"/>
            </p:cNvSpPr>
            <p:nvPr/>
          </p:nvSpPr>
          <p:spPr bwMode="auto">
            <a:xfrm>
              <a:off x="3509963" y="4621214"/>
              <a:ext cx="158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95"/>
            <p:cNvSpPr>
              <a:spLocks noChangeArrowheads="1"/>
            </p:cNvSpPr>
            <p:nvPr/>
          </p:nvSpPr>
          <p:spPr bwMode="auto">
            <a:xfrm>
              <a:off x="3509963" y="4625976"/>
              <a:ext cx="15875" cy="63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96"/>
            <p:cNvSpPr>
              <a:spLocks noChangeArrowheads="1"/>
            </p:cNvSpPr>
            <p:nvPr/>
          </p:nvSpPr>
          <p:spPr bwMode="auto">
            <a:xfrm>
              <a:off x="3509963" y="4625976"/>
              <a:ext cx="158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97"/>
            <p:cNvSpPr>
              <a:spLocks noChangeArrowheads="1"/>
            </p:cNvSpPr>
            <p:nvPr/>
          </p:nvSpPr>
          <p:spPr bwMode="auto">
            <a:xfrm>
              <a:off x="3509963" y="4637089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98"/>
            <p:cNvSpPr>
              <a:spLocks noChangeArrowheads="1"/>
            </p:cNvSpPr>
            <p:nvPr/>
          </p:nvSpPr>
          <p:spPr bwMode="auto">
            <a:xfrm>
              <a:off x="3509963" y="4637089"/>
              <a:ext cx="158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299"/>
            <p:cNvSpPr>
              <a:spLocks noChangeArrowheads="1"/>
            </p:cNvSpPr>
            <p:nvPr/>
          </p:nvSpPr>
          <p:spPr bwMode="auto">
            <a:xfrm>
              <a:off x="3509963" y="4643439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300"/>
            <p:cNvSpPr>
              <a:spLocks noChangeArrowheads="1"/>
            </p:cNvSpPr>
            <p:nvPr/>
          </p:nvSpPr>
          <p:spPr bwMode="auto">
            <a:xfrm>
              <a:off x="3509963" y="4643439"/>
              <a:ext cx="158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301"/>
            <p:cNvSpPr>
              <a:spLocks noChangeArrowheads="1"/>
            </p:cNvSpPr>
            <p:nvPr/>
          </p:nvSpPr>
          <p:spPr bwMode="auto">
            <a:xfrm>
              <a:off x="3509963" y="4654551"/>
              <a:ext cx="15875" cy="4763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302"/>
            <p:cNvSpPr>
              <a:spLocks noChangeArrowheads="1"/>
            </p:cNvSpPr>
            <p:nvPr/>
          </p:nvSpPr>
          <p:spPr bwMode="auto">
            <a:xfrm>
              <a:off x="3509963" y="4654551"/>
              <a:ext cx="15875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303"/>
            <p:cNvSpPr>
              <a:spLocks noChangeArrowheads="1"/>
            </p:cNvSpPr>
            <p:nvPr/>
          </p:nvSpPr>
          <p:spPr bwMode="auto">
            <a:xfrm>
              <a:off x="3509963" y="4664076"/>
              <a:ext cx="15875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304"/>
            <p:cNvSpPr>
              <a:spLocks noChangeArrowheads="1"/>
            </p:cNvSpPr>
            <p:nvPr/>
          </p:nvSpPr>
          <p:spPr bwMode="auto">
            <a:xfrm>
              <a:off x="3509963" y="4664076"/>
              <a:ext cx="158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305"/>
            <p:cNvSpPr>
              <a:spLocks noChangeArrowheads="1"/>
            </p:cNvSpPr>
            <p:nvPr/>
          </p:nvSpPr>
          <p:spPr bwMode="auto">
            <a:xfrm>
              <a:off x="3494088" y="4648201"/>
              <a:ext cx="31750" cy="1588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306"/>
            <p:cNvSpPr>
              <a:spLocks noChangeArrowheads="1"/>
            </p:cNvSpPr>
            <p:nvPr/>
          </p:nvSpPr>
          <p:spPr bwMode="auto">
            <a:xfrm>
              <a:off x="3494088" y="4648201"/>
              <a:ext cx="317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307"/>
            <p:cNvSpPr>
              <a:spLocks/>
            </p:cNvSpPr>
            <p:nvPr/>
          </p:nvSpPr>
          <p:spPr bwMode="auto">
            <a:xfrm>
              <a:off x="3465513" y="4024314"/>
              <a:ext cx="17463" cy="4763"/>
            </a:xfrm>
            <a:custGeom>
              <a:avLst/>
              <a:gdLst>
                <a:gd name="T0" fmla="*/ 0 w 11"/>
                <a:gd name="T1" fmla="*/ 3 h 3"/>
                <a:gd name="T2" fmla="*/ 0 w 11"/>
                <a:gd name="T3" fmla="*/ 3 h 3"/>
                <a:gd name="T4" fmla="*/ 7 w 11"/>
                <a:gd name="T5" fmla="*/ 3 h 3"/>
                <a:gd name="T6" fmla="*/ 7 w 11"/>
                <a:gd name="T7" fmla="*/ 0 h 3"/>
                <a:gd name="T8" fmla="*/ 7 w 11"/>
                <a:gd name="T9" fmla="*/ 0 h 3"/>
                <a:gd name="T10" fmla="*/ 7 w 11"/>
                <a:gd name="T11" fmla="*/ 0 h 3"/>
                <a:gd name="T12" fmla="*/ 11 w 11"/>
                <a:gd name="T13" fmla="*/ 0 h 3"/>
                <a:gd name="T14" fmla="*/ 11 w 11"/>
                <a:gd name="T15" fmla="*/ 3 h 3"/>
                <a:gd name="T16" fmla="*/ 11 w 11"/>
                <a:gd name="T17" fmla="*/ 3 h 3"/>
                <a:gd name="T18" fmla="*/ 0 w 11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308"/>
            <p:cNvSpPr>
              <a:spLocks/>
            </p:cNvSpPr>
            <p:nvPr/>
          </p:nvSpPr>
          <p:spPr bwMode="auto">
            <a:xfrm>
              <a:off x="3471863" y="4095751"/>
              <a:ext cx="11113" cy="476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0 h 3"/>
                <a:gd name="T4" fmla="*/ 0 w 7"/>
                <a:gd name="T5" fmla="*/ 0 h 3"/>
                <a:gd name="T6" fmla="*/ 3 w 7"/>
                <a:gd name="T7" fmla="*/ 0 h 3"/>
                <a:gd name="T8" fmla="*/ 3 w 7"/>
                <a:gd name="T9" fmla="*/ 3 h 3"/>
                <a:gd name="T10" fmla="*/ 3 w 7"/>
                <a:gd name="T11" fmla="*/ 3 h 3"/>
                <a:gd name="T12" fmla="*/ 7 w 7"/>
                <a:gd name="T13" fmla="*/ 3 h 3"/>
                <a:gd name="T14" fmla="*/ 7 w 7"/>
                <a:gd name="T15" fmla="*/ 3 h 3"/>
                <a:gd name="T16" fmla="*/ 7 w 7"/>
                <a:gd name="T17" fmla="*/ 0 h 3"/>
                <a:gd name="T18" fmla="*/ 7 w 7"/>
                <a:gd name="T19" fmla="*/ 0 h 3"/>
                <a:gd name="T20" fmla="*/ 7 w 7"/>
                <a:gd name="T21" fmla="*/ 0 h 3"/>
                <a:gd name="T22" fmla="*/ 3 w 7"/>
                <a:gd name="T23" fmla="*/ 0 h 3"/>
                <a:gd name="T24" fmla="*/ 3 w 7"/>
                <a:gd name="T25" fmla="*/ 0 h 3"/>
                <a:gd name="T26" fmla="*/ 3 w 7"/>
                <a:gd name="T27" fmla="*/ 0 h 3"/>
                <a:gd name="T28" fmla="*/ 7 w 7"/>
                <a:gd name="T29" fmla="*/ 0 h 3"/>
                <a:gd name="T30" fmla="*/ 7 w 7"/>
                <a:gd name="T31" fmla="*/ 0 h 3"/>
                <a:gd name="T32" fmla="*/ 7 w 7"/>
                <a:gd name="T33" fmla="*/ 3 h 3"/>
                <a:gd name="T34" fmla="*/ 7 w 7"/>
                <a:gd name="T35" fmla="*/ 3 h 3"/>
                <a:gd name="T36" fmla="*/ 3 w 7"/>
                <a:gd name="T37" fmla="*/ 3 h 3"/>
                <a:gd name="T38" fmla="*/ 3 w 7"/>
                <a:gd name="T39" fmla="*/ 3 h 3"/>
                <a:gd name="T40" fmla="*/ 3 w 7"/>
                <a:gd name="T41" fmla="*/ 3 h 3"/>
                <a:gd name="T42" fmla="*/ 0 w 7"/>
                <a:gd name="T43" fmla="*/ 3 h 3"/>
                <a:gd name="T44" fmla="*/ 0 w 7"/>
                <a:gd name="T45" fmla="*/ 0 h 3"/>
                <a:gd name="T46" fmla="*/ 0 w 7"/>
                <a:gd name="T47" fmla="*/ 0 h 3"/>
                <a:gd name="T48" fmla="*/ 0 w 7"/>
                <a:gd name="T49" fmla="*/ 3 h 3"/>
                <a:gd name="T50" fmla="*/ 0 w 7"/>
                <a:gd name="T5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309"/>
            <p:cNvSpPr>
              <a:spLocks/>
            </p:cNvSpPr>
            <p:nvPr/>
          </p:nvSpPr>
          <p:spPr bwMode="auto">
            <a:xfrm>
              <a:off x="3471863" y="4160839"/>
              <a:ext cx="11113" cy="11113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3 h 7"/>
                <a:gd name="T4" fmla="*/ 0 w 7"/>
                <a:gd name="T5" fmla="*/ 3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3 h 7"/>
                <a:gd name="T14" fmla="*/ 0 w 7"/>
                <a:gd name="T15" fmla="*/ 3 h 7"/>
                <a:gd name="T16" fmla="*/ 0 w 7"/>
                <a:gd name="T17" fmla="*/ 3 h 7"/>
                <a:gd name="T18" fmla="*/ 0 w 7"/>
                <a:gd name="T19" fmla="*/ 3 h 7"/>
                <a:gd name="T20" fmla="*/ 0 w 7"/>
                <a:gd name="T21" fmla="*/ 3 h 7"/>
                <a:gd name="T22" fmla="*/ 0 w 7"/>
                <a:gd name="T23" fmla="*/ 3 h 7"/>
                <a:gd name="T24" fmla="*/ 3 w 7"/>
                <a:gd name="T25" fmla="*/ 3 h 7"/>
                <a:gd name="T26" fmla="*/ 3 w 7"/>
                <a:gd name="T27" fmla="*/ 3 h 7"/>
                <a:gd name="T28" fmla="*/ 3 w 7"/>
                <a:gd name="T29" fmla="*/ 3 h 7"/>
                <a:gd name="T30" fmla="*/ 3 w 7"/>
                <a:gd name="T31" fmla="*/ 3 h 7"/>
                <a:gd name="T32" fmla="*/ 3 w 7"/>
                <a:gd name="T33" fmla="*/ 3 h 7"/>
                <a:gd name="T34" fmla="*/ 3 w 7"/>
                <a:gd name="T35" fmla="*/ 3 h 7"/>
                <a:gd name="T36" fmla="*/ 3 w 7"/>
                <a:gd name="T37" fmla="*/ 3 h 7"/>
                <a:gd name="T38" fmla="*/ 3 w 7"/>
                <a:gd name="T39" fmla="*/ 3 h 7"/>
                <a:gd name="T40" fmla="*/ 3 w 7"/>
                <a:gd name="T41" fmla="*/ 3 h 7"/>
                <a:gd name="T42" fmla="*/ 7 w 7"/>
                <a:gd name="T43" fmla="*/ 3 h 7"/>
                <a:gd name="T44" fmla="*/ 7 w 7"/>
                <a:gd name="T45" fmla="*/ 3 h 7"/>
                <a:gd name="T46" fmla="*/ 7 w 7"/>
                <a:gd name="T47" fmla="*/ 3 h 7"/>
                <a:gd name="T48" fmla="*/ 7 w 7"/>
                <a:gd name="T49" fmla="*/ 3 h 7"/>
                <a:gd name="T50" fmla="*/ 7 w 7"/>
                <a:gd name="T51" fmla="*/ 3 h 7"/>
                <a:gd name="T52" fmla="*/ 3 w 7"/>
                <a:gd name="T53" fmla="*/ 3 h 7"/>
                <a:gd name="T54" fmla="*/ 3 w 7"/>
                <a:gd name="T55" fmla="*/ 0 h 7"/>
                <a:gd name="T56" fmla="*/ 7 w 7"/>
                <a:gd name="T57" fmla="*/ 0 h 7"/>
                <a:gd name="T58" fmla="*/ 7 w 7"/>
                <a:gd name="T59" fmla="*/ 0 h 7"/>
                <a:gd name="T60" fmla="*/ 7 w 7"/>
                <a:gd name="T61" fmla="*/ 3 h 7"/>
                <a:gd name="T62" fmla="*/ 7 w 7"/>
                <a:gd name="T63" fmla="*/ 3 h 7"/>
                <a:gd name="T64" fmla="*/ 7 w 7"/>
                <a:gd name="T65" fmla="*/ 7 h 7"/>
                <a:gd name="T66" fmla="*/ 3 w 7"/>
                <a:gd name="T67" fmla="*/ 7 h 7"/>
                <a:gd name="T68" fmla="*/ 3 w 7"/>
                <a:gd name="T69" fmla="*/ 7 h 7"/>
                <a:gd name="T70" fmla="*/ 3 w 7"/>
                <a:gd name="T71" fmla="*/ 3 h 7"/>
                <a:gd name="T72" fmla="*/ 3 w 7"/>
                <a:gd name="T73" fmla="*/ 7 h 7"/>
                <a:gd name="T74" fmla="*/ 3 w 7"/>
                <a:gd name="T75" fmla="*/ 7 h 7"/>
                <a:gd name="T76" fmla="*/ 0 w 7"/>
                <a:gd name="T7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310"/>
            <p:cNvSpPr>
              <a:spLocks noEditPoints="1"/>
            </p:cNvSpPr>
            <p:nvPr/>
          </p:nvSpPr>
          <p:spPr bwMode="auto">
            <a:xfrm>
              <a:off x="3471863" y="4232276"/>
              <a:ext cx="11113" cy="476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3 h 3"/>
                <a:gd name="T4" fmla="*/ 0 w 7"/>
                <a:gd name="T5" fmla="*/ 3 h 3"/>
                <a:gd name="T6" fmla="*/ 0 w 7"/>
                <a:gd name="T7" fmla="*/ 3 h 3"/>
                <a:gd name="T8" fmla="*/ 0 w 7"/>
                <a:gd name="T9" fmla="*/ 3 h 3"/>
                <a:gd name="T10" fmla="*/ 0 w 7"/>
                <a:gd name="T11" fmla="*/ 0 h 3"/>
                <a:gd name="T12" fmla="*/ 3 w 7"/>
                <a:gd name="T13" fmla="*/ 0 h 3"/>
                <a:gd name="T14" fmla="*/ 7 w 7"/>
                <a:gd name="T15" fmla="*/ 3 h 3"/>
                <a:gd name="T16" fmla="*/ 7 w 7"/>
                <a:gd name="T17" fmla="*/ 3 h 3"/>
                <a:gd name="T18" fmla="*/ 3 w 7"/>
                <a:gd name="T19" fmla="*/ 3 h 3"/>
                <a:gd name="T20" fmla="*/ 3 w 7"/>
                <a:gd name="T21" fmla="*/ 3 h 3"/>
                <a:gd name="T22" fmla="*/ 0 w 7"/>
                <a:gd name="T23" fmla="*/ 3 h 3"/>
                <a:gd name="T24" fmla="*/ 3 w 7"/>
                <a:gd name="T25" fmla="*/ 3 h 3"/>
                <a:gd name="T26" fmla="*/ 7 w 7"/>
                <a:gd name="T27" fmla="*/ 3 h 3"/>
                <a:gd name="T28" fmla="*/ 3 w 7"/>
                <a:gd name="T29" fmla="*/ 0 h 3"/>
                <a:gd name="T30" fmla="*/ 3 w 7"/>
                <a:gd name="T3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  <a:moveTo>
                    <a:pt x="3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311"/>
            <p:cNvSpPr>
              <a:spLocks/>
            </p:cNvSpPr>
            <p:nvPr/>
          </p:nvSpPr>
          <p:spPr bwMode="auto">
            <a:xfrm>
              <a:off x="3471863" y="4297364"/>
              <a:ext cx="11113" cy="11113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7 h 7"/>
                <a:gd name="T4" fmla="*/ 0 w 7"/>
                <a:gd name="T5" fmla="*/ 4 h 7"/>
                <a:gd name="T6" fmla="*/ 0 w 7"/>
                <a:gd name="T7" fmla="*/ 4 h 7"/>
                <a:gd name="T8" fmla="*/ 0 w 7"/>
                <a:gd name="T9" fmla="*/ 4 h 7"/>
                <a:gd name="T10" fmla="*/ 3 w 7"/>
                <a:gd name="T11" fmla="*/ 4 h 7"/>
                <a:gd name="T12" fmla="*/ 3 w 7"/>
                <a:gd name="T13" fmla="*/ 4 h 7"/>
                <a:gd name="T14" fmla="*/ 0 w 7"/>
                <a:gd name="T15" fmla="*/ 4 h 7"/>
                <a:gd name="T16" fmla="*/ 0 w 7"/>
                <a:gd name="T17" fmla="*/ 4 h 7"/>
                <a:gd name="T18" fmla="*/ 0 w 7"/>
                <a:gd name="T19" fmla="*/ 4 h 7"/>
                <a:gd name="T20" fmla="*/ 0 w 7"/>
                <a:gd name="T21" fmla="*/ 4 h 7"/>
                <a:gd name="T22" fmla="*/ 0 w 7"/>
                <a:gd name="T23" fmla="*/ 7 h 7"/>
                <a:gd name="T24" fmla="*/ 3 w 7"/>
                <a:gd name="T25" fmla="*/ 7 h 7"/>
                <a:gd name="T26" fmla="*/ 3 w 7"/>
                <a:gd name="T27" fmla="*/ 4 h 7"/>
                <a:gd name="T28" fmla="*/ 3 w 7"/>
                <a:gd name="T29" fmla="*/ 4 h 7"/>
                <a:gd name="T30" fmla="*/ 3 w 7"/>
                <a:gd name="T31" fmla="*/ 4 h 7"/>
                <a:gd name="T32" fmla="*/ 3 w 7"/>
                <a:gd name="T33" fmla="*/ 4 h 7"/>
                <a:gd name="T34" fmla="*/ 3 w 7"/>
                <a:gd name="T35" fmla="*/ 4 h 7"/>
                <a:gd name="T36" fmla="*/ 3 w 7"/>
                <a:gd name="T37" fmla="*/ 4 h 7"/>
                <a:gd name="T38" fmla="*/ 7 w 7"/>
                <a:gd name="T39" fmla="*/ 0 h 7"/>
                <a:gd name="T40" fmla="*/ 7 w 7"/>
                <a:gd name="T41" fmla="*/ 7 h 7"/>
                <a:gd name="T42" fmla="*/ 7 w 7"/>
                <a:gd name="T43" fmla="*/ 7 h 7"/>
                <a:gd name="T44" fmla="*/ 7 w 7"/>
                <a:gd name="T45" fmla="*/ 4 h 7"/>
                <a:gd name="T46" fmla="*/ 7 w 7"/>
                <a:gd name="T47" fmla="*/ 4 h 7"/>
                <a:gd name="T48" fmla="*/ 7 w 7"/>
                <a:gd name="T49" fmla="*/ 4 h 7"/>
                <a:gd name="T50" fmla="*/ 7 w 7"/>
                <a:gd name="T51" fmla="*/ 4 h 7"/>
                <a:gd name="T52" fmla="*/ 7 w 7"/>
                <a:gd name="T53" fmla="*/ 7 h 7"/>
                <a:gd name="T54" fmla="*/ 3 w 7"/>
                <a:gd name="T55" fmla="*/ 7 h 7"/>
                <a:gd name="T56" fmla="*/ 0 w 7"/>
                <a:gd name="T5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312"/>
            <p:cNvSpPr>
              <a:spLocks noEditPoints="1"/>
            </p:cNvSpPr>
            <p:nvPr/>
          </p:nvSpPr>
          <p:spPr bwMode="auto">
            <a:xfrm>
              <a:off x="3471863" y="4368801"/>
              <a:ext cx="11113" cy="11113"/>
            </a:xfrm>
            <a:custGeom>
              <a:avLst/>
              <a:gdLst>
                <a:gd name="T0" fmla="*/ 3 w 7"/>
                <a:gd name="T1" fmla="*/ 7 h 7"/>
                <a:gd name="T2" fmla="*/ 0 w 7"/>
                <a:gd name="T3" fmla="*/ 4 h 7"/>
                <a:gd name="T4" fmla="*/ 0 w 7"/>
                <a:gd name="T5" fmla="*/ 4 h 7"/>
                <a:gd name="T6" fmla="*/ 0 w 7"/>
                <a:gd name="T7" fmla="*/ 0 h 7"/>
                <a:gd name="T8" fmla="*/ 3 w 7"/>
                <a:gd name="T9" fmla="*/ 0 h 7"/>
                <a:gd name="T10" fmla="*/ 7 w 7"/>
                <a:gd name="T11" fmla="*/ 0 h 7"/>
                <a:gd name="T12" fmla="*/ 7 w 7"/>
                <a:gd name="T13" fmla="*/ 0 h 7"/>
                <a:gd name="T14" fmla="*/ 7 w 7"/>
                <a:gd name="T15" fmla="*/ 4 h 7"/>
                <a:gd name="T16" fmla="*/ 7 w 7"/>
                <a:gd name="T17" fmla="*/ 4 h 7"/>
                <a:gd name="T18" fmla="*/ 7 w 7"/>
                <a:gd name="T19" fmla="*/ 7 h 7"/>
                <a:gd name="T20" fmla="*/ 7 w 7"/>
                <a:gd name="T21" fmla="*/ 7 h 7"/>
                <a:gd name="T22" fmla="*/ 7 w 7"/>
                <a:gd name="T23" fmla="*/ 4 h 7"/>
                <a:gd name="T24" fmla="*/ 7 w 7"/>
                <a:gd name="T25" fmla="*/ 4 h 7"/>
                <a:gd name="T26" fmla="*/ 7 w 7"/>
                <a:gd name="T27" fmla="*/ 4 h 7"/>
                <a:gd name="T28" fmla="*/ 7 w 7"/>
                <a:gd name="T29" fmla="*/ 4 h 7"/>
                <a:gd name="T30" fmla="*/ 7 w 7"/>
                <a:gd name="T31" fmla="*/ 4 h 7"/>
                <a:gd name="T32" fmla="*/ 7 w 7"/>
                <a:gd name="T33" fmla="*/ 4 h 7"/>
                <a:gd name="T34" fmla="*/ 7 w 7"/>
                <a:gd name="T35" fmla="*/ 4 h 7"/>
                <a:gd name="T36" fmla="*/ 7 w 7"/>
                <a:gd name="T37" fmla="*/ 4 h 7"/>
                <a:gd name="T38" fmla="*/ 7 w 7"/>
                <a:gd name="T39" fmla="*/ 4 h 7"/>
                <a:gd name="T40" fmla="*/ 7 w 7"/>
                <a:gd name="T41" fmla="*/ 4 h 7"/>
                <a:gd name="T42" fmla="*/ 3 w 7"/>
                <a:gd name="T43" fmla="*/ 7 h 7"/>
                <a:gd name="T44" fmla="*/ 3 w 7"/>
                <a:gd name="T45" fmla="*/ 7 h 7"/>
                <a:gd name="T46" fmla="*/ 3 w 7"/>
                <a:gd name="T47" fmla="*/ 4 h 7"/>
                <a:gd name="T48" fmla="*/ 3 w 7"/>
                <a:gd name="T49" fmla="*/ 4 h 7"/>
                <a:gd name="T50" fmla="*/ 3 w 7"/>
                <a:gd name="T51" fmla="*/ 4 h 7"/>
                <a:gd name="T52" fmla="*/ 7 w 7"/>
                <a:gd name="T53" fmla="*/ 4 h 7"/>
                <a:gd name="T54" fmla="*/ 3 w 7"/>
                <a:gd name="T55" fmla="*/ 4 h 7"/>
                <a:gd name="T56" fmla="*/ 3 w 7"/>
                <a:gd name="T57" fmla="*/ 4 h 7"/>
                <a:gd name="T58" fmla="*/ 3 w 7"/>
                <a:gd name="T59" fmla="*/ 4 h 7"/>
                <a:gd name="T60" fmla="*/ 0 w 7"/>
                <a:gd name="T61" fmla="*/ 4 h 7"/>
                <a:gd name="T62" fmla="*/ 0 w 7"/>
                <a:gd name="T63" fmla="*/ 4 h 7"/>
                <a:gd name="T64" fmla="*/ 0 w 7"/>
                <a:gd name="T65" fmla="*/ 4 h 7"/>
                <a:gd name="T66" fmla="*/ 3 w 7"/>
                <a:gd name="T6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7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313"/>
            <p:cNvSpPr>
              <a:spLocks/>
            </p:cNvSpPr>
            <p:nvPr/>
          </p:nvSpPr>
          <p:spPr bwMode="auto">
            <a:xfrm>
              <a:off x="3471863" y="4440239"/>
              <a:ext cx="15875" cy="4763"/>
            </a:xfrm>
            <a:custGeom>
              <a:avLst/>
              <a:gdLst>
                <a:gd name="T0" fmla="*/ 7 w 10"/>
                <a:gd name="T1" fmla="*/ 3 h 3"/>
                <a:gd name="T2" fmla="*/ 0 w 10"/>
                <a:gd name="T3" fmla="*/ 0 h 3"/>
                <a:gd name="T4" fmla="*/ 0 w 10"/>
                <a:gd name="T5" fmla="*/ 0 h 3"/>
                <a:gd name="T6" fmla="*/ 7 w 10"/>
                <a:gd name="T7" fmla="*/ 3 h 3"/>
                <a:gd name="T8" fmla="*/ 7 w 10"/>
                <a:gd name="T9" fmla="*/ 0 h 3"/>
                <a:gd name="T10" fmla="*/ 10 w 10"/>
                <a:gd name="T11" fmla="*/ 0 h 3"/>
                <a:gd name="T12" fmla="*/ 10 w 10"/>
                <a:gd name="T13" fmla="*/ 3 h 3"/>
                <a:gd name="T14" fmla="*/ 7 w 10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">
                  <a:moveTo>
                    <a:pt x="7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3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314"/>
            <p:cNvSpPr>
              <a:spLocks noEditPoints="1"/>
            </p:cNvSpPr>
            <p:nvPr/>
          </p:nvSpPr>
          <p:spPr bwMode="auto">
            <a:xfrm>
              <a:off x="3476625" y="4505326"/>
              <a:ext cx="11113" cy="11113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7 h 7"/>
                <a:gd name="T4" fmla="*/ 0 w 7"/>
                <a:gd name="T5" fmla="*/ 4 h 7"/>
                <a:gd name="T6" fmla="*/ 0 w 7"/>
                <a:gd name="T7" fmla="*/ 4 h 7"/>
                <a:gd name="T8" fmla="*/ 0 w 7"/>
                <a:gd name="T9" fmla="*/ 4 h 7"/>
                <a:gd name="T10" fmla="*/ 0 w 7"/>
                <a:gd name="T11" fmla="*/ 4 h 7"/>
                <a:gd name="T12" fmla="*/ 0 w 7"/>
                <a:gd name="T13" fmla="*/ 0 h 7"/>
                <a:gd name="T14" fmla="*/ 0 w 7"/>
                <a:gd name="T15" fmla="*/ 0 h 7"/>
                <a:gd name="T16" fmla="*/ 4 w 7"/>
                <a:gd name="T17" fmla="*/ 4 h 7"/>
                <a:gd name="T18" fmla="*/ 4 w 7"/>
                <a:gd name="T19" fmla="*/ 4 h 7"/>
                <a:gd name="T20" fmla="*/ 4 w 7"/>
                <a:gd name="T21" fmla="*/ 4 h 7"/>
                <a:gd name="T22" fmla="*/ 4 w 7"/>
                <a:gd name="T23" fmla="*/ 0 h 7"/>
                <a:gd name="T24" fmla="*/ 4 w 7"/>
                <a:gd name="T25" fmla="*/ 0 h 7"/>
                <a:gd name="T26" fmla="*/ 7 w 7"/>
                <a:gd name="T27" fmla="*/ 4 h 7"/>
                <a:gd name="T28" fmla="*/ 7 w 7"/>
                <a:gd name="T29" fmla="*/ 4 h 7"/>
                <a:gd name="T30" fmla="*/ 7 w 7"/>
                <a:gd name="T31" fmla="*/ 7 h 7"/>
                <a:gd name="T32" fmla="*/ 4 w 7"/>
                <a:gd name="T33" fmla="*/ 7 h 7"/>
                <a:gd name="T34" fmla="*/ 4 w 7"/>
                <a:gd name="T35" fmla="*/ 7 h 7"/>
                <a:gd name="T36" fmla="*/ 4 w 7"/>
                <a:gd name="T37" fmla="*/ 7 h 7"/>
                <a:gd name="T38" fmla="*/ 4 w 7"/>
                <a:gd name="T39" fmla="*/ 4 h 7"/>
                <a:gd name="T40" fmla="*/ 4 w 7"/>
                <a:gd name="T41" fmla="*/ 7 h 7"/>
                <a:gd name="T42" fmla="*/ 0 w 7"/>
                <a:gd name="T43" fmla="*/ 7 h 7"/>
                <a:gd name="T44" fmla="*/ 0 w 7"/>
                <a:gd name="T45" fmla="*/ 7 h 7"/>
                <a:gd name="T46" fmla="*/ 0 w 7"/>
                <a:gd name="T47" fmla="*/ 4 h 7"/>
                <a:gd name="T48" fmla="*/ 0 w 7"/>
                <a:gd name="T49" fmla="*/ 4 h 7"/>
                <a:gd name="T50" fmla="*/ 4 w 7"/>
                <a:gd name="T51" fmla="*/ 4 h 7"/>
                <a:gd name="T52" fmla="*/ 4 w 7"/>
                <a:gd name="T53" fmla="*/ 4 h 7"/>
                <a:gd name="T54" fmla="*/ 4 w 7"/>
                <a:gd name="T55" fmla="*/ 4 h 7"/>
                <a:gd name="T56" fmla="*/ 0 w 7"/>
                <a:gd name="T57" fmla="*/ 4 h 7"/>
                <a:gd name="T58" fmla="*/ 0 w 7"/>
                <a:gd name="T59" fmla="*/ 4 h 7"/>
                <a:gd name="T60" fmla="*/ 0 w 7"/>
                <a:gd name="T61" fmla="*/ 4 h 7"/>
                <a:gd name="T62" fmla="*/ 0 w 7"/>
                <a:gd name="T63" fmla="*/ 4 h 7"/>
                <a:gd name="T64" fmla="*/ 0 w 7"/>
                <a:gd name="T65" fmla="*/ 4 h 7"/>
                <a:gd name="T66" fmla="*/ 0 w 7"/>
                <a:gd name="T67" fmla="*/ 4 h 7"/>
                <a:gd name="T68" fmla="*/ 4 w 7"/>
                <a:gd name="T69" fmla="*/ 4 h 7"/>
                <a:gd name="T70" fmla="*/ 4 w 7"/>
                <a:gd name="T71" fmla="*/ 4 h 7"/>
                <a:gd name="T72" fmla="*/ 7 w 7"/>
                <a:gd name="T73" fmla="*/ 4 h 7"/>
                <a:gd name="T74" fmla="*/ 7 w 7"/>
                <a:gd name="T75" fmla="*/ 4 h 7"/>
                <a:gd name="T76" fmla="*/ 7 w 7"/>
                <a:gd name="T77" fmla="*/ 4 h 7"/>
                <a:gd name="T78" fmla="*/ 4 w 7"/>
                <a:gd name="T79" fmla="*/ 4 h 7"/>
                <a:gd name="T80" fmla="*/ 4 w 7"/>
                <a:gd name="T81" fmla="*/ 4 h 7"/>
                <a:gd name="T82" fmla="*/ 4 w 7"/>
                <a:gd name="T83" fmla="*/ 4 h 7"/>
                <a:gd name="T84" fmla="*/ 4 w 7"/>
                <a:gd name="T85" fmla="*/ 4 h 7"/>
                <a:gd name="T86" fmla="*/ 4 w 7"/>
                <a:gd name="T87" fmla="*/ 4 h 7"/>
                <a:gd name="T88" fmla="*/ 4 w 7"/>
                <a:gd name="T8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315"/>
            <p:cNvSpPr>
              <a:spLocks noEditPoints="1"/>
            </p:cNvSpPr>
            <p:nvPr/>
          </p:nvSpPr>
          <p:spPr bwMode="auto">
            <a:xfrm>
              <a:off x="3476625" y="4576764"/>
              <a:ext cx="11113" cy="6350"/>
            </a:xfrm>
            <a:custGeom>
              <a:avLst/>
              <a:gdLst>
                <a:gd name="T0" fmla="*/ 0 w 7"/>
                <a:gd name="T1" fmla="*/ 4 h 4"/>
                <a:gd name="T2" fmla="*/ 0 w 7"/>
                <a:gd name="T3" fmla="*/ 4 h 4"/>
                <a:gd name="T4" fmla="*/ 0 w 7"/>
                <a:gd name="T5" fmla="*/ 4 h 4"/>
                <a:gd name="T6" fmla="*/ 0 w 7"/>
                <a:gd name="T7" fmla="*/ 0 h 4"/>
                <a:gd name="T8" fmla="*/ 0 w 7"/>
                <a:gd name="T9" fmla="*/ 0 h 4"/>
                <a:gd name="T10" fmla="*/ 0 w 7"/>
                <a:gd name="T11" fmla="*/ 0 h 4"/>
                <a:gd name="T12" fmla="*/ 0 w 7"/>
                <a:gd name="T13" fmla="*/ 0 h 4"/>
                <a:gd name="T14" fmla="*/ 0 w 7"/>
                <a:gd name="T15" fmla="*/ 0 h 4"/>
                <a:gd name="T16" fmla="*/ 0 w 7"/>
                <a:gd name="T17" fmla="*/ 4 h 4"/>
                <a:gd name="T18" fmla="*/ 0 w 7"/>
                <a:gd name="T19" fmla="*/ 4 h 4"/>
                <a:gd name="T20" fmla="*/ 0 w 7"/>
                <a:gd name="T21" fmla="*/ 4 h 4"/>
                <a:gd name="T22" fmla="*/ 0 w 7"/>
                <a:gd name="T23" fmla="*/ 4 h 4"/>
                <a:gd name="T24" fmla="*/ 4 w 7"/>
                <a:gd name="T25" fmla="*/ 4 h 4"/>
                <a:gd name="T26" fmla="*/ 4 w 7"/>
                <a:gd name="T27" fmla="*/ 4 h 4"/>
                <a:gd name="T28" fmla="*/ 4 w 7"/>
                <a:gd name="T29" fmla="*/ 4 h 4"/>
                <a:gd name="T30" fmla="*/ 4 w 7"/>
                <a:gd name="T31" fmla="*/ 0 h 4"/>
                <a:gd name="T32" fmla="*/ 4 w 7"/>
                <a:gd name="T33" fmla="*/ 0 h 4"/>
                <a:gd name="T34" fmla="*/ 7 w 7"/>
                <a:gd name="T35" fmla="*/ 0 h 4"/>
                <a:gd name="T36" fmla="*/ 7 w 7"/>
                <a:gd name="T37" fmla="*/ 0 h 4"/>
                <a:gd name="T38" fmla="*/ 7 w 7"/>
                <a:gd name="T39" fmla="*/ 4 h 4"/>
                <a:gd name="T40" fmla="*/ 7 w 7"/>
                <a:gd name="T41" fmla="*/ 4 h 4"/>
                <a:gd name="T42" fmla="*/ 7 w 7"/>
                <a:gd name="T43" fmla="*/ 4 h 4"/>
                <a:gd name="T44" fmla="*/ 0 w 7"/>
                <a:gd name="T45" fmla="*/ 4 h 4"/>
                <a:gd name="T46" fmla="*/ 4 w 7"/>
                <a:gd name="T47" fmla="*/ 4 h 4"/>
                <a:gd name="T48" fmla="*/ 7 w 7"/>
                <a:gd name="T49" fmla="*/ 4 h 4"/>
                <a:gd name="T50" fmla="*/ 7 w 7"/>
                <a:gd name="T51" fmla="*/ 4 h 4"/>
                <a:gd name="T52" fmla="*/ 7 w 7"/>
                <a:gd name="T53" fmla="*/ 4 h 4"/>
                <a:gd name="T54" fmla="*/ 7 w 7"/>
                <a:gd name="T55" fmla="*/ 4 h 4"/>
                <a:gd name="T56" fmla="*/ 7 w 7"/>
                <a:gd name="T57" fmla="*/ 0 h 4"/>
                <a:gd name="T58" fmla="*/ 4 w 7"/>
                <a:gd name="T59" fmla="*/ 0 h 4"/>
                <a:gd name="T60" fmla="*/ 4 w 7"/>
                <a:gd name="T61" fmla="*/ 4 h 4"/>
                <a:gd name="T62" fmla="*/ 4 w 7"/>
                <a:gd name="T63" fmla="*/ 4 h 4"/>
                <a:gd name="T64" fmla="*/ 4 w 7"/>
                <a:gd name="T65" fmla="*/ 4 h 4"/>
                <a:gd name="T66" fmla="*/ 4 w 7"/>
                <a:gd name="T6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0" y="4"/>
                  </a:lnTo>
                  <a:close/>
                  <a:moveTo>
                    <a:pt x="4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16"/>
            <p:cNvSpPr>
              <a:spLocks/>
            </p:cNvSpPr>
            <p:nvPr/>
          </p:nvSpPr>
          <p:spPr bwMode="auto">
            <a:xfrm>
              <a:off x="3476625" y="4648201"/>
              <a:ext cx="11113" cy="6350"/>
            </a:xfrm>
            <a:custGeom>
              <a:avLst/>
              <a:gdLst>
                <a:gd name="T0" fmla="*/ 0 w 7"/>
                <a:gd name="T1" fmla="*/ 4 h 4"/>
                <a:gd name="T2" fmla="*/ 0 w 7"/>
                <a:gd name="T3" fmla="*/ 0 h 4"/>
                <a:gd name="T4" fmla="*/ 7 w 7"/>
                <a:gd name="T5" fmla="*/ 0 h 4"/>
                <a:gd name="T6" fmla="*/ 7 w 7"/>
                <a:gd name="T7" fmla="*/ 0 h 4"/>
                <a:gd name="T8" fmla="*/ 7 w 7"/>
                <a:gd name="T9" fmla="*/ 0 h 4"/>
                <a:gd name="T10" fmla="*/ 7 w 7"/>
                <a:gd name="T11" fmla="*/ 0 h 4"/>
                <a:gd name="T12" fmla="*/ 7 w 7"/>
                <a:gd name="T13" fmla="*/ 0 h 4"/>
                <a:gd name="T14" fmla="*/ 7 w 7"/>
                <a:gd name="T15" fmla="*/ 0 h 4"/>
                <a:gd name="T16" fmla="*/ 7 w 7"/>
                <a:gd name="T17" fmla="*/ 4 h 4"/>
                <a:gd name="T18" fmla="*/ 0 w 7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17"/>
            <p:cNvSpPr>
              <a:spLocks/>
            </p:cNvSpPr>
            <p:nvPr/>
          </p:nvSpPr>
          <p:spPr bwMode="auto">
            <a:xfrm>
              <a:off x="3476625" y="4648201"/>
              <a:ext cx="11113" cy="6350"/>
            </a:xfrm>
            <a:custGeom>
              <a:avLst/>
              <a:gdLst>
                <a:gd name="T0" fmla="*/ 0 w 7"/>
                <a:gd name="T1" fmla="*/ 4 h 4"/>
                <a:gd name="T2" fmla="*/ 0 w 7"/>
                <a:gd name="T3" fmla="*/ 0 h 4"/>
                <a:gd name="T4" fmla="*/ 7 w 7"/>
                <a:gd name="T5" fmla="*/ 0 h 4"/>
                <a:gd name="T6" fmla="*/ 7 w 7"/>
                <a:gd name="T7" fmla="*/ 0 h 4"/>
                <a:gd name="T8" fmla="*/ 7 w 7"/>
                <a:gd name="T9" fmla="*/ 0 h 4"/>
                <a:gd name="T10" fmla="*/ 7 w 7"/>
                <a:gd name="T11" fmla="*/ 0 h 4"/>
                <a:gd name="T12" fmla="*/ 7 w 7"/>
                <a:gd name="T13" fmla="*/ 0 h 4"/>
                <a:gd name="T14" fmla="*/ 7 w 7"/>
                <a:gd name="T15" fmla="*/ 0 h 4"/>
                <a:gd name="T16" fmla="*/ 7 w 7"/>
                <a:gd name="T17" fmla="*/ 4 h 4"/>
                <a:gd name="T18" fmla="*/ 0 w 7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318"/>
            <p:cNvSpPr>
              <a:spLocks noEditPoints="1"/>
            </p:cNvSpPr>
            <p:nvPr/>
          </p:nvSpPr>
          <p:spPr bwMode="auto">
            <a:xfrm>
              <a:off x="3476625" y="4654551"/>
              <a:ext cx="11113" cy="9525"/>
            </a:xfrm>
            <a:custGeom>
              <a:avLst/>
              <a:gdLst>
                <a:gd name="T0" fmla="*/ 0 w 7"/>
                <a:gd name="T1" fmla="*/ 6 h 6"/>
                <a:gd name="T2" fmla="*/ 0 w 7"/>
                <a:gd name="T3" fmla="*/ 6 h 6"/>
                <a:gd name="T4" fmla="*/ 0 w 7"/>
                <a:gd name="T5" fmla="*/ 3 h 6"/>
                <a:gd name="T6" fmla="*/ 0 w 7"/>
                <a:gd name="T7" fmla="*/ 3 h 6"/>
                <a:gd name="T8" fmla="*/ 0 w 7"/>
                <a:gd name="T9" fmla="*/ 0 h 6"/>
                <a:gd name="T10" fmla="*/ 7 w 7"/>
                <a:gd name="T11" fmla="*/ 0 h 6"/>
                <a:gd name="T12" fmla="*/ 7 w 7"/>
                <a:gd name="T13" fmla="*/ 3 h 6"/>
                <a:gd name="T14" fmla="*/ 7 w 7"/>
                <a:gd name="T15" fmla="*/ 3 h 6"/>
                <a:gd name="T16" fmla="*/ 7 w 7"/>
                <a:gd name="T17" fmla="*/ 6 h 6"/>
                <a:gd name="T18" fmla="*/ 7 w 7"/>
                <a:gd name="T19" fmla="*/ 6 h 6"/>
                <a:gd name="T20" fmla="*/ 0 w 7"/>
                <a:gd name="T21" fmla="*/ 6 h 6"/>
                <a:gd name="T22" fmla="*/ 0 w 7"/>
                <a:gd name="T23" fmla="*/ 3 h 6"/>
                <a:gd name="T24" fmla="*/ 7 w 7"/>
                <a:gd name="T25" fmla="*/ 3 h 6"/>
                <a:gd name="T26" fmla="*/ 7 w 7"/>
                <a:gd name="T27" fmla="*/ 3 h 6"/>
                <a:gd name="T28" fmla="*/ 7 w 7"/>
                <a:gd name="T29" fmla="*/ 3 h 6"/>
                <a:gd name="T30" fmla="*/ 7 w 7"/>
                <a:gd name="T31" fmla="*/ 3 h 6"/>
                <a:gd name="T32" fmla="*/ 7 w 7"/>
                <a:gd name="T33" fmla="*/ 3 h 6"/>
                <a:gd name="T34" fmla="*/ 0 w 7"/>
                <a:gd name="T35" fmla="*/ 3 h 6"/>
                <a:gd name="T36" fmla="*/ 0 w 7"/>
                <a:gd name="T37" fmla="*/ 3 h 6"/>
                <a:gd name="T38" fmla="*/ 0 w 7"/>
                <a:gd name="T39" fmla="*/ 3 h 6"/>
                <a:gd name="T40" fmla="*/ 0 w 7"/>
                <a:gd name="T41" fmla="*/ 3 h 6"/>
                <a:gd name="T42" fmla="*/ 0 w 7"/>
                <a:gd name="T4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6"/>
                  </a:lnTo>
                  <a:lnTo>
                    <a:pt x="7" y="6"/>
                  </a:lnTo>
                  <a:lnTo>
                    <a:pt x="0" y="6"/>
                  </a:lnTo>
                  <a:close/>
                  <a:moveTo>
                    <a:pt x="0" y="3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319"/>
            <p:cNvSpPr>
              <a:spLocks noEditPoints="1"/>
            </p:cNvSpPr>
            <p:nvPr/>
          </p:nvSpPr>
          <p:spPr bwMode="auto">
            <a:xfrm>
              <a:off x="3476625" y="4654551"/>
              <a:ext cx="11113" cy="9525"/>
            </a:xfrm>
            <a:custGeom>
              <a:avLst/>
              <a:gdLst>
                <a:gd name="T0" fmla="*/ 0 w 7"/>
                <a:gd name="T1" fmla="*/ 6 h 6"/>
                <a:gd name="T2" fmla="*/ 0 w 7"/>
                <a:gd name="T3" fmla="*/ 6 h 6"/>
                <a:gd name="T4" fmla="*/ 0 w 7"/>
                <a:gd name="T5" fmla="*/ 3 h 6"/>
                <a:gd name="T6" fmla="*/ 0 w 7"/>
                <a:gd name="T7" fmla="*/ 3 h 6"/>
                <a:gd name="T8" fmla="*/ 0 w 7"/>
                <a:gd name="T9" fmla="*/ 0 h 6"/>
                <a:gd name="T10" fmla="*/ 7 w 7"/>
                <a:gd name="T11" fmla="*/ 0 h 6"/>
                <a:gd name="T12" fmla="*/ 7 w 7"/>
                <a:gd name="T13" fmla="*/ 3 h 6"/>
                <a:gd name="T14" fmla="*/ 7 w 7"/>
                <a:gd name="T15" fmla="*/ 3 h 6"/>
                <a:gd name="T16" fmla="*/ 7 w 7"/>
                <a:gd name="T17" fmla="*/ 6 h 6"/>
                <a:gd name="T18" fmla="*/ 7 w 7"/>
                <a:gd name="T19" fmla="*/ 6 h 6"/>
                <a:gd name="T20" fmla="*/ 0 w 7"/>
                <a:gd name="T21" fmla="*/ 6 h 6"/>
                <a:gd name="T22" fmla="*/ 0 w 7"/>
                <a:gd name="T23" fmla="*/ 3 h 6"/>
                <a:gd name="T24" fmla="*/ 7 w 7"/>
                <a:gd name="T25" fmla="*/ 3 h 6"/>
                <a:gd name="T26" fmla="*/ 7 w 7"/>
                <a:gd name="T27" fmla="*/ 3 h 6"/>
                <a:gd name="T28" fmla="*/ 7 w 7"/>
                <a:gd name="T29" fmla="*/ 3 h 6"/>
                <a:gd name="T30" fmla="*/ 7 w 7"/>
                <a:gd name="T31" fmla="*/ 3 h 6"/>
                <a:gd name="T32" fmla="*/ 7 w 7"/>
                <a:gd name="T33" fmla="*/ 3 h 6"/>
                <a:gd name="T34" fmla="*/ 0 w 7"/>
                <a:gd name="T35" fmla="*/ 3 h 6"/>
                <a:gd name="T36" fmla="*/ 0 w 7"/>
                <a:gd name="T37" fmla="*/ 3 h 6"/>
                <a:gd name="T38" fmla="*/ 0 w 7"/>
                <a:gd name="T39" fmla="*/ 3 h 6"/>
                <a:gd name="T40" fmla="*/ 0 w 7"/>
                <a:gd name="T41" fmla="*/ 3 h 6"/>
                <a:gd name="T42" fmla="*/ 0 w 7"/>
                <a:gd name="T4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6"/>
                  </a:lnTo>
                  <a:lnTo>
                    <a:pt x="7" y="6"/>
                  </a:lnTo>
                  <a:lnTo>
                    <a:pt x="0" y="6"/>
                  </a:lnTo>
                  <a:moveTo>
                    <a:pt x="0" y="3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321"/>
            <p:cNvSpPr>
              <a:spLocks noEditPoints="1"/>
            </p:cNvSpPr>
            <p:nvPr/>
          </p:nvSpPr>
          <p:spPr bwMode="auto">
            <a:xfrm>
              <a:off x="2995613" y="4006851"/>
              <a:ext cx="585788" cy="674688"/>
            </a:xfrm>
            <a:custGeom>
              <a:avLst/>
              <a:gdLst>
                <a:gd name="T0" fmla="*/ 0 w 369"/>
                <a:gd name="T1" fmla="*/ 0 h 425"/>
                <a:gd name="T2" fmla="*/ 0 w 369"/>
                <a:gd name="T3" fmla="*/ 425 h 425"/>
                <a:gd name="T4" fmla="*/ 369 w 369"/>
                <a:gd name="T5" fmla="*/ 425 h 425"/>
                <a:gd name="T6" fmla="*/ 0 w 369"/>
                <a:gd name="T7" fmla="*/ 0 h 425"/>
                <a:gd name="T8" fmla="*/ 69 w 369"/>
                <a:gd name="T9" fmla="*/ 183 h 425"/>
                <a:gd name="T10" fmla="*/ 217 w 369"/>
                <a:gd name="T11" fmla="*/ 356 h 425"/>
                <a:gd name="T12" fmla="*/ 69 w 369"/>
                <a:gd name="T13" fmla="*/ 356 h 425"/>
                <a:gd name="T14" fmla="*/ 69 w 369"/>
                <a:gd name="T15" fmla="*/ 18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425">
                  <a:moveTo>
                    <a:pt x="0" y="0"/>
                  </a:moveTo>
                  <a:lnTo>
                    <a:pt x="0" y="425"/>
                  </a:lnTo>
                  <a:lnTo>
                    <a:pt x="369" y="425"/>
                  </a:lnTo>
                  <a:lnTo>
                    <a:pt x="0" y="0"/>
                  </a:lnTo>
                  <a:close/>
                  <a:moveTo>
                    <a:pt x="69" y="183"/>
                  </a:moveTo>
                  <a:lnTo>
                    <a:pt x="217" y="356"/>
                  </a:lnTo>
                  <a:lnTo>
                    <a:pt x="69" y="356"/>
                  </a:lnTo>
                  <a:lnTo>
                    <a:pt x="69" y="183"/>
                  </a:lnTo>
                  <a:close/>
                </a:path>
              </a:pathLst>
            </a:custGeom>
            <a:solidFill>
              <a:srgbClr val="957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322"/>
            <p:cNvSpPr>
              <a:spLocks noEditPoints="1"/>
            </p:cNvSpPr>
            <p:nvPr/>
          </p:nvSpPr>
          <p:spPr bwMode="auto">
            <a:xfrm>
              <a:off x="2995613" y="4006851"/>
              <a:ext cx="585788" cy="674688"/>
            </a:xfrm>
            <a:custGeom>
              <a:avLst/>
              <a:gdLst>
                <a:gd name="T0" fmla="*/ 0 w 369"/>
                <a:gd name="T1" fmla="*/ 0 h 425"/>
                <a:gd name="T2" fmla="*/ 0 w 369"/>
                <a:gd name="T3" fmla="*/ 425 h 425"/>
                <a:gd name="T4" fmla="*/ 369 w 369"/>
                <a:gd name="T5" fmla="*/ 425 h 425"/>
                <a:gd name="T6" fmla="*/ 0 w 369"/>
                <a:gd name="T7" fmla="*/ 0 h 425"/>
                <a:gd name="T8" fmla="*/ 69 w 369"/>
                <a:gd name="T9" fmla="*/ 183 h 425"/>
                <a:gd name="T10" fmla="*/ 217 w 369"/>
                <a:gd name="T11" fmla="*/ 356 h 425"/>
                <a:gd name="T12" fmla="*/ 69 w 369"/>
                <a:gd name="T13" fmla="*/ 356 h 425"/>
                <a:gd name="T14" fmla="*/ 69 w 369"/>
                <a:gd name="T15" fmla="*/ 18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425">
                  <a:moveTo>
                    <a:pt x="0" y="0"/>
                  </a:moveTo>
                  <a:lnTo>
                    <a:pt x="0" y="425"/>
                  </a:lnTo>
                  <a:lnTo>
                    <a:pt x="369" y="425"/>
                  </a:lnTo>
                  <a:lnTo>
                    <a:pt x="0" y="0"/>
                  </a:lnTo>
                  <a:moveTo>
                    <a:pt x="69" y="183"/>
                  </a:moveTo>
                  <a:lnTo>
                    <a:pt x="217" y="356"/>
                  </a:lnTo>
                  <a:lnTo>
                    <a:pt x="69" y="356"/>
                  </a:lnTo>
                  <a:lnTo>
                    <a:pt x="69" y="1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323"/>
            <p:cNvSpPr>
              <a:spLocks/>
            </p:cNvSpPr>
            <p:nvPr/>
          </p:nvSpPr>
          <p:spPr bwMode="auto">
            <a:xfrm>
              <a:off x="3170238" y="4210051"/>
              <a:ext cx="411163" cy="471488"/>
            </a:xfrm>
            <a:custGeom>
              <a:avLst/>
              <a:gdLst>
                <a:gd name="T0" fmla="*/ 0 w 259"/>
                <a:gd name="T1" fmla="*/ 0 h 297"/>
                <a:gd name="T2" fmla="*/ 0 w 259"/>
                <a:gd name="T3" fmla="*/ 104 h 297"/>
                <a:gd name="T4" fmla="*/ 107 w 259"/>
                <a:gd name="T5" fmla="*/ 228 h 297"/>
                <a:gd name="T6" fmla="*/ 0 w 259"/>
                <a:gd name="T7" fmla="*/ 228 h 297"/>
                <a:gd name="T8" fmla="*/ 0 w 259"/>
                <a:gd name="T9" fmla="*/ 297 h 297"/>
                <a:gd name="T10" fmla="*/ 259 w 259"/>
                <a:gd name="T11" fmla="*/ 297 h 297"/>
                <a:gd name="T12" fmla="*/ 0 w 25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297">
                  <a:moveTo>
                    <a:pt x="0" y="0"/>
                  </a:moveTo>
                  <a:lnTo>
                    <a:pt x="0" y="104"/>
                  </a:lnTo>
                  <a:lnTo>
                    <a:pt x="107" y="228"/>
                  </a:lnTo>
                  <a:lnTo>
                    <a:pt x="0" y="228"/>
                  </a:lnTo>
                  <a:lnTo>
                    <a:pt x="0" y="297"/>
                  </a:lnTo>
                  <a:lnTo>
                    <a:pt x="259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68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324"/>
            <p:cNvSpPr>
              <a:spLocks/>
            </p:cNvSpPr>
            <p:nvPr/>
          </p:nvSpPr>
          <p:spPr bwMode="auto">
            <a:xfrm>
              <a:off x="3170238" y="4210051"/>
              <a:ext cx="411163" cy="471488"/>
            </a:xfrm>
            <a:custGeom>
              <a:avLst/>
              <a:gdLst>
                <a:gd name="T0" fmla="*/ 0 w 259"/>
                <a:gd name="T1" fmla="*/ 0 h 297"/>
                <a:gd name="T2" fmla="*/ 0 w 259"/>
                <a:gd name="T3" fmla="*/ 104 h 297"/>
                <a:gd name="T4" fmla="*/ 107 w 259"/>
                <a:gd name="T5" fmla="*/ 228 h 297"/>
                <a:gd name="T6" fmla="*/ 0 w 259"/>
                <a:gd name="T7" fmla="*/ 228 h 297"/>
                <a:gd name="T8" fmla="*/ 0 w 259"/>
                <a:gd name="T9" fmla="*/ 297 h 297"/>
                <a:gd name="T10" fmla="*/ 259 w 259"/>
                <a:gd name="T11" fmla="*/ 297 h 297"/>
                <a:gd name="T12" fmla="*/ 0 w 259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297">
                  <a:moveTo>
                    <a:pt x="0" y="0"/>
                  </a:moveTo>
                  <a:lnTo>
                    <a:pt x="0" y="104"/>
                  </a:lnTo>
                  <a:lnTo>
                    <a:pt x="107" y="228"/>
                  </a:lnTo>
                  <a:lnTo>
                    <a:pt x="0" y="228"/>
                  </a:lnTo>
                  <a:lnTo>
                    <a:pt x="0" y="297"/>
                  </a:lnTo>
                  <a:lnTo>
                    <a:pt x="259" y="2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325"/>
            <p:cNvSpPr>
              <a:spLocks noChangeArrowheads="1"/>
            </p:cNvSpPr>
            <p:nvPr/>
          </p:nvSpPr>
          <p:spPr bwMode="auto">
            <a:xfrm>
              <a:off x="2995613" y="4670426"/>
              <a:ext cx="174625" cy="11113"/>
            </a:xfrm>
            <a:prstGeom prst="rect">
              <a:avLst/>
            </a:prstGeom>
            <a:solidFill>
              <a:srgbClr val="7E6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326"/>
            <p:cNvSpPr>
              <a:spLocks noChangeArrowheads="1"/>
            </p:cNvSpPr>
            <p:nvPr/>
          </p:nvSpPr>
          <p:spPr bwMode="auto">
            <a:xfrm>
              <a:off x="2995613" y="4670426"/>
              <a:ext cx="174625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327"/>
            <p:cNvSpPr>
              <a:spLocks noChangeArrowheads="1"/>
            </p:cNvSpPr>
            <p:nvPr/>
          </p:nvSpPr>
          <p:spPr bwMode="auto">
            <a:xfrm>
              <a:off x="3170238" y="4670426"/>
              <a:ext cx="400050" cy="11113"/>
            </a:xfrm>
            <a:prstGeom prst="rect">
              <a:avLst/>
            </a:prstGeom>
            <a:solidFill>
              <a:srgbClr val="69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328"/>
            <p:cNvSpPr>
              <a:spLocks noChangeArrowheads="1"/>
            </p:cNvSpPr>
            <p:nvPr/>
          </p:nvSpPr>
          <p:spPr bwMode="auto">
            <a:xfrm>
              <a:off x="3170238" y="4670426"/>
              <a:ext cx="400050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329"/>
            <p:cNvSpPr>
              <a:spLocks/>
            </p:cNvSpPr>
            <p:nvPr/>
          </p:nvSpPr>
          <p:spPr bwMode="auto">
            <a:xfrm>
              <a:off x="3006725" y="4051301"/>
              <a:ext cx="26988" cy="26988"/>
            </a:xfrm>
            <a:custGeom>
              <a:avLst/>
              <a:gdLst>
                <a:gd name="T0" fmla="*/ 3 w 17"/>
                <a:gd name="T1" fmla="*/ 17 h 17"/>
                <a:gd name="T2" fmla="*/ 0 w 17"/>
                <a:gd name="T3" fmla="*/ 14 h 17"/>
                <a:gd name="T4" fmla="*/ 13 w 17"/>
                <a:gd name="T5" fmla="*/ 0 h 17"/>
                <a:gd name="T6" fmla="*/ 17 w 17"/>
                <a:gd name="T7" fmla="*/ 7 h 17"/>
                <a:gd name="T8" fmla="*/ 3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3" y="17"/>
                  </a:moveTo>
                  <a:lnTo>
                    <a:pt x="0" y="14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330"/>
            <p:cNvSpPr>
              <a:spLocks/>
            </p:cNvSpPr>
            <p:nvPr/>
          </p:nvSpPr>
          <p:spPr bwMode="auto">
            <a:xfrm>
              <a:off x="3027363" y="4089401"/>
              <a:ext cx="44450" cy="44450"/>
            </a:xfrm>
            <a:custGeom>
              <a:avLst/>
              <a:gdLst>
                <a:gd name="T0" fmla="*/ 4 w 28"/>
                <a:gd name="T1" fmla="*/ 28 h 28"/>
                <a:gd name="T2" fmla="*/ 0 w 28"/>
                <a:gd name="T3" fmla="*/ 21 h 28"/>
                <a:gd name="T4" fmla="*/ 21 w 28"/>
                <a:gd name="T5" fmla="*/ 0 h 28"/>
                <a:gd name="T6" fmla="*/ 28 w 28"/>
                <a:gd name="T7" fmla="*/ 7 h 28"/>
                <a:gd name="T8" fmla="*/ 4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4" y="28"/>
                  </a:moveTo>
                  <a:lnTo>
                    <a:pt x="0" y="21"/>
                  </a:lnTo>
                  <a:lnTo>
                    <a:pt x="21" y="0"/>
                  </a:lnTo>
                  <a:lnTo>
                    <a:pt x="28" y="7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331"/>
            <p:cNvSpPr>
              <a:spLocks/>
            </p:cNvSpPr>
            <p:nvPr/>
          </p:nvSpPr>
          <p:spPr bwMode="auto">
            <a:xfrm>
              <a:off x="3078163" y="4133851"/>
              <a:ext cx="26988" cy="26988"/>
            </a:xfrm>
            <a:custGeom>
              <a:avLst/>
              <a:gdLst>
                <a:gd name="T0" fmla="*/ 3 w 17"/>
                <a:gd name="T1" fmla="*/ 17 h 17"/>
                <a:gd name="T2" fmla="*/ 0 w 17"/>
                <a:gd name="T3" fmla="*/ 14 h 17"/>
                <a:gd name="T4" fmla="*/ 13 w 17"/>
                <a:gd name="T5" fmla="*/ 0 h 17"/>
                <a:gd name="T6" fmla="*/ 17 w 17"/>
                <a:gd name="T7" fmla="*/ 7 h 17"/>
                <a:gd name="T8" fmla="*/ 3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3" y="17"/>
                  </a:moveTo>
                  <a:lnTo>
                    <a:pt x="0" y="14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332"/>
            <p:cNvSpPr>
              <a:spLocks/>
            </p:cNvSpPr>
            <p:nvPr/>
          </p:nvSpPr>
          <p:spPr bwMode="auto">
            <a:xfrm>
              <a:off x="3098800" y="4171951"/>
              <a:ext cx="44450" cy="42863"/>
            </a:xfrm>
            <a:custGeom>
              <a:avLst/>
              <a:gdLst>
                <a:gd name="T0" fmla="*/ 4 w 28"/>
                <a:gd name="T1" fmla="*/ 27 h 27"/>
                <a:gd name="T2" fmla="*/ 0 w 28"/>
                <a:gd name="T3" fmla="*/ 21 h 27"/>
                <a:gd name="T4" fmla="*/ 24 w 28"/>
                <a:gd name="T5" fmla="*/ 0 h 27"/>
                <a:gd name="T6" fmla="*/ 28 w 28"/>
                <a:gd name="T7" fmla="*/ 7 h 27"/>
                <a:gd name="T8" fmla="*/ 4 w 2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4" y="27"/>
                  </a:moveTo>
                  <a:lnTo>
                    <a:pt x="0" y="21"/>
                  </a:lnTo>
                  <a:lnTo>
                    <a:pt x="24" y="0"/>
                  </a:lnTo>
                  <a:lnTo>
                    <a:pt x="28" y="7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33"/>
            <p:cNvSpPr>
              <a:spLocks/>
            </p:cNvSpPr>
            <p:nvPr/>
          </p:nvSpPr>
          <p:spPr bwMode="auto">
            <a:xfrm>
              <a:off x="3148013" y="4214814"/>
              <a:ext cx="33338" cy="28575"/>
            </a:xfrm>
            <a:custGeom>
              <a:avLst/>
              <a:gdLst>
                <a:gd name="T0" fmla="*/ 4 w 21"/>
                <a:gd name="T1" fmla="*/ 18 h 18"/>
                <a:gd name="T2" fmla="*/ 0 w 21"/>
                <a:gd name="T3" fmla="*/ 14 h 18"/>
                <a:gd name="T4" fmla="*/ 14 w 21"/>
                <a:gd name="T5" fmla="*/ 0 h 18"/>
                <a:gd name="T6" fmla="*/ 21 w 21"/>
                <a:gd name="T7" fmla="*/ 7 h 18"/>
                <a:gd name="T8" fmla="*/ 4 w 2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4" y="1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334"/>
            <p:cNvSpPr>
              <a:spLocks/>
            </p:cNvSpPr>
            <p:nvPr/>
          </p:nvSpPr>
          <p:spPr bwMode="auto">
            <a:xfrm>
              <a:off x="3170238" y="4259264"/>
              <a:ext cx="44450" cy="38100"/>
            </a:xfrm>
            <a:custGeom>
              <a:avLst/>
              <a:gdLst>
                <a:gd name="T0" fmla="*/ 4 w 28"/>
                <a:gd name="T1" fmla="*/ 24 h 24"/>
                <a:gd name="T2" fmla="*/ 0 w 28"/>
                <a:gd name="T3" fmla="*/ 17 h 24"/>
                <a:gd name="T4" fmla="*/ 24 w 28"/>
                <a:gd name="T5" fmla="*/ 0 h 24"/>
                <a:gd name="T6" fmla="*/ 28 w 28"/>
                <a:gd name="T7" fmla="*/ 4 h 24"/>
                <a:gd name="T8" fmla="*/ 4 w 2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4">
                  <a:moveTo>
                    <a:pt x="4" y="24"/>
                  </a:moveTo>
                  <a:lnTo>
                    <a:pt x="0" y="17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335"/>
            <p:cNvSpPr>
              <a:spLocks/>
            </p:cNvSpPr>
            <p:nvPr/>
          </p:nvSpPr>
          <p:spPr bwMode="auto">
            <a:xfrm>
              <a:off x="3219450" y="4297364"/>
              <a:ext cx="33338" cy="26988"/>
            </a:xfrm>
            <a:custGeom>
              <a:avLst/>
              <a:gdLst>
                <a:gd name="T0" fmla="*/ 7 w 21"/>
                <a:gd name="T1" fmla="*/ 17 h 17"/>
                <a:gd name="T2" fmla="*/ 0 w 21"/>
                <a:gd name="T3" fmla="*/ 14 h 17"/>
                <a:gd name="T4" fmla="*/ 14 w 21"/>
                <a:gd name="T5" fmla="*/ 0 h 17"/>
                <a:gd name="T6" fmla="*/ 21 w 21"/>
                <a:gd name="T7" fmla="*/ 7 h 17"/>
                <a:gd name="T8" fmla="*/ 7 w 2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7" y="1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336"/>
            <p:cNvSpPr>
              <a:spLocks/>
            </p:cNvSpPr>
            <p:nvPr/>
          </p:nvSpPr>
          <p:spPr bwMode="auto">
            <a:xfrm>
              <a:off x="3241675" y="4341814"/>
              <a:ext cx="44450" cy="38100"/>
            </a:xfrm>
            <a:custGeom>
              <a:avLst/>
              <a:gdLst>
                <a:gd name="T0" fmla="*/ 7 w 28"/>
                <a:gd name="T1" fmla="*/ 24 h 24"/>
                <a:gd name="T2" fmla="*/ 0 w 28"/>
                <a:gd name="T3" fmla="*/ 17 h 24"/>
                <a:gd name="T4" fmla="*/ 24 w 28"/>
                <a:gd name="T5" fmla="*/ 0 h 24"/>
                <a:gd name="T6" fmla="*/ 28 w 28"/>
                <a:gd name="T7" fmla="*/ 3 h 24"/>
                <a:gd name="T8" fmla="*/ 7 w 2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4">
                  <a:moveTo>
                    <a:pt x="7" y="24"/>
                  </a:moveTo>
                  <a:lnTo>
                    <a:pt x="0" y="17"/>
                  </a:lnTo>
                  <a:lnTo>
                    <a:pt x="24" y="0"/>
                  </a:lnTo>
                  <a:lnTo>
                    <a:pt x="28" y="3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337"/>
            <p:cNvSpPr>
              <a:spLocks/>
            </p:cNvSpPr>
            <p:nvPr/>
          </p:nvSpPr>
          <p:spPr bwMode="auto">
            <a:xfrm>
              <a:off x="3290888" y="4379914"/>
              <a:ext cx="33338" cy="26988"/>
            </a:xfrm>
            <a:custGeom>
              <a:avLst/>
              <a:gdLst>
                <a:gd name="T0" fmla="*/ 7 w 21"/>
                <a:gd name="T1" fmla="*/ 17 h 17"/>
                <a:gd name="T2" fmla="*/ 0 w 21"/>
                <a:gd name="T3" fmla="*/ 14 h 17"/>
                <a:gd name="T4" fmla="*/ 17 w 21"/>
                <a:gd name="T5" fmla="*/ 0 h 17"/>
                <a:gd name="T6" fmla="*/ 21 w 21"/>
                <a:gd name="T7" fmla="*/ 7 h 17"/>
                <a:gd name="T8" fmla="*/ 7 w 2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7" y="17"/>
                  </a:moveTo>
                  <a:lnTo>
                    <a:pt x="0" y="14"/>
                  </a:lnTo>
                  <a:lnTo>
                    <a:pt x="17" y="0"/>
                  </a:lnTo>
                  <a:lnTo>
                    <a:pt x="21" y="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338"/>
            <p:cNvSpPr>
              <a:spLocks/>
            </p:cNvSpPr>
            <p:nvPr/>
          </p:nvSpPr>
          <p:spPr bwMode="auto">
            <a:xfrm>
              <a:off x="3313113" y="4424364"/>
              <a:ext cx="42863" cy="38100"/>
            </a:xfrm>
            <a:custGeom>
              <a:avLst/>
              <a:gdLst>
                <a:gd name="T0" fmla="*/ 7 w 27"/>
                <a:gd name="T1" fmla="*/ 24 h 24"/>
                <a:gd name="T2" fmla="*/ 0 w 27"/>
                <a:gd name="T3" fmla="*/ 17 h 24"/>
                <a:gd name="T4" fmla="*/ 24 w 27"/>
                <a:gd name="T5" fmla="*/ 0 h 24"/>
                <a:gd name="T6" fmla="*/ 27 w 27"/>
                <a:gd name="T7" fmla="*/ 3 h 24"/>
                <a:gd name="T8" fmla="*/ 7 w 27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7" y="24"/>
                  </a:moveTo>
                  <a:lnTo>
                    <a:pt x="0" y="17"/>
                  </a:lnTo>
                  <a:lnTo>
                    <a:pt x="24" y="0"/>
                  </a:lnTo>
                  <a:lnTo>
                    <a:pt x="27" y="3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339"/>
            <p:cNvSpPr>
              <a:spLocks/>
            </p:cNvSpPr>
            <p:nvPr/>
          </p:nvSpPr>
          <p:spPr bwMode="auto">
            <a:xfrm>
              <a:off x="3367088" y="4462464"/>
              <a:ext cx="28575" cy="26988"/>
            </a:xfrm>
            <a:custGeom>
              <a:avLst/>
              <a:gdLst>
                <a:gd name="T0" fmla="*/ 4 w 18"/>
                <a:gd name="T1" fmla="*/ 17 h 17"/>
                <a:gd name="T2" fmla="*/ 0 w 18"/>
                <a:gd name="T3" fmla="*/ 14 h 17"/>
                <a:gd name="T4" fmla="*/ 14 w 18"/>
                <a:gd name="T5" fmla="*/ 0 h 17"/>
                <a:gd name="T6" fmla="*/ 18 w 18"/>
                <a:gd name="T7" fmla="*/ 7 h 17"/>
                <a:gd name="T8" fmla="*/ 4 w 1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4" y="1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8" y="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340"/>
            <p:cNvSpPr>
              <a:spLocks/>
            </p:cNvSpPr>
            <p:nvPr/>
          </p:nvSpPr>
          <p:spPr bwMode="auto">
            <a:xfrm>
              <a:off x="3389313" y="4505326"/>
              <a:ext cx="38100" cy="39688"/>
            </a:xfrm>
            <a:custGeom>
              <a:avLst/>
              <a:gdLst>
                <a:gd name="T0" fmla="*/ 4 w 24"/>
                <a:gd name="T1" fmla="*/ 25 h 25"/>
                <a:gd name="T2" fmla="*/ 0 w 24"/>
                <a:gd name="T3" fmla="*/ 18 h 25"/>
                <a:gd name="T4" fmla="*/ 21 w 24"/>
                <a:gd name="T5" fmla="*/ 0 h 25"/>
                <a:gd name="T6" fmla="*/ 24 w 24"/>
                <a:gd name="T7" fmla="*/ 4 h 25"/>
                <a:gd name="T8" fmla="*/ 4 w 24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4" y="25"/>
                  </a:moveTo>
                  <a:lnTo>
                    <a:pt x="0" y="18"/>
                  </a:lnTo>
                  <a:lnTo>
                    <a:pt x="21" y="0"/>
                  </a:lnTo>
                  <a:lnTo>
                    <a:pt x="24" y="4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341"/>
            <p:cNvSpPr>
              <a:spLocks/>
            </p:cNvSpPr>
            <p:nvPr/>
          </p:nvSpPr>
          <p:spPr bwMode="auto">
            <a:xfrm>
              <a:off x="3438525" y="4545014"/>
              <a:ext cx="26988" cy="26988"/>
            </a:xfrm>
            <a:custGeom>
              <a:avLst/>
              <a:gdLst>
                <a:gd name="T0" fmla="*/ 4 w 17"/>
                <a:gd name="T1" fmla="*/ 17 h 17"/>
                <a:gd name="T2" fmla="*/ 0 w 17"/>
                <a:gd name="T3" fmla="*/ 13 h 17"/>
                <a:gd name="T4" fmla="*/ 14 w 17"/>
                <a:gd name="T5" fmla="*/ 0 h 17"/>
                <a:gd name="T6" fmla="*/ 17 w 17"/>
                <a:gd name="T7" fmla="*/ 6 h 17"/>
                <a:gd name="T8" fmla="*/ 4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4" y="17"/>
                  </a:moveTo>
                  <a:lnTo>
                    <a:pt x="0" y="13"/>
                  </a:lnTo>
                  <a:lnTo>
                    <a:pt x="14" y="0"/>
                  </a:lnTo>
                  <a:lnTo>
                    <a:pt x="17" y="6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42"/>
            <p:cNvSpPr>
              <a:spLocks/>
            </p:cNvSpPr>
            <p:nvPr/>
          </p:nvSpPr>
          <p:spPr bwMode="auto">
            <a:xfrm>
              <a:off x="3460750" y="4587876"/>
              <a:ext cx="38100" cy="38100"/>
            </a:xfrm>
            <a:custGeom>
              <a:avLst/>
              <a:gdLst>
                <a:gd name="T0" fmla="*/ 3 w 24"/>
                <a:gd name="T1" fmla="*/ 24 h 24"/>
                <a:gd name="T2" fmla="*/ 0 w 24"/>
                <a:gd name="T3" fmla="*/ 17 h 24"/>
                <a:gd name="T4" fmla="*/ 21 w 24"/>
                <a:gd name="T5" fmla="*/ 0 h 24"/>
                <a:gd name="T6" fmla="*/ 24 w 24"/>
                <a:gd name="T7" fmla="*/ 4 h 24"/>
                <a:gd name="T8" fmla="*/ 3 w 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3" y="24"/>
                  </a:moveTo>
                  <a:lnTo>
                    <a:pt x="0" y="17"/>
                  </a:lnTo>
                  <a:lnTo>
                    <a:pt x="21" y="0"/>
                  </a:lnTo>
                  <a:lnTo>
                    <a:pt x="24" y="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343"/>
            <p:cNvSpPr>
              <a:spLocks/>
            </p:cNvSpPr>
            <p:nvPr/>
          </p:nvSpPr>
          <p:spPr bwMode="auto">
            <a:xfrm>
              <a:off x="3509963" y="4625976"/>
              <a:ext cx="26988" cy="33338"/>
            </a:xfrm>
            <a:custGeom>
              <a:avLst/>
              <a:gdLst>
                <a:gd name="T0" fmla="*/ 4 w 17"/>
                <a:gd name="T1" fmla="*/ 21 h 21"/>
                <a:gd name="T2" fmla="*/ 0 w 17"/>
                <a:gd name="T3" fmla="*/ 14 h 21"/>
                <a:gd name="T4" fmla="*/ 14 w 17"/>
                <a:gd name="T5" fmla="*/ 0 h 21"/>
                <a:gd name="T6" fmla="*/ 17 w 17"/>
                <a:gd name="T7" fmla="*/ 7 h 21"/>
                <a:gd name="T8" fmla="*/ 4 w 17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1">
                  <a:moveTo>
                    <a:pt x="4" y="21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7" y="7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8" name="Rectangle 317"/>
          <p:cNvSpPr/>
          <p:nvPr/>
        </p:nvSpPr>
        <p:spPr>
          <a:xfrm>
            <a:off x="5241032" y="3710068"/>
            <a:ext cx="3312378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4066AA"/>
                </a:solidFill>
                <a:latin typeface="Arial Black" panose="020B0A04020102020204" pitchFamily="34" charset="0"/>
              </a:rPr>
              <a:t>Причины низкой производительности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13" name="Group 312"/>
          <p:cNvGrpSpPr/>
          <p:nvPr/>
        </p:nvGrpSpPr>
        <p:grpSpPr>
          <a:xfrm>
            <a:off x="1509374" y="3771016"/>
            <a:ext cx="288032" cy="288032"/>
            <a:chOff x="3461395" y="3256828"/>
            <a:chExt cx="288032" cy="288032"/>
          </a:xfrm>
        </p:grpSpPr>
        <p:sp>
          <p:nvSpPr>
            <p:cNvPr id="314" name="Oval 313"/>
            <p:cNvSpPr/>
            <p:nvPr/>
          </p:nvSpPr>
          <p:spPr>
            <a:xfrm>
              <a:off x="3461395" y="3256828"/>
              <a:ext cx="288032" cy="288032"/>
            </a:xfrm>
            <a:prstGeom prst="ellipse">
              <a:avLst/>
            </a:prstGeom>
            <a:solidFill>
              <a:srgbClr val="DC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5" name="Isosceles Triangle 314"/>
            <p:cNvSpPr/>
            <p:nvPr/>
          </p:nvSpPr>
          <p:spPr>
            <a:xfrm rot="5400000">
              <a:off x="3534598" y="3332056"/>
              <a:ext cx="198016" cy="150383"/>
            </a:xfrm>
            <a:prstGeom prst="triangle">
              <a:avLst/>
            </a:prstGeom>
            <a:solidFill>
              <a:srgbClr val="406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16" name="Rectangle 315"/>
          <p:cNvSpPr/>
          <p:nvPr/>
        </p:nvSpPr>
        <p:spPr>
          <a:xfrm>
            <a:off x="7895570" y="3645024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sp>
        <p:nvSpPr>
          <p:cNvPr id="317" name="Rectangle 316"/>
          <p:cNvSpPr/>
          <p:nvPr/>
        </p:nvSpPr>
        <p:spPr>
          <a:xfrm>
            <a:off x="5241037" y="4141639"/>
            <a:ext cx="3312372" cy="1656661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007C92"/>
              </a:buClr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Многочисленные исследования подтверждают, что низкой производительности способствуют следующие заболевания: депрессия, тревога, мигрень, респираторные заболевания, артрит, диабет, боли в спине и шее.</a:t>
            </a:r>
          </a:p>
        </p:txBody>
      </p:sp>
      <p:sp>
        <p:nvSpPr>
          <p:cNvPr id="319" name="Oval 318"/>
          <p:cNvSpPr/>
          <p:nvPr/>
        </p:nvSpPr>
        <p:spPr>
          <a:xfrm>
            <a:off x="5313049" y="3774546"/>
            <a:ext cx="288032" cy="288032"/>
          </a:xfrm>
          <a:prstGeom prst="ellipse">
            <a:avLst/>
          </a:prstGeom>
          <a:solidFill>
            <a:srgbClr val="DC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0" name="Isosceles Triangle 319"/>
          <p:cNvSpPr/>
          <p:nvPr/>
        </p:nvSpPr>
        <p:spPr>
          <a:xfrm rot="5400000">
            <a:off x="5386252" y="3849774"/>
            <a:ext cx="198016" cy="150383"/>
          </a:xfrm>
          <a:prstGeom prst="triangle">
            <a:avLst/>
          </a:prstGeom>
          <a:solidFill>
            <a:srgbClr val="406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21" name="Group 320"/>
          <p:cNvGrpSpPr/>
          <p:nvPr/>
        </p:nvGrpSpPr>
        <p:grpSpPr>
          <a:xfrm>
            <a:off x="8015479" y="3707210"/>
            <a:ext cx="437776" cy="342279"/>
            <a:chOff x="2917825" y="1509713"/>
            <a:chExt cx="735013" cy="574676"/>
          </a:xfrm>
        </p:grpSpPr>
        <p:sp>
          <p:nvSpPr>
            <p:cNvPr id="322" name="Freeform 57"/>
            <p:cNvSpPr>
              <a:spLocks/>
            </p:cNvSpPr>
            <p:nvPr/>
          </p:nvSpPr>
          <p:spPr bwMode="auto">
            <a:xfrm>
              <a:off x="3148013" y="1509713"/>
              <a:ext cx="279400" cy="98425"/>
            </a:xfrm>
            <a:custGeom>
              <a:avLst/>
              <a:gdLst>
                <a:gd name="T0" fmla="*/ 0 w 51"/>
                <a:gd name="T1" fmla="*/ 18 h 18"/>
                <a:gd name="T2" fmla="*/ 0 w 51"/>
                <a:gd name="T3" fmla="*/ 6 h 18"/>
                <a:gd name="T4" fmla="*/ 6 w 51"/>
                <a:gd name="T5" fmla="*/ 0 h 18"/>
                <a:gd name="T6" fmla="*/ 44 w 51"/>
                <a:gd name="T7" fmla="*/ 0 h 18"/>
                <a:gd name="T8" fmla="*/ 51 w 51"/>
                <a:gd name="T9" fmla="*/ 6 h 18"/>
                <a:gd name="T10" fmla="*/ 51 w 51"/>
                <a:gd name="T11" fmla="*/ 18 h 18"/>
                <a:gd name="T12" fmla="*/ 45 w 51"/>
                <a:gd name="T13" fmla="*/ 18 h 18"/>
                <a:gd name="T14" fmla="*/ 45 w 51"/>
                <a:gd name="T15" fmla="*/ 8 h 18"/>
                <a:gd name="T16" fmla="*/ 42 w 51"/>
                <a:gd name="T17" fmla="*/ 5 h 18"/>
                <a:gd name="T18" fmla="*/ 8 w 51"/>
                <a:gd name="T19" fmla="*/ 5 h 18"/>
                <a:gd name="T20" fmla="*/ 5 w 51"/>
                <a:gd name="T21" fmla="*/ 8 h 18"/>
                <a:gd name="T22" fmla="*/ 5 w 51"/>
                <a:gd name="T23" fmla="*/ 18 h 18"/>
                <a:gd name="T24" fmla="*/ 0 w 51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8">
                  <a:moveTo>
                    <a:pt x="0" y="18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0"/>
                    <a:pt x="51" y="3"/>
                    <a:pt x="51" y="6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7"/>
                    <a:pt x="44" y="5"/>
                    <a:pt x="4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5" y="7"/>
                    <a:pt x="5" y="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18"/>
                    <a:pt x="0" y="18"/>
                    <a:pt x="0" y="18"/>
                  </a:cubicBezTo>
                </a:path>
              </a:pathLst>
            </a:custGeom>
            <a:solidFill>
              <a:srgbClr val="403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58"/>
            <p:cNvSpPr>
              <a:spLocks/>
            </p:cNvSpPr>
            <p:nvPr/>
          </p:nvSpPr>
          <p:spPr bwMode="auto">
            <a:xfrm>
              <a:off x="2917825" y="1603376"/>
              <a:ext cx="735013" cy="481013"/>
            </a:xfrm>
            <a:custGeom>
              <a:avLst/>
              <a:gdLst>
                <a:gd name="T0" fmla="*/ 134 w 134"/>
                <a:gd name="T1" fmla="*/ 81 h 88"/>
                <a:gd name="T2" fmla="*/ 128 w 134"/>
                <a:gd name="T3" fmla="*/ 88 h 88"/>
                <a:gd name="T4" fmla="*/ 7 w 134"/>
                <a:gd name="T5" fmla="*/ 88 h 88"/>
                <a:gd name="T6" fmla="*/ 0 w 134"/>
                <a:gd name="T7" fmla="*/ 81 h 88"/>
                <a:gd name="T8" fmla="*/ 0 w 134"/>
                <a:gd name="T9" fmla="*/ 6 h 88"/>
                <a:gd name="T10" fmla="*/ 7 w 134"/>
                <a:gd name="T11" fmla="*/ 0 h 88"/>
                <a:gd name="T12" fmla="*/ 128 w 134"/>
                <a:gd name="T13" fmla="*/ 0 h 88"/>
                <a:gd name="T14" fmla="*/ 134 w 134"/>
                <a:gd name="T15" fmla="*/ 6 h 88"/>
                <a:gd name="T16" fmla="*/ 134 w 134"/>
                <a:gd name="T1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88">
                  <a:moveTo>
                    <a:pt x="134" y="81"/>
                  </a:moveTo>
                  <a:cubicBezTo>
                    <a:pt x="134" y="85"/>
                    <a:pt x="131" y="88"/>
                    <a:pt x="12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1" y="0"/>
                    <a:pt x="134" y="3"/>
                    <a:pt x="134" y="6"/>
                  </a:cubicBezTo>
                  <a:cubicBezTo>
                    <a:pt x="134" y="81"/>
                    <a:pt x="134" y="81"/>
                    <a:pt x="134" y="81"/>
                  </a:cubicBezTo>
                </a:path>
              </a:pathLst>
            </a:custGeom>
            <a:solidFill>
              <a:srgbClr val="957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59"/>
            <p:cNvSpPr>
              <a:spLocks/>
            </p:cNvSpPr>
            <p:nvPr/>
          </p:nvSpPr>
          <p:spPr bwMode="auto">
            <a:xfrm>
              <a:off x="2917825" y="1603376"/>
              <a:ext cx="735013" cy="268288"/>
            </a:xfrm>
            <a:custGeom>
              <a:avLst/>
              <a:gdLst>
                <a:gd name="T0" fmla="*/ 128 w 134"/>
                <a:gd name="T1" fmla="*/ 0 h 49"/>
                <a:gd name="T2" fmla="*/ 7 w 134"/>
                <a:gd name="T3" fmla="*/ 0 h 49"/>
                <a:gd name="T4" fmla="*/ 0 w 134"/>
                <a:gd name="T5" fmla="*/ 6 h 49"/>
                <a:gd name="T6" fmla="*/ 0 w 134"/>
                <a:gd name="T7" fmla="*/ 42 h 49"/>
                <a:gd name="T8" fmla="*/ 7 w 134"/>
                <a:gd name="T9" fmla="*/ 49 h 49"/>
                <a:gd name="T10" fmla="*/ 128 w 134"/>
                <a:gd name="T11" fmla="*/ 49 h 49"/>
                <a:gd name="T12" fmla="*/ 134 w 134"/>
                <a:gd name="T13" fmla="*/ 42 h 49"/>
                <a:gd name="T14" fmla="*/ 134 w 134"/>
                <a:gd name="T15" fmla="*/ 6 h 49"/>
                <a:gd name="T16" fmla="*/ 128 w 13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49">
                  <a:moveTo>
                    <a:pt x="12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3" y="49"/>
                    <a:pt x="7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31" y="49"/>
                    <a:pt x="134" y="46"/>
                    <a:pt x="134" y="4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3"/>
                    <a:pt x="131" y="0"/>
                    <a:pt x="128" y="0"/>
                  </a:cubicBezTo>
                </a:path>
              </a:pathLst>
            </a:custGeom>
            <a:solidFill>
              <a:srgbClr val="957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60"/>
            <p:cNvSpPr>
              <a:spLocks/>
            </p:cNvSpPr>
            <p:nvPr/>
          </p:nvSpPr>
          <p:spPr bwMode="auto">
            <a:xfrm>
              <a:off x="3286125" y="1603376"/>
              <a:ext cx="366713" cy="481013"/>
            </a:xfrm>
            <a:custGeom>
              <a:avLst/>
              <a:gdLst>
                <a:gd name="T0" fmla="*/ 61 w 67"/>
                <a:gd name="T1" fmla="*/ 0 h 88"/>
                <a:gd name="T2" fmla="*/ 0 w 67"/>
                <a:gd name="T3" fmla="*/ 0 h 88"/>
                <a:gd name="T4" fmla="*/ 0 w 67"/>
                <a:gd name="T5" fmla="*/ 88 h 88"/>
                <a:gd name="T6" fmla="*/ 61 w 67"/>
                <a:gd name="T7" fmla="*/ 88 h 88"/>
                <a:gd name="T8" fmla="*/ 67 w 67"/>
                <a:gd name="T9" fmla="*/ 81 h 88"/>
                <a:gd name="T10" fmla="*/ 67 w 67"/>
                <a:gd name="T11" fmla="*/ 6 h 88"/>
                <a:gd name="T12" fmla="*/ 61 w 67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88">
                  <a:moveTo>
                    <a:pt x="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4" y="88"/>
                    <a:pt x="67" y="85"/>
                    <a:pt x="67" y="8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3"/>
                    <a:pt x="64" y="0"/>
                    <a:pt x="61" y="0"/>
                  </a:cubicBezTo>
                </a:path>
              </a:pathLst>
            </a:custGeom>
            <a:solidFill>
              <a:srgbClr val="7B68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61"/>
            <p:cNvSpPr>
              <a:spLocks/>
            </p:cNvSpPr>
            <p:nvPr/>
          </p:nvSpPr>
          <p:spPr bwMode="auto">
            <a:xfrm>
              <a:off x="2917825" y="1603376"/>
              <a:ext cx="368300" cy="58738"/>
            </a:xfrm>
            <a:custGeom>
              <a:avLst/>
              <a:gdLst>
                <a:gd name="T0" fmla="*/ 67 w 67"/>
                <a:gd name="T1" fmla="*/ 0 h 11"/>
                <a:gd name="T2" fmla="*/ 47 w 67"/>
                <a:gd name="T3" fmla="*/ 0 h 11"/>
                <a:gd name="T4" fmla="*/ 42 w 67"/>
                <a:gd name="T5" fmla="*/ 0 h 11"/>
                <a:gd name="T6" fmla="*/ 7 w 67"/>
                <a:gd name="T7" fmla="*/ 0 h 11"/>
                <a:gd name="T8" fmla="*/ 0 w 67"/>
                <a:gd name="T9" fmla="*/ 6 h 11"/>
                <a:gd name="T10" fmla="*/ 0 w 67"/>
                <a:gd name="T11" fmla="*/ 11 h 11"/>
                <a:gd name="T12" fmla="*/ 7 w 67"/>
                <a:gd name="T13" fmla="*/ 4 h 11"/>
                <a:gd name="T14" fmla="*/ 67 w 67"/>
                <a:gd name="T15" fmla="*/ 4 h 11"/>
                <a:gd name="T16" fmla="*/ 67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3" y="4"/>
                    <a:pt x="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A9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62"/>
            <p:cNvSpPr>
              <a:spLocks/>
            </p:cNvSpPr>
            <p:nvPr/>
          </p:nvSpPr>
          <p:spPr bwMode="auto">
            <a:xfrm>
              <a:off x="3286125" y="1603376"/>
              <a:ext cx="366713" cy="58738"/>
            </a:xfrm>
            <a:custGeom>
              <a:avLst/>
              <a:gdLst>
                <a:gd name="T0" fmla="*/ 61 w 67"/>
                <a:gd name="T1" fmla="*/ 0 h 11"/>
                <a:gd name="T2" fmla="*/ 26 w 67"/>
                <a:gd name="T3" fmla="*/ 0 h 11"/>
                <a:gd name="T4" fmla="*/ 20 w 67"/>
                <a:gd name="T5" fmla="*/ 0 h 11"/>
                <a:gd name="T6" fmla="*/ 0 w 67"/>
                <a:gd name="T7" fmla="*/ 0 h 11"/>
                <a:gd name="T8" fmla="*/ 0 w 67"/>
                <a:gd name="T9" fmla="*/ 4 h 11"/>
                <a:gd name="T10" fmla="*/ 61 w 67"/>
                <a:gd name="T11" fmla="*/ 4 h 11"/>
                <a:gd name="T12" fmla="*/ 67 w 67"/>
                <a:gd name="T13" fmla="*/ 11 h 11"/>
                <a:gd name="T14" fmla="*/ 67 w 67"/>
                <a:gd name="T15" fmla="*/ 6 h 11"/>
                <a:gd name="T16" fmla="*/ 61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1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4" y="4"/>
                    <a:pt x="67" y="7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3"/>
                    <a:pt x="64" y="0"/>
                    <a:pt x="61" y="0"/>
                  </a:cubicBezTo>
                </a:path>
              </a:pathLst>
            </a:custGeom>
            <a:solidFill>
              <a:srgbClr val="958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63"/>
            <p:cNvSpPr>
              <a:spLocks/>
            </p:cNvSpPr>
            <p:nvPr/>
          </p:nvSpPr>
          <p:spPr bwMode="auto">
            <a:xfrm>
              <a:off x="2917825" y="2035176"/>
              <a:ext cx="368300" cy="49213"/>
            </a:xfrm>
            <a:custGeom>
              <a:avLst/>
              <a:gdLst>
                <a:gd name="T0" fmla="*/ 0 w 67"/>
                <a:gd name="T1" fmla="*/ 0 h 9"/>
                <a:gd name="T2" fmla="*/ 0 w 67"/>
                <a:gd name="T3" fmla="*/ 2 h 9"/>
                <a:gd name="T4" fmla="*/ 7 w 67"/>
                <a:gd name="T5" fmla="*/ 9 h 9"/>
                <a:gd name="T6" fmla="*/ 67 w 67"/>
                <a:gd name="T7" fmla="*/ 9 h 9"/>
                <a:gd name="T8" fmla="*/ 67 w 67"/>
                <a:gd name="T9" fmla="*/ 7 h 9"/>
                <a:gd name="T10" fmla="*/ 7 w 67"/>
                <a:gd name="T11" fmla="*/ 7 h 9"/>
                <a:gd name="T12" fmla="*/ 0 w 6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9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9"/>
                    <a:pt x="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4"/>
                    <a:pt x="0" y="0"/>
                  </a:cubicBezTo>
                </a:path>
              </a:pathLst>
            </a:custGeom>
            <a:solidFill>
              <a:srgbClr val="685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64"/>
            <p:cNvSpPr>
              <a:spLocks/>
            </p:cNvSpPr>
            <p:nvPr/>
          </p:nvSpPr>
          <p:spPr bwMode="auto">
            <a:xfrm>
              <a:off x="3286125" y="2035176"/>
              <a:ext cx="366713" cy="49213"/>
            </a:xfrm>
            <a:custGeom>
              <a:avLst/>
              <a:gdLst>
                <a:gd name="T0" fmla="*/ 67 w 67"/>
                <a:gd name="T1" fmla="*/ 0 h 9"/>
                <a:gd name="T2" fmla="*/ 61 w 67"/>
                <a:gd name="T3" fmla="*/ 7 h 9"/>
                <a:gd name="T4" fmla="*/ 0 w 67"/>
                <a:gd name="T5" fmla="*/ 7 h 9"/>
                <a:gd name="T6" fmla="*/ 0 w 67"/>
                <a:gd name="T7" fmla="*/ 9 h 9"/>
                <a:gd name="T8" fmla="*/ 61 w 67"/>
                <a:gd name="T9" fmla="*/ 9 h 9"/>
                <a:gd name="T10" fmla="*/ 67 w 67"/>
                <a:gd name="T11" fmla="*/ 2 h 9"/>
                <a:gd name="T12" fmla="*/ 67 w 6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9">
                  <a:moveTo>
                    <a:pt x="67" y="0"/>
                  </a:moveTo>
                  <a:cubicBezTo>
                    <a:pt x="67" y="4"/>
                    <a:pt x="64" y="7"/>
                    <a:pt x="6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4" y="9"/>
                    <a:pt x="67" y="6"/>
                    <a:pt x="67" y="2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564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65"/>
            <p:cNvSpPr>
              <a:spLocks/>
            </p:cNvSpPr>
            <p:nvPr/>
          </p:nvSpPr>
          <p:spPr bwMode="auto">
            <a:xfrm>
              <a:off x="2917825" y="1831976"/>
              <a:ext cx="368300" cy="50800"/>
            </a:xfrm>
            <a:custGeom>
              <a:avLst/>
              <a:gdLst>
                <a:gd name="T0" fmla="*/ 0 w 67"/>
                <a:gd name="T1" fmla="*/ 0 h 9"/>
                <a:gd name="T2" fmla="*/ 0 w 67"/>
                <a:gd name="T3" fmla="*/ 3 h 9"/>
                <a:gd name="T4" fmla="*/ 7 w 67"/>
                <a:gd name="T5" fmla="*/ 9 h 9"/>
                <a:gd name="T6" fmla="*/ 67 w 67"/>
                <a:gd name="T7" fmla="*/ 9 h 9"/>
                <a:gd name="T8" fmla="*/ 67 w 67"/>
                <a:gd name="T9" fmla="*/ 7 h 9"/>
                <a:gd name="T10" fmla="*/ 7 w 67"/>
                <a:gd name="T11" fmla="*/ 7 h 9"/>
                <a:gd name="T12" fmla="*/ 0 w 6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9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3" y="9"/>
                    <a:pt x="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4"/>
                    <a:pt x="0" y="0"/>
                  </a:cubicBezTo>
                </a:path>
              </a:pathLst>
            </a:custGeom>
            <a:solidFill>
              <a:srgbClr val="685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66"/>
            <p:cNvSpPr>
              <a:spLocks/>
            </p:cNvSpPr>
            <p:nvPr/>
          </p:nvSpPr>
          <p:spPr bwMode="auto">
            <a:xfrm>
              <a:off x="3286125" y="1831976"/>
              <a:ext cx="366713" cy="50800"/>
            </a:xfrm>
            <a:custGeom>
              <a:avLst/>
              <a:gdLst>
                <a:gd name="T0" fmla="*/ 67 w 67"/>
                <a:gd name="T1" fmla="*/ 0 h 9"/>
                <a:gd name="T2" fmla="*/ 61 w 67"/>
                <a:gd name="T3" fmla="*/ 7 h 9"/>
                <a:gd name="T4" fmla="*/ 0 w 67"/>
                <a:gd name="T5" fmla="*/ 7 h 9"/>
                <a:gd name="T6" fmla="*/ 0 w 67"/>
                <a:gd name="T7" fmla="*/ 9 h 9"/>
                <a:gd name="T8" fmla="*/ 61 w 67"/>
                <a:gd name="T9" fmla="*/ 9 h 9"/>
                <a:gd name="T10" fmla="*/ 67 w 67"/>
                <a:gd name="T11" fmla="*/ 3 h 9"/>
                <a:gd name="T12" fmla="*/ 67 w 6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9">
                  <a:moveTo>
                    <a:pt x="67" y="0"/>
                  </a:moveTo>
                  <a:cubicBezTo>
                    <a:pt x="67" y="4"/>
                    <a:pt x="64" y="7"/>
                    <a:pt x="6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4" y="9"/>
                    <a:pt x="67" y="6"/>
                    <a:pt x="67" y="3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564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67"/>
            <p:cNvSpPr>
              <a:spLocks noChangeArrowheads="1"/>
            </p:cNvSpPr>
            <p:nvPr/>
          </p:nvSpPr>
          <p:spPr bwMode="auto">
            <a:xfrm>
              <a:off x="3214688" y="1827213"/>
              <a:ext cx="147638" cy="76200"/>
            </a:xfrm>
            <a:prstGeom prst="rect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Oval 68"/>
            <p:cNvSpPr>
              <a:spLocks noChangeArrowheads="1"/>
            </p:cNvSpPr>
            <p:nvPr/>
          </p:nvSpPr>
          <p:spPr bwMode="auto">
            <a:xfrm>
              <a:off x="3268663" y="1849438"/>
              <a:ext cx="33338" cy="33338"/>
            </a:xfrm>
            <a:prstGeom prst="ellipse">
              <a:avLst/>
            </a:prstGeom>
            <a:solidFill>
              <a:srgbClr val="403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61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Экономическая эффективность: </a:t>
            </a:r>
            <a:br>
              <a:rPr lang="ru-RU" dirty="0"/>
            </a:br>
            <a:r>
              <a:rPr lang="ru-RU" dirty="0" smtClean="0"/>
              <a:t>Производственный </a:t>
            </a:r>
            <a:r>
              <a:rPr lang="ru-RU" dirty="0"/>
              <a:t>процесс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54719" y="1274671"/>
            <a:ext cx="4530725" cy="2376486"/>
          </a:xfrm>
          <a:prstGeom prst="rect">
            <a:avLst/>
          </a:prstGeom>
          <a:gradFill>
            <a:gsLst>
              <a:gs pos="0">
                <a:srgbClr val="DCDDDD"/>
              </a:gs>
              <a:gs pos="35000">
                <a:srgbClr val="F1F1F1"/>
              </a:gs>
              <a:gs pos="100000">
                <a:srgbClr val="F1F1F1"/>
              </a:gs>
            </a:gsLst>
            <a:lin ang="16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charset="0"/>
              <a:buNone/>
              <a:tabLst/>
            </a:pP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99" y="1274671"/>
            <a:ext cx="4530376" cy="2376486"/>
          </a:xfrm>
          <a:prstGeom prst="rect">
            <a:avLst/>
          </a:prstGeom>
          <a:effectLst/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54719" y="1274670"/>
            <a:ext cx="997076" cy="2376487"/>
          </a:xfrm>
          <a:prstGeom prst="rightArrow">
            <a:avLst>
              <a:gd name="adj1" fmla="val 83962"/>
              <a:gd name="adj2" fmla="val 79859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vert="vert270"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2020" y="1296517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sp>
        <p:nvSpPr>
          <p:cNvPr id="7" name="Rectangle 6"/>
          <p:cNvSpPr/>
          <p:nvPr/>
        </p:nvSpPr>
        <p:spPr>
          <a:xfrm>
            <a:off x="1389385" y="1793132"/>
            <a:ext cx="3450473" cy="1787731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Повышение надежности производственного процесса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Сокращение внеплановых простоев и ремонтно-восстановительных работ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Сокращение числа аварий и инцидентов</a:t>
            </a:r>
          </a:p>
        </p:txBody>
      </p:sp>
      <p:sp>
        <p:nvSpPr>
          <p:cNvPr id="8" name="Rectangle 7"/>
          <p:cNvSpPr/>
          <p:nvPr/>
        </p:nvSpPr>
        <p:spPr>
          <a:xfrm>
            <a:off x="1389382" y="1361561"/>
            <a:ext cx="2720406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4066AA"/>
                </a:solidFill>
                <a:latin typeface="Arial Black" panose="020B0A04020102020204" pitchFamily="34" charset="0"/>
              </a:rPr>
              <a:t>Производственный </a:t>
            </a:r>
            <a:r>
              <a:rPr lang="ru-RU" sz="1400" b="1" dirty="0">
                <a:solidFill>
                  <a:srgbClr val="4066AA"/>
                </a:solidFill>
                <a:latin typeface="Arial Black" panose="020B0A04020102020204" pitchFamily="34" charset="0"/>
              </a:rPr>
              <a:t>процесс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61842" y="1441940"/>
            <a:ext cx="288032" cy="288032"/>
            <a:chOff x="3461395" y="3256828"/>
            <a:chExt cx="288032" cy="288032"/>
          </a:xfrm>
        </p:grpSpPr>
        <p:sp>
          <p:nvSpPr>
            <p:cNvPr id="10" name="Oval 9"/>
            <p:cNvSpPr/>
            <p:nvPr/>
          </p:nvSpPr>
          <p:spPr>
            <a:xfrm>
              <a:off x="3461395" y="3256828"/>
              <a:ext cx="288032" cy="288032"/>
            </a:xfrm>
            <a:prstGeom prst="ellipse">
              <a:avLst/>
            </a:prstGeom>
            <a:solidFill>
              <a:srgbClr val="DC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3534598" y="3332056"/>
              <a:ext cx="198016" cy="150383"/>
            </a:xfrm>
            <a:prstGeom prst="triangle">
              <a:avLst/>
            </a:prstGeom>
            <a:solidFill>
              <a:srgbClr val="406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74814" y="1314409"/>
            <a:ext cx="265437" cy="410355"/>
            <a:chOff x="4451350" y="5191126"/>
            <a:chExt cx="569913" cy="881063"/>
          </a:xfrm>
        </p:grpSpPr>
        <p:sp>
          <p:nvSpPr>
            <p:cNvPr id="13" name="Rectangle 477"/>
            <p:cNvSpPr>
              <a:spLocks noChangeArrowheads="1"/>
            </p:cNvSpPr>
            <p:nvPr/>
          </p:nvSpPr>
          <p:spPr bwMode="auto">
            <a:xfrm>
              <a:off x="4451350" y="5464176"/>
              <a:ext cx="565150" cy="608013"/>
            </a:xfrm>
            <a:prstGeom prst="rect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478"/>
            <p:cNvSpPr>
              <a:spLocks noChangeArrowheads="1"/>
            </p:cNvSpPr>
            <p:nvPr/>
          </p:nvSpPr>
          <p:spPr bwMode="auto">
            <a:xfrm>
              <a:off x="4451350" y="5464176"/>
              <a:ext cx="565150" cy="60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479"/>
            <p:cNvSpPr>
              <a:spLocks noChangeArrowheads="1"/>
            </p:cNvSpPr>
            <p:nvPr/>
          </p:nvSpPr>
          <p:spPr bwMode="auto">
            <a:xfrm>
              <a:off x="4721225" y="5464176"/>
              <a:ext cx="295275" cy="608013"/>
            </a:xfrm>
            <a:prstGeom prst="rect">
              <a:avLst/>
            </a:prstGeom>
            <a:solidFill>
              <a:srgbClr val="C3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480"/>
            <p:cNvSpPr>
              <a:spLocks noChangeArrowheads="1"/>
            </p:cNvSpPr>
            <p:nvPr/>
          </p:nvSpPr>
          <p:spPr bwMode="auto">
            <a:xfrm>
              <a:off x="4721225" y="5464176"/>
              <a:ext cx="295275" cy="60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81"/>
            <p:cNvSpPr>
              <a:spLocks/>
            </p:cNvSpPr>
            <p:nvPr/>
          </p:nvSpPr>
          <p:spPr bwMode="auto">
            <a:xfrm>
              <a:off x="4672013" y="5600701"/>
              <a:ext cx="49213" cy="71438"/>
            </a:xfrm>
            <a:custGeom>
              <a:avLst/>
              <a:gdLst>
                <a:gd name="T0" fmla="*/ 9 w 9"/>
                <a:gd name="T1" fmla="*/ 0 h 13"/>
                <a:gd name="T2" fmla="*/ 0 w 9"/>
                <a:gd name="T3" fmla="*/ 6 h 13"/>
                <a:gd name="T4" fmla="*/ 9 w 9"/>
                <a:gd name="T5" fmla="*/ 13 h 13"/>
                <a:gd name="T6" fmla="*/ 9 w 9"/>
                <a:gd name="T7" fmla="*/ 13 h 13"/>
                <a:gd name="T8" fmla="*/ 9 w 9"/>
                <a:gd name="T9" fmla="*/ 0 h 13"/>
                <a:gd name="T10" fmla="*/ 9 w 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0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4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FB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82"/>
            <p:cNvSpPr>
              <a:spLocks/>
            </p:cNvSpPr>
            <p:nvPr/>
          </p:nvSpPr>
          <p:spPr bwMode="auto">
            <a:xfrm>
              <a:off x="4721225" y="5600701"/>
              <a:ext cx="49213" cy="71438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3 h 13"/>
                <a:gd name="T4" fmla="*/ 9 w 9"/>
                <a:gd name="T5" fmla="*/ 6 h 13"/>
                <a:gd name="T6" fmla="*/ 0 w 9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" y="12"/>
                    <a:pt x="9" y="9"/>
                    <a:pt x="9" y="6"/>
                  </a:cubicBezTo>
                  <a:cubicBezTo>
                    <a:pt x="9" y="3"/>
                    <a:pt x="5" y="0"/>
                    <a:pt x="0" y="0"/>
                  </a:cubicBezTo>
                </a:path>
              </a:pathLst>
            </a:custGeom>
            <a:solidFill>
              <a:srgbClr val="A7A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83"/>
            <p:cNvSpPr>
              <a:spLocks/>
            </p:cNvSpPr>
            <p:nvPr/>
          </p:nvSpPr>
          <p:spPr bwMode="auto">
            <a:xfrm>
              <a:off x="4824413" y="5191126"/>
              <a:ext cx="196850" cy="130175"/>
            </a:xfrm>
            <a:custGeom>
              <a:avLst/>
              <a:gdLst>
                <a:gd name="T0" fmla="*/ 111 w 124"/>
                <a:gd name="T1" fmla="*/ 82 h 82"/>
                <a:gd name="T2" fmla="*/ 0 w 124"/>
                <a:gd name="T3" fmla="*/ 24 h 82"/>
                <a:gd name="T4" fmla="*/ 10 w 124"/>
                <a:gd name="T5" fmla="*/ 0 h 82"/>
                <a:gd name="T6" fmla="*/ 124 w 124"/>
                <a:gd name="T7" fmla="*/ 62 h 82"/>
                <a:gd name="T8" fmla="*/ 111 w 124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82">
                  <a:moveTo>
                    <a:pt x="111" y="82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124" y="62"/>
                  </a:lnTo>
                  <a:lnTo>
                    <a:pt x="111" y="82"/>
                  </a:lnTo>
                  <a:close/>
                </a:path>
              </a:pathLst>
            </a:custGeom>
            <a:solidFill>
              <a:srgbClr val="68B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84"/>
            <p:cNvSpPr>
              <a:spLocks/>
            </p:cNvSpPr>
            <p:nvPr/>
          </p:nvSpPr>
          <p:spPr bwMode="auto">
            <a:xfrm>
              <a:off x="4752975" y="5233988"/>
              <a:ext cx="225425" cy="257175"/>
            </a:xfrm>
            <a:custGeom>
              <a:avLst/>
              <a:gdLst>
                <a:gd name="T0" fmla="*/ 80 w 142"/>
                <a:gd name="T1" fmla="*/ 162 h 162"/>
                <a:gd name="T2" fmla="*/ 0 w 142"/>
                <a:gd name="T3" fmla="*/ 118 h 162"/>
                <a:gd name="T4" fmla="*/ 59 w 142"/>
                <a:gd name="T5" fmla="*/ 0 h 162"/>
                <a:gd name="T6" fmla="*/ 142 w 142"/>
                <a:gd name="T7" fmla="*/ 45 h 162"/>
                <a:gd name="T8" fmla="*/ 80 w 142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62">
                  <a:moveTo>
                    <a:pt x="80" y="162"/>
                  </a:moveTo>
                  <a:lnTo>
                    <a:pt x="0" y="118"/>
                  </a:lnTo>
                  <a:lnTo>
                    <a:pt x="59" y="0"/>
                  </a:lnTo>
                  <a:lnTo>
                    <a:pt x="142" y="45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rgbClr val="40A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85"/>
            <p:cNvSpPr>
              <a:spLocks/>
            </p:cNvSpPr>
            <p:nvPr/>
          </p:nvSpPr>
          <p:spPr bwMode="auto">
            <a:xfrm>
              <a:off x="4714875" y="5437188"/>
              <a:ext cx="120650" cy="214313"/>
            </a:xfrm>
            <a:custGeom>
              <a:avLst/>
              <a:gdLst>
                <a:gd name="T0" fmla="*/ 0 w 22"/>
                <a:gd name="T1" fmla="*/ 37 h 39"/>
                <a:gd name="T2" fmla="*/ 1 w 22"/>
                <a:gd name="T3" fmla="*/ 29 h 39"/>
                <a:gd name="T4" fmla="*/ 16 w 22"/>
                <a:gd name="T5" fmla="*/ 0 h 39"/>
                <a:gd name="T6" fmla="*/ 22 w 22"/>
                <a:gd name="T7" fmla="*/ 3 h 39"/>
                <a:gd name="T8" fmla="*/ 7 w 22"/>
                <a:gd name="T9" fmla="*/ 33 h 39"/>
                <a:gd name="T10" fmla="*/ 1 w 22"/>
                <a:gd name="T11" fmla="*/ 38 h 39"/>
                <a:gd name="T12" fmla="*/ 0 w 22"/>
                <a:gd name="T1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9">
                  <a:moveTo>
                    <a:pt x="0" y="37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0" y="39"/>
                    <a:pt x="0" y="37"/>
                  </a:cubicBez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86"/>
            <p:cNvSpPr>
              <a:spLocks/>
            </p:cNvSpPr>
            <p:nvPr/>
          </p:nvSpPr>
          <p:spPr bwMode="auto">
            <a:xfrm>
              <a:off x="4681538" y="5360988"/>
              <a:ext cx="258763" cy="196850"/>
            </a:xfrm>
            <a:custGeom>
              <a:avLst/>
              <a:gdLst>
                <a:gd name="T0" fmla="*/ 41 w 47"/>
                <a:gd name="T1" fmla="*/ 36 h 36"/>
                <a:gd name="T2" fmla="*/ 45 w 47"/>
                <a:gd name="T3" fmla="*/ 28 h 36"/>
                <a:gd name="T4" fmla="*/ 41 w 47"/>
                <a:gd name="T5" fmla="*/ 16 h 36"/>
                <a:gd name="T6" fmla="*/ 17 w 47"/>
                <a:gd name="T7" fmla="*/ 3 h 36"/>
                <a:gd name="T8" fmla="*/ 4 w 47"/>
                <a:gd name="T9" fmla="*/ 6 h 36"/>
                <a:gd name="T10" fmla="*/ 0 w 47"/>
                <a:gd name="T11" fmla="*/ 15 h 36"/>
                <a:gd name="T12" fmla="*/ 41 w 47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6">
                  <a:moveTo>
                    <a:pt x="41" y="36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7" y="24"/>
                    <a:pt x="46" y="18"/>
                    <a:pt x="41" y="16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0"/>
                    <a:pt x="6" y="2"/>
                    <a:pt x="4" y="6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41" y="36"/>
                  </a:lnTo>
                  <a:close/>
                </a:path>
              </a:pathLst>
            </a:custGeom>
            <a:solidFill>
              <a:srgbClr val="68B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350140" y="3789364"/>
            <a:ext cx="4530725" cy="2376486"/>
          </a:xfrm>
          <a:prstGeom prst="rect">
            <a:avLst/>
          </a:prstGeom>
          <a:gradFill>
            <a:gsLst>
              <a:gs pos="0">
                <a:srgbClr val="DCDDDD"/>
              </a:gs>
              <a:gs pos="35000">
                <a:srgbClr val="F1F1F1"/>
              </a:gs>
              <a:gs pos="100000">
                <a:srgbClr val="F1F1F1"/>
              </a:gs>
            </a:gsLst>
            <a:lin ang="16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charset="0"/>
              <a:buNone/>
              <a:tabLst/>
            </a:pP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 rot="5400000">
            <a:off x="2441211" y="3237906"/>
            <a:ext cx="337893" cy="1008113"/>
          </a:xfrm>
          <a:prstGeom prst="rightArrow">
            <a:avLst>
              <a:gd name="adj1" fmla="val 56835"/>
              <a:gd name="adj2" fmla="val 79859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vert="vert270"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0838" y="4161771"/>
            <a:ext cx="4414167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338D"/>
                </a:solidFill>
              </a:rPr>
              <a:t>Ключевая выгода от внедрения программ здоровья и безопасности – повышение производительности, по мнению большинства CFO</a:t>
            </a:r>
          </a:p>
          <a:p>
            <a:endParaRPr lang="ru-RU" sz="1000" i="1" dirty="0" smtClean="0">
              <a:solidFill>
                <a:schemeClr val="tx1"/>
              </a:solidFill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4819928" y="2175093"/>
            <a:ext cx="337893" cy="1008113"/>
          </a:xfrm>
          <a:prstGeom prst="rightArrow">
            <a:avLst>
              <a:gd name="adj1" fmla="val 56835"/>
              <a:gd name="adj2" fmla="val 79859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vert="vert270"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3067575985"/>
              </p:ext>
            </p:extLst>
          </p:nvPr>
        </p:nvGraphicFramePr>
        <p:xfrm>
          <a:off x="4970077" y="1124744"/>
          <a:ext cx="455548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 Placeholder 2"/>
          <p:cNvSpPr txBox="1">
            <a:spLocks/>
          </p:cNvSpPr>
          <p:nvPr/>
        </p:nvSpPr>
        <p:spPr bwMode="gray">
          <a:xfrm>
            <a:off x="5042879" y="5693752"/>
            <a:ext cx="4495359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9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9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9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9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buClr>
                <a:srgbClr val="007C92"/>
              </a:buClr>
            </a:pPr>
            <a:r>
              <a:rPr lang="ru-RU" sz="800" dirty="0" smtClean="0"/>
              <a:t>Источники:</a:t>
            </a:r>
          </a:p>
          <a:p>
            <a:pPr>
              <a:spcBef>
                <a:spcPts val="0"/>
              </a:spcBef>
              <a:buClr>
                <a:srgbClr val="007C92"/>
              </a:buClr>
            </a:pPr>
            <a:r>
              <a:rPr lang="en-US" sz="800" dirty="0"/>
              <a:t>Liberty Mutual </a:t>
            </a:r>
            <a:r>
              <a:rPr lang="en-US" sz="800" dirty="0" smtClean="0"/>
              <a:t>studies</a:t>
            </a:r>
            <a:r>
              <a:rPr lang="ru-RU" sz="800" dirty="0"/>
              <a:t>,</a:t>
            </a:r>
            <a:r>
              <a:rPr lang="ru-RU" sz="800" dirty="0" smtClean="0"/>
              <a:t> 2005</a:t>
            </a:r>
          </a:p>
          <a:p>
            <a:pPr>
              <a:spcBef>
                <a:spcPts val="0"/>
              </a:spcBef>
              <a:buClr>
                <a:srgbClr val="007C92"/>
              </a:buClr>
            </a:pPr>
            <a:r>
              <a:rPr lang="en-US" sz="800" b="0" dirty="0"/>
              <a:t>http://www.libertymutualgroup.com/omapps/ContentServer?cid=1138358195557&amp;pagename=LMGroup/Views/lmgView98&amp;kw=false&amp;c=cms_asse</a:t>
            </a:r>
            <a:r>
              <a:rPr lang="en-US" sz="800" dirty="0"/>
              <a:t>t</a:t>
            </a:r>
          </a:p>
          <a:p>
            <a:pPr>
              <a:spcBef>
                <a:spcPts val="0"/>
              </a:spcBef>
              <a:buClr>
                <a:srgbClr val="007C92"/>
              </a:buClr>
            </a:pPr>
            <a:endParaRPr lang="en-US" sz="800" i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4"/>
          <a:stretch/>
        </p:blipFill>
        <p:spPr>
          <a:xfrm>
            <a:off x="354719" y="4869160"/>
            <a:ext cx="4526844" cy="130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350140" y="3789364"/>
            <a:ext cx="5492728" cy="2376486"/>
          </a:xfrm>
          <a:prstGeom prst="rect">
            <a:avLst/>
          </a:prstGeom>
          <a:gradFill>
            <a:gsLst>
              <a:gs pos="0">
                <a:srgbClr val="DCDDDD"/>
              </a:gs>
              <a:gs pos="35000">
                <a:srgbClr val="F1F1F1"/>
              </a:gs>
              <a:gs pos="100000">
                <a:srgbClr val="F1F1F1"/>
              </a:gs>
            </a:gsLst>
            <a:lin ang="16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charset="0"/>
              <a:buNone/>
              <a:tabLst/>
            </a:pP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Экономическая эффективность: </a:t>
            </a:r>
            <a:br>
              <a:rPr lang="ru-RU" dirty="0"/>
            </a:br>
            <a:r>
              <a:rPr lang="ru-RU" dirty="0" smtClean="0"/>
              <a:t>Корпоративная </a:t>
            </a:r>
            <a:r>
              <a:rPr lang="ru-RU" dirty="0"/>
              <a:t>репутация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54432" y="1268414"/>
            <a:ext cx="4530725" cy="2376486"/>
          </a:xfrm>
          <a:prstGeom prst="rect">
            <a:avLst/>
          </a:prstGeom>
          <a:gradFill>
            <a:gsLst>
              <a:gs pos="0">
                <a:srgbClr val="DCDDDD"/>
              </a:gs>
              <a:gs pos="35000">
                <a:srgbClr val="F1F1F1"/>
              </a:gs>
              <a:gs pos="100000">
                <a:srgbClr val="F1F1F1"/>
              </a:gs>
            </a:gsLst>
            <a:lin ang="16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Arial" charset="0"/>
              <a:buNone/>
              <a:tabLst/>
            </a:pP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685" y="1268414"/>
            <a:ext cx="4530376" cy="2376486"/>
          </a:xfrm>
          <a:prstGeom prst="rect">
            <a:avLst/>
          </a:prstGeom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46564" y="1268413"/>
            <a:ext cx="997076" cy="2376487"/>
          </a:xfrm>
          <a:prstGeom prst="rightArrow">
            <a:avLst>
              <a:gd name="adj1" fmla="val 83962"/>
              <a:gd name="adj2" fmla="val 79859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vert="vert270"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953" y="1359275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sp>
        <p:nvSpPr>
          <p:cNvPr id="8" name="Rectangle 7"/>
          <p:cNvSpPr/>
          <p:nvPr/>
        </p:nvSpPr>
        <p:spPr>
          <a:xfrm>
            <a:off x="1399318" y="1855890"/>
            <a:ext cx="3450473" cy="1787731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Укрепление репутации компании как социально ответственного игрока на рынке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Укрепление «социальной лицензии на ведение деятельности»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>
                <a:solidFill>
                  <a:schemeClr val="tx1"/>
                </a:solidFill>
              </a:rPr>
              <a:t>Снижение риска </a:t>
            </a:r>
            <a:r>
              <a:rPr lang="ru-RU" sz="1100" dirty="0" err="1">
                <a:solidFill>
                  <a:schemeClr val="tx1"/>
                </a:solidFill>
              </a:rPr>
              <a:t>репутационного</a:t>
            </a:r>
            <a:r>
              <a:rPr lang="ru-RU" sz="1100" dirty="0">
                <a:solidFill>
                  <a:schemeClr val="tx1"/>
                </a:solidFill>
              </a:rPr>
              <a:t> ущерба компании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9315" y="1424319"/>
            <a:ext cx="2720406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4066AA"/>
                </a:solidFill>
                <a:latin typeface="Arial Black" panose="020B0A04020102020204" pitchFamily="34" charset="0"/>
              </a:rPr>
              <a:t>Корпоративная </a:t>
            </a:r>
            <a:r>
              <a:rPr lang="ru-RU" sz="1400" b="1" dirty="0">
                <a:solidFill>
                  <a:srgbClr val="4066AA"/>
                </a:solidFill>
                <a:latin typeface="Arial Black" panose="020B0A04020102020204" pitchFamily="34" charset="0"/>
              </a:rPr>
              <a:t>репутация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71775" y="1504698"/>
            <a:ext cx="288032" cy="288032"/>
            <a:chOff x="3461395" y="3256828"/>
            <a:chExt cx="288032" cy="288032"/>
          </a:xfrm>
        </p:grpSpPr>
        <p:sp>
          <p:nvSpPr>
            <p:cNvPr id="11" name="Oval 10"/>
            <p:cNvSpPr/>
            <p:nvPr/>
          </p:nvSpPr>
          <p:spPr>
            <a:xfrm>
              <a:off x="3461395" y="3256828"/>
              <a:ext cx="288032" cy="288032"/>
            </a:xfrm>
            <a:prstGeom prst="ellipse">
              <a:avLst/>
            </a:prstGeom>
            <a:solidFill>
              <a:srgbClr val="DC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3534598" y="3332056"/>
              <a:ext cx="198016" cy="150383"/>
            </a:xfrm>
            <a:prstGeom prst="triangle">
              <a:avLst/>
            </a:prstGeom>
            <a:solidFill>
              <a:srgbClr val="406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09702" y="1391246"/>
            <a:ext cx="301123" cy="408439"/>
            <a:chOff x="4468813" y="1274763"/>
            <a:chExt cx="596900" cy="809626"/>
          </a:xfrm>
        </p:grpSpPr>
        <p:sp>
          <p:nvSpPr>
            <p:cNvPr id="14" name="Freeform 181"/>
            <p:cNvSpPr>
              <a:spLocks/>
            </p:cNvSpPr>
            <p:nvPr/>
          </p:nvSpPr>
          <p:spPr bwMode="auto">
            <a:xfrm>
              <a:off x="4741863" y="1384301"/>
              <a:ext cx="290513" cy="257175"/>
            </a:xfrm>
            <a:custGeom>
              <a:avLst/>
              <a:gdLst>
                <a:gd name="T0" fmla="*/ 163 w 183"/>
                <a:gd name="T1" fmla="*/ 162 h 162"/>
                <a:gd name="T2" fmla="*/ 0 w 183"/>
                <a:gd name="T3" fmla="*/ 24 h 162"/>
                <a:gd name="T4" fmla="*/ 25 w 183"/>
                <a:gd name="T5" fmla="*/ 0 h 162"/>
                <a:gd name="T6" fmla="*/ 183 w 183"/>
                <a:gd name="T7" fmla="*/ 138 h 162"/>
                <a:gd name="T8" fmla="*/ 163 w 183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2">
                  <a:moveTo>
                    <a:pt x="163" y="162"/>
                  </a:moveTo>
                  <a:lnTo>
                    <a:pt x="0" y="24"/>
                  </a:lnTo>
                  <a:lnTo>
                    <a:pt x="25" y="0"/>
                  </a:lnTo>
                  <a:lnTo>
                    <a:pt x="183" y="138"/>
                  </a:lnTo>
                  <a:lnTo>
                    <a:pt x="163" y="162"/>
                  </a:lnTo>
                  <a:close/>
                </a:path>
              </a:pathLst>
            </a:custGeom>
            <a:solidFill>
              <a:srgbClr val="9E9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4748213" y="1608138"/>
              <a:ext cx="290513" cy="411163"/>
            </a:xfrm>
            <a:custGeom>
              <a:avLst/>
              <a:gdLst>
                <a:gd name="T0" fmla="*/ 27 w 183"/>
                <a:gd name="T1" fmla="*/ 259 h 259"/>
                <a:gd name="T2" fmla="*/ 0 w 183"/>
                <a:gd name="T3" fmla="*/ 242 h 259"/>
                <a:gd name="T4" fmla="*/ 155 w 183"/>
                <a:gd name="T5" fmla="*/ 0 h 259"/>
                <a:gd name="T6" fmla="*/ 183 w 183"/>
                <a:gd name="T7" fmla="*/ 17 h 259"/>
                <a:gd name="T8" fmla="*/ 27 w 183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59">
                  <a:moveTo>
                    <a:pt x="27" y="259"/>
                  </a:moveTo>
                  <a:lnTo>
                    <a:pt x="0" y="242"/>
                  </a:lnTo>
                  <a:lnTo>
                    <a:pt x="155" y="0"/>
                  </a:lnTo>
                  <a:lnTo>
                    <a:pt x="183" y="17"/>
                  </a:lnTo>
                  <a:lnTo>
                    <a:pt x="27" y="259"/>
                  </a:lnTo>
                  <a:close/>
                </a:path>
              </a:pathLst>
            </a:custGeom>
            <a:solidFill>
              <a:srgbClr val="9E9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83"/>
            <p:cNvSpPr>
              <a:spLocks noChangeArrowheads="1"/>
            </p:cNvSpPr>
            <p:nvPr/>
          </p:nvSpPr>
          <p:spPr bwMode="auto">
            <a:xfrm>
              <a:off x="4967288" y="1570038"/>
              <a:ext cx="98425" cy="98425"/>
            </a:xfrm>
            <a:prstGeom prst="ellipse">
              <a:avLst/>
            </a:prstGeom>
            <a:solidFill>
              <a:srgbClr val="C3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84"/>
            <p:cNvSpPr>
              <a:spLocks noChangeArrowheads="1"/>
            </p:cNvSpPr>
            <p:nvPr/>
          </p:nvSpPr>
          <p:spPr bwMode="auto">
            <a:xfrm>
              <a:off x="4533900" y="1454151"/>
              <a:ext cx="98425" cy="98425"/>
            </a:xfrm>
            <a:prstGeom prst="ellipse">
              <a:avLst/>
            </a:prstGeom>
            <a:solidFill>
              <a:srgbClr val="F9D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4748213" y="1301751"/>
              <a:ext cx="49213" cy="53975"/>
            </a:xfrm>
            <a:custGeom>
              <a:avLst/>
              <a:gdLst>
                <a:gd name="T0" fmla="*/ 7 w 31"/>
                <a:gd name="T1" fmla="*/ 34 h 34"/>
                <a:gd name="T2" fmla="*/ 0 w 31"/>
                <a:gd name="T3" fmla="*/ 24 h 34"/>
                <a:gd name="T4" fmla="*/ 21 w 31"/>
                <a:gd name="T5" fmla="*/ 0 h 34"/>
                <a:gd name="T6" fmla="*/ 31 w 31"/>
                <a:gd name="T7" fmla="*/ 10 h 34"/>
                <a:gd name="T8" fmla="*/ 7 w 31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7" y="34"/>
                  </a:moveTo>
                  <a:lnTo>
                    <a:pt x="0" y="24"/>
                  </a:lnTo>
                  <a:lnTo>
                    <a:pt x="21" y="0"/>
                  </a:lnTo>
                  <a:lnTo>
                    <a:pt x="31" y="10"/>
                  </a:lnTo>
                  <a:lnTo>
                    <a:pt x="7" y="34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6"/>
            <p:cNvSpPr>
              <a:spLocks/>
            </p:cNvSpPr>
            <p:nvPr/>
          </p:nvSpPr>
          <p:spPr bwMode="auto">
            <a:xfrm>
              <a:off x="4764088" y="1274763"/>
              <a:ext cx="66675" cy="65088"/>
            </a:xfrm>
            <a:custGeom>
              <a:avLst/>
              <a:gdLst>
                <a:gd name="T0" fmla="*/ 24 w 42"/>
                <a:gd name="T1" fmla="*/ 41 h 41"/>
                <a:gd name="T2" fmla="*/ 0 w 42"/>
                <a:gd name="T3" fmla="*/ 17 h 41"/>
                <a:gd name="T4" fmla="*/ 17 w 42"/>
                <a:gd name="T5" fmla="*/ 0 h 41"/>
                <a:gd name="T6" fmla="*/ 42 w 42"/>
                <a:gd name="T7" fmla="*/ 24 h 41"/>
                <a:gd name="T8" fmla="*/ 24 w 42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24" y="41"/>
                  </a:moveTo>
                  <a:lnTo>
                    <a:pt x="0" y="17"/>
                  </a:lnTo>
                  <a:lnTo>
                    <a:pt x="17" y="0"/>
                  </a:lnTo>
                  <a:lnTo>
                    <a:pt x="42" y="24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7"/>
            <p:cNvSpPr>
              <a:spLocks/>
            </p:cNvSpPr>
            <p:nvPr/>
          </p:nvSpPr>
          <p:spPr bwMode="auto">
            <a:xfrm>
              <a:off x="4649788" y="1290638"/>
              <a:ext cx="152400" cy="158750"/>
            </a:xfrm>
            <a:custGeom>
              <a:avLst/>
              <a:gdLst>
                <a:gd name="T0" fmla="*/ 20 w 28"/>
                <a:gd name="T1" fmla="*/ 27 h 29"/>
                <a:gd name="T2" fmla="*/ 12 w 28"/>
                <a:gd name="T3" fmla="*/ 27 h 29"/>
                <a:gd name="T4" fmla="*/ 2 w 28"/>
                <a:gd name="T5" fmla="*/ 16 h 29"/>
                <a:gd name="T6" fmla="*/ 2 w 28"/>
                <a:gd name="T7" fmla="*/ 8 h 29"/>
                <a:gd name="T8" fmla="*/ 7 w 28"/>
                <a:gd name="T9" fmla="*/ 3 h 29"/>
                <a:gd name="T10" fmla="*/ 15 w 28"/>
                <a:gd name="T11" fmla="*/ 3 h 29"/>
                <a:gd name="T12" fmla="*/ 26 w 28"/>
                <a:gd name="T13" fmla="*/ 13 h 29"/>
                <a:gd name="T14" fmla="*/ 26 w 28"/>
                <a:gd name="T15" fmla="*/ 21 h 29"/>
                <a:gd name="T16" fmla="*/ 20 w 28"/>
                <a:gd name="T17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9">
                  <a:moveTo>
                    <a:pt x="20" y="27"/>
                  </a:moveTo>
                  <a:cubicBezTo>
                    <a:pt x="18" y="29"/>
                    <a:pt x="14" y="29"/>
                    <a:pt x="12" y="2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4"/>
                    <a:pt x="0" y="10"/>
                    <a:pt x="2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0"/>
                    <a:pt x="13" y="0"/>
                    <a:pt x="15" y="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8" y="15"/>
                    <a:pt x="28" y="19"/>
                    <a:pt x="26" y="21"/>
                  </a:cubicBezTo>
                  <a:lnTo>
                    <a:pt x="20" y="27"/>
                  </a:lnTo>
                  <a:close/>
                </a:path>
              </a:pathLst>
            </a:custGeom>
            <a:solidFill>
              <a:srgbClr val="AC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8"/>
            <p:cNvSpPr>
              <a:spLocks/>
            </p:cNvSpPr>
            <p:nvPr/>
          </p:nvSpPr>
          <p:spPr bwMode="auto">
            <a:xfrm>
              <a:off x="4468813" y="1306513"/>
              <a:ext cx="317500" cy="317500"/>
            </a:xfrm>
            <a:custGeom>
              <a:avLst/>
              <a:gdLst>
                <a:gd name="T0" fmla="*/ 42 w 58"/>
                <a:gd name="T1" fmla="*/ 58 h 58"/>
                <a:gd name="T2" fmla="*/ 47 w 58"/>
                <a:gd name="T3" fmla="*/ 54 h 58"/>
                <a:gd name="T4" fmla="*/ 47 w 58"/>
                <a:gd name="T5" fmla="*/ 12 h 58"/>
                <a:gd name="T6" fmla="*/ 4 w 58"/>
                <a:gd name="T7" fmla="*/ 12 h 58"/>
                <a:gd name="T8" fmla="*/ 0 w 58"/>
                <a:gd name="T9" fmla="*/ 16 h 58"/>
                <a:gd name="T10" fmla="*/ 42 w 58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8">
                  <a:moveTo>
                    <a:pt x="42" y="58"/>
                  </a:moveTo>
                  <a:cubicBezTo>
                    <a:pt x="43" y="57"/>
                    <a:pt x="45" y="56"/>
                    <a:pt x="47" y="54"/>
                  </a:cubicBezTo>
                  <a:cubicBezTo>
                    <a:pt x="58" y="42"/>
                    <a:pt x="58" y="23"/>
                    <a:pt x="47" y="12"/>
                  </a:cubicBezTo>
                  <a:cubicBezTo>
                    <a:pt x="35" y="0"/>
                    <a:pt x="16" y="0"/>
                    <a:pt x="4" y="12"/>
                  </a:cubicBezTo>
                  <a:cubicBezTo>
                    <a:pt x="3" y="13"/>
                    <a:pt x="1" y="15"/>
                    <a:pt x="0" y="16"/>
                  </a:cubicBezTo>
                  <a:lnTo>
                    <a:pt x="42" y="58"/>
                  </a:lnTo>
                  <a:close/>
                </a:path>
              </a:pathLst>
            </a:cu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89"/>
            <p:cNvSpPr>
              <a:spLocks noChangeArrowheads="1"/>
            </p:cNvSpPr>
            <p:nvPr/>
          </p:nvSpPr>
          <p:spPr bwMode="auto">
            <a:xfrm>
              <a:off x="4611688" y="1981201"/>
              <a:ext cx="317500" cy="69850"/>
            </a:xfrm>
            <a:prstGeom prst="rect">
              <a:avLst/>
            </a:prstGeom>
            <a:solidFill>
              <a:srgbClr val="C3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0"/>
            <p:cNvSpPr>
              <a:spLocks noChangeArrowheads="1"/>
            </p:cNvSpPr>
            <p:nvPr/>
          </p:nvSpPr>
          <p:spPr bwMode="auto">
            <a:xfrm>
              <a:off x="4495800" y="2035176"/>
              <a:ext cx="498475" cy="49213"/>
            </a:xfrm>
            <a:prstGeom prst="rect">
              <a:avLst/>
            </a:prstGeom>
            <a:solidFill>
              <a:srgbClr val="9E9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1"/>
            <p:cNvSpPr>
              <a:spLocks/>
            </p:cNvSpPr>
            <p:nvPr/>
          </p:nvSpPr>
          <p:spPr bwMode="auto">
            <a:xfrm>
              <a:off x="4572000" y="1373188"/>
              <a:ext cx="214313" cy="250825"/>
            </a:xfrm>
            <a:custGeom>
              <a:avLst/>
              <a:gdLst>
                <a:gd name="T0" fmla="*/ 0 w 39"/>
                <a:gd name="T1" fmla="*/ 23 h 46"/>
                <a:gd name="T2" fmla="*/ 23 w 39"/>
                <a:gd name="T3" fmla="*/ 46 h 46"/>
                <a:gd name="T4" fmla="*/ 28 w 39"/>
                <a:gd name="T5" fmla="*/ 42 h 46"/>
                <a:gd name="T6" fmla="*/ 28 w 39"/>
                <a:gd name="T7" fmla="*/ 0 h 46"/>
                <a:gd name="T8" fmla="*/ 0 w 39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6">
                  <a:moveTo>
                    <a:pt x="0" y="23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4" y="45"/>
                    <a:pt x="26" y="44"/>
                    <a:pt x="28" y="42"/>
                  </a:cubicBezTo>
                  <a:cubicBezTo>
                    <a:pt x="39" y="30"/>
                    <a:pt x="39" y="11"/>
                    <a:pt x="28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AC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AutoShape 4"/>
          <p:cNvSpPr>
            <a:spLocks noChangeArrowheads="1"/>
          </p:cNvSpPr>
          <p:nvPr/>
        </p:nvSpPr>
        <p:spPr bwMode="auto">
          <a:xfrm rot="5400000">
            <a:off x="2441211" y="3237906"/>
            <a:ext cx="337893" cy="1008113"/>
          </a:xfrm>
          <a:prstGeom prst="rightArrow">
            <a:avLst>
              <a:gd name="adj1" fmla="val 56835"/>
              <a:gd name="adj2" fmla="val 79859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vert="vert270"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4819928" y="2175093"/>
            <a:ext cx="337893" cy="1008113"/>
          </a:xfrm>
          <a:prstGeom prst="rightArrow">
            <a:avLst>
              <a:gd name="adj1" fmla="val 56835"/>
              <a:gd name="adj2" fmla="val 79859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vert="vert270"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8513" y="3953653"/>
            <a:ext cx="1750343" cy="847454"/>
          </a:xfrm>
          <a:prstGeom prst="rect">
            <a:avLst/>
          </a:prstGeom>
          <a:solidFill>
            <a:srgbClr val="00338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/>
              <a:t>Социальная ответственность </a:t>
            </a:r>
            <a:endParaRPr lang="ru-RU" sz="1000" b="1" dirty="0" smtClean="0"/>
          </a:p>
          <a:p>
            <a:r>
              <a:rPr lang="ru-RU" sz="1000" b="1" dirty="0" smtClean="0"/>
              <a:t>и </a:t>
            </a:r>
            <a:r>
              <a:rPr lang="ru-RU" sz="1000" b="1" dirty="0"/>
              <a:t>добровольные </a:t>
            </a:r>
            <a:r>
              <a:rPr lang="ru-RU" sz="1000" b="1" dirty="0" smtClean="0"/>
              <a:t>программы</a:t>
            </a:r>
            <a:endParaRPr lang="ru-RU" sz="1000" b="1" dirty="0"/>
          </a:p>
        </p:txBody>
      </p:sp>
      <p:sp>
        <p:nvSpPr>
          <p:cNvPr id="29" name="Rectangle 28"/>
          <p:cNvSpPr/>
          <p:nvPr/>
        </p:nvSpPr>
        <p:spPr>
          <a:xfrm>
            <a:off x="348509" y="4802386"/>
            <a:ext cx="1750343" cy="1363464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20523" y="3953653"/>
            <a:ext cx="1344702" cy="847454"/>
          </a:xfrm>
          <a:prstGeom prst="rect">
            <a:avLst/>
          </a:prstGeom>
          <a:solidFill>
            <a:srgbClr val="409DA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/>
              <a:t>Прямые внешние </a:t>
            </a:r>
            <a:r>
              <a:rPr lang="ru-RU" sz="1000" b="1" dirty="0" smtClean="0"/>
              <a:t>выгоды</a:t>
            </a:r>
            <a:endParaRPr lang="ru-RU" sz="1000" b="1" dirty="0"/>
          </a:p>
        </p:txBody>
      </p:sp>
      <p:sp>
        <p:nvSpPr>
          <p:cNvPr id="37" name="Rectangle 36"/>
          <p:cNvSpPr/>
          <p:nvPr/>
        </p:nvSpPr>
        <p:spPr>
          <a:xfrm>
            <a:off x="2220519" y="4802386"/>
            <a:ext cx="1344706" cy="1363464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86889" y="3953652"/>
            <a:ext cx="2155984" cy="855733"/>
          </a:xfrm>
          <a:prstGeom prst="rect">
            <a:avLst/>
          </a:prstGeom>
          <a:solidFill>
            <a:srgbClr val="74767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/>
              <a:t>Непрямые выгоды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686885" y="4802386"/>
            <a:ext cx="2155983" cy="1363464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0809" y="4813664"/>
            <a:ext cx="17480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/>
              <a:t>Охрана труда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/>
              <a:t>Права человека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/>
              <a:t>Работа с местными сообществами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/>
              <a:t>Охрана окружающей среды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190483" y="4809386"/>
            <a:ext cx="17480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/>
              <a:t>Репутация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и </a:t>
            </a:r>
            <a:r>
              <a:rPr lang="ru-RU" sz="1100" dirty="0"/>
              <a:t>бренд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761435" y="4830336"/>
            <a:ext cx="2183681" cy="1236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100" b="1" dirty="0"/>
              <a:t>Внешние</a:t>
            </a:r>
            <a:endParaRPr lang="en-US" sz="1100" dirty="0"/>
          </a:p>
          <a:p>
            <a:pPr marL="171450" indent="-171450" fontAlgn="t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/>
              <a:t>Ответ на ожидания заинтересованных сторон</a:t>
            </a:r>
            <a:endParaRPr lang="en-US" sz="1100" dirty="0"/>
          </a:p>
          <a:p>
            <a:pPr marL="171450" indent="-171450" fontAlgn="t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/>
              <a:t>Ценовая надбавка</a:t>
            </a:r>
            <a:endParaRPr lang="en-US" sz="1100" dirty="0"/>
          </a:p>
          <a:p>
            <a:pPr fontAlgn="t"/>
            <a:r>
              <a:rPr lang="ru-RU" sz="1100" b="1" dirty="0"/>
              <a:t>Внутренние</a:t>
            </a:r>
            <a:endParaRPr lang="en-US" sz="1100" b="1" dirty="0"/>
          </a:p>
          <a:p>
            <a:pPr marL="171450" indent="-171450" fontAlgn="t"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100" dirty="0"/>
              <a:t>Снижение издержек</a:t>
            </a:r>
            <a:endParaRPr lang="en-US" sz="11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2015667" y="5330391"/>
            <a:ext cx="288032" cy="288032"/>
            <a:chOff x="1705391" y="4450015"/>
            <a:chExt cx="288032" cy="288032"/>
          </a:xfrm>
        </p:grpSpPr>
        <p:sp>
          <p:nvSpPr>
            <p:cNvPr id="33" name="Oval 32"/>
            <p:cNvSpPr/>
            <p:nvPr/>
          </p:nvSpPr>
          <p:spPr>
            <a:xfrm>
              <a:off x="1705391" y="4450015"/>
              <a:ext cx="288032" cy="288032"/>
            </a:xfrm>
            <a:prstGeom prst="ellipse">
              <a:avLst/>
            </a:prstGeom>
            <a:solidFill>
              <a:srgbClr val="809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5400000">
              <a:off x="1778594" y="4525243"/>
              <a:ext cx="198016" cy="15038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482807" y="5330391"/>
            <a:ext cx="288032" cy="288032"/>
            <a:chOff x="1705391" y="4450015"/>
            <a:chExt cx="288032" cy="288032"/>
          </a:xfrm>
        </p:grpSpPr>
        <p:sp>
          <p:nvSpPr>
            <p:cNvPr id="56" name="Oval 55"/>
            <p:cNvSpPr/>
            <p:nvPr/>
          </p:nvSpPr>
          <p:spPr>
            <a:xfrm>
              <a:off x="1705391" y="4450015"/>
              <a:ext cx="288032" cy="288032"/>
            </a:xfrm>
            <a:prstGeom prst="ellipse">
              <a:avLst/>
            </a:prstGeom>
            <a:solidFill>
              <a:srgbClr val="809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Isosceles Triangle 56"/>
            <p:cNvSpPr/>
            <p:nvPr/>
          </p:nvSpPr>
          <p:spPr>
            <a:xfrm rot="5400000">
              <a:off x="1778594" y="4525243"/>
              <a:ext cx="198016" cy="15038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6298293" y="3644900"/>
            <a:ext cx="35259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33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Связь социальной ответственности компании </a:t>
            </a:r>
            <a:r>
              <a:rPr lang="ru-RU" sz="1000" b="1" dirty="0" smtClean="0">
                <a:solidFill>
                  <a:srgbClr val="0033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b="1" dirty="0" smtClean="0">
                <a:solidFill>
                  <a:srgbClr val="00338D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1" dirty="0" smtClean="0">
                <a:solidFill>
                  <a:srgbClr val="0033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000" b="1" dirty="0">
                <a:solidFill>
                  <a:srgbClr val="0033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ее участия в добровольных программах </a:t>
            </a:r>
            <a:r>
              <a:rPr lang="ru-RU" sz="1000" b="1" dirty="0" smtClean="0">
                <a:solidFill>
                  <a:srgbClr val="0033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b="1" dirty="0" smtClean="0">
                <a:solidFill>
                  <a:srgbClr val="00338D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1" dirty="0" smtClean="0">
                <a:solidFill>
                  <a:srgbClr val="0033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000" b="1" dirty="0" err="1">
                <a:solidFill>
                  <a:srgbClr val="0033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репутационными</a:t>
            </a:r>
            <a:r>
              <a:rPr lang="ru-RU" sz="1000" b="1" dirty="0">
                <a:solidFill>
                  <a:srgbClr val="0033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преимуществами 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626170" y="3900848"/>
            <a:ext cx="2085583" cy="1858975"/>
            <a:chOff x="1260768" y="3687629"/>
            <a:chExt cx="2237345" cy="1994247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761" y="4007111"/>
              <a:ext cx="2018931" cy="1582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0" name="TextBox 59"/>
            <p:cNvSpPr txBox="1"/>
            <p:nvPr/>
          </p:nvSpPr>
          <p:spPr>
            <a:xfrm>
              <a:off x="1386338" y="5552165"/>
              <a:ext cx="2111775" cy="129711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pPr algn="ctr"/>
              <a:r>
                <a:rPr lang="ru-RU" sz="650" dirty="0" smtClean="0">
                  <a:solidFill>
                    <a:srgbClr val="409DAD"/>
                  </a:solidFill>
                  <a:latin typeface="Arial" pitchFamily="34" charset="0"/>
                  <a:cs typeface="Arial" pitchFamily="34" charset="0"/>
                </a:rPr>
                <a:t>Репутация</a:t>
              </a:r>
              <a:r>
                <a:rPr lang="ru-RU" sz="900" dirty="0" smtClean="0">
                  <a:solidFill>
                    <a:srgbClr val="409DAD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650" dirty="0" smtClean="0">
                  <a:solidFill>
                    <a:srgbClr val="409DAD"/>
                  </a:solidFill>
                  <a:latin typeface="Arial" pitchFamily="34" charset="0"/>
                  <a:cs typeface="Arial" pitchFamily="34" charset="0"/>
                </a:rPr>
                <a:t>компании</a:t>
              </a:r>
              <a:endParaRPr lang="en-US" sz="650" dirty="0" smtClean="0">
                <a:solidFill>
                  <a:srgbClr val="409DA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object 109"/>
            <p:cNvSpPr txBox="1"/>
            <p:nvPr/>
          </p:nvSpPr>
          <p:spPr>
            <a:xfrm>
              <a:off x="1260768" y="3687629"/>
              <a:ext cx="200055" cy="160084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/>
              <a:r>
                <a:rPr lang="ru-RU" sz="650" spc="-40" dirty="0" smtClean="0">
                  <a:solidFill>
                    <a:srgbClr val="409DAD"/>
                  </a:solidFill>
                  <a:latin typeface="Arial"/>
                  <a:cs typeface="Arial"/>
                </a:rPr>
                <a:t>Социальная </a:t>
              </a:r>
              <a:r>
                <a:rPr lang="ru-RU" sz="650" dirty="0" smtClean="0">
                  <a:solidFill>
                    <a:srgbClr val="409DAD"/>
                  </a:solidFill>
                  <a:latin typeface="Arial"/>
                  <a:cs typeface="Arial"/>
                </a:rPr>
                <a:t>ответственность   </a:t>
              </a:r>
            </a:p>
            <a:p>
              <a:pPr marL="12700"/>
              <a:endParaRPr sz="650" dirty="0">
                <a:latin typeface="Arial"/>
                <a:cs typeface="Arial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5256970" y="1199785"/>
            <a:ext cx="4953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rgbClr val="0033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Высшее руководство компаний к наиболее важным рискам после финансовых относит риски </a:t>
            </a:r>
            <a:r>
              <a:rPr lang="ru-RU" sz="1000" b="1" dirty="0" err="1">
                <a:solidFill>
                  <a:srgbClr val="0033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репутационные</a:t>
            </a:r>
            <a:endParaRPr lang="en-US" sz="1000" b="1" dirty="0">
              <a:solidFill>
                <a:srgbClr val="00338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238364" y="5225551"/>
            <a:ext cx="947738" cy="981075"/>
            <a:chOff x="5553075" y="2435226"/>
            <a:chExt cx="947738" cy="981075"/>
          </a:xfrm>
        </p:grpSpPr>
        <p:sp>
          <p:nvSpPr>
            <p:cNvPr id="65" name="Freeform 345"/>
            <p:cNvSpPr>
              <a:spLocks/>
            </p:cNvSpPr>
            <p:nvPr/>
          </p:nvSpPr>
          <p:spPr bwMode="auto">
            <a:xfrm>
              <a:off x="5553075" y="3175001"/>
              <a:ext cx="596900" cy="241300"/>
            </a:xfrm>
            <a:custGeom>
              <a:avLst/>
              <a:gdLst>
                <a:gd name="T0" fmla="*/ 6 w 109"/>
                <a:gd name="T1" fmla="*/ 20 h 44"/>
                <a:gd name="T2" fmla="*/ 6 w 109"/>
                <a:gd name="T3" fmla="*/ 20 h 44"/>
                <a:gd name="T4" fmla="*/ 8 w 109"/>
                <a:gd name="T5" fmla="*/ 20 h 44"/>
                <a:gd name="T6" fmla="*/ 16 w 109"/>
                <a:gd name="T7" fmla="*/ 19 h 44"/>
                <a:gd name="T8" fmla="*/ 37 w 109"/>
                <a:gd name="T9" fmla="*/ 16 h 44"/>
                <a:gd name="T10" fmla="*/ 59 w 109"/>
                <a:gd name="T11" fmla="*/ 12 h 44"/>
                <a:gd name="T12" fmla="*/ 74 w 109"/>
                <a:gd name="T13" fmla="*/ 6 h 44"/>
                <a:gd name="T14" fmla="*/ 71 w 109"/>
                <a:gd name="T15" fmla="*/ 3 h 44"/>
                <a:gd name="T16" fmla="*/ 37 w 109"/>
                <a:gd name="T17" fmla="*/ 27 h 44"/>
                <a:gd name="T18" fmla="*/ 38 w 109"/>
                <a:gd name="T19" fmla="*/ 31 h 44"/>
                <a:gd name="T20" fmla="*/ 59 w 109"/>
                <a:gd name="T21" fmla="*/ 23 h 44"/>
                <a:gd name="T22" fmla="*/ 75 w 109"/>
                <a:gd name="T23" fmla="*/ 29 h 44"/>
                <a:gd name="T24" fmla="*/ 86 w 109"/>
                <a:gd name="T25" fmla="*/ 33 h 44"/>
                <a:gd name="T26" fmla="*/ 94 w 109"/>
                <a:gd name="T27" fmla="*/ 22 h 44"/>
                <a:gd name="T28" fmla="*/ 90 w 109"/>
                <a:gd name="T29" fmla="*/ 23 h 44"/>
                <a:gd name="T30" fmla="*/ 100 w 109"/>
                <a:gd name="T31" fmla="*/ 29 h 44"/>
                <a:gd name="T32" fmla="*/ 108 w 109"/>
                <a:gd name="T33" fmla="*/ 22 h 44"/>
                <a:gd name="T34" fmla="*/ 104 w 109"/>
                <a:gd name="T35" fmla="*/ 21 h 44"/>
                <a:gd name="T36" fmla="*/ 93 w 109"/>
                <a:gd name="T37" fmla="*/ 20 h 44"/>
                <a:gd name="T38" fmla="*/ 89 w 109"/>
                <a:gd name="T39" fmla="*/ 21 h 44"/>
                <a:gd name="T40" fmla="*/ 85 w 109"/>
                <a:gd name="T41" fmla="*/ 29 h 44"/>
                <a:gd name="T42" fmla="*/ 80 w 109"/>
                <a:gd name="T43" fmla="*/ 26 h 44"/>
                <a:gd name="T44" fmla="*/ 68 w 109"/>
                <a:gd name="T45" fmla="*/ 19 h 44"/>
                <a:gd name="T46" fmla="*/ 35 w 109"/>
                <a:gd name="T47" fmla="*/ 27 h 44"/>
                <a:gd name="T48" fmla="*/ 35 w 109"/>
                <a:gd name="T49" fmla="*/ 31 h 44"/>
                <a:gd name="T50" fmla="*/ 75 w 109"/>
                <a:gd name="T51" fmla="*/ 4 h 44"/>
                <a:gd name="T52" fmla="*/ 72 w 109"/>
                <a:gd name="T53" fmla="*/ 2 h 44"/>
                <a:gd name="T54" fmla="*/ 56 w 109"/>
                <a:gd name="T55" fmla="*/ 8 h 44"/>
                <a:gd name="T56" fmla="*/ 32 w 109"/>
                <a:gd name="T57" fmla="*/ 12 h 44"/>
                <a:gd name="T58" fmla="*/ 12 w 109"/>
                <a:gd name="T59" fmla="*/ 15 h 44"/>
                <a:gd name="T60" fmla="*/ 2 w 109"/>
                <a:gd name="T61" fmla="*/ 17 h 44"/>
                <a:gd name="T62" fmla="*/ 6 w 109"/>
                <a:gd name="T6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44">
                  <a:moveTo>
                    <a:pt x="6" y="20"/>
                  </a:moveTo>
                  <a:cubicBezTo>
                    <a:pt x="5" y="20"/>
                    <a:pt x="5" y="20"/>
                    <a:pt x="6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11" y="19"/>
                    <a:pt x="13" y="19"/>
                    <a:pt x="16" y="19"/>
                  </a:cubicBezTo>
                  <a:cubicBezTo>
                    <a:pt x="23" y="18"/>
                    <a:pt x="30" y="17"/>
                    <a:pt x="37" y="16"/>
                  </a:cubicBezTo>
                  <a:cubicBezTo>
                    <a:pt x="44" y="15"/>
                    <a:pt x="52" y="13"/>
                    <a:pt x="59" y="12"/>
                  </a:cubicBezTo>
                  <a:cubicBezTo>
                    <a:pt x="64" y="10"/>
                    <a:pt x="70" y="9"/>
                    <a:pt x="74" y="6"/>
                  </a:cubicBezTo>
                  <a:cubicBezTo>
                    <a:pt x="73" y="5"/>
                    <a:pt x="72" y="4"/>
                    <a:pt x="71" y="3"/>
                  </a:cubicBezTo>
                  <a:cubicBezTo>
                    <a:pt x="68" y="16"/>
                    <a:pt x="52" y="38"/>
                    <a:pt x="37" y="27"/>
                  </a:cubicBezTo>
                  <a:cubicBezTo>
                    <a:pt x="38" y="28"/>
                    <a:pt x="38" y="29"/>
                    <a:pt x="38" y="31"/>
                  </a:cubicBezTo>
                  <a:cubicBezTo>
                    <a:pt x="44" y="26"/>
                    <a:pt x="51" y="23"/>
                    <a:pt x="59" y="23"/>
                  </a:cubicBezTo>
                  <a:cubicBezTo>
                    <a:pt x="65" y="22"/>
                    <a:pt x="70" y="25"/>
                    <a:pt x="75" y="29"/>
                  </a:cubicBezTo>
                  <a:cubicBezTo>
                    <a:pt x="78" y="31"/>
                    <a:pt x="82" y="34"/>
                    <a:pt x="86" y="33"/>
                  </a:cubicBezTo>
                  <a:cubicBezTo>
                    <a:pt x="91" y="32"/>
                    <a:pt x="92" y="26"/>
                    <a:pt x="94" y="22"/>
                  </a:cubicBezTo>
                  <a:cubicBezTo>
                    <a:pt x="92" y="22"/>
                    <a:pt x="91" y="23"/>
                    <a:pt x="90" y="23"/>
                  </a:cubicBezTo>
                  <a:cubicBezTo>
                    <a:pt x="92" y="26"/>
                    <a:pt x="96" y="29"/>
                    <a:pt x="100" y="29"/>
                  </a:cubicBezTo>
                  <a:cubicBezTo>
                    <a:pt x="105" y="30"/>
                    <a:pt x="107" y="26"/>
                    <a:pt x="108" y="22"/>
                  </a:cubicBezTo>
                  <a:cubicBezTo>
                    <a:pt x="109" y="19"/>
                    <a:pt x="105" y="18"/>
                    <a:pt x="104" y="21"/>
                  </a:cubicBezTo>
                  <a:cubicBezTo>
                    <a:pt x="101" y="28"/>
                    <a:pt x="97" y="24"/>
                    <a:pt x="93" y="20"/>
                  </a:cubicBezTo>
                  <a:cubicBezTo>
                    <a:pt x="92" y="18"/>
                    <a:pt x="90" y="19"/>
                    <a:pt x="89" y="21"/>
                  </a:cubicBezTo>
                  <a:cubicBezTo>
                    <a:pt x="89" y="23"/>
                    <a:pt x="88" y="28"/>
                    <a:pt x="85" y="29"/>
                  </a:cubicBezTo>
                  <a:cubicBezTo>
                    <a:pt x="83" y="29"/>
                    <a:pt x="81" y="27"/>
                    <a:pt x="80" y="26"/>
                  </a:cubicBezTo>
                  <a:cubicBezTo>
                    <a:pt x="76" y="24"/>
                    <a:pt x="73" y="21"/>
                    <a:pt x="68" y="19"/>
                  </a:cubicBezTo>
                  <a:cubicBezTo>
                    <a:pt x="58" y="15"/>
                    <a:pt x="43" y="20"/>
                    <a:pt x="35" y="27"/>
                  </a:cubicBezTo>
                  <a:cubicBezTo>
                    <a:pt x="33" y="29"/>
                    <a:pt x="34" y="30"/>
                    <a:pt x="35" y="31"/>
                  </a:cubicBezTo>
                  <a:cubicBezTo>
                    <a:pt x="53" y="44"/>
                    <a:pt x="72" y="20"/>
                    <a:pt x="75" y="4"/>
                  </a:cubicBezTo>
                  <a:cubicBezTo>
                    <a:pt x="76" y="3"/>
                    <a:pt x="74" y="0"/>
                    <a:pt x="72" y="2"/>
                  </a:cubicBezTo>
                  <a:cubicBezTo>
                    <a:pt x="68" y="5"/>
                    <a:pt x="62" y="6"/>
                    <a:pt x="56" y="8"/>
                  </a:cubicBezTo>
                  <a:cubicBezTo>
                    <a:pt x="48" y="10"/>
                    <a:pt x="40" y="11"/>
                    <a:pt x="32" y="12"/>
                  </a:cubicBezTo>
                  <a:cubicBezTo>
                    <a:pt x="25" y="13"/>
                    <a:pt x="19" y="14"/>
                    <a:pt x="12" y="15"/>
                  </a:cubicBezTo>
                  <a:cubicBezTo>
                    <a:pt x="9" y="15"/>
                    <a:pt x="4" y="15"/>
                    <a:pt x="2" y="17"/>
                  </a:cubicBezTo>
                  <a:cubicBezTo>
                    <a:pt x="0" y="19"/>
                    <a:pt x="4" y="22"/>
                    <a:pt x="6" y="20"/>
                  </a:cubicBez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46"/>
            <p:cNvSpPr>
              <a:spLocks/>
            </p:cNvSpPr>
            <p:nvPr/>
          </p:nvSpPr>
          <p:spPr bwMode="auto">
            <a:xfrm>
              <a:off x="6111875" y="3159126"/>
              <a:ext cx="103188" cy="152400"/>
            </a:xfrm>
            <a:custGeom>
              <a:avLst/>
              <a:gdLst>
                <a:gd name="T0" fmla="*/ 8 w 19"/>
                <a:gd name="T1" fmla="*/ 25 h 28"/>
                <a:gd name="T2" fmla="*/ 3 w 19"/>
                <a:gd name="T3" fmla="*/ 27 h 28"/>
                <a:gd name="T4" fmla="*/ 1 w 19"/>
                <a:gd name="T5" fmla="*/ 22 h 28"/>
                <a:gd name="T6" fmla="*/ 6 w 19"/>
                <a:gd name="T7" fmla="*/ 2 h 28"/>
                <a:gd name="T8" fmla="*/ 14 w 19"/>
                <a:gd name="T9" fmla="*/ 1 h 28"/>
                <a:gd name="T10" fmla="*/ 18 w 19"/>
                <a:gd name="T11" fmla="*/ 7 h 28"/>
                <a:gd name="T12" fmla="*/ 8 w 19"/>
                <a:gd name="T1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8">
                  <a:moveTo>
                    <a:pt x="8" y="25"/>
                  </a:moveTo>
                  <a:cubicBezTo>
                    <a:pt x="8" y="27"/>
                    <a:pt x="5" y="28"/>
                    <a:pt x="3" y="27"/>
                  </a:cubicBezTo>
                  <a:cubicBezTo>
                    <a:pt x="1" y="27"/>
                    <a:pt x="0" y="24"/>
                    <a:pt x="1" y="2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0"/>
                    <a:pt x="11" y="0"/>
                    <a:pt x="14" y="1"/>
                  </a:cubicBezTo>
                  <a:cubicBezTo>
                    <a:pt x="16" y="2"/>
                    <a:pt x="19" y="5"/>
                    <a:pt x="18" y="7"/>
                  </a:cubicBezTo>
                  <a:cubicBezTo>
                    <a:pt x="8" y="25"/>
                    <a:pt x="8" y="25"/>
                    <a:pt x="8" y="25"/>
                  </a:cubicBezTo>
                </a:path>
              </a:pathLst>
            </a:custGeom>
            <a:solidFill>
              <a:srgbClr val="9E9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47"/>
            <p:cNvSpPr>
              <a:spLocks/>
            </p:cNvSpPr>
            <p:nvPr/>
          </p:nvSpPr>
          <p:spPr bwMode="auto">
            <a:xfrm>
              <a:off x="6391275" y="2435226"/>
              <a:ext cx="109538" cy="120650"/>
            </a:xfrm>
            <a:custGeom>
              <a:avLst/>
              <a:gdLst>
                <a:gd name="T0" fmla="*/ 16 w 20"/>
                <a:gd name="T1" fmla="*/ 17 h 22"/>
                <a:gd name="T2" fmla="*/ 8 w 20"/>
                <a:gd name="T3" fmla="*/ 21 h 22"/>
                <a:gd name="T4" fmla="*/ 4 w 20"/>
                <a:gd name="T5" fmla="*/ 19 h 22"/>
                <a:gd name="T6" fmla="*/ 1 w 20"/>
                <a:gd name="T7" fmla="*/ 11 h 22"/>
                <a:gd name="T8" fmla="*/ 3 w 20"/>
                <a:gd name="T9" fmla="*/ 5 h 22"/>
                <a:gd name="T10" fmla="*/ 11 w 20"/>
                <a:gd name="T11" fmla="*/ 1 h 22"/>
                <a:gd name="T12" fmla="*/ 15 w 20"/>
                <a:gd name="T13" fmla="*/ 3 h 22"/>
                <a:gd name="T14" fmla="*/ 19 w 20"/>
                <a:gd name="T15" fmla="*/ 11 h 22"/>
                <a:gd name="T16" fmla="*/ 16 w 20"/>
                <a:gd name="T17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2">
                  <a:moveTo>
                    <a:pt x="16" y="17"/>
                  </a:moveTo>
                  <a:cubicBezTo>
                    <a:pt x="15" y="20"/>
                    <a:pt x="11" y="22"/>
                    <a:pt x="8" y="21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18"/>
                    <a:pt x="0" y="15"/>
                    <a:pt x="1" y="1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8" y="0"/>
                    <a:pt x="11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4"/>
                    <a:pt x="20" y="7"/>
                    <a:pt x="19" y="11"/>
                  </a:cubicBezTo>
                  <a:cubicBezTo>
                    <a:pt x="16" y="17"/>
                    <a:pt x="16" y="17"/>
                    <a:pt x="16" y="17"/>
                  </a:cubicBezTo>
                </a:path>
              </a:pathLst>
            </a:custGeom>
            <a:solidFill>
              <a:srgbClr val="CF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48"/>
            <p:cNvSpPr>
              <a:spLocks/>
            </p:cNvSpPr>
            <p:nvPr/>
          </p:nvSpPr>
          <p:spPr bwMode="auto">
            <a:xfrm>
              <a:off x="6205538" y="2500314"/>
              <a:ext cx="284163" cy="388938"/>
            </a:xfrm>
            <a:custGeom>
              <a:avLst/>
              <a:gdLst>
                <a:gd name="T0" fmla="*/ 34 w 52"/>
                <a:gd name="T1" fmla="*/ 0 h 71"/>
                <a:gd name="T2" fmla="*/ 0 w 52"/>
                <a:gd name="T3" fmla="*/ 57 h 71"/>
                <a:gd name="T4" fmla="*/ 37 w 52"/>
                <a:gd name="T5" fmla="*/ 71 h 71"/>
                <a:gd name="T6" fmla="*/ 51 w 52"/>
                <a:gd name="T7" fmla="*/ 6 h 71"/>
                <a:gd name="T8" fmla="*/ 34 w 5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1">
                  <a:moveTo>
                    <a:pt x="34" y="0"/>
                  </a:moveTo>
                  <a:cubicBezTo>
                    <a:pt x="24" y="9"/>
                    <a:pt x="11" y="30"/>
                    <a:pt x="0" y="57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47" y="45"/>
                    <a:pt x="52" y="20"/>
                    <a:pt x="51" y="6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68B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49"/>
            <p:cNvSpPr>
              <a:spLocks/>
            </p:cNvSpPr>
            <p:nvPr/>
          </p:nvSpPr>
          <p:spPr bwMode="auto">
            <a:xfrm>
              <a:off x="6111875" y="2813051"/>
              <a:ext cx="295275" cy="415925"/>
            </a:xfrm>
            <a:custGeom>
              <a:avLst/>
              <a:gdLst>
                <a:gd name="T0" fmla="*/ 16 w 54"/>
                <a:gd name="T1" fmla="*/ 76 h 76"/>
                <a:gd name="T2" fmla="*/ 54 w 54"/>
                <a:gd name="T3" fmla="*/ 15 h 76"/>
                <a:gd name="T4" fmla="*/ 54 w 54"/>
                <a:gd name="T5" fmla="*/ 14 h 76"/>
                <a:gd name="T6" fmla="*/ 17 w 54"/>
                <a:gd name="T7" fmla="*/ 0 h 76"/>
                <a:gd name="T8" fmla="*/ 17 w 54"/>
                <a:gd name="T9" fmla="*/ 1 h 76"/>
                <a:gd name="T10" fmla="*/ 4 w 54"/>
                <a:gd name="T11" fmla="*/ 71 h 76"/>
                <a:gd name="T12" fmla="*/ 16 w 54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6">
                  <a:moveTo>
                    <a:pt x="16" y="76"/>
                  </a:moveTo>
                  <a:cubicBezTo>
                    <a:pt x="27" y="69"/>
                    <a:pt x="42" y="45"/>
                    <a:pt x="54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5" y="31"/>
                    <a:pt x="0" y="59"/>
                    <a:pt x="4" y="71"/>
                  </a:cubicBezTo>
                  <a:cubicBezTo>
                    <a:pt x="16" y="76"/>
                    <a:pt x="16" y="76"/>
                    <a:pt x="16" y="76"/>
                  </a:cubicBezTo>
                </a:path>
              </a:pathLst>
            </a:cu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50"/>
            <p:cNvSpPr>
              <a:spLocks/>
            </p:cNvSpPr>
            <p:nvPr/>
          </p:nvSpPr>
          <p:spPr bwMode="auto">
            <a:xfrm>
              <a:off x="6215063" y="2500314"/>
              <a:ext cx="214313" cy="328613"/>
            </a:xfrm>
            <a:custGeom>
              <a:avLst/>
              <a:gdLst>
                <a:gd name="T0" fmla="*/ 34 w 39"/>
                <a:gd name="T1" fmla="*/ 0 h 60"/>
                <a:gd name="T2" fmla="*/ 0 w 39"/>
                <a:gd name="T3" fmla="*/ 58 h 60"/>
                <a:gd name="T4" fmla="*/ 0 w 39"/>
                <a:gd name="T5" fmla="*/ 58 h 60"/>
                <a:gd name="T6" fmla="*/ 5 w 39"/>
                <a:gd name="T7" fmla="*/ 60 h 60"/>
                <a:gd name="T8" fmla="*/ 39 w 39"/>
                <a:gd name="T9" fmla="*/ 2 h 60"/>
                <a:gd name="T10" fmla="*/ 34 w 39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0">
                  <a:moveTo>
                    <a:pt x="34" y="0"/>
                  </a:moveTo>
                  <a:cubicBezTo>
                    <a:pt x="23" y="9"/>
                    <a:pt x="10" y="31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15" y="33"/>
                    <a:pt x="28" y="11"/>
                    <a:pt x="39" y="2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77C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51"/>
            <p:cNvSpPr>
              <a:spLocks/>
            </p:cNvSpPr>
            <p:nvPr/>
          </p:nvSpPr>
          <p:spPr bwMode="auto">
            <a:xfrm>
              <a:off x="6122988" y="2819401"/>
              <a:ext cx="120650" cy="398463"/>
            </a:xfrm>
            <a:custGeom>
              <a:avLst/>
              <a:gdLst>
                <a:gd name="T0" fmla="*/ 17 w 22"/>
                <a:gd name="T1" fmla="*/ 0 h 73"/>
                <a:gd name="T2" fmla="*/ 17 w 22"/>
                <a:gd name="T3" fmla="*/ 0 h 73"/>
                <a:gd name="T4" fmla="*/ 4 w 22"/>
                <a:gd name="T5" fmla="*/ 71 h 73"/>
                <a:gd name="T6" fmla="*/ 9 w 22"/>
                <a:gd name="T7" fmla="*/ 73 h 73"/>
                <a:gd name="T8" fmla="*/ 22 w 22"/>
                <a:gd name="T9" fmla="*/ 2 h 73"/>
                <a:gd name="T10" fmla="*/ 22 w 22"/>
                <a:gd name="T11" fmla="*/ 2 h 73"/>
                <a:gd name="T12" fmla="*/ 22 w 22"/>
                <a:gd name="T13" fmla="*/ 2 h 73"/>
                <a:gd name="T14" fmla="*/ 17 w 22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3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5" y="31"/>
                    <a:pt x="0" y="59"/>
                    <a:pt x="4" y="7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5" y="61"/>
                    <a:pt x="10" y="33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5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52"/>
            <p:cNvSpPr>
              <a:spLocks/>
            </p:cNvSpPr>
            <p:nvPr/>
          </p:nvSpPr>
          <p:spPr bwMode="auto">
            <a:xfrm>
              <a:off x="6308725" y="2517776"/>
              <a:ext cx="180975" cy="371475"/>
            </a:xfrm>
            <a:custGeom>
              <a:avLst/>
              <a:gdLst>
                <a:gd name="T0" fmla="*/ 0 w 33"/>
                <a:gd name="T1" fmla="*/ 61 h 68"/>
                <a:gd name="T2" fmla="*/ 18 w 33"/>
                <a:gd name="T3" fmla="*/ 68 h 68"/>
                <a:gd name="T4" fmla="*/ 32 w 33"/>
                <a:gd name="T5" fmla="*/ 3 h 68"/>
                <a:gd name="T6" fmla="*/ 23 w 33"/>
                <a:gd name="T7" fmla="*/ 0 h 68"/>
                <a:gd name="T8" fmla="*/ 0 w 33"/>
                <a:gd name="T9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8">
                  <a:moveTo>
                    <a:pt x="0" y="61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28" y="42"/>
                    <a:pt x="33" y="17"/>
                    <a:pt x="32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61"/>
                    <a:pt x="0" y="61"/>
                    <a:pt x="0" y="61"/>
                  </a:cubicBezTo>
                </a:path>
              </a:pathLst>
            </a:custGeom>
            <a:solidFill>
              <a:srgbClr val="40A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53"/>
            <p:cNvSpPr>
              <a:spLocks/>
            </p:cNvSpPr>
            <p:nvPr/>
          </p:nvSpPr>
          <p:spPr bwMode="auto">
            <a:xfrm>
              <a:off x="6172200" y="2851151"/>
              <a:ext cx="234950" cy="377825"/>
            </a:xfrm>
            <a:custGeom>
              <a:avLst/>
              <a:gdLst>
                <a:gd name="T0" fmla="*/ 43 w 43"/>
                <a:gd name="T1" fmla="*/ 7 h 69"/>
                <a:gd name="T2" fmla="*/ 25 w 43"/>
                <a:gd name="T3" fmla="*/ 0 h 69"/>
                <a:gd name="T4" fmla="*/ 0 w 43"/>
                <a:gd name="T5" fmla="*/ 67 h 69"/>
                <a:gd name="T6" fmla="*/ 5 w 43"/>
                <a:gd name="T7" fmla="*/ 69 h 69"/>
                <a:gd name="T8" fmla="*/ 43 w 43"/>
                <a:gd name="T9" fmla="*/ 8 h 69"/>
                <a:gd name="T10" fmla="*/ 43 w 43"/>
                <a:gd name="T11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69">
                  <a:moveTo>
                    <a:pt x="43" y="7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16" y="62"/>
                    <a:pt x="31" y="3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</a:path>
              </a:pathLst>
            </a:custGeom>
            <a:solidFill>
              <a:srgbClr val="C3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54"/>
            <p:cNvSpPr>
              <a:spLocks/>
            </p:cNvSpPr>
            <p:nvPr/>
          </p:nvSpPr>
          <p:spPr bwMode="auto">
            <a:xfrm>
              <a:off x="6275388" y="2593976"/>
              <a:ext cx="127000" cy="257175"/>
            </a:xfrm>
            <a:custGeom>
              <a:avLst/>
              <a:gdLst>
                <a:gd name="T0" fmla="*/ 62 w 80"/>
                <a:gd name="T1" fmla="*/ 0 h 162"/>
                <a:gd name="T2" fmla="*/ 0 w 80"/>
                <a:gd name="T3" fmla="*/ 155 h 162"/>
                <a:gd name="T4" fmla="*/ 21 w 80"/>
                <a:gd name="T5" fmla="*/ 162 h 162"/>
                <a:gd name="T6" fmla="*/ 21 w 80"/>
                <a:gd name="T7" fmla="*/ 162 h 162"/>
                <a:gd name="T8" fmla="*/ 80 w 80"/>
                <a:gd name="T9" fmla="*/ 7 h 162"/>
                <a:gd name="T10" fmla="*/ 62 w 80"/>
                <a:gd name="T1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62">
                  <a:moveTo>
                    <a:pt x="62" y="0"/>
                  </a:moveTo>
                  <a:lnTo>
                    <a:pt x="0" y="155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80" y="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539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55"/>
            <p:cNvSpPr>
              <a:spLocks/>
            </p:cNvSpPr>
            <p:nvPr/>
          </p:nvSpPr>
          <p:spPr bwMode="auto">
            <a:xfrm>
              <a:off x="6275388" y="2593976"/>
              <a:ext cx="127000" cy="257175"/>
            </a:xfrm>
            <a:custGeom>
              <a:avLst/>
              <a:gdLst>
                <a:gd name="T0" fmla="*/ 62 w 80"/>
                <a:gd name="T1" fmla="*/ 0 h 162"/>
                <a:gd name="T2" fmla="*/ 0 w 80"/>
                <a:gd name="T3" fmla="*/ 155 h 162"/>
                <a:gd name="T4" fmla="*/ 21 w 80"/>
                <a:gd name="T5" fmla="*/ 162 h 162"/>
                <a:gd name="T6" fmla="*/ 21 w 80"/>
                <a:gd name="T7" fmla="*/ 162 h 162"/>
                <a:gd name="T8" fmla="*/ 80 w 80"/>
                <a:gd name="T9" fmla="*/ 7 h 162"/>
                <a:gd name="T10" fmla="*/ 62 w 80"/>
                <a:gd name="T1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62">
                  <a:moveTo>
                    <a:pt x="62" y="0"/>
                  </a:moveTo>
                  <a:lnTo>
                    <a:pt x="0" y="155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80" y="7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56"/>
            <p:cNvSpPr>
              <a:spLocks/>
            </p:cNvSpPr>
            <p:nvPr/>
          </p:nvSpPr>
          <p:spPr bwMode="auto">
            <a:xfrm>
              <a:off x="6264275" y="2840039"/>
              <a:ext cx="44450" cy="55563"/>
            </a:xfrm>
            <a:custGeom>
              <a:avLst/>
              <a:gdLst>
                <a:gd name="T0" fmla="*/ 7 w 28"/>
                <a:gd name="T1" fmla="*/ 0 h 35"/>
                <a:gd name="T2" fmla="*/ 0 w 28"/>
                <a:gd name="T3" fmla="*/ 25 h 35"/>
                <a:gd name="T4" fmla="*/ 18 w 28"/>
                <a:gd name="T5" fmla="*/ 35 h 35"/>
                <a:gd name="T6" fmla="*/ 28 w 28"/>
                <a:gd name="T7" fmla="*/ 7 h 35"/>
                <a:gd name="T8" fmla="*/ 7 w 2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5">
                  <a:moveTo>
                    <a:pt x="7" y="0"/>
                  </a:moveTo>
                  <a:lnTo>
                    <a:pt x="0" y="25"/>
                  </a:lnTo>
                  <a:lnTo>
                    <a:pt x="18" y="35"/>
                  </a:lnTo>
                  <a:lnTo>
                    <a:pt x="28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5B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57"/>
            <p:cNvSpPr>
              <a:spLocks/>
            </p:cNvSpPr>
            <p:nvPr/>
          </p:nvSpPr>
          <p:spPr bwMode="auto">
            <a:xfrm>
              <a:off x="6264275" y="2840039"/>
              <a:ext cx="44450" cy="55563"/>
            </a:xfrm>
            <a:custGeom>
              <a:avLst/>
              <a:gdLst>
                <a:gd name="T0" fmla="*/ 7 w 28"/>
                <a:gd name="T1" fmla="*/ 0 h 35"/>
                <a:gd name="T2" fmla="*/ 0 w 28"/>
                <a:gd name="T3" fmla="*/ 25 h 35"/>
                <a:gd name="T4" fmla="*/ 18 w 28"/>
                <a:gd name="T5" fmla="*/ 35 h 35"/>
                <a:gd name="T6" fmla="*/ 28 w 28"/>
                <a:gd name="T7" fmla="*/ 7 h 35"/>
                <a:gd name="T8" fmla="*/ 7 w 2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5">
                  <a:moveTo>
                    <a:pt x="7" y="0"/>
                  </a:moveTo>
                  <a:lnTo>
                    <a:pt x="0" y="25"/>
                  </a:lnTo>
                  <a:lnTo>
                    <a:pt x="18" y="35"/>
                  </a:lnTo>
                  <a:lnTo>
                    <a:pt x="28" y="7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58"/>
            <p:cNvSpPr>
              <a:spLocks/>
            </p:cNvSpPr>
            <p:nvPr/>
          </p:nvSpPr>
          <p:spPr bwMode="auto">
            <a:xfrm>
              <a:off x="6308725" y="2605089"/>
              <a:ext cx="120650" cy="257175"/>
            </a:xfrm>
            <a:custGeom>
              <a:avLst/>
              <a:gdLst>
                <a:gd name="T0" fmla="*/ 59 w 76"/>
                <a:gd name="T1" fmla="*/ 0 h 162"/>
                <a:gd name="T2" fmla="*/ 0 w 76"/>
                <a:gd name="T3" fmla="*/ 155 h 162"/>
                <a:gd name="T4" fmla="*/ 17 w 76"/>
                <a:gd name="T5" fmla="*/ 162 h 162"/>
                <a:gd name="T6" fmla="*/ 76 w 76"/>
                <a:gd name="T7" fmla="*/ 7 h 162"/>
                <a:gd name="T8" fmla="*/ 59 w 76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62">
                  <a:moveTo>
                    <a:pt x="59" y="0"/>
                  </a:moveTo>
                  <a:lnTo>
                    <a:pt x="0" y="155"/>
                  </a:lnTo>
                  <a:lnTo>
                    <a:pt x="17" y="162"/>
                  </a:lnTo>
                  <a:lnTo>
                    <a:pt x="76" y="7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8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59"/>
            <p:cNvSpPr>
              <a:spLocks/>
            </p:cNvSpPr>
            <p:nvPr/>
          </p:nvSpPr>
          <p:spPr bwMode="auto">
            <a:xfrm>
              <a:off x="6308725" y="2605089"/>
              <a:ext cx="120650" cy="257175"/>
            </a:xfrm>
            <a:custGeom>
              <a:avLst/>
              <a:gdLst>
                <a:gd name="T0" fmla="*/ 59 w 76"/>
                <a:gd name="T1" fmla="*/ 0 h 162"/>
                <a:gd name="T2" fmla="*/ 0 w 76"/>
                <a:gd name="T3" fmla="*/ 155 h 162"/>
                <a:gd name="T4" fmla="*/ 17 w 76"/>
                <a:gd name="T5" fmla="*/ 162 h 162"/>
                <a:gd name="T6" fmla="*/ 76 w 76"/>
                <a:gd name="T7" fmla="*/ 7 h 162"/>
                <a:gd name="T8" fmla="*/ 59 w 76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62">
                  <a:moveTo>
                    <a:pt x="59" y="0"/>
                  </a:moveTo>
                  <a:lnTo>
                    <a:pt x="0" y="155"/>
                  </a:lnTo>
                  <a:lnTo>
                    <a:pt x="17" y="162"/>
                  </a:lnTo>
                  <a:lnTo>
                    <a:pt x="76" y="7"/>
                  </a:lnTo>
                  <a:lnTo>
                    <a:pt x="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60"/>
            <p:cNvSpPr>
              <a:spLocks/>
            </p:cNvSpPr>
            <p:nvPr/>
          </p:nvSpPr>
          <p:spPr bwMode="auto">
            <a:xfrm>
              <a:off x="6292850" y="2851151"/>
              <a:ext cx="42863" cy="49213"/>
            </a:xfrm>
            <a:custGeom>
              <a:avLst/>
              <a:gdLst>
                <a:gd name="T0" fmla="*/ 10 w 27"/>
                <a:gd name="T1" fmla="*/ 0 h 31"/>
                <a:gd name="T2" fmla="*/ 10 w 27"/>
                <a:gd name="T3" fmla="*/ 0 h 31"/>
                <a:gd name="T4" fmla="*/ 0 w 27"/>
                <a:gd name="T5" fmla="*/ 28 h 31"/>
                <a:gd name="T6" fmla="*/ 17 w 27"/>
                <a:gd name="T7" fmla="*/ 31 h 31"/>
                <a:gd name="T8" fmla="*/ 27 w 27"/>
                <a:gd name="T9" fmla="*/ 7 h 31"/>
                <a:gd name="T10" fmla="*/ 10 w 2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1">
                  <a:moveTo>
                    <a:pt x="10" y="0"/>
                  </a:moveTo>
                  <a:lnTo>
                    <a:pt x="10" y="0"/>
                  </a:lnTo>
                  <a:lnTo>
                    <a:pt x="0" y="28"/>
                  </a:lnTo>
                  <a:lnTo>
                    <a:pt x="17" y="31"/>
                  </a:lnTo>
                  <a:lnTo>
                    <a:pt x="27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C9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61"/>
            <p:cNvSpPr>
              <a:spLocks/>
            </p:cNvSpPr>
            <p:nvPr/>
          </p:nvSpPr>
          <p:spPr bwMode="auto">
            <a:xfrm>
              <a:off x="6292850" y="2851151"/>
              <a:ext cx="42863" cy="49213"/>
            </a:xfrm>
            <a:custGeom>
              <a:avLst/>
              <a:gdLst>
                <a:gd name="T0" fmla="*/ 10 w 27"/>
                <a:gd name="T1" fmla="*/ 0 h 31"/>
                <a:gd name="T2" fmla="*/ 10 w 27"/>
                <a:gd name="T3" fmla="*/ 0 h 31"/>
                <a:gd name="T4" fmla="*/ 0 w 27"/>
                <a:gd name="T5" fmla="*/ 28 h 31"/>
                <a:gd name="T6" fmla="*/ 17 w 27"/>
                <a:gd name="T7" fmla="*/ 31 h 31"/>
                <a:gd name="T8" fmla="*/ 27 w 27"/>
                <a:gd name="T9" fmla="*/ 7 h 31"/>
                <a:gd name="T10" fmla="*/ 10 w 2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1">
                  <a:moveTo>
                    <a:pt x="10" y="0"/>
                  </a:moveTo>
                  <a:lnTo>
                    <a:pt x="10" y="0"/>
                  </a:lnTo>
                  <a:lnTo>
                    <a:pt x="0" y="28"/>
                  </a:lnTo>
                  <a:lnTo>
                    <a:pt x="17" y="31"/>
                  </a:lnTo>
                  <a:lnTo>
                    <a:pt x="27" y="7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62"/>
            <p:cNvSpPr>
              <a:spLocks/>
            </p:cNvSpPr>
            <p:nvPr/>
          </p:nvSpPr>
          <p:spPr bwMode="auto">
            <a:xfrm>
              <a:off x="6264275" y="2582864"/>
              <a:ext cx="165100" cy="306388"/>
            </a:xfrm>
            <a:custGeom>
              <a:avLst/>
              <a:gdLst>
                <a:gd name="T0" fmla="*/ 35 w 104"/>
                <a:gd name="T1" fmla="*/ 193 h 193"/>
                <a:gd name="T2" fmla="*/ 0 w 104"/>
                <a:gd name="T3" fmla="*/ 180 h 193"/>
                <a:gd name="T4" fmla="*/ 69 w 104"/>
                <a:gd name="T5" fmla="*/ 0 h 193"/>
                <a:gd name="T6" fmla="*/ 104 w 104"/>
                <a:gd name="T7" fmla="*/ 14 h 193"/>
                <a:gd name="T8" fmla="*/ 35 w 104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93">
                  <a:moveTo>
                    <a:pt x="35" y="193"/>
                  </a:moveTo>
                  <a:lnTo>
                    <a:pt x="0" y="180"/>
                  </a:lnTo>
                  <a:lnTo>
                    <a:pt x="69" y="0"/>
                  </a:lnTo>
                  <a:lnTo>
                    <a:pt x="104" y="14"/>
                  </a:lnTo>
                  <a:lnTo>
                    <a:pt x="35" y="193"/>
                  </a:lnTo>
                  <a:close/>
                </a:path>
              </a:pathLst>
            </a:custGeom>
            <a:solidFill>
              <a:srgbClr val="AC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5333880" y="4180474"/>
            <a:ext cx="379879" cy="452367"/>
            <a:chOff x="5667375" y="1339851"/>
            <a:chExt cx="657226" cy="782637"/>
          </a:xfrm>
        </p:grpSpPr>
        <p:sp>
          <p:nvSpPr>
            <p:cNvPr id="179" name="Freeform 70"/>
            <p:cNvSpPr>
              <a:spLocks/>
            </p:cNvSpPr>
            <p:nvPr/>
          </p:nvSpPr>
          <p:spPr bwMode="auto">
            <a:xfrm>
              <a:off x="5722938" y="1843088"/>
              <a:ext cx="196850" cy="279400"/>
            </a:xfrm>
            <a:custGeom>
              <a:avLst/>
              <a:gdLst>
                <a:gd name="T0" fmla="*/ 24 w 124"/>
                <a:gd name="T1" fmla="*/ 176 h 176"/>
                <a:gd name="T2" fmla="*/ 0 w 124"/>
                <a:gd name="T3" fmla="*/ 159 h 176"/>
                <a:gd name="T4" fmla="*/ 100 w 124"/>
                <a:gd name="T5" fmla="*/ 0 h 176"/>
                <a:gd name="T6" fmla="*/ 124 w 124"/>
                <a:gd name="T7" fmla="*/ 14 h 176"/>
                <a:gd name="T8" fmla="*/ 24 w 12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76">
                  <a:moveTo>
                    <a:pt x="24" y="176"/>
                  </a:moveTo>
                  <a:lnTo>
                    <a:pt x="0" y="159"/>
                  </a:lnTo>
                  <a:lnTo>
                    <a:pt x="100" y="0"/>
                  </a:lnTo>
                  <a:lnTo>
                    <a:pt x="124" y="14"/>
                  </a:lnTo>
                  <a:lnTo>
                    <a:pt x="24" y="176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71"/>
            <p:cNvSpPr>
              <a:spLocks/>
            </p:cNvSpPr>
            <p:nvPr/>
          </p:nvSpPr>
          <p:spPr bwMode="auto">
            <a:xfrm>
              <a:off x="6089650" y="1843088"/>
              <a:ext cx="196850" cy="279400"/>
            </a:xfrm>
            <a:custGeom>
              <a:avLst/>
              <a:gdLst>
                <a:gd name="T0" fmla="*/ 100 w 124"/>
                <a:gd name="T1" fmla="*/ 176 h 176"/>
                <a:gd name="T2" fmla="*/ 124 w 124"/>
                <a:gd name="T3" fmla="*/ 159 h 176"/>
                <a:gd name="T4" fmla="*/ 24 w 124"/>
                <a:gd name="T5" fmla="*/ 0 h 176"/>
                <a:gd name="T6" fmla="*/ 0 w 124"/>
                <a:gd name="T7" fmla="*/ 14 h 176"/>
                <a:gd name="T8" fmla="*/ 100 w 124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76">
                  <a:moveTo>
                    <a:pt x="100" y="176"/>
                  </a:moveTo>
                  <a:lnTo>
                    <a:pt x="124" y="159"/>
                  </a:lnTo>
                  <a:lnTo>
                    <a:pt x="24" y="0"/>
                  </a:lnTo>
                  <a:lnTo>
                    <a:pt x="0" y="14"/>
                  </a:lnTo>
                  <a:lnTo>
                    <a:pt x="100" y="176"/>
                  </a:ln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72"/>
            <p:cNvSpPr>
              <a:spLocks noChangeArrowheads="1"/>
            </p:cNvSpPr>
            <p:nvPr/>
          </p:nvSpPr>
          <p:spPr bwMode="auto">
            <a:xfrm>
              <a:off x="5969000" y="1339851"/>
              <a:ext cx="60325" cy="82550"/>
            </a:xfrm>
            <a:prstGeom prst="rect">
              <a:avLst/>
            </a:pr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3"/>
            <p:cNvSpPr>
              <a:spLocks/>
            </p:cNvSpPr>
            <p:nvPr/>
          </p:nvSpPr>
          <p:spPr bwMode="auto">
            <a:xfrm>
              <a:off x="5695950" y="1438276"/>
              <a:ext cx="596900" cy="476250"/>
            </a:xfrm>
            <a:custGeom>
              <a:avLst/>
              <a:gdLst>
                <a:gd name="T0" fmla="*/ 109 w 109"/>
                <a:gd name="T1" fmla="*/ 73 h 87"/>
                <a:gd name="T2" fmla="*/ 95 w 109"/>
                <a:gd name="T3" fmla="*/ 87 h 87"/>
                <a:gd name="T4" fmla="*/ 14 w 109"/>
                <a:gd name="T5" fmla="*/ 87 h 87"/>
                <a:gd name="T6" fmla="*/ 0 w 109"/>
                <a:gd name="T7" fmla="*/ 73 h 87"/>
                <a:gd name="T8" fmla="*/ 0 w 109"/>
                <a:gd name="T9" fmla="*/ 13 h 87"/>
                <a:gd name="T10" fmla="*/ 14 w 109"/>
                <a:gd name="T11" fmla="*/ 0 h 87"/>
                <a:gd name="T12" fmla="*/ 95 w 109"/>
                <a:gd name="T13" fmla="*/ 0 h 87"/>
                <a:gd name="T14" fmla="*/ 109 w 109"/>
                <a:gd name="T15" fmla="*/ 13 h 87"/>
                <a:gd name="T16" fmla="*/ 109 w 109"/>
                <a:gd name="T17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87">
                  <a:moveTo>
                    <a:pt x="109" y="73"/>
                  </a:moveTo>
                  <a:cubicBezTo>
                    <a:pt x="109" y="80"/>
                    <a:pt x="103" y="87"/>
                    <a:pt x="95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6" y="87"/>
                    <a:pt x="0" y="80"/>
                    <a:pt x="0" y="7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3" y="0"/>
                    <a:pt x="109" y="6"/>
                    <a:pt x="109" y="13"/>
                  </a:cubicBezTo>
                  <a:lnTo>
                    <a:pt x="109" y="73"/>
                  </a:lnTo>
                  <a:close/>
                </a:path>
              </a:pathLst>
            </a:custGeom>
            <a:solidFill>
              <a:srgbClr val="7B68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4"/>
            <p:cNvSpPr>
              <a:spLocks/>
            </p:cNvSpPr>
            <p:nvPr/>
          </p:nvSpPr>
          <p:spPr bwMode="auto">
            <a:xfrm>
              <a:off x="5734050" y="1471613"/>
              <a:ext cx="520700" cy="404813"/>
            </a:xfrm>
            <a:custGeom>
              <a:avLst/>
              <a:gdLst>
                <a:gd name="T0" fmla="*/ 7 w 95"/>
                <a:gd name="T1" fmla="*/ 74 h 74"/>
                <a:gd name="T2" fmla="*/ 0 w 95"/>
                <a:gd name="T3" fmla="*/ 67 h 74"/>
                <a:gd name="T4" fmla="*/ 0 w 95"/>
                <a:gd name="T5" fmla="*/ 7 h 74"/>
                <a:gd name="T6" fmla="*/ 7 w 95"/>
                <a:gd name="T7" fmla="*/ 0 h 74"/>
                <a:gd name="T8" fmla="*/ 88 w 95"/>
                <a:gd name="T9" fmla="*/ 0 h 74"/>
                <a:gd name="T10" fmla="*/ 95 w 95"/>
                <a:gd name="T11" fmla="*/ 7 h 74"/>
                <a:gd name="T12" fmla="*/ 95 w 95"/>
                <a:gd name="T13" fmla="*/ 67 h 74"/>
                <a:gd name="T14" fmla="*/ 88 w 95"/>
                <a:gd name="T15" fmla="*/ 74 h 74"/>
                <a:gd name="T16" fmla="*/ 7 w 95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74">
                  <a:moveTo>
                    <a:pt x="7" y="74"/>
                  </a:moveTo>
                  <a:cubicBezTo>
                    <a:pt x="3" y="74"/>
                    <a:pt x="0" y="71"/>
                    <a:pt x="0" y="6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2" y="0"/>
                    <a:pt x="95" y="4"/>
                    <a:pt x="95" y="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71"/>
                    <a:pt x="92" y="74"/>
                    <a:pt x="88" y="74"/>
                  </a:cubicBezTo>
                  <a:lnTo>
                    <a:pt x="7" y="74"/>
                  </a:lnTo>
                  <a:close/>
                </a:path>
              </a:pathLst>
            </a:cu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5"/>
            <p:cNvSpPr>
              <a:spLocks/>
            </p:cNvSpPr>
            <p:nvPr/>
          </p:nvSpPr>
          <p:spPr bwMode="auto">
            <a:xfrm>
              <a:off x="5995988" y="1471613"/>
              <a:ext cx="258763" cy="404813"/>
            </a:xfrm>
            <a:custGeom>
              <a:avLst/>
              <a:gdLst>
                <a:gd name="T0" fmla="*/ 40 w 47"/>
                <a:gd name="T1" fmla="*/ 0 h 74"/>
                <a:gd name="T2" fmla="*/ 0 w 47"/>
                <a:gd name="T3" fmla="*/ 0 h 74"/>
                <a:gd name="T4" fmla="*/ 0 w 47"/>
                <a:gd name="T5" fmla="*/ 74 h 74"/>
                <a:gd name="T6" fmla="*/ 40 w 47"/>
                <a:gd name="T7" fmla="*/ 74 h 74"/>
                <a:gd name="T8" fmla="*/ 47 w 47"/>
                <a:gd name="T9" fmla="*/ 67 h 74"/>
                <a:gd name="T10" fmla="*/ 47 w 47"/>
                <a:gd name="T11" fmla="*/ 7 h 74"/>
                <a:gd name="T12" fmla="*/ 40 w 47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4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4" y="74"/>
                    <a:pt x="47" y="71"/>
                    <a:pt x="47" y="6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4"/>
                    <a:pt x="44" y="0"/>
                    <a:pt x="40" y="0"/>
                  </a:cubicBezTo>
                  <a:close/>
                </a:path>
              </a:pathLst>
            </a:custGeom>
            <a:solidFill>
              <a:srgbClr val="CF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6"/>
            <p:cNvSpPr>
              <a:spLocks/>
            </p:cNvSpPr>
            <p:nvPr/>
          </p:nvSpPr>
          <p:spPr bwMode="auto">
            <a:xfrm>
              <a:off x="5667375" y="1393826"/>
              <a:ext cx="657225" cy="115888"/>
            </a:xfrm>
            <a:custGeom>
              <a:avLst/>
              <a:gdLst>
                <a:gd name="T0" fmla="*/ 120 w 120"/>
                <a:gd name="T1" fmla="*/ 21 h 21"/>
                <a:gd name="T2" fmla="*/ 120 w 120"/>
                <a:gd name="T3" fmla="*/ 13 h 21"/>
                <a:gd name="T4" fmla="*/ 106 w 120"/>
                <a:gd name="T5" fmla="*/ 0 h 21"/>
                <a:gd name="T6" fmla="*/ 13 w 120"/>
                <a:gd name="T7" fmla="*/ 0 h 21"/>
                <a:gd name="T8" fmla="*/ 0 w 120"/>
                <a:gd name="T9" fmla="*/ 13 h 21"/>
                <a:gd name="T10" fmla="*/ 0 w 120"/>
                <a:gd name="T11" fmla="*/ 21 h 21"/>
                <a:gd name="T12" fmla="*/ 120 w 1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21">
                  <a:moveTo>
                    <a:pt x="120" y="21"/>
                  </a:moveTo>
                  <a:cubicBezTo>
                    <a:pt x="120" y="13"/>
                    <a:pt x="120" y="13"/>
                    <a:pt x="120" y="13"/>
                  </a:cubicBezTo>
                  <a:cubicBezTo>
                    <a:pt x="120" y="6"/>
                    <a:pt x="114" y="0"/>
                    <a:pt x="10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120" y="21"/>
                  </a:lnTo>
                  <a:close/>
                </a:path>
              </a:pathLst>
            </a:custGeom>
            <a:solidFill>
              <a:srgbClr val="52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7"/>
            <p:cNvSpPr>
              <a:spLocks/>
            </p:cNvSpPr>
            <p:nvPr/>
          </p:nvSpPr>
          <p:spPr bwMode="auto">
            <a:xfrm>
              <a:off x="5995988" y="1393826"/>
              <a:ext cx="328613" cy="115888"/>
            </a:xfrm>
            <a:custGeom>
              <a:avLst/>
              <a:gdLst>
                <a:gd name="T0" fmla="*/ 46 w 60"/>
                <a:gd name="T1" fmla="*/ 0 h 21"/>
                <a:gd name="T2" fmla="*/ 0 w 60"/>
                <a:gd name="T3" fmla="*/ 0 h 21"/>
                <a:gd name="T4" fmla="*/ 0 w 60"/>
                <a:gd name="T5" fmla="*/ 21 h 21"/>
                <a:gd name="T6" fmla="*/ 60 w 60"/>
                <a:gd name="T7" fmla="*/ 21 h 21"/>
                <a:gd name="T8" fmla="*/ 60 w 60"/>
                <a:gd name="T9" fmla="*/ 13 h 21"/>
                <a:gd name="T10" fmla="*/ 46 w 6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1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6" y="0"/>
                  </a:cubicBez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8"/>
            <p:cNvSpPr>
              <a:spLocks/>
            </p:cNvSpPr>
            <p:nvPr/>
          </p:nvSpPr>
          <p:spPr bwMode="auto">
            <a:xfrm>
              <a:off x="5788025" y="1558926"/>
              <a:ext cx="395288" cy="234950"/>
            </a:xfrm>
            <a:custGeom>
              <a:avLst/>
              <a:gdLst>
                <a:gd name="T0" fmla="*/ 249 w 249"/>
                <a:gd name="T1" fmla="*/ 0 h 148"/>
                <a:gd name="T2" fmla="*/ 200 w 249"/>
                <a:gd name="T3" fmla="*/ 24 h 148"/>
                <a:gd name="T4" fmla="*/ 214 w 249"/>
                <a:gd name="T5" fmla="*/ 34 h 148"/>
                <a:gd name="T6" fmla="*/ 142 w 249"/>
                <a:gd name="T7" fmla="*/ 124 h 148"/>
                <a:gd name="T8" fmla="*/ 76 w 249"/>
                <a:gd name="T9" fmla="*/ 48 h 148"/>
                <a:gd name="T10" fmla="*/ 0 w 249"/>
                <a:gd name="T11" fmla="*/ 128 h 148"/>
                <a:gd name="T12" fmla="*/ 11 w 249"/>
                <a:gd name="T13" fmla="*/ 138 h 148"/>
                <a:gd name="T14" fmla="*/ 76 w 249"/>
                <a:gd name="T15" fmla="*/ 72 h 148"/>
                <a:gd name="T16" fmla="*/ 142 w 249"/>
                <a:gd name="T17" fmla="*/ 148 h 148"/>
                <a:gd name="T18" fmla="*/ 225 w 249"/>
                <a:gd name="T19" fmla="*/ 45 h 148"/>
                <a:gd name="T20" fmla="*/ 235 w 249"/>
                <a:gd name="T21" fmla="*/ 52 h 148"/>
                <a:gd name="T22" fmla="*/ 249 w 249"/>
                <a:gd name="T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148">
                  <a:moveTo>
                    <a:pt x="249" y="0"/>
                  </a:moveTo>
                  <a:lnTo>
                    <a:pt x="200" y="24"/>
                  </a:lnTo>
                  <a:lnTo>
                    <a:pt x="214" y="34"/>
                  </a:lnTo>
                  <a:lnTo>
                    <a:pt x="142" y="124"/>
                  </a:lnTo>
                  <a:lnTo>
                    <a:pt x="76" y="48"/>
                  </a:lnTo>
                  <a:lnTo>
                    <a:pt x="0" y="128"/>
                  </a:lnTo>
                  <a:lnTo>
                    <a:pt x="11" y="138"/>
                  </a:lnTo>
                  <a:lnTo>
                    <a:pt x="76" y="72"/>
                  </a:lnTo>
                  <a:lnTo>
                    <a:pt x="142" y="148"/>
                  </a:lnTo>
                  <a:lnTo>
                    <a:pt x="225" y="45"/>
                  </a:lnTo>
                  <a:lnTo>
                    <a:pt x="235" y="52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79"/>
            <p:cNvSpPr>
              <a:spLocks noChangeArrowheads="1"/>
            </p:cNvSpPr>
            <p:nvPr/>
          </p:nvSpPr>
          <p:spPr bwMode="auto">
            <a:xfrm>
              <a:off x="5772150" y="1581151"/>
              <a:ext cx="11113" cy="4763"/>
            </a:xfrm>
            <a:prstGeom prst="rect">
              <a:avLst/>
            </a:pr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80"/>
            <p:cNvSpPr>
              <a:spLocks noEditPoints="1"/>
            </p:cNvSpPr>
            <p:nvPr/>
          </p:nvSpPr>
          <p:spPr bwMode="auto">
            <a:xfrm>
              <a:off x="5799138" y="1581151"/>
              <a:ext cx="388938" cy="4763"/>
            </a:xfrm>
            <a:custGeom>
              <a:avLst/>
              <a:gdLst>
                <a:gd name="T0" fmla="*/ 245 w 245"/>
                <a:gd name="T1" fmla="*/ 3 h 3"/>
                <a:gd name="T2" fmla="*/ 235 w 245"/>
                <a:gd name="T3" fmla="*/ 3 h 3"/>
                <a:gd name="T4" fmla="*/ 235 w 245"/>
                <a:gd name="T5" fmla="*/ 0 h 3"/>
                <a:gd name="T6" fmla="*/ 245 w 245"/>
                <a:gd name="T7" fmla="*/ 0 h 3"/>
                <a:gd name="T8" fmla="*/ 245 w 245"/>
                <a:gd name="T9" fmla="*/ 3 h 3"/>
                <a:gd name="T10" fmla="*/ 221 w 245"/>
                <a:gd name="T11" fmla="*/ 3 h 3"/>
                <a:gd name="T12" fmla="*/ 211 w 245"/>
                <a:gd name="T13" fmla="*/ 3 h 3"/>
                <a:gd name="T14" fmla="*/ 211 w 245"/>
                <a:gd name="T15" fmla="*/ 0 h 3"/>
                <a:gd name="T16" fmla="*/ 221 w 245"/>
                <a:gd name="T17" fmla="*/ 0 h 3"/>
                <a:gd name="T18" fmla="*/ 221 w 245"/>
                <a:gd name="T19" fmla="*/ 3 h 3"/>
                <a:gd name="T20" fmla="*/ 197 w 245"/>
                <a:gd name="T21" fmla="*/ 3 h 3"/>
                <a:gd name="T22" fmla="*/ 187 w 245"/>
                <a:gd name="T23" fmla="*/ 3 h 3"/>
                <a:gd name="T24" fmla="*/ 187 w 245"/>
                <a:gd name="T25" fmla="*/ 0 h 3"/>
                <a:gd name="T26" fmla="*/ 197 w 245"/>
                <a:gd name="T27" fmla="*/ 0 h 3"/>
                <a:gd name="T28" fmla="*/ 197 w 245"/>
                <a:gd name="T29" fmla="*/ 3 h 3"/>
                <a:gd name="T30" fmla="*/ 176 w 245"/>
                <a:gd name="T31" fmla="*/ 3 h 3"/>
                <a:gd name="T32" fmla="*/ 162 w 245"/>
                <a:gd name="T33" fmla="*/ 3 h 3"/>
                <a:gd name="T34" fmla="*/ 162 w 245"/>
                <a:gd name="T35" fmla="*/ 0 h 3"/>
                <a:gd name="T36" fmla="*/ 176 w 245"/>
                <a:gd name="T37" fmla="*/ 0 h 3"/>
                <a:gd name="T38" fmla="*/ 176 w 245"/>
                <a:gd name="T39" fmla="*/ 3 h 3"/>
                <a:gd name="T40" fmla="*/ 152 w 245"/>
                <a:gd name="T41" fmla="*/ 3 h 3"/>
                <a:gd name="T42" fmla="*/ 142 w 245"/>
                <a:gd name="T43" fmla="*/ 3 h 3"/>
                <a:gd name="T44" fmla="*/ 142 w 245"/>
                <a:gd name="T45" fmla="*/ 0 h 3"/>
                <a:gd name="T46" fmla="*/ 152 w 245"/>
                <a:gd name="T47" fmla="*/ 0 h 3"/>
                <a:gd name="T48" fmla="*/ 152 w 245"/>
                <a:gd name="T49" fmla="*/ 3 h 3"/>
                <a:gd name="T50" fmla="*/ 128 w 245"/>
                <a:gd name="T51" fmla="*/ 3 h 3"/>
                <a:gd name="T52" fmla="*/ 118 w 245"/>
                <a:gd name="T53" fmla="*/ 3 h 3"/>
                <a:gd name="T54" fmla="*/ 118 w 245"/>
                <a:gd name="T55" fmla="*/ 0 h 3"/>
                <a:gd name="T56" fmla="*/ 128 w 245"/>
                <a:gd name="T57" fmla="*/ 0 h 3"/>
                <a:gd name="T58" fmla="*/ 128 w 245"/>
                <a:gd name="T59" fmla="*/ 3 h 3"/>
                <a:gd name="T60" fmla="*/ 107 w 245"/>
                <a:gd name="T61" fmla="*/ 3 h 3"/>
                <a:gd name="T62" fmla="*/ 93 w 245"/>
                <a:gd name="T63" fmla="*/ 3 h 3"/>
                <a:gd name="T64" fmla="*/ 93 w 245"/>
                <a:gd name="T65" fmla="*/ 0 h 3"/>
                <a:gd name="T66" fmla="*/ 107 w 245"/>
                <a:gd name="T67" fmla="*/ 0 h 3"/>
                <a:gd name="T68" fmla="*/ 107 w 245"/>
                <a:gd name="T69" fmla="*/ 3 h 3"/>
                <a:gd name="T70" fmla="*/ 83 w 245"/>
                <a:gd name="T71" fmla="*/ 3 h 3"/>
                <a:gd name="T72" fmla="*/ 69 w 245"/>
                <a:gd name="T73" fmla="*/ 3 h 3"/>
                <a:gd name="T74" fmla="*/ 69 w 245"/>
                <a:gd name="T75" fmla="*/ 0 h 3"/>
                <a:gd name="T76" fmla="*/ 83 w 245"/>
                <a:gd name="T77" fmla="*/ 0 h 3"/>
                <a:gd name="T78" fmla="*/ 83 w 245"/>
                <a:gd name="T79" fmla="*/ 3 h 3"/>
                <a:gd name="T80" fmla="*/ 59 w 245"/>
                <a:gd name="T81" fmla="*/ 3 h 3"/>
                <a:gd name="T82" fmla="*/ 49 w 245"/>
                <a:gd name="T83" fmla="*/ 3 h 3"/>
                <a:gd name="T84" fmla="*/ 49 w 245"/>
                <a:gd name="T85" fmla="*/ 0 h 3"/>
                <a:gd name="T86" fmla="*/ 59 w 245"/>
                <a:gd name="T87" fmla="*/ 0 h 3"/>
                <a:gd name="T88" fmla="*/ 59 w 245"/>
                <a:gd name="T89" fmla="*/ 3 h 3"/>
                <a:gd name="T90" fmla="*/ 35 w 245"/>
                <a:gd name="T91" fmla="*/ 3 h 3"/>
                <a:gd name="T92" fmla="*/ 24 w 245"/>
                <a:gd name="T93" fmla="*/ 3 h 3"/>
                <a:gd name="T94" fmla="*/ 24 w 245"/>
                <a:gd name="T95" fmla="*/ 0 h 3"/>
                <a:gd name="T96" fmla="*/ 35 w 245"/>
                <a:gd name="T97" fmla="*/ 0 h 3"/>
                <a:gd name="T98" fmla="*/ 35 w 245"/>
                <a:gd name="T99" fmla="*/ 3 h 3"/>
                <a:gd name="T100" fmla="*/ 14 w 245"/>
                <a:gd name="T101" fmla="*/ 3 h 3"/>
                <a:gd name="T102" fmla="*/ 0 w 245"/>
                <a:gd name="T103" fmla="*/ 3 h 3"/>
                <a:gd name="T104" fmla="*/ 0 w 245"/>
                <a:gd name="T105" fmla="*/ 0 h 3"/>
                <a:gd name="T106" fmla="*/ 14 w 245"/>
                <a:gd name="T107" fmla="*/ 0 h 3"/>
                <a:gd name="T108" fmla="*/ 14 w 245"/>
                <a:gd name="T10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5" h="3">
                  <a:moveTo>
                    <a:pt x="245" y="3"/>
                  </a:moveTo>
                  <a:lnTo>
                    <a:pt x="235" y="3"/>
                  </a:lnTo>
                  <a:lnTo>
                    <a:pt x="235" y="0"/>
                  </a:lnTo>
                  <a:lnTo>
                    <a:pt x="245" y="0"/>
                  </a:lnTo>
                  <a:lnTo>
                    <a:pt x="245" y="3"/>
                  </a:lnTo>
                  <a:close/>
                  <a:moveTo>
                    <a:pt x="221" y="3"/>
                  </a:moveTo>
                  <a:lnTo>
                    <a:pt x="211" y="3"/>
                  </a:lnTo>
                  <a:lnTo>
                    <a:pt x="211" y="0"/>
                  </a:lnTo>
                  <a:lnTo>
                    <a:pt x="221" y="0"/>
                  </a:lnTo>
                  <a:lnTo>
                    <a:pt x="221" y="3"/>
                  </a:lnTo>
                  <a:close/>
                  <a:moveTo>
                    <a:pt x="197" y="3"/>
                  </a:moveTo>
                  <a:lnTo>
                    <a:pt x="187" y="3"/>
                  </a:lnTo>
                  <a:lnTo>
                    <a:pt x="187" y="0"/>
                  </a:lnTo>
                  <a:lnTo>
                    <a:pt x="197" y="0"/>
                  </a:lnTo>
                  <a:lnTo>
                    <a:pt x="197" y="3"/>
                  </a:lnTo>
                  <a:close/>
                  <a:moveTo>
                    <a:pt x="176" y="3"/>
                  </a:moveTo>
                  <a:lnTo>
                    <a:pt x="162" y="3"/>
                  </a:lnTo>
                  <a:lnTo>
                    <a:pt x="162" y="0"/>
                  </a:lnTo>
                  <a:lnTo>
                    <a:pt x="176" y="0"/>
                  </a:lnTo>
                  <a:lnTo>
                    <a:pt x="176" y="3"/>
                  </a:lnTo>
                  <a:close/>
                  <a:moveTo>
                    <a:pt x="152" y="3"/>
                  </a:moveTo>
                  <a:lnTo>
                    <a:pt x="142" y="3"/>
                  </a:lnTo>
                  <a:lnTo>
                    <a:pt x="142" y="0"/>
                  </a:lnTo>
                  <a:lnTo>
                    <a:pt x="152" y="0"/>
                  </a:lnTo>
                  <a:lnTo>
                    <a:pt x="152" y="3"/>
                  </a:lnTo>
                  <a:close/>
                  <a:moveTo>
                    <a:pt x="128" y="3"/>
                  </a:moveTo>
                  <a:lnTo>
                    <a:pt x="118" y="3"/>
                  </a:lnTo>
                  <a:lnTo>
                    <a:pt x="118" y="0"/>
                  </a:lnTo>
                  <a:lnTo>
                    <a:pt x="128" y="0"/>
                  </a:lnTo>
                  <a:lnTo>
                    <a:pt x="128" y="3"/>
                  </a:lnTo>
                  <a:close/>
                  <a:moveTo>
                    <a:pt x="107" y="3"/>
                  </a:moveTo>
                  <a:lnTo>
                    <a:pt x="93" y="3"/>
                  </a:lnTo>
                  <a:lnTo>
                    <a:pt x="93" y="0"/>
                  </a:lnTo>
                  <a:lnTo>
                    <a:pt x="107" y="0"/>
                  </a:lnTo>
                  <a:lnTo>
                    <a:pt x="107" y="3"/>
                  </a:lnTo>
                  <a:close/>
                  <a:moveTo>
                    <a:pt x="83" y="3"/>
                  </a:moveTo>
                  <a:lnTo>
                    <a:pt x="69" y="3"/>
                  </a:lnTo>
                  <a:lnTo>
                    <a:pt x="69" y="0"/>
                  </a:lnTo>
                  <a:lnTo>
                    <a:pt x="83" y="0"/>
                  </a:lnTo>
                  <a:lnTo>
                    <a:pt x="83" y="3"/>
                  </a:lnTo>
                  <a:close/>
                  <a:moveTo>
                    <a:pt x="59" y="3"/>
                  </a:moveTo>
                  <a:lnTo>
                    <a:pt x="49" y="3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59" y="3"/>
                  </a:lnTo>
                  <a:close/>
                  <a:moveTo>
                    <a:pt x="35" y="3"/>
                  </a:moveTo>
                  <a:lnTo>
                    <a:pt x="24" y="3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35" y="3"/>
                  </a:lnTo>
                  <a:close/>
                  <a:moveTo>
                    <a:pt x="1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81"/>
            <p:cNvSpPr>
              <a:spLocks noChangeArrowheads="1"/>
            </p:cNvSpPr>
            <p:nvPr/>
          </p:nvSpPr>
          <p:spPr bwMode="auto">
            <a:xfrm>
              <a:off x="6205538" y="1581151"/>
              <a:ext cx="9525" cy="4763"/>
            </a:xfrm>
            <a:prstGeom prst="rect">
              <a:avLst/>
            </a:pr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82"/>
            <p:cNvSpPr>
              <a:spLocks noChangeArrowheads="1"/>
            </p:cNvSpPr>
            <p:nvPr/>
          </p:nvSpPr>
          <p:spPr bwMode="auto">
            <a:xfrm>
              <a:off x="5772150" y="1679576"/>
              <a:ext cx="11113" cy="4763"/>
            </a:xfrm>
            <a:prstGeom prst="rect">
              <a:avLst/>
            </a:pr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83"/>
            <p:cNvSpPr>
              <a:spLocks noEditPoints="1"/>
            </p:cNvSpPr>
            <p:nvPr/>
          </p:nvSpPr>
          <p:spPr bwMode="auto">
            <a:xfrm>
              <a:off x="5799138" y="1679576"/>
              <a:ext cx="388938" cy="4763"/>
            </a:xfrm>
            <a:custGeom>
              <a:avLst/>
              <a:gdLst>
                <a:gd name="T0" fmla="*/ 245 w 245"/>
                <a:gd name="T1" fmla="*/ 3 h 3"/>
                <a:gd name="T2" fmla="*/ 235 w 245"/>
                <a:gd name="T3" fmla="*/ 3 h 3"/>
                <a:gd name="T4" fmla="*/ 235 w 245"/>
                <a:gd name="T5" fmla="*/ 0 h 3"/>
                <a:gd name="T6" fmla="*/ 245 w 245"/>
                <a:gd name="T7" fmla="*/ 0 h 3"/>
                <a:gd name="T8" fmla="*/ 245 w 245"/>
                <a:gd name="T9" fmla="*/ 3 h 3"/>
                <a:gd name="T10" fmla="*/ 221 w 245"/>
                <a:gd name="T11" fmla="*/ 3 h 3"/>
                <a:gd name="T12" fmla="*/ 211 w 245"/>
                <a:gd name="T13" fmla="*/ 3 h 3"/>
                <a:gd name="T14" fmla="*/ 211 w 245"/>
                <a:gd name="T15" fmla="*/ 0 h 3"/>
                <a:gd name="T16" fmla="*/ 221 w 245"/>
                <a:gd name="T17" fmla="*/ 0 h 3"/>
                <a:gd name="T18" fmla="*/ 221 w 245"/>
                <a:gd name="T19" fmla="*/ 3 h 3"/>
                <a:gd name="T20" fmla="*/ 197 w 245"/>
                <a:gd name="T21" fmla="*/ 3 h 3"/>
                <a:gd name="T22" fmla="*/ 187 w 245"/>
                <a:gd name="T23" fmla="*/ 3 h 3"/>
                <a:gd name="T24" fmla="*/ 187 w 245"/>
                <a:gd name="T25" fmla="*/ 0 h 3"/>
                <a:gd name="T26" fmla="*/ 197 w 245"/>
                <a:gd name="T27" fmla="*/ 0 h 3"/>
                <a:gd name="T28" fmla="*/ 197 w 245"/>
                <a:gd name="T29" fmla="*/ 3 h 3"/>
                <a:gd name="T30" fmla="*/ 176 w 245"/>
                <a:gd name="T31" fmla="*/ 3 h 3"/>
                <a:gd name="T32" fmla="*/ 162 w 245"/>
                <a:gd name="T33" fmla="*/ 3 h 3"/>
                <a:gd name="T34" fmla="*/ 162 w 245"/>
                <a:gd name="T35" fmla="*/ 0 h 3"/>
                <a:gd name="T36" fmla="*/ 176 w 245"/>
                <a:gd name="T37" fmla="*/ 0 h 3"/>
                <a:gd name="T38" fmla="*/ 176 w 245"/>
                <a:gd name="T39" fmla="*/ 3 h 3"/>
                <a:gd name="T40" fmla="*/ 152 w 245"/>
                <a:gd name="T41" fmla="*/ 3 h 3"/>
                <a:gd name="T42" fmla="*/ 142 w 245"/>
                <a:gd name="T43" fmla="*/ 3 h 3"/>
                <a:gd name="T44" fmla="*/ 142 w 245"/>
                <a:gd name="T45" fmla="*/ 0 h 3"/>
                <a:gd name="T46" fmla="*/ 152 w 245"/>
                <a:gd name="T47" fmla="*/ 0 h 3"/>
                <a:gd name="T48" fmla="*/ 152 w 245"/>
                <a:gd name="T49" fmla="*/ 3 h 3"/>
                <a:gd name="T50" fmla="*/ 128 w 245"/>
                <a:gd name="T51" fmla="*/ 3 h 3"/>
                <a:gd name="T52" fmla="*/ 118 w 245"/>
                <a:gd name="T53" fmla="*/ 3 h 3"/>
                <a:gd name="T54" fmla="*/ 118 w 245"/>
                <a:gd name="T55" fmla="*/ 0 h 3"/>
                <a:gd name="T56" fmla="*/ 128 w 245"/>
                <a:gd name="T57" fmla="*/ 0 h 3"/>
                <a:gd name="T58" fmla="*/ 128 w 245"/>
                <a:gd name="T59" fmla="*/ 3 h 3"/>
                <a:gd name="T60" fmla="*/ 107 w 245"/>
                <a:gd name="T61" fmla="*/ 3 h 3"/>
                <a:gd name="T62" fmla="*/ 93 w 245"/>
                <a:gd name="T63" fmla="*/ 3 h 3"/>
                <a:gd name="T64" fmla="*/ 93 w 245"/>
                <a:gd name="T65" fmla="*/ 0 h 3"/>
                <a:gd name="T66" fmla="*/ 107 w 245"/>
                <a:gd name="T67" fmla="*/ 0 h 3"/>
                <a:gd name="T68" fmla="*/ 107 w 245"/>
                <a:gd name="T69" fmla="*/ 3 h 3"/>
                <a:gd name="T70" fmla="*/ 83 w 245"/>
                <a:gd name="T71" fmla="*/ 3 h 3"/>
                <a:gd name="T72" fmla="*/ 69 w 245"/>
                <a:gd name="T73" fmla="*/ 3 h 3"/>
                <a:gd name="T74" fmla="*/ 69 w 245"/>
                <a:gd name="T75" fmla="*/ 0 h 3"/>
                <a:gd name="T76" fmla="*/ 83 w 245"/>
                <a:gd name="T77" fmla="*/ 0 h 3"/>
                <a:gd name="T78" fmla="*/ 83 w 245"/>
                <a:gd name="T79" fmla="*/ 3 h 3"/>
                <a:gd name="T80" fmla="*/ 59 w 245"/>
                <a:gd name="T81" fmla="*/ 3 h 3"/>
                <a:gd name="T82" fmla="*/ 49 w 245"/>
                <a:gd name="T83" fmla="*/ 3 h 3"/>
                <a:gd name="T84" fmla="*/ 49 w 245"/>
                <a:gd name="T85" fmla="*/ 0 h 3"/>
                <a:gd name="T86" fmla="*/ 59 w 245"/>
                <a:gd name="T87" fmla="*/ 0 h 3"/>
                <a:gd name="T88" fmla="*/ 59 w 245"/>
                <a:gd name="T89" fmla="*/ 3 h 3"/>
                <a:gd name="T90" fmla="*/ 35 w 245"/>
                <a:gd name="T91" fmla="*/ 3 h 3"/>
                <a:gd name="T92" fmla="*/ 24 w 245"/>
                <a:gd name="T93" fmla="*/ 3 h 3"/>
                <a:gd name="T94" fmla="*/ 24 w 245"/>
                <a:gd name="T95" fmla="*/ 0 h 3"/>
                <a:gd name="T96" fmla="*/ 35 w 245"/>
                <a:gd name="T97" fmla="*/ 0 h 3"/>
                <a:gd name="T98" fmla="*/ 35 w 245"/>
                <a:gd name="T99" fmla="*/ 3 h 3"/>
                <a:gd name="T100" fmla="*/ 14 w 245"/>
                <a:gd name="T101" fmla="*/ 3 h 3"/>
                <a:gd name="T102" fmla="*/ 0 w 245"/>
                <a:gd name="T103" fmla="*/ 3 h 3"/>
                <a:gd name="T104" fmla="*/ 0 w 245"/>
                <a:gd name="T105" fmla="*/ 0 h 3"/>
                <a:gd name="T106" fmla="*/ 14 w 245"/>
                <a:gd name="T107" fmla="*/ 0 h 3"/>
                <a:gd name="T108" fmla="*/ 14 w 245"/>
                <a:gd name="T10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5" h="3">
                  <a:moveTo>
                    <a:pt x="245" y="3"/>
                  </a:moveTo>
                  <a:lnTo>
                    <a:pt x="235" y="3"/>
                  </a:lnTo>
                  <a:lnTo>
                    <a:pt x="235" y="0"/>
                  </a:lnTo>
                  <a:lnTo>
                    <a:pt x="245" y="0"/>
                  </a:lnTo>
                  <a:lnTo>
                    <a:pt x="245" y="3"/>
                  </a:lnTo>
                  <a:close/>
                  <a:moveTo>
                    <a:pt x="221" y="3"/>
                  </a:moveTo>
                  <a:lnTo>
                    <a:pt x="211" y="3"/>
                  </a:lnTo>
                  <a:lnTo>
                    <a:pt x="211" y="0"/>
                  </a:lnTo>
                  <a:lnTo>
                    <a:pt x="221" y="0"/>
                  </a:lnTo>
                  <a:lnTo>
                    <a:pt x="221" y="3"/>
                  </a:lnTo>
                  <a:close/>
                  <a:moveTo>
                    <a:pt x="197" y="3"/>
                  </a:moveTo>
                  <a:lnTo>
                    <a:pt x="187" y="3"/>
                  </a:lnTo>
                  <a:lnTo>
                    <a:pt x="187" y="0"/>
                  </a:lnTo>
                  <a:lnTo>
                    <a:pt x="197" y="0"/>
                  </a:lnTo>
                  <a:lnTo>
                    <a:pt x="197" y="3"/>
                  </a:lnTo>
                  <a:close/>
                  <a:moveTo>
                    <a:pt x="176" y="3"/>
                  </a:moveTo>
                  <a:lnTo>
                    <a:pt x="162" y="3"/>
                  </a:lnTo>
                  <a:lnTo>
                    <a:pt x="162" y="0"/>
                  </a:lnTo>
                  <a:lnTo>
                    <a:pt x="176" y="0"/>
                  </a:lnTo>
                  <a:lnTo>
                    <a:pt x="176" y="3"/>
                  </a:lnTo>
                  <a:close/>
                  <a:moveTo>
                    <a:pt x="152" y="3"/>
                  </a:moveTo>
                  <a:lnTo>
                    <a:pt x="142" y="3"/>
                  </a:lnTo>
                  <a:lnTo>
                    <a:pt x="142" y="0"/>
                  </a:lnTo>
                  <a:lnTo>
                    <a:pt x="152" y="0"/>
                  </a:lnTo>
                  <a:lnTo>
                    <a:pt x="152" y="3"/>
                  </a:lnTo>
                  <a:close/>
                  <a:moveTo>
                    <a:pt x="128" y="3"/>
                  </a:moveTo>
                  <a:lnTo>
                    <a:pt x="118" y="3"/>
                  </a:lnTo>
                  <a:lnTo>
                    <a:pt x="118" y="0"/>
                  </a:lnTo>
                  <a:lnTo>
                    <a:pt x="128" y="0"/>
                  </a:lnTo>
                  <a:lnTo>
                    <a:pt x="128" y="3"/>
                  </a:lnTo>
                  <a:close/>
                  <a:moveTo>
                    <a:pt x="107" y="3"/>
                  </a:moveTo>
                  <a:lnTo>
                    <a:pt x="93" y="3"/>
                  </a:lnTo>
                  <a:lnTo>
                    <a:pt x="93" y="0"/>
                  </a:lnTo>
                  <a:lnTo>
                    <a:pt x="107" y="0"/>
                  </a:lnTo>
                  <a:lnTo>
                    <a:pt x="107" y="3"/>
                  </a:lnTo>
                  <a:close/>
                  <a:moveTo>
                    <a:pt x="83" y="3"/>
                  </a:moveTo>
                  <a:lnTo>
                    <a:pt x="69" y="3"/>
                  </a:lnTo>
                  <a:lnTo>
                    <a:pt x="69" y="0"/>
                  </a:lnTo>
                  <a:lnTo>
                    <a:pt x="83" y="0"/>
                  </a:lnTo>
                  <a:lnTo>
                    <a:pt x="83" y="3"/>
                  </a:lnTo>
                  <a:close/>
                  <a:moveTo>
                    <a:pt x="59" y="3"/>
                  </a:moveTo>
                  <a:lnTo>
                    <a:pt x="49" y="3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59" y="3"/>
                  </a:lnTo>
                  <a:close/>
                  <a:moveTo>
                    <a:pt x="35" y="3"/>
                  </a:moveTo>
                  <a:lnTo>
                    <a:pt x="24" y="3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35" y="3"/>
                  </a:lnTo>
                  <a:close/>
                  <a:moveTo>
                    <a:pt x="1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84"/>
            <p:cNvSpPr>
              <a:spLocks noChangeArrowheads="1"/>
            </p:cNvSpPr>
            <p:nvPr/>
          </p:nvSpPr>
          <p:spPr bwMode="auto">
            <a:xfrm>
              <a:off x="6205538" y="1679576"/>
              <a:ext cx="9525" cy="4763"/>
            </a:xfrm>
            <a:prstGeom prst="rect">
              <a:avLst/>
            </a:pr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85"/>
            <p:cNvSpPr>
              <a:spLocks noChangeArrowheads="1"/>
            </p:cNvSpPr>
            <p:nvPr/>
          </p:nvSpPr>
          <p:spPr bwMode="auto">
            <a:xfrm>
              <a:off x="5772150" y="1782763"/>
              <a:ext cx="11113" cy="1588"/>
            </a:xfrm>
            <a:prstGeom prst="rect">
              <a:avLst/>
            </a:pr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6"/>
            <p:cNvSpPr>
              <a:spLocks noEditPoints="1"/>
            </p:cNvSpPr>
            <p:nvPr/>
          </p:nvSpPr>
          <p:spPr bwMode="auto">
            <a:xfrm>
              <a:off x="5799138" y="1782763"/>
              <a:ext cx="388938" cy="0"/>
            </a:xfrm>
            <a:custGeom>
              <a:avLst/>
              <a:gdLst>
                <a:gd name="T0" fmla="*/ 245 w 245"/>
                <a:gd name="T1" fmla="*/ 235 w 245"/>
                <a:gd name="T2" fmla="*/ 235 w 245"/>
                <a:gd name="T3" fmla="*/ 245 w 245"/>
                <a:gd name="T4" fmla="*/ 245 w 245"/>
                <a:gd name="T5" fmla="*/ 221 w 245"/>
                <a:gd name="T6" fmla="*/ 211 w 245"/>
                <a:gd name="T7" fmla="*/ 211 w 245"/>
                <a:gd name="T8" fmla="*/ 221 w 245"/>
                <a:gd name="T9" fmla="*/ 221 w 245"/>
                <a:gd name="T10" fmla="*/ 197 w 245"/>
                <a:gd name="T11" fmla="*/ 187 w 245"/>
                <a:gd name="T12" fmla="*/ 187 w 245"/>
                <a:gd name="T13" fmla="*/ 197 w 245"/>
                <a:gd name="T14" fmla="*/ 197 w 245"/>
                <a:gd name="T15" fmla="*/ 176 w 245"/>
                <a:gd name="T16" fmla="*/ 162 w 245"/>
                <a:gd name="T17" fmla="*/ 162 w 245"/>
                <a:gd name="T18" fmla="*/ 176 w 245"/>
                <a:gd name="T19" fmla="*/ 176 w 245"/>
                <a:gd name="T20" fmla="*/ 152 w 245"/>
                <a:gd name="T21" fmla="*/ 142 w 245"/>
                <a:gd name="T22" fmla="*/ 142 w 245"/>
                <a:gd name="T23" fmla="*/ 152 w 245"/>
                <a:gd name="T24" fmla="*/ 152 w 245"/>
                <a:gd name="T25" fmla="*/ 128 w 245"/>
                <a:gd name="T26" fmla="*/ 118 w 245"/>
                <a:gd name="T27" fmla="*/ 118 w 245"/>
                <a:gd name="T28" fmla="*/ 128 w 245"/>
                <a:gd name="T29" fmla="*/ 128 w 245"/>
                <a:gd name="T30" fmla="*/ 107 w 245"/>
                <a:gd name="T31" fmla="*/ 93 w 245"/>
                <a:gd name="T32" fmla="*/ 93 w 245"/>
                <a:gd name="T33" fmla="*/ 107 w 245"/>
                <a:gd name="T34" fmla="*/ 107 w 245"/>
                <a:gd name="T35" fmla="*/ 83 w 245"/>
                <a:gd name="T36" fmla="*/ 69 w 245"/>
                <a:gd name="T37" fmla="*/ 69 w 245"/>
                <a:gd name="T38" fmla="*/ 83 w 245"/>
                <a:gd name="T39" fmla="*/ 83 w 245"/>
                <a:gd name="T40" fmla="*/ 59 w 245"/>
                <a:gd name="T41" fmla="*/ 49 w 245"/>
                <a:gd name="T42" fmla="*/ 49 w 245"/>
                <a:gd name="T43" fmla="*/ 59 w 245"/>
                <a:gd name="T44" fmla="*/ 59 w 245"/>
                <a:gd name="T45" fmla="*/ 35 w 245"/>
                <a:gd name="T46" fmla="*/ 24 w 245"/>
                <a:gd name="T47" fmla="*/ 24 w 245"/>
                <a:gd name="T48" fmla="*/ 35 w 245"/>
                <a:gd name="T49" fmla="*/ 35 w 245"/>
                <a:gd name="T50" fmla="*/ 14 w 245"/>
                <a:gd name="T51" fmla="*/ 0 w 245"/>
                <a:gd name="T52" fmla="*/ 0 w 245"/>
                <a:gd name="T53" fmla="*/ 14 w 245"/>
                <a:gd name="T54" fmla="*/ 14 w 2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</a:cxnLst>
              <a:rect l="0" t="0" r="r" b="b"/>
              <a:pathLst>
                <a:path w="245">
                  <a:moveTo>
                    <a:pt x="245" y="0"/>
                  </a:moveTo>
                  <a:lnTo>
                    <a:pt x="235" y="0"/>
                  </a:lnTo>
                  <a:lnTo>
                    <a:pt x="235" y="0"/>
                  </a:lnTo>
                  <a:lnTo>
                    <a:pt x="245" y="0"/>
                  </a:lnTo>
                  <a:lnTo>
                    <a:pt x="245" y="0"/>
                  </a:lnTo>
                  <a:close/>
                  <a:moveTo>
                    <a:pt x="221" y="0"/>
                  </a:moveTo>
                  <a:lnTo>
                    <a:pt x="211" y="0"/>
                  </a:lnTo>
                  <a:lnTo>
                    <a:pt x="211" y="0"/>
                  </a:lnTo>
                  <a:lnTo>
                    <a:pt x="221" y="0"/>
                  </a:lnTo>
                  <a:lnTo>
                    <a:pt x="221" y="0"/>
                  </a:lnTo>
                  <a:close/>
                  <a:moveTo>
                    <a:pt x="197" y="0"/>
                  </a:moveTo>
                  <a:lnTo>
                    <a:pt x="187" y="0"/>
                  </a:lnTo>
                  <a:lnTo>
                    <a:pt x="187" y="0"/>
                  </a:lnTo>
                  <a:lnTo>
                    <a:pt x="197" y="0"/>
                  </a:lnTo>
                  <a:lnTo>
                    <a:pt x="197" y="0"/>
                  </a:lnTo>
                  <a:close/>
                  <a:moveTo>
                    <a:pt x="176" y="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76" y="0"/>
                  </a:lnTo>
                  <a:lnTo>
                    <a:pt x="176" y="0"/>
                  </a:lnTo>
                  <a:close/>
                  <a:moveTo>
                    <a:pt x="152" y="0"/>
                  </a:moveTo>
                  <a:lnTo>
                    <a:pt x="142" y="0"/>
                  </a:lnTo>
                  <a:lnTo>
                    <a:pt x="142" y="0"/>
                  </a:lnTo>
                  <a:lnTo>
                    <a:pt x="152" y="0"/>
                  </a:lnTo>
                  <a:lnTo>
                    <a:pt x="152" y="0"/>
                  </a:lnTo>
                  <a:close/>
                  <a:moveTo>
                    <a:pt x="128" y="0"/>
                  </a:moveTo>
                  <a:lnTo>
                    <a:pt x="118" y="0"/>
                  </a:lnTo>
                  <a:lnTo>
                    <a:pt x="118" y="0"/>
                  </a:lnTo>
                  <a:lnTo>
                    <a:pt x="128" y="0"/>
                  </a:lnTo>
                  <a:lnTo>
                    <a:pt x="128" y="0"/>
                  </a:lnTo>
                  <a:close/>
                  <a:moveTo>
                    <a:pt x="107" y="0"/>
                  </a:moveTo>
                  <a:lnTo>
                    <a:pt x="93" y="0"/>
                  </a:lnTo>
                  <a:lnTo>
                    <a:pt x="93" y="0"/>
                  </a:lnTo>
                  <a:lnTo>
                    <a:pt x="107" y="0"/>
                  </a:lnTo>
                  <a:lnTo>
                    <a:pt x="107" y="0"/>
                  </a:lnTo>
                  <a:close/>
                  <a:moveTo>
                    <a:pt x="83" y="0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83" y="0"/>
                  </a:lnTo>
                  <a:lnTo>
                    <a:pt x="83" y="0"/>
                  </a:lnTo>
                  <a:close/>
                  <a:moveTo>
                    <a:pt x="5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35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1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87"/>
            <p:cNvSpPr>
              <a:spLocks noChangeArrowheads="1"/>
            </p:cNvSpPr>
            <p:nvPr/>
          </p:nvSpPr>
          <p:spPr bwMode="auto">
            <a:xfrm>
              <a:off x="6205538" y="1782763"/>
              <a:ext cx="9525" cy="1588"/>
            </a:xfrm>
            <a:prstGeom prst="rect">
              <a:avLst/>
            </a:pr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1559670" y="4153888"/>
            <a:ext cx="490181" cy="439472"/>
            <a:chOff x="4348163" y="4078289"/>
            <a:chExt cx="782638" cy="701675"/>
          </a:xfrm>
        </p:grpSpPr>
        <p:sp>
          <p:nvSpPr>
            <p:cNvPr id="199" name="Rectangle 390"/>
            <p:cNvSpPr>
              <a:spLocks noChangeArrowheads="1"/>
            </p:cNvSpPr>
            <p:nvPr/>
          </p:nvSpPr>
          <p:spPr bwMode="auto">
            <a:xfrm>
              <a:off x="4502150" y="4078289"/>
              <a:ext cx="476250" cy="169863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391"/>
            <p:cNvSpPr>
              <a:spLocks noChangeArrowheads="1"/>
            </p:cNvSpPr>
            <p:nvPr/>
          </p:nvSpPr>
          <p:spPr bwMode="auto">
            <a:xfrm>
              <a:off x="4725988" y="4078289"/>
              <a:ext cx="252413" cy="169863"/>
            </a:xfrm>
            <a:prstGeom prst="rect">
              <a:avLst/>
            </a:pr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392"/>
            <p:cNvSpPr>
              <a:spLocks/>
            </p:cNvSpPr>
            <p:nvPr/>
          </p:nvSpPr>
          <p:spPr bwMode="auto">
            <a:xfrm>
              <a:off x="4348163" y="4237039"/>
              <a:ext cx="782638" cy="373063"/>
            </a:xfrm>
            <a:custGeom>
              <a:avLst/>
              <a:gdLst>
                <a:gd name="T0" fmla="*/ 143 w 143"/>
                <a:gd name="T1" fmla="*/ 57 h 68"/>
                <a:gd name="T2" fmla="*/ 132 w 143"/>
                <a:gd name="T3" fmla="*/ 68 h 68"/>
                <a:gd name="T4" fmla="*/ 11 w 143"/>
                <a:gd name="T5" fmla="*/ 68 h 68"/>
                <a:gd name="T6" fmla="*/ 0 w 143"/>
                <a:gd name="T7" fmla="*/ 57 h 68"/>
                <a:gd name="T8" fmla="*/ 0 w 143"/>
                <a:gd name="T9" fmla="*/ 11 h 68"/>
                <a:gd name="T10" fmla="*/ 11 w 143"/>
                <a:gd name="T11" fmla="*/ 0 h 68"/>
                <a:gd name="T12" fmla="*/ 132 w 143"/>
                <a:gd name="T13" fmla="*/ 0 h 68"/>
                <a:gd name="T14" fmla="*/ 143 w 143"/>
                <a:gd name="T15" fmla="*/ 11 h 68"/>
                <a:gd name="T16" fmla="*/ 143 w 143"/>
                <a:gd name="T1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68">
                  <a:moveTo>
                    <a:pt x="143" y="57"/>
                  </a:moveTo>
                  <a:cubicBezTo>
                    <a:pt x="143" y="63"/>
                    <a:pt x="138" y="68"/>
                    <a:pt x="13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5" y="68"/>
                    <a:pt x="0" y="63"/>
                    <a:pt x="0" y="5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8" y="0"/>
                    <a:pt x="143" y="5"/>
                    <a:pt x="143" y="11"/>
                  </a:cubicBezTo>
                  <a:lnTo>
                    <a:pt x="143" y="57"/>
                  </a:lnTo>
                  <a:close/>
                </a:path>
              </a:pathLst>
            </a:cu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Oval 393"/>
            <p:cNvSpPr>
              <a:spLocks noChangeArrowheads="1"/>
            </p:cNvSpPr>
            <p:nvPr/>
          </p:nvSpPr>
          <p:spPr bwMode="auto">
            <a:xfrm>
              <a:off x="4413250" y="4292601"/>
              <a:ext cx="44450" cy="42863"/>
            </a:xfrm>
            <a:prstGeom prst="ellipse">
              <a:avLst/>
            </a:prstGeom>
            <a:solidFill>
              <a:srgbClr val="CC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Oval 394"/>
            <p:cNvSpPr>
              <a:spLocks noChangeArrowheads="1"/>
            </p:cNvSpPr>
            <p:nvPr/>
          </p:nvSpPr>
          <p:spPr bwMode="auto">
            <a:xfrm>
              <a:off x="4491038" y="4292601"/>
              <a:ext cx="42863" cy="42863"/>
            </a:xfrm>
            <a:prstGeom prst="ellipse">
              <a:avLst/>
            </a:prstGeom>
            <a:solidFill>
              <a:srgbClr val="2D8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395"/>
            <p:cNvSpPr>
              <a:spLocks/>
            </p:cNvSpPr>
            <p:nvPr/>
          </p:nvSpPr>
          <p:spPr bwMode="auto">
            <a:xfrm>
              <a:off x="4725988" y="4237039"/>
              <a:ext cx="404813" cy="373063"/>
            </a:xfrm>
            <a:custGeom>
              <a:avLst/>
              <a:gdLst>
                <a:gd name="T0" fmla="*/ 63 w 74"/>
                <a:gd name="T1" fmla="*/ 0 h 68"/>
                <a:gd name="T2" fmla="*/ 0 w 74"/>
                <a:gd name="T3" fmla="*/ 0 h 68"/>
                <a:gd name="T4" fmla="*/ 0 w 74"/>
                <a:gd name="T5" fmla="*/ 68 h 68"/>
                <a:gd name="T6" fmla="*/ 63 w 74"/>
                <a:gd name="T7" fmla="*/ 68 h 68"/>
                <a:gd name="T8" fmla="*/ 74 w 74"/>
                <a:gd name="T9" fmla="*/ 57 h 68"/>
                <a:gd name="T10" fmla="*/ 74 w 74"/>
                <a:gd name="T11" fmla="*/ 11 h 68"/>
                <a:gd name="T12" fmla="*/ 63 w 74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68">
                  <a:moveTo>
                    <a:pt x="6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9" y="68"/>
                    <a:pt x="74" y="63"/>
                    <a:pt x="74" y="5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5"/>
                    <a:pt x="69" y="0"/>
                    <a:pt x="63" y="0"/>
                  </a:cubicBezTo>
                  <a:close/>
                </a:path>
              </a:pathLst>
            </a:custGeom>
            <a:solidFill>
              <a:srgbClr val="C3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396"/>
            <p:cNvSpPr>
              <a:spLocks noChangeArrowheads="1"/>
            </p:cNvSpPr>
            <p:nvPr/>
          </p:nvSpPr>
          <p:spPr bwMode="auto">
            <a:xfrm>
              <a:off x="4462463" y="4433889"/>
              <a:ext cx="554038" cy="176213"/>
            </a:xfrm>
            <a:prstGeom prst="rect">
              <a:avLst/>
            </a:pr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397"/>
            <p:cNvSpPr>
              <a:spLocks noChangeArrowheads="1"/>
            </p:cNvSpPr>
            <p:nvPr/>
          </p:nvSpPr>
          <p:spPr bwMode="auto">
            <a:xfrm>
              <a:off x="4484688" y="4456114"/>
              <a:ext cx="509588" cy="317500"/>
            </a:xfrm>
            <a:prstGeom prst="rect">
              <a:avLst/>
            </a:prstGeom>
            <a:solidFill>
              <a:srgbClr val="CDE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398"/>
            <p:cNvSpPr>
              <a:spLocks noChangeArrowheads="1"/>
            </p:cNvSpPr>
            <p:nvPr/>
          </p:nvSpPr>
          <p:spPr bwMode="auto">
            <a:xfrm>
              <a:off x="4721225" y="4456114"/>
              <a:ext cx="273050" cy="317500"/>
            </a:xfrm>
            <a:prstGeom prst="rect">
              <a:avLst/>
            </a:prstGeom>
            <a:solidFill>
              <a:srgbClr val="99D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399"/>
            <p:cNvSpPr>
              <a:spLocks noEditPoints="1"/>
            </p:cNvSpPr>
            <p:nvPr/>
          </p:nvSpPr>
          <p:spPr bwMode="auto">
            <a:xfrm>
              <a:off x="4479925" y="4451351"/>
              <a:ext cx="520700" cy="328613"/>
            </a:xfrm>
            <a:custGeom>
              <a:avLst/>
              <a:gdLst>
                <a:gd name="T0" fmla="*/ 328 w 328"/>
                <a:gd name="T1" fmla="*/ 207 h 207"/>
                <a:gd name="T2" fmla="*/ 0 w 328"/>
                <a:gd name="T3" fmla="*/ 207 h 207"/>
                <a:gd name="T4" fmla="*/ 0 w 328"/>
                <a:gd name="T5" fmla="*/ 0 h 207"/>
                <a:gd name="T6" fmla="*/ 328 w 328"/>
                <a:gd name="T7" fmla="*/ 0 h 207"/>
                <a:gd name="T8" fmla="*/ 328 w 328"/>
                <a:gd name="T9" fmla="*/ 207 h 207"/>
                <a:gd name="T10" fmla="*/ 7 w 328"/>
                <a:gd name="T11" fmla="*/ 200 h 207"/>
                <a:gd name="T12" fmla="*/ 321 w 328"/>
                <a:gd name="T13" fmla="*/ 200 h 207"/>
                <a:gd name="T14" fmla="*/ 321 w 328"/>
                <a:gd name="T15" fmla="*/ 7 h 207"/>
                <a:gd name="T16" fmla="*/ 7 w 328"/>
                <a:gd name="T17" fmla="*/ 7 h 207"/>
                <a:gd name="T18" fmla="*/ 7 w 328"/>
                <a:gd name="T19" fmla="*/ 20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207">
                  <a:moveTo>
                    <a:pt x="328" y="207"/>
                  </a:moveTo>
                  <a:lnTo>
                    <a:pt x="0" y="207"/>
                  </a:lnTo>
                  <a:lnTo>
                    <a:pt x="0" y="0"/>
                  </a:lnTo>
                  <a:lnTo>
                    <a:pt x="328" y="0"/>
                  </a:lnTo>
                  <a:lnTo>
                    <a:pt x="328" y="207"/>
                  </a:lnTo>
                  <a:close/>
                  <a:moveTo>
                    <a:pt x="7" y="200"/>
                  </a:moveTo>
                  <a:lnTo>
                    <a:pt x="321" y="200"/>
                  </a:lnTo>
                  <a:lnTo>
                    <a:pt x="321" y="7"/>
                  </a:lnTo>
                  <a:lnTo>
                    <a:pt x="7" y="7"/>
                  </a:lnTo>
                  <a:lnTo>
                    <a:pt x="7" y="200"/>
                  </a:lnTo>
                  <a:close/>
                </a:path>
              </a:pathLst>
            </a:custGeom>
            <a:solidFill>
              <a:srgbClr val="9E9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400"/>
            <p:cNvSpPr>
              <a:spLocks noChangeArrowheads="1"/>
            </p:cNvSpPr>
            <p:nvPr/>
          </p:nvSpPr>
          <p:spPr bwMode="auto">
            <a:xfrm>
              <a:off x="4529138" y="4494214"/>
              <a:ext cx="427038" cy="22225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401"/>
            <p:cNvSpPr>
              <a:spLocks noChangeArrowheads="1"/>
            </p:cNvSpPr>
            <p:nvPr/>
          </p:nvSpPr>
          <p:spPr bwMode="auto">
            <a:xfrm>
              <a:off x="4529138" y="4560889"/>
              <a:ext cx="427038" cy="22225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402"/>
            <p:cNvSpPr>
              <a:spLocks noChangeArrowheads="1"/>
            </p:cNvSpPr>
            <p:nvPr/>
          </p:nvSpPr>
          <p:spPr bwMode="auto">
            <a:xfrm>
              <a:off x="4529138" y="4625976"/>
              <a:ext cx="427038" cy="17463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403"/>
            <p:cNvSpPr>
              <a:spLocks noChangeArrowheads="1"/>
            </p:cNvSpPr>
            <p:nvPr/>
          </p:nvSpPr>
          <p:spPr bwMode="auto">
            <a:xfrm>
              <a:off x="4529138" y="4686301"/>
              <a:ext cx="158750" cy="22225"/>
            </a:xfrm>
            <a:prstGeom prst="rect">
              <a:avLst/>
            </a:prstGeom>
            <a:solidFill>
              <a:srgbClr val="52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14" name="Chart 2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568210"/>
              </p:ext>
            </p:extLst>
          </p:nvPr>
        </p:nvGraphicFramePr>
        <p:xfrm>
          <a:off x="5240654" y="1575048"/>
          <a:ext cx="4314508" cy="2068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5" name="TextBox 214"/>
          <p:cNvSpPr txBox="1"/>
          <p:nvPr/>
        </p:nvSpPr>
        <p:spPr>
          <a:xfrm>
            <a:off x="5873633" y="5669909"/>
            <a:ext cx="3950622" cy="855499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ru-RU" sz="800" b="1" dirty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Источники:</a:t>
            </a:r>
          </a:p>
          <a:p>
            <a:r>
              <a:rPr lang="en-US" sz="8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sz="800" dirty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://ww2.cfo.com/risk-compliance/2012/09/reputational-risk-tops-board-worries</a:t>
            </a:r>
            <a:r>
              <a:rPr lang="en-US" sz="8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/</a:t>
            </a:r>
            <a:endParaRPr lang="ru-RU" sz="80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800" dirty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US" sz="8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twisri.blogspot.ru/2010/11/comparison-of-csr-methodologies-angela.html</a:t>
            </a:r>
            <a:endParaRPr lang="ru-RU" sz="80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800" dirty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http://www.chinacsrproject.org/Uploads/%</a:t>
            </a:r>
            <a:r>
              <a:rPr lang="en-US" sz="8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7BEA74A6EC-FCD4-4699-B0ED-FE83A70F854D%7D_Costs%20and%20Benefits%20of%20CSR_20120615.pdf</a:t>
            </a:r>
            <a:r>
              <a:rPr lang="ru-RU" sz="8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80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Экономическая эффективность: </a:t>
            </a:r>
            <a:br>
              <a:rPr lang="ru-RU" dirty="0"/>
            </a:br>
            <a:r>
              <a:rPr lang="ru-RU" dirty="0" smtClean="0"/>
              <a:t>Финансовые </a:t>
            </a:r>
            <a:r>
              <a:rPr lang="ru-RU" dirty="0"/>
              <a:t>показатели (</a:t>
            </a:r>
            <a:r>
              <a:rPr lang="ru-RU" dirty="0" smtClean="0"/>
              <a:t>1/2)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489" y="1288670"/>
            <a:ext cx="4530376" cy="2376486"/>
          </a:xfrm>
          <a:prstGeom prst="rect">
            <a:avLst/>
          </a:prstGeom>
          <a:effectLst/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50489" y="1268413"/>
            <a:ext cx="997076" cy="2376487"/>
          </a:xfrm>
          <a:prstGeom prst="rightArrow">
            <a:avLst>
              <a:gd name="adj1" fmla="val 83962"/>
              <a:gd name="adj2" fmla="val 79859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vert="vert270"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145" y="1288670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sp>
        <p:nvSpPr>
          <p:cNvPr id="7" name="Rectangle 6"/>
          <p:cNvSpPr/>
          <p:nvPr/>
        </p:nvSpPr>
        <p:spPr>
          <a:xfrm>
            <a:off x="1358510" y="1785285"/>
            <a:ext cx="3450473" cy="1787731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</a:pPr>
            <a:r>
              <a:rPr lang="ru-RU" sz="1100" dirty="0">
                <a:solidFill>
                  <a:schemeClr val="tx1"/>
                </a:solidFill>
              </a:rPr>
              <a:t>По данным </a:t>
            </a:r>
            <a:r>
              <a:rPr lang="ru-RU" sz="1100" dirty="0" err="1">
                <a:solidFill>
                  <a:schemeClr val="tx1"/>
                </a:solidFill>
              </a:rPr>
              <a:t>Liberty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Mutual</a:t>
            </a:r>
            <a:r>
              <a:rPr lang="ru-RU" sz="1100" dirty="0">
                <a:solidFill>
                  <a:schemeClr val="tx1"/>
                </a:solidFill>
              </a:rPr>
              <a:t>*, на ликвидацию последствий топ-10 несчастных производственных случаев компании тратят около </a:t>
            </a:r>
            <a:r>
              <a:rPr lang="ru-RU" sz="1100" dirty="0">
                <a:solidFill>
                  <a:schemeClr val="tx1"/>
                </a:solidFill>
                <a:latin typeface="Arial Black" panose="020B0A04020102020204" pitchFamily="34" charset="0"/>
              </a:rPr>
              <a:t>60 млрд. долларов </a:t>
            </a:r>
            <a:r>
              <a:rPr lang="ru-RU" sz="1100" dirty="0">
                <a:solidFill>
                  <a:schemeClr val="tx1"/>
                </a:solidFill>
              </a:rPr>
              <a:t>ежегодно в виде прямых издержек.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</a:pPr>
            <a:r>
              <a:rPr lang="ru-RU" sz="1100" dirty="0" smtClean="0">
                <a:solidFill>
                  <a:schemeClr val="tx1"/>
                </a:solidFill>
              </a:rPr>
              <a:t>Целенаправленное </a:t>
            </a:r>
            <a:r>
              <a:rPr lang="ru-RU" sz="1100" dirty="0">
                <a:solidFill>
                  <a:schemeClr val="tx1"/>
                </a:solidFill>
              </a:rPr>
              <a:t>внедрение программ в области охраны труда и безопасности означает:</a:t>
            </a:r>
          </a:p>
        </p:txBody>
      </p:sp>
      <p:sp>
        <p:nvSpPr>
          <p:cNvPr id="8" name="Rectangle 7"/>
          <p:cNvSpPr/>
          <p:nvPr/>
        </p:nvSpPr>
        <p:spPr>
          <a:xfrm>
            <a:off x="1358507" y="1353714"/>
            <a:ext cx="2720406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4066AA"/>
                </a:solidFill>
                <a:latin typeface="Arial Black" panose="020B0A04020102020204" pitchFamily="34" charset="0"/>
              </a:rPr>
              <a:t>Экономическая эффективность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30967" y="1434093"/>
            <a:ext cx="288032" cy="288032"/>
            <a:chOff x="3461395" y="3256828"/>
            <a:chExt cx="288032" cy="288032"/>
          </a:xfrm>
        </p:grpSpPr>
        <p:sp>
          <p:nvSpPr>
            <p:cNvPr id="10" name="Oval 9"/>
            <p:cNvSpPr/>
            <p:nvPr/>
          </p:nvSpPr>
          <p:spPr>
            <a:xfrm>
              <a:off x="3461395" y="3256828"/>
              <a:ext cx="288032" cy="288032"/>
            </a:xfrm>
            <a:prstGeom prst="ellipse">
              <a:avLst/>
            </a:prstGeom>
            <a:solidFill>
              <a:srgbClr val="DC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3534598" y="3332056"/>
              <a:ext cx="198016" cy="150383"/>
            </a:xfrm>
            <a:prstGeom prst="triangle">
              <a:avLst/>
            </a:prstGeom>
            <a:solidFill>
              <a:srgbClr val="406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50897" y="1254057"/>
            <a:ext cx="345777" cy="491367"/>
            <a:chOff x="1587500" y="3903664"/>
            <a:chExt cx="542925" cy="771525"/>
          </a:xfrm>
        </p:grpSpPr>
        <p:sp>
          <p:nvSpPr>
            <p:cNvPr id="21" name="Freeform 364"/>
            <p:cNvSpPr>
              <a:spLocks/>
            </p:cNvSpPr>
            <p:nvPr/>
          </p:nvSpPr>
          <p:spPr bwMode="auto">
            <a:xfrm>
              <a:off x="1587500" y="3903664"/>
              <a:ext cx="542925" cy="771525"/>
            </a:xfrm>
            <a:custGeom>
              <a:avLst/>
              <a:gdLst>
                <a:gd name="T0" fmla="*/ 23 w 99"/>
                <a:gd name="T1" fmla="*/ 138 h 141"/>
                <a:gd name="T2" fmla="*/ 22 w 99"/>
                <a:gd name="T3" fmla="*/ 137 h 141"/>
                <a:gd name="T4" fmla="*/ 18 w 99"/>
                <a:gd name="T5" fmla="*/ 96 h 141"/>
                <a:gd name="T6" fmla="*/ 44 w 99"/>
                <a:gd name="T7" fmla="*/ 40 h 141"/>
                <a:gd name="T8" fmla="*/ 56 w 99"/>
                <a:gd name="T9" fmla="*/ 35 h 141"/>
                <a:gd name="T10" fmla="*/ 60 w 99"/>
                <a:gd name="T11" fmla="*/ 40 h 141"/>
                <a:gd name="T12" fmla="*/ 60 w 99"/>
                <a:gd name="T13" fmla="*/ 47 h 141"/>
                <a:gd name="T14" fmla="*/ 34 w 99"/>
                <a:gd name="T15" fmla="*/ 104 h 141"/>
                <a:gd name="T16" fmla="*/ 31 w 99"/>
                <a:gd name="T17" fmla="*/ 122 h 141"/>
                <a:gd name="T18" fmla="*/ 32 w 99"/>
                <a:gd name="T19" fmla="*/ 123 h 141"/>
                <a:gd name="T20" fmla="*/ 47 w 99"/>
                <a:gd name="T21" fmla="*/ 110 h 141"/>
                <a:gd name="T22" fmla="*/ 76 w 99"/>
                <a:gd name="T23" fmla="*/ 48 h 141"/>
                <a:gd name="T24" fmla="*/ 69 w 99"/>
                <a:gd name="T25" fmla="*/ 24 h 141"/>
                <a:gd name="T26" fmla="*/ 68 w 99"/>
                <a:gd name="T27" fmla="*/ 24 h 141"/>
                <a:gd name="T28" fmla="*/ 43 w 99"/>
                <a:gd name="T29" fmla="*/ 34 h 141"/>
                <a:gd name="T30" fmla="*/ 17 w 99"/>
                <a:gd name="T31" fmla="*/ 91 h 141"/>
                <a:gd name="T32" fmla="*/ 5 w 99"/>
                <a:gd name="T33" fmla="*/ 95 h 141"/>
                <a:gd name="T34" fmla="*/ 1 w 99"/>
                <a:gd name="T35" fmla="*/ 90 h 141"/>
                <a:gd name="T36" fmla="*/ 1 w 99"/>
                <a:gd name="T37" fmla="*/ 83 h 141"/>
                <a:gd name="T38" fmla="*/ 28 w 99"/>
                <a:gd name="T39" fmla="*/ 26 h 141"/>
                <a:gd name="T40" fmla="*/ 28 w 99"/>
                <a:gd name="T41" fmla="*/ 25 h 141"/>
                <a:gd name="T42" fmla="*/ 75 w 99"/>
                <a:gd name="T43" fmla="*/ 8 h 141"/>
                <a:gd name="T44" fmla="*/ 77 w 99"/>
                <a:gd name="T45" fmla="*/ 9 h 141"/>
                <a:gd name="T46" fmla="*/ 77 w 99"/>
                <a:gd name="T47" fmla="*/ 9 h 141"/>
                <a:gd name="T48" fmla="*/ 92 w 99"/>
                <a:gd name="T49" fmla="*/ 56 h 141"/>
                <a:gd name="T50" fmla="*/ 63 w 99"/>
                <a:gd name="T51" fmla="*/ 117 h 141"/>
                <a:gd name="T52" fmla="*/ 37 w 99"/>
                <a:gd name="T53" fmla="*/ 141 h 141"/>
                <a:gd name="T54" fmla="*/ 25 w 99"/>
                <a:gd name="T55" fmla="*/ 138 h 141"/>
                <a:gd name="T56" fmla="*/ 23 w 99"/>
                <a:gd name="T57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41">
                  <a:moveTo>
                    <a:pt x="23" y="138"/>
                  </a:moveTo>
                  <a:cubicBezTo>
                    <a:pt x="23" y="137"/>
                    <a:pt x="22" y="137"/>
                    <a:pt x="22" y="137"/>
                  </a:cubicBezTo>
                  <a:cubicBezTo>
                    <a:pt x="4" y="125"/>
                    <a:pt x="14" y="105"/>
                    <a:pt x="18" y="9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6" y="35"/>
                    <a:pt x="51" y="34"/>
                    <a:pt x="56" y="35"/>
                  </a:cubicBezTo>
                  <a:cubicBezTo>
                    <a:pt x="58" y="37"/>
                    <a:pt x="59" y="38"/>
                    <a:pt x="60" y="40"/>
                  </a:cubicBezTo>
                  <a:cubicBezTo>
                    <a:pt x="61" y="43"/>
                    <a:pt x="61" y="45"/>
                    <a:pt x="60" y="47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27" y="118"/>
                    <a:pt x="30" y="121"/>
                    <a:pt x="31" y="122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7" y="125"/>
                    <a:pt x="40" y="126"/>
                    <a:pt x="47" y="110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9" y="41"/>
                    <a:pt x="78" y="30"/>
                    <a:pt x="69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2" y="21"/>
                    <a:pt x="53" y="20"/>
                    <a:pt x="43" y="34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5" y="95"/>
                    <a:pt x="10" y="97"/>
                    <a:pt x="5" y="95"/>
                  </a:cubicBezTo>
                  <a:cubicBezTo>
                    <a:pt x="3" y="94"/>
                    <a:pt x="1" y="92"/>
                    <a:pt x="1" y="90"/>
                  </a:cubicBezTo>
                  <a:cubicBezTo>
                    <a:pt x="0" y="88"/>
                    <a:pt x="0" y="85"/>
                    <a:pt x="1" y="83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5"/>
                    <a:pt x="28" y="25"/>
                  </a:cubicBezTo>
                  <a:cubicBezTo>
                    <a:pt x="46" y="0"/>
                    <a:pt x="65" y="4"/>
                    <a:pt x="75" y="8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5" y="19"/>
                    <a:pt x="99" y="41"/>
                    <a:pt x="92" y="5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59" y="126"/>
                    <a:pt x="52" y="141"/>
                    <a:pt x="37" y="141"/>
                  </a:cubicBezTo>
                  <a:cubicBezTo>
                    <a:pt x="33" y="141"/>
                    <a:pt x="29" y="140"/>
                    <a:pt x="25" y="138"/>
                  </a:cubicBezTo>
                  <a:lnTo>
                    <a:pt x="23" y="138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65"/>
            <p:cNvSpPr>
              <a:spLocks/>
            </p:cNvSpPr>
            <p:nvPr/>
          </p:nvSpPr>
          <p:spPr bwMode="auto">
            <a:xfrm>
              <a:off x="1593850" y="3908426"/>
              <a:ext cx="525463" cy="762000"/>
            </a:xfrm>
            <a:custGeom>
              <a:avLst/>
              <a:gdLst>
                <a:gd name="T0" fmla="*/ 36 w 96"/>
                <a:gd name="T1" fmla="*/ 139 h 139"/>
                <a:gd name="T2" fmla="*/ 24 w 96"/>
                <a:gd name="T3" fmla="*/ 136 h 139"/>
                <a:gd name="T4" fmla="*/ 23 w 96"/>
                <a:gd name="T5" fmla="*/ 135 h 139"/>
                <a:gd name="T6" fmla="*/ 22 w 96"/>
                <a:gd name="T7" fmla="*/ 135 h 139"/>
                <a:gd name="T8" fmla="*/ 18 w 96"/>
                <a:gd name="T9" fmla="*/ 96 h 139"/>
                <a:gd name="T10" fmla="*/ 44 w 96"/>
                <a:gd name="T11" fmla="*/ 39 h 139"/>
                <a:gd name="T12" fmla="*/ 54 w 96"/>
                <a:gd name="T13" fmla="*/ 36 h 139"/>
                <a:gd name="T14" fmla="*/ 58 w 96"/>
                <a:gd name="T15" fmla="*/ 46 h 139"/>
                <a:gd name="T16" fmla="*/ 31 w 96"/>
                <a:gd name="T17" fmla="*/ 102 h 139"/>
                <a:gd name="T18" fmla="*/ 29 w 96"/>
                <a:gd name="T19" fmla="*/ 122 h 139"/>
                <a:gd name="T20" fmla="*/ 30 w 96"/>
                <a:gd name="T21" fmla="*/ 123 h 139"/>
                <a:gd name="T22" fmla="*/ 48 w 96"/>
                <a:gd name="T23" fmla="*/ 109 h 139"/>
                <a:gd name="T24" fmla="*/ 76 w 96"/>
                <a:gd name="T25" fmla="*/ 48 h 139"/>
                <a:gd name="T26" fmla="*/ 69 w 96"/>
                <a:gd name="T27" fmla="*/ 22 h 139"/>
                <a:gd name="T28" fmla="*/ 68 w 96"/>
                <a:gd name="T29" fmla="*/ 22 h 139"/>
                <a:gd name="T30" fmla="*/ 41 w 96"/>
                <a:gd name="T31" fmla="*/ 32 h 139"/>
                <a:gd name="T32" fmla="*/ 15 w 96"/>
                <a:gd name="T33" fmla="*/ 89 h 139"/>
                <a:gd name="T34" fmla="*/ 5 w 96"/>
                <a:gd name="T35" fmla="*/ 92 h 139"/>
                <a:gd name="T36" fmla="*/ 1 w 96"/>
                <a:gd name="T37" fmla="*/ 83 h 139"/>
                <a:gd name="T38" fmla="*/ 28 w 96"/>
                <a:gd name="T39" fmla="*/ 26 h 139"/>
                <a:gd name="T40" fmla="*/ 28 w 96"/>
                <a:gd name="T41" fmla="*/ 25 h 139"/>
                <a:gd name="T42" fmla="*/ 74 w 96"/>
                <a:gd name="T43" fmla="*/ 9 h 139"/>
                <a:gd name="T44" fmla="*/ 75 w 96"/>
                <a:gd name="T45" fmla="*/ 9 h 139"/>
                <a:gd name="T46" fmla="*/ 75 w 96"/>
                <a:gd name="T47" fmla="*/ 9 h 139"/>
                <a:gd name="T48" fmla="*/ 90 w 96"/>
                <a:gd name="T49" fmla="*/ 54 h 139"/>
                <a:gd name="T50" fmla="*/ 61 w 96"/>
                <a:gd name="T51" fmla="*/ 116 h 139"/>
                <a:gd name="T52" fmla="*/ 36 w 96"/>
                <a:gd name="T5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6" h="139">
                  <a:moveTo>
                    <a:pt x="36" y="139"/>
                  </a:moveTo>
                  <a:cubicBezTo>
                    <a:pt x="32" y="139"/>
                    <a:pt x="28" y="138"/>
                    <a:pt x="24" y="136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5" y="123"/>
                    <a:pt x="14" y="104"/>
                    <a:pt x="18" y="96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6" y="36"/>
                    <a:pt x="50" y="34"/>
                    <a:pt x="54" y="36"/>
                  </a:cubicBezTo>
                  <a:cubicBezTo>
                    <a:pt x="58" y="38"/>
                    <a:pt x="59" y="42"/>
                    <a:pt x="58" y="46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24" y="117"/>
                    <a:pt x="27" y="121"/>
                    <a:pt x="29" y="122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37" y="126"/>
                    <a:pt x="40" y="125"/>
                    <a:pt x="48" y="10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80" y="40"/>
                    <a:pt x="78" y="28"/>
                    <a:pt x="69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1" y="19"/>
                    <a:pt x="52" y="17"/>
                    <a:pt x="41" y="32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3" y="93"/>
                    <a:pt x="8" y="94"/>
                    <a:pt x="5" y="92"/>
                  </a:cubicBezTo>
                  <a:cubicBezTo>
                    <a:pt x="1" y="91"/>
                    <a:pt x="0" y="86"/>
                    <a:pt x="1" y="83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45" y="0"/>
                    <a:pt x="64" y="4"/>
                    <a:pt x="74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93" y="19"/>
                    <a:pt x="96" y="40"/>
                    <a:pt x="90" y="54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57" y="124"/>
                    <a:pt x="50" y="139"/>
                    <a:pt x="36" y="139"/>
                  </a:cubicBezTo>
                  <a:close/>
                </a:path>
              </a:pathLst>
            </a:cu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AutoShape 4"/>
          <p:cNvSpPr>
            <a:spLocks noChangeArrowheads="1"/>
          </p:cNvSpPr>
          <p:nvPr/>
        </p:nvSpPr>
        <p:spPr bwMode="auto">
          <a:xfrm rot="5400000">
            <a:off x="2441211" y="3237906"/>
            <a:ext cx="337893" cy="1008113"/>
          </a:xfrm>
          <a:prstGeom prst="rightArrow">
            <a:avLst>
              <a:gd name="adj1" fmla="val 56835"/>
              <a:gd name="adj2" fmla="val 79859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vert="vert270"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0489" y="4024850"/>
            <a:ext cx="1938215" cy="1467105"/>
            <a:chOff x="6681192" y="1416305"/>
            <a:chExt cx="2808312" cy="1467105"/>
          </a:xfrm>
        </p:grpSpPr>
        <p:sp>
          <p:nvSpPr>
            <p:cNvPr id="28" name="Rectangular Callout 27"/>
            <p:cNvSpPr/>
            <p:nvPr/>
          </p:nvSpPr>
          <p:spPr>
            <a:xfrm>
              <a:off x="6681192" y="1416305"/>
              <a:ext cx="2808312" cy="1467105"/>
            </a:xfrm>
            <a:prstGeom prst="wedgeRectCallout">
              <a:avLst>
                <a:gd name="adj1" fmla="val -20486"/>
                <a:gd name="adj2" fmla="val 65155"/>
              </a:avLst>
            </a:prstGeom>
            <a:solidFill>
              <a:schemeClr val="tx1">
                <a:lumMod val="85000"/>
                <a:lumOff val="1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47673" y="1565726"/>
              <a:ext cx="2497815" cy="1160249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403604" y="4020842"/>
            <a:ext cx="1938215" cy="1467105"/>
            <a:chOff x="6681192" y="1416305"/>
            <a:chExt cx="2808312" cy="1467105"/>
          </a:xfrm>
        </p:grpSpPr>
        <p:sp>
          <p:nvSpPr>
            <p:cNvPr id="34" name="Rectangular Callout 33"/>
            <p:cNvSpPr/>
            <p:nvPr/>
          </p:nvSpPr>
          <p:spPr>
            <a:xfrm>
              <a:off x="6681192" y="1416305"/>
              <a:ext cx="2808312" cy="1467105"/>
            </a:xfrm>
            <a:prstGeom prst="wedgeRectCallout">
              <a:avLst>
                <a:gd name="adj1" fmla="val -20486"/>
                <a:gd name="adj2" fmla="val 65155"/>
              </a:avLst>
            </a:prstGeom>
            <a:solidFill>
              <a:schemeClr val="tx1">
                <a:lumMod val="85000"/>
                <a:lumOff val="1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47673" y="1565726"/>
              <a:ext cx="2497815" cy="1160249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56719" y="4020842"/>
            <a:ext cx="1938215" cy="1467105"/>
            <a:chOff x="6681192" y="1416305"/>
            <a:chExt cx="2808312" cy="1467105"/>
          </a:xfrm>
        </p:grpSpPr>
        <p:sp>
          <p:nvSpPr>
            <p:cNvPr id="37" name="Rectangular Callout 36"/>
            <p:cNvSpPr/>
            <p:nvPr/>
          </p:nvSpPr>
          <p:spPr>
            <a:xfrm>
              <a:off x="6681192" y="1416305"/>
              <a:ext cx="2808312" cy="1467105"/>
            </a:xfrm>
            <a:prstGeom prst="wedgeRectCallout">
              <a:avLst>
                <a:gd name="adj1" fmla="val -20486"/>
                <a:gd name="adj2" fmla="val 65155"/>
              </a:avLst>
            </a:prstGeom>
            <a:solidFill>
              <a:schemeClr val="tx1">
                <a:lumMod val="85000"/>
                <a:lumOff val="1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47673" y="1565726"/>
              <a:ext cx="2497815" cy="1160249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450520" y="4235352"/>
            <a:ext cx="1723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</a:pPr>
            <a:r>
              <a:rPr lang="ru-RU" sz="1000" dirty="0">
                <a:solidFill>
                  <a:srgbClr val="00338D"/>
                </a:solidFill>
                <a:latin typeface="Arial Black" panose="020B0A04020102020204" pitchFamily="34" charset="0"/>
              </a:rPr>
              <a:t>Снижение издержек, связанных с потерей трудоспособности (выплаты по больничным, страховые выплаты)</a:t>
            </a:r>
          </a:p>
        </p:txBody>
      </p:sp>
      <p:grpSp>
        <p:nvGrpSpPr>
          <p:cNvPr id="40" name="Group 4"/>
          <p:cNvGrpSpPr>
            <a:grpSpLocks noChangeAspect="1"/>
          </p:cNvGrpSpPr>
          <p:nvPr/>
        </p:nvGrpSpPr>
        <p:grpSpPr bwMode="auto">
          <a:xfrm>
            <a:off x="1095463" y="5605895"/>
            <a:ext cx="671007" cy="666609"/>
            <a:chOff x="399" y="869"/>
            <a:chExt cx="1373" cy="1364"/>
          </a:xfrm>
        </p:grpSpPr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184"/>
              <a:ext cx="1354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1199"/>
              <a:ext cx="11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Oval 8"/>
            <p:cNvSpPr>
              <a:spLocks noChangeArrowheads="1"/>
            </p:cNvSpPr>
            <p:nvPr/>
          </p:nvSpPr>
          <p:spPr bwMode="auto">
            <a:xfrm>
              <a:off x="906" y="1333"/>
              <a:ext cx="394" cy="468"/>
            </a:xfrm>
            <a:prstGeom prst="ellipse">
              <a:avLst/>
            </a:prstGeom>
            <a:solidFill>
              <a:srgbClr val="548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9"/>
            <p:cNvSpPr>
              <a:spLocks noChangeArrowheads="1"/>
            </p:cNvSpPr>
            <p:nvPr/>
          </p:nvSpPr>
          <p:spPr bwMode="auto">
            <a:xfrm>
              <a:off x="1379" y="1487"/>
              <a:ext cx="159" cy="159"/>
            </a:xfrm>
            <a:prstGeom prst="ellipse">
              <a:avLst/>
            </a:prstGeom>
            <a:solidFill>
              <a:srgbClr val="548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10"/>
            <p:cNvSpPr>
              <a:spLocks noChangeArrowheads="1"/>
            </p:cNvSpPr>
            <p:nvPr/>
          </p:nvSpPr>
          <p:spPr bwMode="auto">
            <a:xfrm>
              <a:off x="666" y="1487"/>
              <a:ext cx="159" cy="159"/>
            </a:xfrm>
            <a:prstGeom prst="ellipse">
              <a:avLst/>
            </a:prstGeom>
            <a:solidFill>
              <a:srgbClr val="548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6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1213"/>
              <a:ext cx="92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1266"/>
              <a:ext cx="21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869"/>
              <a:ext cx="1118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" y="1084"/>
              <a:ext cx="31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935" y="1084"/>
              <a:ext cx="417" cy="470"/>
            </a:xfrm>
            <a:custGeom>
              <a:avLst/>
              <a:gdLst>
                <a:gd name="T0" fmla="*/ 162 w 176"/>
                <a:gd name="T1" fmla="*/ 121 h 198"/>
                <a:gd name="T2" fmla="*/ 62 w 176"/>
                <a:gd name="T3" fmla="*/ 186 h 198"/>
                <a:gd name="T4" fmla="*/ 14 w 176"/>
                <a:gd name="T5" fmla="*/ 77 h 198"/>
                <a:gd name="T6" fmla="*/ 114 w 176"/>
                <a:gd name="T7" fmla="*/ 12 h 198"/>
                <a:gd name="T8" fmla="*/ 162 w 176"/>
                <a:gd name="T9" fmla="*/ 12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98">
                  <a:moveTo>
                    <a:pt x="162" y="121"/>
                  </a:moveTo>
                  <a:cubicBezTo>
                    <a:pt x="147" y="169"/>
                    <a:pt x="103" y="198"/>
                    <a:pt x="62" y="186"/>
                  </a:cubicBezTo>
                  <a:cubicBezTo>
                    <a:pt x="21" y="174"/>
                    <a:pt x="0" y="125"/>
                    <a:pt x="14" y="77"/>
                  </a:cubicBezTo>
                  <a:cubicBezTo>
                    <a:pt x="29" y="29"/>
                    <a:pt x="73" y="0"/>
                    <a:pt x="114" y="12"/>
                  </a:cubicBezTo>
                  <a:cubicBezTo>
                    <a:pt x="155" y="24"/>
                    <a:pt x="176" y="73"/>
                    <a:pt x="162" y="121"/>
                  </a:cubicBezTo>
                </a:path>
              </a:pathLst>
            </a:custGeom>
            <a:solidFill>
              <a:srgbClr val="548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376" y="1330"/>
              <a:ext cx="162" cy="162"/>
            </a:xfrm>
            <a:custGeom>
              <a:avLst/>
              <a:gdLst>
                <a:gd name="T0" fmla="*/ 64 w 68"/>
                <a:gd name="T1" fmla="*/ 43 h 68"/>
                <a:gd name="T2" fmla="*/ 25 w 68"/>
                <a:gd name="T3" fmla="*/ 64 h 68"/>
                <a:gd name="T4" fmla="*/ 5 w 68"/>
                <a:gd name="T5" fmla="*/ 25 h 68"/>
                <a:gd name="T6" fmla="*/ 43 w 68"/>
                <a:gd name="T7" fmla="*/ 5 h 68"/>
                <a:gd name="T8" fmla="*/ 64 w 68"/>
                <a:gd name="T9" fmla="*/ 4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4" y="43"/>
                  </a:moveTo>
                  <a:cubicBezTo>
                    <a:pt x="59" y="59"/>
                    <a:pt x="42" y="68"/>
                    <a:pt x="25" y="64"/>
                  </a:cubicBezTo>
                  <a:cubicBezTo>
                    <a:pt x="9" y="59"/>
                    <a:pt x="0" y="42"/>
                    <a:pt x="5" y="25"/>
                  </a:cubicBezTo>
                  <a:cubicBezTo>
                    <a:pt x="9" y="9"/>
                    <a:pt x="27" y="0"/>
                    <a:pt x="43" y="5"/>
                  </a:cubicBezTo>
                  <a:cubicBezTo>
                    <a:pt x="59" y="10"/>
                    <a:pt x="68" y="27"/>
                    <a:pt x="64" y="43"/>
                  </a:cubicBezTo>
                </a:path>
              </a:pathLst>
            </a:custGeom>
            <a:solidFill>
              <a:srgbClr val="548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47" y="1143"/>
              <a:ext cx="162" cy="161"/>
            </a:xfrm>
            <a:custGeom>
              <a:avLst/>
              <a:gdLst>
                <a:gd name="T0" fmla="*/ 63 w 68"/>
                <a:gd name="T1" fmla="*/ 43 h 68"/>
                <a:gd name="T2" fmla="*/ 25 w 68"/>
                <a:gd name="T3" fmla="*/ 63 h 68"/>
                <a:gd name="T4" fmla="*/ 4 w 68"/>
                <a:gd name="T5" fmla="*/ 25 h 68"/>
                <a:gd name="T6" fmla="*/ 43 w 68"/>
                <a:gd name="T7" fmla="*/ 5 h 68"/>
                <a:gd name="T8" fmla="*/ 63 w 68"/>
                <a:gd name="T9" fmla="*/ 4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3" y="43"/>
                  </a:moveTo>
                  <a:cubicBezTo>
                    <a:pt x="58" y="59"/>
                    <a:pt x="41" y="68"/>
                    <a:pt x="25" y="63"/>
                  </a:cubicBezTo>
                  <a:cubicBezTo>
                    <a:pt x="9" y="59"/>
                    <a:pt x="0" y="41"/>
                    <a:pt x="4" y="25"/>
                  </a:cubicBezTo>
                  <a:cubicBezTo>
                    <a:pt x="9" y="9"/>
                    <a:pt x="26" y="0"/>
                    <a:pt x="43" y="5"/>
                  </a:cubicBezTo>
                  <a:cubicBezTo>
                    <a:pt x="59" y="9"/>
                    <a:pt x="68" y="27"/>
                    <a:pt x="63" y="43"/>
                  </a:cubicBezTo>
                </a:path>
              </a:pathLst>
            </a:custGeom>
            <a:solidFill>
              <a:srgbClr val="548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3" name="Picture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" y="1255"/>
              <a:ext cx="85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872"/>
              <a:ext cx="10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" y="921"/>
              <a:ext cx="919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21"/>
            <p:cNvSpPr>
              <a:spLocks noEditPoints="1"/>
            </p:cNvSpPr>
            <p:nvPr/>
          </p:nvSpPr>
          <p:spPr bwMode="auto">
            <a:xfrm>
              <a:off x="982" y="1105"/>
              <a:ext cx="347" cy="183"/>
            </a:xfrm>
            <a:custGeom>
              <a:avLst/>
              <a:gdLst>
                <a:gd name="T0" fmla="*/ 70 w 146"/>
                <a:gd name="T1" fmla="*/ 44 h 77"/>
                <a:gd name="T2" fmla="*/ 65 w 146"/>
                <a:gd name="T3" fmla="*/ 45 h 77"/>
                <a:gd name="T4" fmla="*/ 57 w 146"/>
                <a:gd name="T5" fmla="*/ 54 h 77"/>
                <a:gd name="T6" fmla="*/ 60 w 146"/>
                <a:gd name="T7" fmla="*/ 66 h 77"/>
                <a:gd name="T8" fmla="*/ 68 w 146"/>
                <a:gd name="T9" fmla="*/ 72 h 77"/>
                <a:gd name="T10" fmla="*/ 76 w 146"/>
                <a:gd name="T11" fmla="*/ 45 h 77"/>
                <a:gd name="T12" fmla="*/ 70 w 146"/>
                <a:gd name="T13" fmla="*/ 44 h 77"/>
                <a:gd name="T14" fmla="*/ 75 w 146"/>
                <a:gd name="T15" fmla="*/ 0 h 77"/>
                <a:gd name="T16" fmla="*/ 0 w 146"/>
                <a:gd name="T17" fmla="*/ 54 h 77"/>
                <a:gd name="T18" fmla="*/ 36 w 146"/>
                <a:gd name="T19" fmla="*/ 68 h 77"/>
                <a:gd name="T20" fmla="*/ 36 w 146"/>
                <a:gd name="T21" fmla="*/ 68 h 77"/>
                <a:gd name="T22" fmla="*/ 36 w 146"/>
                <a:gd name="T23" fmla="*/ 50 h 77"/>
                <a:gd name="T24" fmla="*/ 54 w 146"/>
                <a:gd name="T25" fmla="*/ 30 h 77"/>
                <a:gd name="T26" fmla="*/ 69 w 146"/>
                <a:gd name="T27" fmla="*/ 27 h 77"/>
                <a:gd name="T28" fmla="*/ 81 w 146"/>
                <a:gd name="T29" fmla="*/ 29 h 77"/>
                <a:gd name="T30" fmla="*/ 84 w 146"/>
                <a:gd name="T31" fmla="*/ 19 h 77"/>
                <a:gd name="T32" fmla="*/ 96 w 146"/>
                <a:gd name="T33" fmla="*/ 23 h 77"/>
                <a:gd name="T34" fmla="*/ 93 w 146"/>
                <a:gd name="T35" fmla="*/ 33 h 77"/>
                <a:gd name="T36" fmla="*/ 100 w 146"/>
                <a:gd name="T37" fmla="*/ 36 h 77"/>
                <a:gd name="T38" fmla="*/ 112 w 146"/>
                <a:gd name="T39" fmla="*/ 48 h 77"/>
                <a:gd name="T40" fmla="*/ 119 w 146"/>
                <a:gd name="T41" fmla="*/ 69 h 77"/>
                <a:gd name="T42" fmla="*/ 100 w 146"/>
                <a:gd name="T43" fmla="*/ 68 h 77"/>
                <a:gd name="T44" fmla="*/ 98 w 146"/>
                <a:gd name="T45" fmla="*/ 58 h 77"/>
                <a:gd name="T46" fmla="*/ 88 w 146"/>
                <a:gd name="T47" fmla="*/ 49 h 77"/>
                <a:gd name="T48" fmla="*/ 80 w 146"/>
                <a:gd name="T49" fmla="*/ 77 h 77"/>
                <a:gd name="T50" fmla="*/ 146 w 146"/>
                <a:gd name="T51" fmla="*/ 77 h 77"/>
                <a:gd name="T52" fmla="*/ 94 w 146"/>
                <a:gd name="T53" fmla="*/ 3 h 77"/>
                <a:gd name="T54" fmla="*/ 75 w 146"/>
                <a:gd name="T5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77">
                  <a:moveTo>
                    <a:pt x="70" y="44"/>
                  </a:moveTo>
                  <a:cubicBezTo>
                    <a:pt x="68" y="44"/>
                    <a:pt x="66" y="44"/>
                    <a:pt x="65" y="45"/>
                  </a:cubicBezTo>
                  <a:cubicBezTo>
                    <a:pt x="61" y="47"/>
                    <a:pt x="58" y="50"/>
                    <a:pt x="57" y="54"/>
                  </a:cubicBezTo>
                  <a:cubicBezTo>
                    <a:pt x="56" y="59"/>
                    <a:pt x="56" y="63"/>
                    <a:pt x="60" y="66"/>
                  </a:cubicBezTo>
                  <a:cubicBezTo>
                    <a:pt x="61" y="68"/>
                    <a:pt x="64" y="70"/>
                    <a:pt x="68" y="72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4" y="44"/>
                    <a:pt x="72" y="44"/>
                    <a:pt x="70" y="44"/>
                  </a:cubicBezTo>
                  <a:moveTo>
                    <a:pt x="75" y="0"/>
                  </a:moveTo>
                  <a:cubicBezTo>
                    <a:pt x="45" y="0"/>
                    <a:pt x="15" y="21"/>
                    <a:pt x="0" y="54"/>
                  </a:cubicBezTo>
                  <a:cubicBezTo>
                    <a:pt x="11" y="59"/>
                    <a:pt x="23" y="64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4" y="63"/>
                    <a:pt x="34" y="57"/>
                    <a:pt x="36" y="50"/>
                  </a:cubicBezTo>
                  <a:cubicBezTo>
                    <a:pt x="39" y="41"/>
                    <a:pt x="45" y="34"/>
                    <a:pt x="54" y="30"/>
                  </a:cubicBezTo>
                  <a:cubicBezTo>
                    <a:pt x="59" y="28"/>
                    <a:pt x="64" y="27"/>
                    <a:pt x="69" y="27"/>
                  </a:cubicBezTo>
                  <a:cubicBezTo>
                    <a:pt x="73" y="27"/>
                    <a:pt x="77" y="28"/>
                    <a:pt x="81" y="2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5" y="34"/>
                    <a:pt x="97" y="35"/>
                    <a:pt x="100" y="36"/>
                  </a:cubicBezTo>
                  <a:cubicBezTo>
                    <a:pt x="105" y="40"/>
                    <a:pt x="109" y="43"/>
                    <a:pt x="112" y="48"/>
                  </a:cubicBezTo>
                  <a:cubicBezTo>
                    <a:pt x="116" y="54"/>
                    <a:pt x="118" y="61"/>
                    <a:pt x="119" y="69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00" y="64"/>
                    <a:pt x="99" y="60"/>
                    <a:pt x="98" y="58"/>
                  </a:cubicBezTo>
                  <a:cubicBezTo>
                    <a:pt x="97" y="54"/>
                    <a:pt x="93" y="51"/>
                    <a:pt x="88" y="4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5" y="42"/>
                    <a:pt x="125" y="12"/>
                    <a:pt x="94" y="3"/>
                  </a:cubicBezTo>
                  <a:cubicBezTo>
                    <a:pt x="88" y="1"/>
                    <a:pt x="81" y="0"/>
                    <a:pt x="75" y="0"/>
                  </a:cubicBezTo>
                </a:path>
              </a:pathLst>
            </a:custGeom>
            <a:solidFill>
              <a:srgbClr val="769D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830" y="1150"/>
              <a:ext cx="62" cy="38"/>
            </a:xfrm>
            <a:custGeom>
              <a:avLst/>
              <a:gdLst>
                <a:gd name="T0" fmla="*/ 0 w 26"/>
                <a:gd name="T1" fmla="*/ 0 h 16"/>
                <a:gd name="T2" fmla="*/ 26 w 26"/>
                <a:gd name="T3" fmla="*/ 16 h 16"/>
                <a:gd name="T4" fmla="*/ 8 w 26"/>
                <a:gd name="T5" fmla="*/ 2 h 16"/>
                <a:gd name="T6" fmla="*/ 0 w 26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6">
                  <a:moveTo>
                    <a:pt x="0" y="0"/>
                  </a:moveTo>
                  <a:cubicBezTo>
                    <a:pt x="8" y="5"/>
                    <a:pt x="16" y="11"/>
                    <a:pt x="26" y="16"/>
                  </a:cubicBezTo>
                  <a:cubicBezTo>
                    <a:pt x="22" y="9"/>
                    <a:pt x="16" y="4"/>
                    <a:pt x="8" y="2"/>
                  </a:cubicBezTo>
                  <a:cubicBezTo>
                    <a:pt x="5" y="1"/>
                    <a:pt x="2" y="0"/>
                    <a:pt x="0" y="0"/>
                  </a:cubicBezTo>
                </a:path>
              </a:pathLst>
            </a:custGeom>
            <a:solidFill>
              <a:srgbClr val="769D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8" name="Picture 2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" y="1141"/>
              <a:ext cx="221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234"/>
              <a:ext cx="1318" cy="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25"/>
            <p:cNvSpPr>
              <a:spLocks noEditPoints="1"/>
            </p:cNvSpPr>
            <p:nvPr/>
          </p:nvSpPr>
          <p:spPr bwMode="auto">
            <a:xfrm>
              <a:off x="410" y="2050"/>
              <a:ext cx="1296" cy="85"/>
            </a:xfrm>
            <a:custGeom>
              <a:avLst/>
              <a:gdLst>
                <a:gd name="T0" fmla="*/ 546 w 546"/>
                <a:gd name="T1" fmla="*/ 3 h 36"/>
                <a:gd name="T2" fmla="*/ 546 w 546"/>
                <a:gd name="T3" fmla="*/ 3 h 36"/>
                <a:gd name="T4" fmla="*/ 537 w 546"/>
                <a:gd name="T5" fmla="*/ 36 h 36"/>
                <a:gd name="T6" fmla="*/ 537 w 546"/>
                <a:gd name="T7" fmla="*/ 36 h 36"/>
                <a:gd name="T8" fmla="*/ 546 w 546"/>
                <a:gd name="T9" fmla="*/ 3 h 36"/>
                <a:gd name="T10" fmla="*/ 0 w 546"/>
                <a:gd name="T11" fmla="*/ 0 h 36"/>
                <a:gd name="T12" fmla="*/ 0 w 546"/>
                <a:gd name="T13" fmla="*/ 0 h 36"/>
                <a:gd name="T14" fmla="*/ 5 w 546"/>
                <a:gd name="T15" fmla="*/ 28 h 36"/>
                <a:gd name="T16" fmla="*/ 5 w 546"/>
                <a:gd name="T17" fmla="*/ 28 h 36"/>
                <a:gd name="T18" fmla="*/ 0 w 546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6" h="36">
                  <a:moveTo>
                    <a:pt x="546" y="3"/>
                  </a:moveTo>
                  <a:cubicBezTo>
                    <a:pt x="546" y="3"/>
                    <a:pt x="546" y="3"/>
                    <a:pt x="546" y="3"/>
                  </a:cubicBezTo>
                  <a:cubicBezTo>
                    <a:pt x="546" y="15"/>
                    <a:pt x="543" y="26"/>
                    <a:pt x="537" y="36"/>
                  </a:cubicBezTo>
                  <a:cubicBezTo>
                    <a:pt x="537" y="36"/>
                    <a:pt x="537" y="36"/>
                    <a:pt x="537" y="36"/>
                  </a:cubicBezTo>
                  <a:cubicBezTo>
                    <a:pt x="543" y="26"/>
                    <a:pt x="546" y="15"/>
                    <a:pt x="546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2" y="19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2" y="19"/>
                    <a:pt x="0" y="10"/>
                    <a:pt x="0" y="0"/>
                  </a:cubicBezTo>
                </a:path>
              </a:pathLst>
            </a:custGeom>
            <a:solidFill>
              <a:srgbClr val="B1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" name="Picture 2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" y="2017"/>
              <a:ext cx="21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2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" y="2104"/>
              <a:ext cx="128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2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2019"/>
              <a:ext cx="13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29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1235"/>
              <a:ext cx="107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3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" y="1337"/>
              <a:ext cx="6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3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" y="1315"/>
              <a:ext cx="42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3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129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33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" y="1280"/>
              <a:ext cx="100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34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1242"/>
              <a:ext cx="107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Freeform 35"/>
            <p:cNvSpPr>
              <a:spLocks/>
            </p:cNvSpPr>
            <p:nvPr/>
          </p:nvSpPr>
          <p:spPr bwMode="auto">
            <a:xfrm>
              <a:off x="408" y="1354"/>
              <a:ext cx="19" cy="14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5 h 6"/>
                <a:gd name="T4" fmla="*/ 1 w 8"/>
                <a:gd name="T5" fmla="*/ 0 h 6"/>
                <a:gd name="T6" fmla="*/ 8 w 8"/>
                <a:gd name="T7" fmla="*/ 1 h 6"/>
                <a:gd name="T8" fmla="*/ 8 w 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5" y="6"/>
                    <a:pt x="3" y="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6" y="1"/>
                    <a:pt x="8" y="1"/>
                  </a:cubicBezTo>
                  <a:cubicBezTo>
                    <a:pt x="8" y="6"/>
                    <a:pt x="8" y="6"/>
                    <a:pt x="8" y="6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6"/>
            <p:cNvSpPr>
              <a:spLocks noEditPoints="1"/>
            </p:cNvSpPr>
            <p:nvPr/>
          </p:nvSpPr>
          <p:spPr bwMode="auto">
            <a:xfrm>
              <a:off x="460" y="1357"/>
              <a:ext cx="1168" cy="774"/>
            </a:xfrm>
            <a:custGeom>
              <a:avLst/>
              <a:gdLst>
                <a:gd name="T0" fmla="*/ 453 w 492"/>
                <a:gd name="T1" fmla="*/ 321 h 326"/>
                <a:gd name="T2" fmla="*/ 428 w 492"/>
                <a:gd name="T3" fmla="*/ 326 h 326"/>
                <a:gd name="T4" fmla="*/ 428 w 492"/>
                <a:gd name="T5" fmla="*/ 326 h 326"/>
                <a:gd name="T6" fmla="*/ 399 w 492"/>
                <a:gd name="T7" fmla="*/ 321 h 326"/>
                <a:gd name="T8" fmla="*/ 355 w 492"/>
                <a:gd name="T9" fmla="*/ 321 h 326"/>
                <a:gd name="T10" fmla="*/ 326 w 492"/>
                <a:gd name="T11" fmla="*/ 326 h 326"/>
                <a:gd name="T12" fmla="*/ 312 w 492"/>
                <a:gd name="T13" fmla="*/ 326 h 326"/>
                <a:gd name="T14" fmla="*/ 312 w 492"/>
                <a:gd name="T15" fmla="*/ 326 h 326"/>
                <a:gd name="T16" fmla="*/ 283 w 492"/>
                <a:gd name="T17" fmla="*/ 321 h 326"/>
                <a:gd name="T18" fmla="*/ 240 w 492"/>
                <a:gd name="T19" fmla="*/ 321 h 326"/>
                <a:gd name="T20" fmla="*/ 211 w 492"/>
                <a:gd name="T21" fmla="*/ 326 h 326"/>
                <a:gd name="T22" fmla="*/ 196 w 492"/>
                <a:gd name="T23" fmla="*/ 326 h 326"/>
                <a:gd name="T24" fmla="*/ 196 w 492"/>
                <a:gd name="T25" fmla="*/ 326 h 326"/>
                <a:gd name="T26" fmla="*/ 167 w 492"/>
                <a:gd name="T27" fmla="*/ 321 h 326"/>
                <a:gd name="T28" fmla="*/ 124 w 492"/>
                <a:gd name="T29" fmla="*/ 321 h 326"/>
                <a:gd name="T30" fmla="*/ 95 w 492"/>
                <a:gd name="T31" fmla="*/ 326 h 326"/>
                <a:gd name="T32" fmla="*/ 80 w 492"/>
                <a:gd name="T33" fmla="*/ 326 h 326"/>
                <a:gd name="T34" fmla="*/ 80 w 492"/>
                <a:gd name="T35" fmla="*/ 326 h 326"/>
                <a:gd name="T36" fmla="*/ 51 w 492"/>
                <a:gd name="T37" fmla="*/ 321 h 326"/>
                <a:gd name="T38" fmla="*/ 479 w 492"/>
                <a:gd name="T39" fmla="*/ 308 h 326"/>
                <a:gd name="T40" fmla="*/ 485 w 492"/>
                <a:gd name="T41" fmla="*/ 296 h 326"/>
                <a:gd name="T42" fmla="*/ 492 w 492"/>
                <a:gd name="T43" fmla="*/ 287 h 326"/>
                <a:gd name="T44" fmla="*/ 486 w 492"/>
                <a:gd name="T45" fmla="*/ 253 h 326"/>
                <a:gd name="T46" fmla="*/ 486 w 492"/>
                <a:gd name="T47" fmla="*/ 239 h 326"/>
                <a:gd name="T48" fmla="*/ 492 w 492"/>
                <a:gd name="T49" fmla="*/ 210 h 326"/>
                <a:gd name="T50" fmla="*/ 492 w 492"/>
                <a:gd name="T51" fmla="*/ 210 h 326"/>
                <a:gd name="T52" fmla="*/ 492 w 492"/>
                <a:gd name="T53" fmla="*/ 167 h 326"/>
                <a:gd name="T54" fmla="*/ 486 w 492"/>
                <a:gd name="T55" fmla="*/ 138 h 326"/>
                <a:gd name="T56" fmla="*/ 486 w 492"/>
                <a:gd name="T57" fmla="*/ 123 h 326"/>
                <a:gd name="T58" fmla="*/ 492 w 492"/>
                <a:gd name="T59" fmla="*/ 94 h 326"/>
                <a:gd name="T60" fmla="*/ 492 w 492"/>
                <a:gd name="T61" fmla="*/ 94 h 326"/>
                <a:gd name="T62" fmla="*/ 492 w 492"/>
                <a:gd name="T63" fmla="*/ 51 h 326"/>
                <a:gd name="T64" fmla="*/ 487 w 492"/>
                <a:gd name="T65" fmla="*/ 21 h 326"/>
                <a:gd name="T66" fmla="*/ 463 w 492"/>
                <a:gd name="T67" fmla="*/ 7 h 326"/>
                <a:gd name="T68" fmla="*/ 1 w 492"/>
                <a:gd name="T69" fmla="*/ 6 h 326"/>
                <a:gd name="T70" fmla="*/ 15 w 492"/>
                <a:gd name="T71" fmla="*/ 0 h 326"/>
                <a:gd name="T72" fmla="*/ 435 w 492"/>
                <a:gd name="T73" fmla="*/ 5 h 326"/>
                <a:gd name="T74" fmla="*/ 420 w 492"/>
                <a:gd name="T75" fmla="*/ 5 h 326"/>
                <a:gd name="T76" fmla="*/ 420 w 492"/>
                <a:gd name="T77" fmla="*/ 5 h 326"/>
                <a:gd name="T78" fmla="*/ 391 w 492"/>
                <a:gd name="T79" fmla="*/ 0 h 326"/>
                <a:gd name="T80" fmla="*/ 348 w 492"/>
                <a:gd name="T81" fmla="*/ 0 h 326"/>
                <a:gd name="T82" fmla="*/ 319 w 492"/>
                <a:gd name="T83" fmla="*/ 5 h 326"/>
                <a:gd name="T84" fmla="*/ 304 w 492"/>
                <a:gd name="T85" fmla="*/ 5 h 326"/>
                <a:gd name="T86" fmla="*/ 304 w 492"/>
                <a:gd name="T87" fmla="*/ 5 h 326"/>
                <a:gd name="T88" fmla="*/ 275 w 492"/>
                <a:gd name="T89" fmla="*/ 0 h 326"/>
                <a:gd name="T90" fmla="*/ 232 w 492"/>
                <a:gd name="T91" fmla="*/ 0 h 326"/>
                <a:gd name="T92" fmla="*/ 203 w 492"/>
                <a:gd name="T93" fmla="*/ 5 h 326"/>
                <a:gd name="T94" fmla="*/ 188 w 492"/>
                <a:gd name="T95" fmla="*/ 5 h 326"/>
                <a:gd name="T96" fmla="*/ 188 w 492"/>
                <a:gd name="T97" fmla="*/ 5 h 326"/>
                <a:gd name="T98" fmla="*/ 159 w 492"/>
                <a:gd name="T99" fmla="*/ 0 h 326"/>
                <a:gd name="T100" fmla="*/ 116 w 492"/>
                <a:gd name="T101" fmla="*/ 0 h 326"/>
                <a:gd name="T102" fmla="*/ 87 w 492"/>
                <a:gd name="T103" fmla="*/ 5 h 326"/>
                <a:gd name="T104" fmla="*/ 73 w 492"/>
                <a:gd name="T105" fmla="*/ 5 h 326"/>
                <a:gd name="T106" fmla="*/ 73 w 492"/>
                <a:gd name="T107" fmla="*/ 5 h 326"/>
                <a:gd name="T108" fmla="*/ 44 w 492"/>
                <a:gd name="T10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326">
                  <a:moveTo>
                    <a:pt x="453" y="326"/>
                  </a:moveTo>
                  <a:cubicBezTo>
                    <a:pt x="442" y="326"/>
                    <a:pt x="442" y="326"/>
                    <a:pt x="442" y="326"/>
                  </a:cubicBezTo>
                  <a:cubicBezTo>
                    <a:pt x="442" y="321"/>
                    <a:pt x="442" y="321"/>
                    <a:pt x="442" y="321"/>
                  </a:cubicBezTo>
                  <a:cubicBezTo>
                    <a:pt x="453" y="321"/>
                    <a:pt x="453" y="321"/>
                    <a:pt x="453" y="321"/>
                  </a:cubicBezTo>
                  <a:cubicBezTo>
                    <a:pt x="454" y="321"/>
                    <a:pt x="455" y="321"/>
                    <a:pt x="456" y="321"/>
                  </a:cubicBezTo>
                  <a:cubicBezTo>
                    <a:pt x="457" y="326"/>
                    <a:pt x="457" y="326"/>
                    <a:pt x="457" y="326"/>
                  </a:cubicBezTo>
                  <a:cubicBezTo>
                    <a:pt x="456" y="326"/>
                    <a:pt x="454" y="326"/>
                    <a:pt x="453" y="326"/>
                  </a:cubicBezTo>
                  <a:moveTo>
                    <a:pt x="428" y="326"/>
                  </a:moveTo>
                  <a:cubicBezTo>
                    <a:pt x="413" y="326"/>
                    <a:pt x="413" y="326"/>
                    <a:pt x="413" y="326"/>
                  </a:cubicBezTo>
                  <a:cubicBezTo>
                    <a:pt x="413" y="321"/>
                    <a:pt x="413" y="321"/>
                    <a:pt x="413" y="321"/>
                  </a:cubicBezTo>
                  <a:cubicBezTo>
                    <a:pt x="428" y="321"/>
                    <a:pt x="428" y="321"/>
                    <a:pt x="428" y="321"/>
                  </a:cubicBezTo>
                  <a:cubicBezTo>
                    <a:pt x="428" y="326"/>
                    <a:pt x="428" y="326"/>
                    <a:pt x="428" y="326"/>
                  </a:cubicBezTo>
                  <a:moveTo>
                    <a:pt x="399" y="326"/>
                  </a:moveTo>
                  <a:cubicBezTo>
                    <a:pt x="384" y="326"/>
                    <a:pt x="384" y="326"/>
                    <a:pt x="384" y="326"/>
                  </a:cubicBezTo>
                  <a:cubicBezTo>
                    <a:pt x="384" y="321"/>
                    <a:pt x="384" y="321"/>
                    <a:pt x="384" y="321"/>
                  </a:cubicBezTo>
                  <a:cubicBezTo>
                    <a:pt x="399" y="321"/>
                    <a:pt x="399" y="321"/>
                    <a:pt x="399" y="321"/>
                  </a:cubicBezTo>
                  <a:cubicBezTo>
                    <a:pt x="399" y="326"/>
                    <a:pt x="399" y="326"/>
                    <a:pt x="399" y="326"/>
                  </a:cubicBezTo>
                  <a:moveTo>
                    <a:pt x="370" y="326"/>
                  </a:moveTo>
                  <a:cubicBezTo>
                    <a:pt x="355" y="326"/>
                    <a:pt x="355" y="326"/>
                    <a:pt x="355" y="326"/>
                  </a:cubicBezTo>
                  <a:cubicBezTo>
                    <a:pt x="355" y="321"/>
                    <a:pt x="355" y="321"/>
                    <a:pt x="355" y="321"/>
                  </a:cubicBezTo>
                  <a:cubicBezTo>
                    <a:pt x="370" y="321"/>
                    <a:pt x="370" y="321"/>
                    <a:pt x="370" y="321"/>
                  </a:cubicBezTo>
                  <a:cubicBezTo>
                    <a:pt x="370" y="326"/>
                    <a:pt x="370" y="326"/>
                    <a:pt x="370" y="326"/>
                  </a:cubicBezTo>
                  <a:moveTo>
                    <a:pt x="341" y="326"/>
                  </a:moveTo>
                  <a:cubicBezTo>
                    <a:pt x="326" y="326"/>
                    <a:pt x="326" y="326"/>
                    <a:pt x="326" y="326"/>
                  </a:cubicBezTo>
                  <a:cubicBezTo>
                    <a:pt x="326" y="321"/>
                    <a:pt x="326" y="321"/>
                    <a:pt x="326" y="321"/>
                  </a:cubicBezTo>
                  <a:cubicBezTo>
                    <a:pt x="341" y="321"/>
                    <a:pt x="341" y="321"/>
                    <a:pt x="341" y="321"/>
                  </a:cubicBezTo>
                  <a:cubicBezTo>
                    <a:pt x="341" y="326"/>
                    <a:pt x="341" y="326"/>
                    <a:pt x="341" y="326"/>
                  </a:cubicBezTo>
                  <a:moveTo>
                    <a:pt x="312" y="326"/>
                  </a:moveTo>
                  <a:cubicBezTo>
                    <a:pt x="297" y="326"/>
                    <a:pt x="297" y="326"/>
                    <a:pt x="297" y="326"/>
                  </a:cubicBezTo>
                  <a:cubicBezTo>
                    <a:pt x="297" y="321"/>
                    <a:pt x="297" y="321"/>
                    <a:pt x="297" y="321"/>
                  </a:cubicBezTo>
                  <a:cubicBezTo>
                    <a:pt x="312" y="321"/>
                    <a:pt x="312" y="321"/>
                    <a:pt x="312" y="321"/>
                  </a:cubicBezTo>
                  <a:cubicBezTo>
                    <a:pt x="312" y="326"/>
                    <a:pt x="312" y="326"/>
                    <a:pt x="312" y="326"/>
                  </a:cubicBezTo>
                  <a:moveTo>
                    <a:pt x="283" y="326"/>
                  </a:moveTo>
                  <a:cubicBezTo>
                    <a:pt x="269" y="326"/>
                    <a:pt x="269" y="326"/>
                    <a:pt x="269" y="326"/>
                  </a:cubicBezTo>
                  <a:cubicBezTo>
                    <a:pt x="269" y="321"/>
                    <a:pt x="269" y="321"/>
                    <a:pt x="269" y="321"/>
                  </a:cubicBezTo>
                  <a:cubicBezTo>
                    <a:pt x="283" y="321"/>
                    <a:pt x="283" y="321"/>
                    <a:pt x="283" y="321"/>
                  </a:cubicBezTo>
                  <a:cubicBezTo>
                    <a:pt x="283" y="326"/>
                    <a:pt x="283" y="326"/>
                    <a:pt x="283" y="326"/>
                  </a:cubicBezTo>
                  <a:moveTo>
                    <a:pt x="254" y="326"/>
                  </a:moveTo>
                  <a:cubicBezTo>
                    <a:pt x="240" y="326"/>
                    <a:pt x="240" y="326"/>
                    <a:pt x="240" y="326"/>
                  </a:cubicBezTo>
                  <a:cubicBezTo>
                    <a:pt x="240" y="321"/>
                    <a:pt x="240" y="321"/>
                    <a:pt x="240" y="321"/>
                  </a:cubicBezTo>
                  <a:cubicBezTo>
                    <a:pt x="254" y="321"/>
                    <a:pt x="254" y="321"/>
                    <a:pt x="254" y="321"/>
                  </a:cubicBezTo>
                  <a:cubicBezTo>
                    <a:pt x="254" y="326"/>
                    <a:pt x="254" y="326"/>
                    <a:pt x="254" y="326"/>
                  </a:cubicBezTo>
                  <a:moveTo>
                    <a:pt x="225" y="326"/>
                  </a:moveTo>
                  <a:cubicBezTo>
                    <a:pt x="211" y="326"/>
                    <a:pt x="211" y="326"/>
                    <a:pt x="211" y="326"/>
                  </a:cubicBezTo>
                  <a:cubicBezTo>
                    <a:pt x="211" y="321"/>
                    <a:pt x="211" y="321"/>
                    <a:pt x="211" y="321"/>
                  </a:cubicBezTo>
                  <a:cubicBezTo>
                    <a:pt x="225" y="321"/>
                    <a:pt x="225" y="321"/>
                    <a:pt x="225" y="321"/>
                  </a:cubicBezTo>
                  <a:cubicBezTo>
                    <a:pt x="225" y="326"/>
                    <a:pt x="225" y="326"/>
                    <a:pt x="225" y="326"/>
                  </a:cubicBezTo>
                  <a:moveTo>
                    <a:pt x="196" y="326"/>
                  </a:moveTo>
                  <a:cubicBezTo>
                    <a:pt x="182" y="326"/>
                    <a:pt x="182" y="326"/>
                    <a:pt x="182" y="326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96" y="321"/>
                    <a:pt x="196" y="321"/>
                    <a:pt x="196" y="321"/>
                  </a:cubicBezTo>
                  <a:cubicBezTo>
                    <a:pt x="196" y="326"/>
                    <a:pt x="196" y="326"/>
                    <a:pt x="196" y="326"/>
                  </a:cubicBezTo>
                  <a:moveTo>
                    <a:pt x="167" y="326"/>
                  </a:moveTo>
                  <a:cubicBezTo>
                    <a:pt x="153" y="326"/>
                    <a:pt x="153" y="326"/>
                    <a:pt x="153" y="326"/>
                  </a:cubicBezTo>
                  <a:cubicBezTo>
                    <a:pt x="153" y="321"/>
                    <a:pt x="153" y="321"/>
                    <a:pt x="153" y="321"/>
                  </a:cubicBezTo>
                  <a:cubicBezTo>
                    <a:pt x="167" y="321"/>
                    <a:pt x="167" y="321"/>
                    <a:pt x="167" y="321"/>
                  </a:cubicBezTo>
                  <a:cubicBezTo>
                    <a:pt x="167" y="326"/>
                    <a:pt x="167" y="326"/>
                    <a:pt x="167" y="326"/>
                  </a:cubicBezTo>
                  <a:moveTo>
                    <a:pt x="138" y="326"/>
                  </a:moveTo>
                  <a:cubicBezTo>
                    <a:pt x="124" y="326"/>
                    <a:pt x="124" y="326"/>
                    <a:pt x="124" y="326"/>
                  </a:cubicBezTo>
                  <a:cubicBezTo>
                    <a:pt x="124" y="321"/>
                    <a:pt x="124" y="321"/>
                    <a:pt x="124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38" y="326"/>
                    <a:pt x="138" y="326"/>
                    <a:pt x="138" y="326"/>
                  </a:cubicBezTo>
                  <a:moveTo>
                    <a:pt x="109" y="326"/>
                  </a:moveTo>
                  <a:cubicBezTo>
                    <a:pt x="95" y="326"/>
                    <a:pt x="95" y="326"/>
                    <a:pt x="95" y="326"/>
                  </a:cubicBezTo>
                  <a:cubicBezTo>
                    <a:pt x="95" y="321"/>
                    <a:pt x="95" y="321"/>
                    <a:pt x="95" y="321"/>
                  </a:cubicBezTo>
                  <a:cubicBezTo>
                    <a:pt x="109" y="321"/>
                    <a:pt x="109" y="321"/>
                    <a:pt x="109" y="321"/>
                  </a:cubicBezTo>
                  <a:cubicBezTo>
                    <a:pt x="109" y="326"/>
                    <a:pt x="109" y="326"/>
                    <a:pt x="109" y="326"/>
                  </a:cubicBezTo>
                  <a:moveTo>
                    <a:pt x="80" y="326"/>
                  </a:moveTo>
                  <a:cubicBezTo>
                    <a:pt x="66" y="326"/>
                    <a:pt x="66" y="326"/>
                    <a:pt x="66" y="326"/>
                  </a:cubicBezTo>
                  <a:cubicBezTo>
                    <a:pt x="66" y="321"/>
                    <a:pt x="66" y="321"/>
                    <a:pt x="66" y="321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0" y="326"/>
                    <a:pt x="80" y="326"/>
                    <a:pt x="80" y="326"/>
                  </a:cubicBezTo>
                  <a:moveTo>
                    <a:pt x="51" y="326"/>
                  </a:moveTo>
                  <a:cubicBezTo>
                    <a:pt x="37" y="326"/>
                    <a:pt x="37" y="326"/>
                    <a:pt x="37" y="326"/>
                  </a:cubicBezTo>
                  <a:cubicBezTo>
                    <a:pt x="37" y="321"/>
                    <a:pt x="37" y="321"/>
                    <a:pt x="37" y="321"/>
                  </a:cubicBezTo>
                  <a:cubicBezTo>
                    <a:pt x="51" y="321"/>
                    <a:pt x="51" y="321"/>
                    <a:pt x="51" y="321"/>
                  </a:cubicBezTo>
                  <a:cubicBezTo>
                    <a:pt x="51" y="326"/>
                    <a:pt x="51" y="326"/>
                    <a:pt x="51" y="326"/>
                  </a:cubicBezTo>
                  <a:moveTo>
                    <a:pt x="472" y="321"/>
                  </a:moveTo>
                  <a:cubicBezTo>
                    <a:pt x="469" y="317"/>
                    <a:pt x="469" y="317"/>
                    <a:pt x="469" y="317"/>
                  </a:cubicBezTo>
                  <a:cubicBezTo>
                    <a:pt x="473" y="314"/>
                    <a:pt x="476" y="311"/>
                    <a:pt x="479" y="308"/>
                  </a:cubicBezTo>
                  <a:cubicBezTo>
                    <a:pt x="483" y="311"/>
                    <a:pt x="483" y="311"/>
                    <a:pt x="483" y="311"/>
                  </a:cubicBezTo>
                  <a:cubicBezTo>
                    <a:pt x="480" y="315"/>
                    <a:pt x="476" y="319"/>
                    <a:pt x="472" y="321"/>
                  </a:cubicBezTo>
                  <a:moveTo>
                    <a:pt x="490" y="297"/>
                  </a:moveTo>
                  <a:cubicBezTo>
                    <a:pt x="485" y="296"/>
                    <a:pt x="485" y="296"/>
                    <a:pt x="485" y="296"/>
                  </a:cubicBezTo>
                  <a:cubicBezTo>
                    <a:pt x="486" y="293"/>
                    <a:pt x="486" y="290"/>
                    <a:pt x="486" y="287"/>
                  </a:cubicBezTo>
                  <a:cubicBezTo>
                    <a:pt x="486" y="282"/>
                    <a:pt x="486" y="282"/>
                    <a:pt x="486" y="282"/>
                  </a:cubicBezTo>
                  <a:cubicBezTo>
                    <a:pt x="492" y="282"/>
                    <a:pt x="492" y="282"/>
                    <a:pt x="492" y="282"/>
                  </a:cubicBezTo>
                  <a:cubicBezTo>
                    <a:pt x="492" y="287"/>
                    <a:pt x="492" y="287"/>
                    <a:pt x="492" y="287"/>
                  </a:cubicBezTo>
                  <a:cubicBezTo>
                    <a:pt x="492" y="291"/>
                    <a:pt x="491" y="294"/>
                    <a:pt x="490" y="297"/>
                  </a:cubicBezTo>
                  <a:moveTo>
                    <a:pt x="492" y="268"/>
                  </a:moveTo>
                  <a:cubicBezTo>
                    <a:pt x="486" y="268"/>
                    <a:pt x="486" y="268"/>
                    <a:pt x="486" y="268"/>
                  </a:cubicBezTo>
                  <a:cubicBezTo>
                    <a:pt x="486" y="253"/>
                    <a:pt x="486" y="253"/>
                    <a:pt x="486" y="253"/>
                  </a:cubicBezTo>
                  <a:cubicBezTo>
                    <a:pt x="492" y="253"/>
                    <a:pt x="492" y="253"/>
                    <a:pt x="492" y="253"/>
                  </a:cubicBezTo>
                  <a:cubicBezTo>
                    <a:pt x="492" y="268"/>
                    <a:pt x="492" y="268"/>
                    <a:pt x="492" y="268"/>
                  </a:cubicBezTo>
                  <a:moveTo>
                    <a:pt x="492" y="239"/>
                  </a:moveTo>
                  <a:cubicBezTo>
                    <a:pt x="486" y="239"/>
                    <a:pt x="486" y="239"/>
                    <a:pt x="486" y="239"/>
                  </a:cubicBezTo>
                  <a:cubicBezTo>
                    <a:pt x="486" y="224"/>
                    <a:pt x="486" y="224"/>
                    <a:pt x="486" y="224"/>
                  </a:cubicBezTo>
                  <a:cubicBezTo>
                    <a:pt x="492" y="224"/>
                    <a:pt x="492" y="224"/>
                    <a:pt x="492" y="224"/>
                  </a:cubicBezTo>
                  <a:cubicBezTo>
                    <a:pt x="492" y="239"/>
                    <a:pt x="492" y="239"/>
                    <a:pt x="492" y="239"/>
                  </a:cubicBezTo>
                  <a:moveTo>
                    <a:pt x="492" y="210"/>
                  </a:moveTo>
                  <a:cubicBezTo>
                    <a:pt x="486" y="210"/>
                    <a:pt x="486" y="210"/>
                    <a:pt x="486" y="210"/>
                  </a:cubicBezTo>
                  <a:cubicBezTo>
                    <a:pt x="486" y="195"/>
                    <a:pt x="486" y="195"/>
                    <a:pt x="486" y="195"/>
                  </a:cubicBezTo>
                  <a:cubicBezTo>
                    <a:pt x="492" y="195"/>
                    <a:pt x="492" y="195"/>
                    <a:pt x="492" y="195"/>
                  </a:cubicBezTo>
                  <a:cubicBezTo>
                    <a:pt x="492" y="210"/>
                    <a:pt x="492" y="210"/>
                    <a:pt x="492" y="210"/>
                  </a:cubicBezTo>
                  <a:moveTo>
                    <a:pt x="492" y="181"/>
                  </a:moveTo>
                  <a:cubicBezTo>
                    <a:pt x="486" y="181"/>
                    <a:pt x="486" y="181"/>
                    <a:pt x="486" y="181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92" y="167"/>
                    <a:pt x="492" y="167"/>
                    <a:pt x="492" y="167"/>
                  </a:cubicBezTo>
                  <a:cubicBezTo>
                    <a:pt x="492" y="181"/>
                    <a:pt x="492" y="181"/>
                    <a:pt x="492" y="181"/>
                  </a:cubicBezTo>
                  <a:moveTo>
                    <a:pt x="492" y="152"/>
                  </a:moveTo>
                  <a:cubicBezTo>
                    <a:pt x="486" y="152"/>
                    <a:pt x="486" y="152"/>
                    <a:pt x="486" y="152"/>
                  </a:cubicBezTo>
                  <a:cubicBezTo>
                    <a:pt x="486" y="138"/>
                    <a:pt x="486" y="138"/>
                    <a:pt x="486" y="138"/>
                  </a:cubicBezTo>
                  <a:cubicBezTo>
                    <a:pt x="492" y="138"/>
                    <a:pt x="492" y="138"/>
                    <a:pt x="492" y="138"/>
                  </a:cubicBezTo>
                  <a:cubicBezTo>
                    <a:pt x="492" y="152"/>
                    <a:pt x="492" y="152"/>
                    <a:pt x="492" y="152"/>
                  </a:cubicBezTo>
                  <a:moveTo>
                    <a:pt x="492" y="123"/>
                  </a:moveTo>
                  <a:cubicBezTo>
                    <a:pt x="486" y="123"/>
                    <a:pt x="486" y="123"/>
                    <a:pt x="486" y="123"/>
                  </a:cubicBezTo>
                  <a:cubicBezTo>
                    <a:pt x="486" y="109"/>
                    <a:pt x="486" y="109"/>
                    <a:pt x="486" y="109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92" y="123"/>
                    <a:pt x="492" y="123"/>
                    <a:pt x="492" y="123"/>
                  </a:cubicBezTo>
                  <a:moveTo>
                    <a:pt x="492" y="94"/>
                  </a:moveTo>
                  <a:cubicBezTo>
                    <a:pt x="486" y="94"/>
                    <a:pt x="486" y="94"/>
                    <a:pt x="486" y="94"/>
                  </a:cubicBezTo>
                  <a:cubicBezTo>
                    <a:pt x="486" y="80"/>
                    <a:pt x="486" y="80"/>
                    <a:pt x="486" y="80"/>
                  </a:cubicBezTo>
                  <a:cubicBezTo>
                    <a:pt x="492" y="80"/>
                    <a:pt x="492" y="80"/>
                    <a:pt x="492" y="80"/>
                  </a:cubicBezTo>
                  <a:cubicBezTo>
                    <a:pt x="492" y="94"/>
                    <a:pt x="492" y="94"/>
                    <a:pt x="492" y="94"/>
                  </a:cubicBezTo>
                  <a:moveTo>
                    <a:pt x="492" y="65"/>
                  </a:moveTo>
                  <a:cubicBezTo>
                    <a:pt x="486" y="65"/>
                    <a:pt x="486" y="65"/>
                    <a:pt x="486" y="65"/>
                  </a:cubicBezTo>
                  <a:cubicBezTo>
                    <a:pt x="486" y="51"/>
                    <a:pt x="486" y="51"/>
                    <a:pt x="486" y="51"/>
                  </a:cubicBezTo>
                  <a:cubicBezTo>
                    <a:pt x="492" y="51"/>
                    <a:pt x="492" y="51"/>
                    <a:pt x="492" y="51"/>
                  </a:cubicBezTo>
                  <a:cubicBezTo>
                    <a:pt x="492" y="65"/>
                    <a:pt x="492" y="65"/>
                    <a:pt x="492" y="65"/>
                  </a:cubicBezTo>
                  <a:moveTo>
                    <a:pt x="486" y="36"/>
                  </a:moveTo>
                  <a:cubicBezTo>
                    <a:pt x="486" y="32"/>
                    <a:pt x="485" y="28"/>
                    <a:pt x="483" y="24"/>
                  </a:cubicBezTo>
                  <a:cubicBezTo>
                    <a:pt x="487" y="21"/>
                    <a:pt x="487" y="21"/>
                    <a:pt x="487" y="21"/>
                  </a:cubicBezTo>
                  <a:cubicBezTo>
                    <a:pt x="490" y="26"/>
                    <a:pt x="491" y="31"/>
                    <a:pt x="492" y="36"/>
                  </a:cubicBezTo>
                  <a:cubicBezTo>
                    <a:pt x="486" y="36"/>
                    <a:pt x="486" y="36"/>
                    <a:pt x="486" y="36"/>
                  </a:cubicBezTo>
                  <a:moveTo>
                    <a:pt x="474" y="13"/>
                  </a:moveTo>
                  <a:cubicBezTo>
                    <a:pt x="471" y="10"/>
                    <a:pt x="467" y="8"/>
                    <a:pt x="463" y="7"/>
                  </a:cubicBezTo>
                  <a:cubicBezTo>
                    <a:pt x="464" y="2"/>
                    <a:pt x="464" y="2"/>
                    <a:pt x="464" y="2"/>
                  </a:cubicBezTo>
                  <a:cubicBezTo>
                    <a:pt x="469" y="3"/>
                    <a:pt x="474" y="6"/>
                    <a:pt x="478" y="9"/>
                  </a:cubicBezTo>
                  <a:cubicBezTo>
                    <a:pt x="474" y="13"/>
                    <a:pt x="474" y="13"/>
                    <a:pt x="474" y="13"/>
                  </a:cubicBezTo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10" y="0"/>
                    <a:pt x="15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6"/>
                    <a:pt x="5" y="6"/>
                    <a:pt x="1" y="6"/>
                  </a:cubicBezTo>
                  <a:moveTo>
                    <a:pt x="449" y="5"/>
                  </a:moveTo>
                  <a:cubicBezTo>
                    <a:pt x="435" y="5"/>
                    <a:pt x="435" y="5"/>
                    <a:pt x="435" y="5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49" y="0"/>
                    <a:pt x="449" y="0"/>
                    <a:pt x="449" y="0"/>
                  </a:cubicBezTo>
                  <a:cubicBezTo>
                    <a:pt x="449" y="5"/>
                    <a:pt x="449" y="5"/>
                    <a:pt x="449" y="5"/>
                  </a:cubicBezTo>
                  <a:moveTo>
                    <a:pt x="420" y="5"/>
                  </a:moveTo>
                  <a:cubicBezTo>
                    <a:pt x="406" y="5"/>
                    <a:pt x="406" y="5"/>
                    <a:pt x="406" y="5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420" y="5"/>
                    <a:pt x="420" y="5"/>
                    <a:pt x="420" y="5"/>
                  </a:cubicBezTo>
                  <a:moveTo>
                    <a:pt x="391" y="5"/>
                  </a:moveTo>
                  <a:cubicBezTo>
                    <a:pt x="377" y="5"/>
                    <a:pt x="377" y="5"/>
                    <a:pt x="377" y="5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91" y="5"/>
                    <a:pt x="391" y="5"/>
                    <a:pt x="391" y="5"/>
                  </a:cubicBezTo>
                  <a:moveTo>
                    <a:pt x="362" y="5"/>
                  </a:moveTo>
                  <a:cubicBezTo>
                    <a:pt x="348" y="5"/>
                    <a:pt x="348" y="5"/>
                    <a:pt x="348" y="5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5"/>
                    <a:pt x="362" y="5"/>
                    <a:pt x="362" y="5"/>
                  </a:cubicBezTo>
                  <a:moveTo>
                    <a:pt x="333" y="5"/>
                  </a:moveTo>
                  <a:cubicBezTo>
                    <a:pt x="319" y="5"/>
                    <a:pt x="319" y="5"/>
                    <a:pt x="319" y="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333" y="5"/>
                    <a:pt x="333" y="5"/>
                    <a:pt x="333" y="5"/>
                  </a:cubicBezTo>
                  <a:moveTo>
                    <a:pt x="304" y="5"/>
                  </a:moveTo>
                  <a:cubicBezTo>
                    <a:pt x="290" y="5"/>
                    <a:pt x="290" y="5"/>
                    <a:pt x="290" y="5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5"/>
                    <a:pt x="304" y="5"/>
                    <a:pt x="304" y="5"/>
                  </a:cubicBezTo>
                  <a:moveTo>
                    <a:pt x="275" y="5"/>
                  </a:moveTo>
                  <a:cubicBezTo>
                    <a:pt x="261" y="5"/>
                    <a:pt x="261" y="5"/>
                    <a:pt x="261" y="5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5" y="5"/>
                    <a:pt x="275" y="5"/>
                    <a:pt x="275" y="5"/>
                  </a:cubicBezTo>
                  <a:moveTo>
                    <a:pt x="246" y="5"/>
                  </a:moveTo>
                  <a:cubicBezTo>
                    <a:pt x="232" y="5"/>
                    <a:pt x="232" y="5"/>
                    <a:pt x="232" y="5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5"/>
                    <a:pt x="246" y="5"/>
                    <a:pt x="246" y="5"/>
                  </a:cubicBezTo>
                  <a:moveTo>
                    <a:pt x="217" y="5"/>
                  </a:moveTo>
                  <a:cubicBezTo>
                    <a:pt x="203" y="5"/>
                    <a:pt x="203" y="5"/>
                    <a:pt x="203" y="5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7" y="5"/>
                    <a:pt x="217" y="5"/>
                    <a:pt x="217" y="5"/>
                  </a:cubicBezTo>
                  <a:moveTo>
                    <a:pt x="188" y="5"/>
                  </a:moveTo>
                  <a:cubicBezTo>
                    <a:pt x="174" y="5"/>
                    <a:pt x="174" y="5"/>
                    <a:pt x="174" y="5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5"/>
                    <a:pt x="188" y="5"/>
                    <a:pt x="188" y="5"/>
                  </a:cubicBezTo>
                  <a:moveTo>
                    <a:pt x="159" y="5"/>
                  </a:moveTo>
                  <a:cubicBezTo>
                    <a:pt x="145" y="5"/>
                    <a:pt x="145" y="5"/>
                    <a:pt x="145" y="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5"/>
                    <a:pt x="159" y="5"/>
                    <a:pt x="159" y="5"/>
                  </a:cubicBezTo>
                  <a:moveTo>
                    <a:pt x="131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moveTo>
                    <a:pt x="102" y="5"/>
                  </a:moveTo>
                  <a:cubicBezTo>
                    <a:pt x="87" y="5"/>
                    <a:pt x="87" y="5"/>
                    <a:pt x="87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moveTo>
                    <a:pt x="73" y="5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5"/>
                    <a:pt x="73" y="5"/>
                    <a:pt x="73" y="5"/>
                  </a:cubicBezTo>
                  <a:moveTo>
                    <a:pt x="44" y="5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5"/>
                    <a:pt x="44" y="5"/>
                    <a:pt x="44" y="5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37"/>
            <p:cNvSpPr>
              <a:spLocks noChangeArrowheads="1"/>
            </p:cNvSpPr>
            <p:nvPr/>
          </p:nvSpPr>
          <p:spPr bwMode="auto">
            <a:xfrm>
              <a:off x="495" y="2119"/>
              <a:ext cx="17" cy="12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3" name="Picture 38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" y="1242"/>
              <a:ext cx="12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39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1277"/>
              <a:ext cx="35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40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1277"/>
              <a:ext cx="78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41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232"/>
              <a:ext cx="1318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42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1277"/>
              <a:ext cx="22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4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" y="1241"/>
              <a:ext cx="13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Freeform 44"/>
            <p:cNvSpPr>
              <a:spLocks/>
            </p:cNvSpPr>
            <p:nvPr/>
          </p:nvSpPr>
          <p:spPr bwMode="auto">
            <a:xfrm>
              <a:off x="410" y="1354"/>
              <a:ext cx="17" cy="1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1 h 6"/>
                <a:gd name="T4" fmla="*/ 0 w 7"/>
                <a:gd name="T5" fmla="*/ 5 h 6"/>
                <a:gd name="T6" fmla="*/ 0 w 7"/>
                <a:gd name="T7" fmla="*/ 5 h 6"/>
                <a:gd name="T8" fmla="*/ 2 w 7"/>
                <a:gd name="T9" fmla="*/ 6 h 6"/>
                <a:gd name="T10" fmla="*/ 3 w 7"/>
                <a:gd name="T11" fmla="*/ 6 h 6"/>
                <a:gd name="T12" fmla="*/ 7 w 7"/>
                <a:gd name="T13" fmla="*/ 6 h 6"/>
                <a:gd name="T14" fmla="*/ 7 w 7"/>
                <a:gd name="T15" fmla="*/ 1 h 6"/>
                <a:gd name="T16" fmla="*/ 3 w 7"/>
                <a:gd name="T17" fmla="*/ 0 h 6"/>
                <a:gd name="T18" fmla="*/ 2 w 7"/>
                <a:gd name="T19" fmla="*/ 0 h 6"/>
                <a:gd name="T20" fmla="*/ 0 w 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999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5"/>
            <p:cNvSpPr>
              <a:spLocks noEditPoints="1"/>
            </p:cNvSpPr>
            <p:nvPr/>
          </p:nvSpPr>
          <p:spPr bwMode="auto">
            <a:xfrm>
              <a:off x="460" y="1357"/>
              <a:ext cx="1168" cy="220"/>
            </a:xfrm>
            <a:custGeom>
              <a:avLst/>
              <a:gdLst>
                <a:gd name="T0" fmla="*/ 486 w 492"/>
                <a:gd name="T1" fmla="*/ 80 h 93"/>
                <a:gd name="T2" fmla="*/ 492 w 492"/>
                <a:gd name="T3" fmla="*/ 93 h 93"/>
                <a:gd name="T4" fmla="*/ 492 w 492"/>
                <a:gd name="T5" fmla="*/ 51 h 93"/>
                <a:gd name="T6" fmla="*/ 486 w 492"/>
                <a:gd name="T7" fmla="*/ 65 h 93"/>
                <a:gd name="T8" fmla="*/ 492 w 492"/>
                <a:gd name="T9" fmla="*/ 51 h 93"/>
                <a:gd name="T10" fmla="*/ 483 w 492"/>
                <a:gd name="T11" fmla="*/ 24 h 93"/>
                <a:gd name="T12" fmla="*/ 492 w 492"/>
                <a:gd name="T13" fmla="*/ 36 h 93"/>
                <a:gd name="T14" fmla="*/ 464 w 492"/>
                <a:gd name="T15" fmla="*/ 2 h 93"/>
                <a:gd name="T16" fmla="*/ 474 w 492"/>
                <a:gd name="T17" fmla="*/ 13 h 93"/>
                <a:gd name="T18" fmla="*/ 464 w 492"/>
                <a:gd name="T19" fmla="*/ 2 h 93"/>
                <a:gd name="T20" fmla="*/ 1 w 492"/>
                <a:gd name="T21" fmla="*/ 0 h 93"/>
                <a:gd name="T22" fmla="*/ 0 w 492"/>
                <a:gd name="T23" fmla="*/ 6 h 93"/>
                <a:gd name="T24" fmla="*/ 15 w 492"/>
                <a:gd name="T25" fmla="*/ 6 h 93"/>
                <a:gd name="T26" fmla="*/ 44 w 492"/>
                <a:gd name="T27" fmla="*/ 0 h 93"/>
                <a:gd name="T28" fmla="*/ 29 w 492"/>
                <a:gd name="T29" fmla="*/ 5 h 93"/>
                <a:gd name="T30" fmla="*/ 44 w 492"/>
                <a:gd name="T31" fmla="*/ 0 h 93"/>
                <a:gd name="T32" fmla="*/ 58 w 492"/>
                <a:gd name="T33" fmla="*/ 0 h 93"/>
                <a:gd name="T34" fmla="*/ 73 w 492"/>
                <a:gd name="T35" fmla="*/ 5 h 93"/>
                <a:gd name="T36" fmla="*/ 102 w 492"/>
                <a:gd name="T37" fmla="*/ 0 h 93"/>
                <a:gd name="T38" fmla="*/ 87 w 492"/>
                <a:gd name="T39" fmla="*/ 5 h 93"/>
                <a:gd name="T40" fmla="*/ 102 w 492"/>
                <a:gd name="T41" fmla="*/ 0 h 93"/>
                <a:gd name="T42" fmla="*/ 116 w 492"/>
                <a:gd name="T43" fmla="*/ 0 h 93"/>
                <a:gd name="T44" fmla="*/ 131 w 492"/>
                <a:gd name="T45" fmla="*/ 5 h 93"/>
                <a:gd name="T46" fmla="*/ 159 w 492"/>
                <a:gd name="T47" fmla="*/ 0 h 93"/>
                <a:gd name="T48" fmla="*/ 145 w 492"/>
                <a:gd name="T49" fmla="*/ 5 h 93"/>
                <a:gd name="T50" fmla="*/ 159 w 492"/>
                <a:gd name="T51" fmla="*/ 0 h 93"/>
                <a:gd name="T52" fmla="*/ 174 w 492"/>
                <a:gd name="T53" fmla="*/ 0 h 93"/>
                <a:gd name="T54" fmla="*/ 188 w 492"/>
                <a:gd name="T55" fmla="*/ 5 h 93"/>
                <a:gd name="T56" fmla="*/ 217 w 492"/>
                <a:gd name="T57" fmla="*/ 0 h 93"/>
                <a:gd name="T58" fmla="*/ 203 w 492"/>
                <a:gd name="T59" fmla="*/ 5 h 93"/>
                <a:gd name="T60" fmla="*/ 217 w 492"/>
                <a:gd name="T61" fmla="*/ 0 h 93"/>
                <a:gd name="T62" fmla="*/ 232 w 492"/>
                <a:gd name="T63" fmla="*/ 0 h 93"/>
                <a:gd name="T64" fmla="*/ 246 w 492"/>
                <a:gd name="T65" fmla="*/ 5 h 93"/>
                <a:gd name="T66" fmla="*/ 275 w 492"/>
                <a:gd name="T67" fmla="*/ 0 h 93"/>
                <a:gd name="T68" fmla="*/ 261 w 492"/>
                <a:gd name="T69" fmla="*/ 5 h 93"/>
                <a:gd name="T70" fmla="*/ 275 w 492"/>
                <a:gd name="T71" fmla="*/ 0 h 93"/>
                <a:gd name="T72" fmla="*/ 290 w 492"/>
                <a:gd name="T73" fmla="*/ 0 h 93"/>
                <a:gd name="T74" fmla="*/ 304 w 492"/>
                <a:gd name="T75" fmla="*/ 5 h 93"/>
                <a:gd name="T76" fmla="*/ 333 w 492"/>
                <a:gd name="T77" fmla="*/ 0 h 93"/>
                <a:gd name="T78" fmla="*/ 319 w 492"/>
                <a:gd name="T79" fmla="*/ 5 h 93"/>
                <a:gd name="T80" fmla="*/ 333 w 492"/>
                <a:gd name="T81" fmla="*/ 0 h 93"/>
                <a:gd name="T82" fmla="*/ 348 w 492"/>
                <a:gd name="T83" fmla="*/ 0 h 93"/>
                <a:gd name="T84" fmla="*/ 362 w 492"/>
                <a:gd name="T85" fmla="*/ 5 h 93"/>
                <a:gd name="T86" fmla="*/ 391 w 492"/>
                <a:gd name="T87" fmla="*/ 0 h 93"/>
                <a:gd name="T88" fmla="*/ 377 w 492"/>
                <a:gd name="T89" fmla="*/ 5 h 93"/>
                <a:gd name="T90" fmla="*/ 391 w 492"/>
                <a:gd name="T91" fmla="*/ 0 h 93"/>
                <a:gd name="T92" fmla="*/ 406 w 492"/>
                <a:gd name="T93" fmla="*/ 0 h 93"/>
                <a:gd name="T94" fmla="*/ 420 w 492"/>
                <a:gd name="T95" fmla="*/ 5 h 93"/>
                <a:gd name="T96" fmla="*/ 449 w 492"/>
                <a:gd name="T97" fmla="*/ 0 h 93"/>
                <a:gd name="T98" fmla="*/ 435 w 492"/>
                <a:gd name="T99" fmla="*/ 5 h 93"/>
                <a:gd name="T100" fmla="*/ 449 w 492"/>
                <a:gd name="T10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2" h="93">
                  <a:moveTo>
                    <a:pt x="492" y="80"/>
                  </a:moveTo>
                  <a:cubicBezTo>
                    <a:pt x="486" y="80"/>
                    <a:pt x="486" y="80"/>
                    <a:pt x="486" y="80"/>
                  </a:cubicBezTo>
                  <a:cubicBezTo>
                    <a:pt x="486" y="93"/>
                    <a:pt x="486" y="93"/>
                    <a:pt x="486" y="93"/>
                  </a:cubicBezTo>
                  <a:cubicBezTo>
                    <a:pt x="492" y="93"/>
                    <a:pt x="492" y="93"/>
                    <a:pt x="492" y="93"/>
                  </a:cubicBezTo>
                  <a:cubicBezTo>
                    <a:pt x="492" y="80"/>
                    <a:pt x="492" y="80"/>
                    <a:pt x="492" y="80"/>
                  </a:cubicBezTo>
                  <a:moveTo>
                    <a:pt x="492" y="51"/>
                  </a:moveTo>
                  <a:cubicBezTo>
                    <a:pt x="486" y="51"/>
                    <a:pt x="486" y="51"/>
                    <a:pt x="486" y="51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92" y="65"/>
                    <a:pt x="492" y="65"/>
                    <a:pt x="492" y="65"/>
                  </a:cubicBezTo>
                  <a:cubicBezTo>
                    <a:pt x="492" y="51"/>
                    <a:pt x="492" y="51"/>
                    <a:pt x="492" y="51"/>
                  </a:cubicBezTo>
                  <a:moveTo>
                    <a:pt x="487" y="21"/>
                  </a:moveTo>
                  <a:cubicBezTo>
                    <a:pt x="483" y="24"/>
                    <a:pt x="483" y="24"/>
                    <a:pt x="483" y="24"/>
                  </a:cubicBezTo>
                  <a:cubicBezTo>
                    <a:pt x="485" y="28"/>
                    <a:pt x="486" y="32"/>
                    <a:pt x="486" y="36"/>
                  </a:cubicBezTo>
                  <a:cubicBezTo>
                    <a:pt x="492" y="36"/>
                    <a:pt x="492" y="36"/>
                    <a:pt x="492" y="36"/>
                  </a:cubicBezTo>
                  <a:cubicBezTo>
                    <a:pt x="491" y="31"/>
                    <a:pt x="490" y="26"/>
                    <a:pt x="487" y="21"/>
                  </a:cubicBezTo>
                  <a:moveTo>
                    <a:pt x="464" y="2"/>
                  </a:moveTo>
                  <a:cubicBezTo>
                    <a:pt x="463" y="7"/>
                    <a:pt x="463" y="7"/>
                    <a:pt x="463" y="7"/>
                  </a:cubicBezTo>
                  <a:cubicBezTo>
                    <a:pt x="467" y="8"/>
                    <a:pt x="471" y="10"/>
                    <a:pt x="474" y="13"/>
                  </a:cubicBezTo>
                  <a:cubicBezTo>
                    <a:pt x="478" y="9"/>
                    <a:pt x="478" y="9"/>
                    <a:pt x="478" y="9"/>
                  </a:cubicBezTo>
                  <a:cubicBezTo>
                    <a:pt x="474" y="6"/>
                    <a:pt x="469" y="3"/>
                    <a:pt x="464" y="2"/>
                  </a:cubicBezTo>
                  <a:moveTo>
                    <a:pt x="15" y="0"/>
                  </a:moveTo>
                  <a:cubicBezTo>
                    <a:pt x="10" y="0"/>
                    <a:pt x="5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6"/>
                    <a:pt x="10" y="6"/>
                    <a:pt x="15" y="6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4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0"/>
                    <a:pt x="44" y="0"/>
                    <a:pt x="44" y="0"/>
                  </a:cubicBezTo>
                  <a:moveTo>
                    <a:pt x="73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0"/>
                    <a:pt x="73" y="0"/>
                    <a:pt x="73" y="0"/>
                  </a:cubicBezTo>
                  <a:moveTo>
                    <a:pt x="102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moveTo>
                    <a:pt x="131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1" y="0"/>
                    <a:pt x="131" y="0"/>
                    <a:pt x="131" y="0"/>
                  </a:cubicBezTo>
                  <a:moveTo>
                    <a:pt x="159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0"/>
                    <a:pt x="159" y="0"/>
                    <a:pt x="159" y="0"/>
                  </a:cubicBezTo>
                  <a:moveTo>
                    <a:pt x="188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0"/>
                    <a:pt x="188" y="0"/>
                    <a:pt x="188" y="0"/>
                  </a:cubicBezTo>
                  <a:moveTo>
                    <a:pt x="217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17" y="0"/>
                    <a:pt x="217" y="0"/>
                    <a:pt x="217" y="0"/>
                  </a:cubicBezTo>
                  <a:moveTo>
                    <a:pt x="246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0"/>
                    <a:pt x="246" y="0"/>
                    <a:pt x="246" y="0"/>
                  </a:cubicBezTo>
                  <a:moveTo>
                    <a:pt x="275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1" y="5"/>
                    <a:pt x="261" y="5"/>
                    <a:pt x="261" y="5"/>
                  </a:cubicBezTo>
                  <a:cubicBezTo>
                    <a:pt x="275" y="5"/>
                    <a:pt x="275" y="5"/>
                    <a:pt x="275" y="5"/>
                  </a:cubicBezTo>
                  <a:cubicBezTo>
                    <a:pt x="275" y="0"/>
                    <a:pt x="275" y="0"/>
                    <a:pt x="275" y="0"/>
                  </a:cubicBezTo>
                  <a:moveTo>
                    <a:pt x="304" y="0"/>
                  </a:moveTo>
                  <a:cubicBezTo>
                    <a:pt x="290" y="0"/>
                    <a:pt x="290" y="0"/>
                    <a:pt x="290" y="0"/>
                  </a:cubicBezTo>
                  <a:cubicBezTo>
                    <a:pt x="290" y="5"/>
                    <a:pt x="290" y="5"/>
                    <a:pt x="290" y="5"/>
                  </a:cubicBezTo>
                  <a:cubicBezTo>
                    <a:pt x="304" y="5"/>
                    <a:pt x="304" y="5"/>
                    <a:pt x="304" y="5"/>
                  </a:cubicBezTo>
                  <a:cubicBezTo>
                    <a:pt x="304" y="0"/>
                    <a:pt x="304" y="0"/>
                    <a:pt x="304" y="0"/>
                  </a:cubicBezTo>
                  <a:moveTo>
                    <a:pt x="333" y="0"/>
                  </a:moveTo>
                  <a:cubicBezTo>
                    <a:pt x="319" y="0"/>
                    <a:pt x="319" y="0"/>
                    <a:pt x="319" y="0"/>
                  </a:cubicBezTo>
                  <a:cubicBezTo>
                    <a:pt x="319" y="5"/>
                    <a:pt x="319" y="5"/>
                    <a:pt x="319" y="5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333" y="0"/>
                    <a:pt x="333" y="0"/>
                    <a:pt x="333" y="0"/>
                  </a:cubicBezTo>
                  <a:moveTo>
                    <a:pt x="362" y="0"/>
                  </a:moveTo>
                  <a:cubicBezTo>
                    <a:pt x="348" y="0"/>
                    <a:pt x="348" y="0"/>
                    <a:pt x="348" y="0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2" y="0"/>
                    <a:pt x="362" y="0"/>
                    <a:pt x="362" y="0"/>
                  </a:cubicBezTo>
                  <a:moveTo>
                    <a:pt x="391" y="0"/>
                  </a:moveTo>
                  <a:cubicBezTo>
                    <a:pt x="377" y="0"/>
                    <a:pt x="377" y="0"/>
                    <a:pt x="377" y="0"/>
                  </a:cubicBezTo>
                  <a:cubicBezTo>
                    <a:pt x="377" y="5"/>
                    <a:pt x="377" y="5"/>
                    <a:pt x="377" y="5"/>
                  </a:cubicBezTo>
                  <a:cubicBezTo>
                    <a:pt x="391" y="5"/>
                    <a:pt x="391" y="5"/>
                    <a:pt x="391" y="5"/>
                  </a:cubicBezTo>
                  <a:cubicBezTo>
                    <a:pt x="391" y="0"/>
                    <a:pt x="391" y="0"/>
                    <a:pt x="391" y="0"/>
                  </a:cubicBezTo>
                  <a:moveTo>
                    <a:pt x="420" y="0"/>
                  </a:moveTo>
                  <a:cubicBezTo>
                    <a:pt x="406" y="0"/>
                    <a:pt x="406" y="0"/>
                    <a:pt x="406" y="0"/>
                  </a:cubicBezTo>
                  <a:cubicBezTo>
                    <a:pt x="406" y="5"/>
                    <a:pt x="406" y="5"/>
                    <a:pt x="406" y="5"/>
                  </a:cubicBezTo>
                  <a:cubicBezTo>
                    <a:pt x="420" y="5"/>
                    <a:pt x="420" y="5"/>
                    <a:pt x="420" y="5"/>
                  </a:cubicBezTo>
                  <a:cubicBezTo>
                    <a:pt x="420" y="0"/>
                    <a:pt x="420" y="0"/>
                    <a:pt x="420" y="0"/>
                  </a:cubicBezTo>
                  <a:moveTo>
                    <a:pt x="449" y="0"/>
                  </a:moveTo>
                  <a:cubicBezTo>
                    <a:pt x="435" y="0"/>
                    <a:pt x="435" y="0"/>
                    <a:pt x="435" y="0"/>
                  </a:cubicBezTo>
                  <a:cubicBezTo>
                    <a:pt x="435" y="5"/>
                    <a:pt x="435" y="5"/>
                    <a:pt x="435" y="5"/>
                  </a:cubicBezTo>
                  <a:cubicBezTo>
                    <a:pt x="449" y="5"/>
                    <a:pt x="449" y="5"/>
                    <a:pt x="449" y="5"/>
                  </a:cubicBezTo>
                  <a:cubicBezTo>
                    <a:pt x="449" y="0"/>
                    <a:pt x="449" y="0"/>
                    <a:pt x="449" y="0"/>
                  </a:cubicBezTo>
                </a:path>
              </a:pathLst>
            </a:custGeom>
            <a:solidFill>
              <a:srgbClr val="999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1" name="Picture 46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593"/>
              <a:ext cx="44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Freeform 47"/>
            <p:cNvSpPr>
              <a:spLocks noEditPoints="1"/>
            </p:cNvSpPr>
            <p:nvPr/>
          </p:nvSpPr>
          <p:spPr bwMode="auto">
            <a:xfrm>
              <a:off x="1362" y="1625"/>
              <a:ext cx="392" cy="209"/>
            </a:xfrm>
            <a:custGeom>
              <a:avLst/>
              <a:gdLst>
                <a:gd name="T0" fmla="*/ 158 w 165"/>
                <a:gd name="T1" fmla="*/ 85 h 88"/>
                <a:gd name="T2" fmla="*/ 150 w 165"/>
                <a:gd name="T3" fmla="*/ 88 h 88"/>
                <a:gd name="T4" fmla="*/ 150 w 165"/>
                <a:gd name="T5" fmla="*/ 85 h 88"/>
                <a:gd name="T6" fmla="*/ 129 w 165"/>
                <a:gd name="T7" fmla="*/ 88 h 88"/>
                <a:gd name="T8" fmla="*/ 136 w 165"/>
                <a:gd name="T9" fmla="*/ 88 h 88"/>
                <a:gd name="T10" fmla="*/ 114 w 165"/>
                <a:gd name="T11" fmla="*/ 85 h 88"/>
                <a:gd name="T12" fmla="*/ 107 w 165"/>
                <a:gd name="T13" fmla="*/ 88 h 88"/>
                <a:gd name="T14" fmla="*/ 107 w 165"/>
                <a:gd name="T15" fmla="*/ 85 h 88"/>
                <a:gd name="T16" fmla="*/ 85 w 165"/>
                <a:gd name="T17" fmla="*/ 88 h 88"/>
                <a:gd name="T18" fmla="*/ 92 w 165"/>
                <a:gd name="T19" fmla="*/ 88 h 88"/>
                <a:gd name="T20" fmla="*/ 70 w 165"/>
                <a:gd name="T21" fmla="*/ 85 h 88"/>
                <a:gd name="T22" fmla="*/ 63 w 165"/>
                <a:gd name="T23" fmla="*/ 88 h 88"/>
                <a:gd name="T24" fmla="*/ 63 w 165"/>
                <a:gd name="T25" fmla="*/ 85 h 88"/>
                <a:gd name="T26" fmla="*/ 41 w 165"/>
                <a:gd name="T27" fmla="*/ 88 h 88"/>
                <a:gd name="T28" fmla="*/ 48 w 165"/>
                <a:gd name="T29" fmla="*/ 88 h 88"/>
                <a:gd name="T30" fmla="*/ 26 w 165"/>
                <a:gd name="T31" fmla="*/ 85 h 88"/>
                <a:gd name="T32" fmla="*/ 19 w 165"/>
                <a:gd name="T33" fmla="*/ 88 h 88"/>
                <a:gd name="T34" fmla="*/ 19 w 165"/>
                <a:gd name="T35" fmla="*/ 85 h 88"/>
                <a:gd name="T36" fmla="*/ 0 w 165"/>
                <a:gd name="T37" fmla="*/ 79 h 88"/>
                <a:gd name="T38" fmla="*/ 4 w 165"/>
                <a:gd name="T39" fmla="*/ 79 h 88"/>
                <a:gd name="T40" fmla="*/ 4 w 165"/>
                <a:gd name="T41" fmla="*/ 71 h 88"/>
                <a:gd name="T42" fmla="*/ 4 w 165"/>
                <a:gd name="T43" fmla="*/ 64 h 88"/>
                <a:gd name="T44" fmla="*/ 0 w 165"/>
                <a:gd name="T45" fmla="*/ 57 h 88"/>
                <a:gd name="T46" fmla="*/ 4 w 165"/>
                <a:gd name="T47" fmla="*/ 57 h 88"/>
                <a:gd name="T48" fmla="*/ 0 w 165"/>
                <a:gd name="T49" fmla="*/ 35 h 88"/>
                <a:gd name="T50" fmla="*/ 4 w 165"/>
                <a:gd name="T51" fmla="*/ 28 h 88"/>
                <a:gd name="T52" fmla="*/ 4 w 165"/>
                <a:gd name="T53" fmla="*/ 20 h 88"/>
                <a:gd name="T54" fmla="*/ 0 w 165"/>
                <a:gd name="T55" fmla="*/ 13 h 88"/>
                <a:gd name="T56" fmla="*/ 4 w 165"/>
                <a:gd name="T57" fmla="*/ 7 h 88"/>
                <a:gd name="T58" fmla="*/ 9 w 165"/>
                <a:gd name="T59" fmla="*/ 3 h 88"/>
                <a:gd name="T60" fmla="*/ 16 w 165"/>
                <a:gd name="T61" fmla="*/ 0 h 88"/>
                <a:gd name="T62" fmla="*/ 9 w 165"/>
                <a:gd name="T63" fmla="*/ 3 h 88"/>
                <a:gd name="T64" fmla="*/ 154 w 165"/>
                <a:gd name="T65" fmla="*/ 0 h 88"/>
                <a:gd name="T66" fmla="*/ 147 w 165"/>
                <a:gd name="T67" fmla="*/ 3 h 88"/>
                <a:gd name="T68" fmla="*/ 147 w 165"/>
                <a:gd name="T69" fmla="*/ 0 h 88"/>
                <a:gd name="T70" fmla="*/ 125 w 165"/>
                <a:gd name="T71" fmla="*/ 3 h 88"/>
                <a:gd name="T72" fmla="*/ 132 w 165"/>
                <a:gd name="T73" fmla="*/ 3 h 88"/>
                <a:gd name="T74" fmla="*/ 110 w 165"/>
                <a:gd name="T75" fmla="*/ 0 h 88"/>
                <a:gd name="T76" fmla="*/ 103 w 165"/>
                <a:gd name="T77" fmla="*/ 3 h 88"/>
                <a:gd name="T78" fmla="*/ 103 w 165"/>
                <a:gd name="T79" fmla="*/ 0 h 88"/>
                <a:gd name="T80" fmla="*/ 81 w 165"/>
                <a:gd name="T81" fmla="*/ 3 h 88"/>
                <a:gd name="T82" fmla="*/ 89 w 165"/>
                <a:gd name="T83" fmla="*/ 3 h 88"/>
                <a:gd name="T84" fmla="*/ 67 w 165"/>
                <a:gd name="T85" fmla="*/ 0 h 88"/>
                <a:gd name="T86" fmla="*/ 59 w 165"/>
                <a:gd name="T87" fmla="*/ 3 h 88"/>
                <a:gd name="T88" fmla="*/ 59 w 165"/>
                <a:gd name="T89" fmla="*/ 0 h 88"/>
                <a:gd name="T90" fmla="*/ 38 w 165"/>
                <a:gd name="T91" fmla="*/ 3 h 88"/>
                <a:gd name="T92" fmla="*/ 45 w 165"/>
                <a:gd name="T93" fmla="*/ 3 h 88"/>
                <a:gd name="T94" fmla="*/ 23 w 165"/>
                <a:gd name="T9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5" h="88">
                  <a:moveTo>
                    <a:pt x="165" y="88"/>
                  </a:moveTo>
                  <a:cubicBezTo>
                    <a:pt x="158" y="88"/>
                    <a:pt x="158" y="88"/>
                    <a:pt x="158" y="88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5" y="88"/>
                    <a:pt x="165" y="88"/>
                    <a:pt x="165" y="88"/>
                  </a:cubicBezTo>
                  <a:moveTo>
                    <a:pt x="150" y="88"/>
                  </a:moveTo>
                  <a:cubicBezTo>
                    <a:pt x="143" y="88"/>
                    <a:pt x="143" y="88"/>
                    <a:pt x="143" y="88"/>
                  </a:cubicBezTo>
                  <a:cubicBezTo>
                    <a:pt x="143" y="85"/>
                    <a:pt x="143" y="85"/>
                    <a:pt x="143" y="8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8"/>
                    <a:pt x="150" y="88"/>
                    <a:pt x="150" y="88"/>
                  </a:cubicBezTo>
                  <a:moveTo>
                    <a:pt x="136" y="88"/>
                  </a:moveTo>
                  <a:cubicBezTo>
                    <a:pt x="129" y="88"/>
                    <a:pt x="129" y="88"/>
                    <a:pt x="129" y="88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6" y="88"/>
                    <a:pt x="136" y="88"/>
                    <a:pt x="136" y="88"/>
                  </a:cubicBezTo>
                  <a:moveTo>
                    <a:pt x="121" y="88"/>
                  </a:moveTo>
                  <a:cubicBezTo>
                    <a:pt x="114" y="88"/>
                    <a:pt x="114" y="88"/>
                    <a:pt x="114" y="88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1" y="88"/>
                    <a:pt x="121" y="88"/>
                    <a:pt x="121" y="88"/>
                  </a:cubicBezTo>
                  <a:moveTo>
                    <a:pt x="107" y="88"/>
                  </a:moveTo>
                  <a:cubicBezTo>
                    <a:pt x="99" y="88"/>
                    <a:pt x="99" y="88"/>
                    <a:pt x="99" y="88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8"/>
                    <a:pt x="107" y="88"/>
                    <a:pt x="107" y="88"/>
                  </a:cubicBezTo>
                  <a:moveTo>
                    <a:pt x="92" y="88"/>
                  </a:moveTo>
                  <a:cubicBezTo>
                    <a:pt x="85" y="88"/>
                    <a:pt x="85" y="88"/>
                    <a:pt x="85" y="88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8"/>
                    <a:pt x="92" y="88"/>
                    <a:pt x="92" y="88"/>
                  </a:cubicBezTo>
                  <a:moveTo>
                    <a:pt x="77" y="88"/>
                  </a:moveTo>
                  <a:cubicBezTo>
                    <a:pt x="70" y="88"/>
                    <a:pt x="70" y="88"/>
                    <a:pt x="70" y="88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8"/>
                    <a:pt x="77" y="88"/>
                    <a:pt x="77" y="88"/>
                  </a:cubicBezTo>
                  <a:moveTo>
                    <a:pt x="63" y="88"/>
                  </a:moveTo>
                  <a:cubicBezTo>
                    <a:pt x="56" y="88"/>
                    <a:pt x="56" y="88"/>
                    <a:pt x="56" y="88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88"/>
                    <a:pt x="63" y="88"/>
                    <a:pt x="63" y="88"/>
                  </a:cubicBezTo>
                  <a:moveTo>
                    <a:pt x="48" y="88"/>
                  </a:moveTo>
                  <a:cubicBezTo>
                    <a:pt x="41" y="88"/>
                    <a:pt x="41" y="88"/>
                    <a:pt x="41" y="88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8"/>
                    <a:pt x="48" y="88"/>
                    <a:pt x="48" y="88"/>
                  </a:cubicBezTo>
                  <a:moveTo>
                    <a:pt x="34" y="88"/>
                  </a:moveTo>
                  <a:cubicBezTo>
                    <a:pt x="26" y="88"/>
                    <a:pt x="26" y="88"/>
                    <a:pt x="26" y="88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8"/>
                    <a:pt x="34" y="88"/>
                    <a:pt x="34" y="88"/>
                  </a:cubicBezTo>
                  <a:moveTo>
                    <a:pt x="19" y="88"/>
                  </a:moveTo>
                  <a:cubicBezTo>
                    <a:pt x="12" y="88"/>
                    <a:pt x="12" y="88"/>
                    <a:pt x="12" y="88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8"/>
                    <a:pt x="19" y="88"/>
                    <a:pt x="19" y="88"/>
                  </a:cubicBezTo>
                  <a:moveTo>
                    <a:pt x="4" y="86"/>
                  </a:moveTo>
                  <a:cubicBezTo>
                    <a:pt x="2" y="85"/>
                    <a:pt x="0" y="82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1"/>
                    <a:pt x="5" y="83"/>
                    <a:pt x="6" y="84"/>
                  </a:cubicBezTo>
                  <a:cubicBezTo>
                    <a:pt x="4" y="86"/>
                    <a:pt x="4" y="86"/>
                    <a:pt x="4" y="86"/>
                  </a:cubicBezTo>
                  <a:moveTo>
                    <a:pt x="4" y="71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71"/>
                    <a:pt x="4" y="71"/>
                    <a:pt x="4" y="71"/>
                  </a:cubicBezTo>
                  <a:moveTo>
                    <a:pt x="4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7"/>
                    <a:pt x="4" y="57"/>
                    <a:pt x="4" y="57"/>
                  </a:cubicBezTo>
                  <a:moveTo>
                    <a:pt x="4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2"/>
                    <a:pt x="4" y="42"/>
                    <a:pt x="4" y="42"/>
                  </a:cubicBezTo>
                  <a:moveTo>
                    <a:pt x="4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8"/>
                    <a:pt x="4" y="28"/>
                    <a:pt x="4" y="28"/>
                  </a:cubicBezTo>
                  <a:moveTo>
                    <a:pt x="4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4" y="13"/>
                    <a:pt x="4" y="13"/>
                    <a:pt x="4" y="13"/>
                  </a:cubicBezTo>
                  <a:moveTo>
                    <a:pt x="9" y="3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62" y="3"/>
                  </a:moveTo>
                  <a:cubicBezTo>
                    <a:pt x="154" y="3"/>
                    <a:pt x="154" y="3"/>
                    <a:pt x="154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3"/>
                    <a:pt x="162" y="3"/>
                    <a:pt x="162" y="3"/>
                  </a:cubicBezTo>
                  <a:moveTo>
                    <a:pt x="147" y="3"/>
                  </a:moveTo>
                  <a:cubicBezTo>
                    <a:pt x="140" y="3"/>
                    <a:pt x="140" y="3"/>
                    <a:pt x="140" y="3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3"/>
                    <a:pt x="147" y="3"/>
                    <a:pt x="147" y="3"/>
                  </a:cubicBezTo>
                  <a:moveTo>
                    <a:pt x="132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3"/>
                    <a:pt x="132" y="3"/>
                    <a:pt x="132" y="3"/>
                  </a:cubicBezTo>
                  <a:moveTo>
                    <a:pt x="118" y="3"/>
                  </a:moveTo>
                  <a:cubicBezTo>
                    <a:pt x="110" y="3"/>
                    <a:pt x="110" y="3"/>
                    <a:pt x="110" y="3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3"/>
                    <a:pt x="118" y="3"/>
                    <a:pt x="118" y="3"/>
                  </a:cubicBezTo>
                  <a:moveTo>
                    <a:pt x="103" y="3"/>
                  </a:moveTo>
                  <a:cubicBezTo>
                    <a:pt x="96" y="3"/>
                    <a:pt x="96" y="3"/>
                    <a:pt x="96" y="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3"/>
                    <a:pt x="103" y="3"/>
                    <a:pt x="103" y="3"/>
                  </a:cubicBezTo>
                  <a:moveTo>
                    <a:pt x="89" y="3"/>
                  </a:moveTo>
                  <a:cubicBezTo>
                    <a:pt x="81" y="3"/>
                    <a:pt x="81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3"/>
                    <a:pt x="89" y="3"/>
                    <a:pt x="89" y="3"/>
                  </a:cubicBezTo>
                  <a:moveTo>
                    <a:pt x="74" y="3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3"/>
                    <a:pt x="74" y="3"/>
                    <a:pt x="74" y="3"/>
                  </a:cubicBezTo>
                  <a:moveTo>
                    <a:pt x="59" y="3"/>
                  </a:moveTo>
                  <a:cubicBezTo>
                    <a:pt x="52" y="3"/>
                    <a:pt x="52" y="3"/>
                    <a:pt x="52" y="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3"/>
                    <a:pt x="59" y="3"/>
                    <a:pt x="59" y="3"/>
                  </a:cubicBezTo>
                  <a:moveTo>
                    <a:pt x="45" y="3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3"/>
                    <a:pt x="45" y="3"/>
                    <a:pt x="45" y="3"/>
                  </a:cubicBezTo>
                  <a:moveTo>
                    <a:pt x="30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"/>
                    <a:pt x="30" y="3"/>
                    <a:pt x="30" y="3"/>
                  </a:cubicBezTo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3" name="Picture 48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567"/>
              <a:ext cx="449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49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778"/>
              <a:ext cx="449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Freeform 50"/>
            <p:cNvSpPr>
              <a:spLocks/>
            </p:cNvSpPr>
            <p:nvPr/>
          </p:nvSpPr>
          <p:spPr bwMode="auto">
            <a:xfrm>
              <a:off x="1751" y="1834"/>
              <a:ext cx="3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898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6" name="Picture 51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" y="1659"/>
              <a:ext cx="14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52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" y="1644"/>
              <a:ext cx="14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8" name="Rectangle 87"/>
          <p:cNvSpPr/>
          <p:nvPr/>
        </p:nvSpPr>
        <p:spPr>
          <a:xfrm>
            <a:off x="2518504" y="4235352"/>
            <a:ext cx="1723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</a:pPr>
            <a:r>
              <a:rPr lang="ru-RU" sz="1000" dirty="0">
                <a:solidFill>
                  <a:srgbClr val="00338D"/>
                </a:solidFill>
                <a:latin typeface="Arial Black" panose="020B0A04020102020204" pitchFamily="34" charset="0"/>
              </a:rPr>
              <a:t>Повышение стоимости компании в долгосрочной перспективе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571618" y="4235352"/>
            <a:ext cx="1723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</a:pPr>
            <a:r>
              <a:rPr lang="ru-RU" sz="1000" dirty="0">
                <a:solidFill>
                  <a:srgbClr val="00338D"/>
                </a:solidFill>
                <a:latin typeface="Arial Black" panose="020B0A04020102020204" pitchFamily="34" charset="0"/>
              </a:rPr>
              <a:t>Снижение издержек, связанных </a:t>
            </a:r>
            <a:r>
              <a:rPr lang="ru-RU" sz="1000" dirty="0" smtClean="0">
                <a:solidFill>
                  <a:srgbClr val="00338D"/>
                </a:solidFill>
                <a:latin typeface="Arial Black" panose="020B0A04020102020204" pitchFamily="34" charset="0"/>
              </a:rPr>
              <a:t/>
            </a:r>
            <a:br>
              <a:rPr lang="ru-RU" sz="1000" dirty="0" smtClean="0">
                <a:solidFill>
                  <a:srgbClr val="00338D"/>
                </a:solidFill>
                <a:latin typeface="Arial Black" panose="020B0A04020102020204" pitchFamily="34" charset="0"/>
              </a:rPr>
            </a:br>
            <a:r>
              <a:rPr lang="ru-RU" sz="1000" dirty="0" smtClean="0">
                <a:solidFill>
                  <a:srgbClr val="00338D"/>
                </a:solidFill>
                <a:latin typeface="Arial Black" panose="020B0A04020102020204" pitchFamily="34" charset="0"/>
              </a:rPr>
              <a:t>с </a:t>
            </a:r>
            <a:r>
              <a:rPr lang="ru-RU" sz="1000" dirty="0">
                <a:solidFill>
                  <a:srgbClr val="00338D"/>
                </a:solidFill>
                <a:latin typeface="Arial Black" panose="020B0A04020102020204" pitchFamily="34" charset="0"/>
              </a:rPr>
              <a:t>выплатой </a:t>
            </a:r>
            <a:r>
              <a:rPr lang="ru-RU" sz="1000" dirty="0" smtClean="0">
                <a:solidFill>
                  <a:srgbClr val="00338D"/>
                </a:solidFill>
                <a:latin typeface="Arial Black" panose="020B0A04020102020204" pitchFamily="34" charset="0"/>
              </a:rPr>
              <a:t/>
            </a:r>
            <a:br>
              <a:rPr lang="ru-RU" sz="1000" dirty="0" smtClean="0">
                <a:solidFill>
                  <a:srgbClr val="00338D"/>
                </a:solidFill>
                <a:latin typeface="Arial Black" panose="020B0A04020102020204" pitchFamily="34" charset="0"/>
              </a:rPr>
            </a:br>
            <a:r>
              <a:rPr lang="ru-RU" sz="1000" dirty="0" smtClean="0">
                <a:solidFill>
                  <a:srgbClr val="00338D"/>
                </a:solidFill>
                <a:latin typeface="Arial Black" panose="020B0A04020102020204" pitchFamily="34" charset="0"/>
              </a:rPr>
              <a:t>по </a:t>
            </a:r>
            <a:r>
              <a:rPr lang="ru-RU" sz="1000" dirty="0">
                <a:solidFill>
                  <a:srgbClr val="00338D"/>
                </a:solidFill>
                <a:latin typeface="Arial Black" panose="020B0A04020102020204" pitchFamily="34" charset="0"/>
              </a:rPr>
              <a:t>штрафам</a:t>
            </a:r>
          </a:p>
        </p:txBody>
      </p:sp>
      <p:sp>
        <p:nvSpPr>
          <p:cNvPr id="91" name="Freeform 405"/>
          <p:cNvSpPr>
            <a:spLocks/>
          </p:cNvSpPr>
          <p:nvPr/>
        </p:nvSpPr>
        <p:spPr bwMode="auto">
          <a:xfrm>
            <a:off x="3168189" y="5631308"/>
            <a:ext cx="706438" cy="465138"/>
          </a:xfrm>
          <a:custGeom>
            <a:avLst/>
            <a:gdLst>
              <a:gd name="T0" fmla="*/ 0 w 129"/>
              <a:gd name="T1" fmla="*/ 10 h 85"/>
              <a:gd name="T2" fmla="*/ 0 w 129"/>
              <a:gd name="T3" fmla="*/ 74 h 85"/>
              <a:gd name="T4" fmla="*/ 10 w 129"/>
              <a:gd name="T5" fmla="*/ 85 h 85"/>
              <a:gd name="T6" fmla="*/ 119 w 129"/>
              <a:gd name="T7" fmla="*/ 85 h 85"/>
              <a:gd name="T8" fmla="*/ 129 w 129"/>
              <a:gd name="T9" fmla="*/ 74 h 85"/>
              <a:gd name="T10" fmla="*/ 129 w 129"/>
              <a:gd name="T11" fmla="*/ 10 h 85"/>
              <a:gd name="T12" fmla="*/ 119 w 129"/>
              <a:gd name="T13" fmla="*/ 0 h 85"/>
              <a:gd name="T14" fmla="*/ 10 w 129"/>
              <a:gd name="T15" fmla="*/ 0 h 85"/>
              <a:gd name="T16" fmla="*/ 0 w 129"/>
              <a:gd name="T17" fmla="*/ 1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85">
                <a:moveTo>
                  <a:pt x="0" y="10"/>
                </a:moveTo>
                <a:cubicBezTo>
                  <a:pt x="0" y="74"/>
                  <a:pt x="0" y="74"/>
                  <a:pt x="0" y="74"/>
                </a:cubicBezTo>
                <a:cubicBezTo>
                  <a:pt x="0" y="80"/>
                  <a:pt x="4" y="85"/>
                  <a:pt x="10" y="85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25" y="85"/>
                  <a:pt x="129" y="80"/>
                  <a:pt x="129" y="74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19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lose/>
              </a:path>
            </a:pathLst>
          </a:custGeom>
          <a:solidFill>
            <a:srgbClr val="353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406"/>
          <p:cNvSpPr>
            <a:spLocks/>
          </p:cNvSpPr>
          <p:nvPr/>
        </p:nvSpPr>
        <p:spPr bwMode="auto">
          <a:xfrm>
            <a:off x="3114214" y="6102795"/>
            <a:ext cx="815975" cy="158750"/>
          </a:xfrm>
          <a:custGeom>
            <a:avLst/>
            <a:gdLst>
              <a:gd name="T0" fmla="*/ 135 w 149"/>
              <a:gd name="T1" fmla="*/ 0 h 29"/>
              <a:gd name="T2" fmla="*/ 14 w 149"/>
              <a:gd name="T3" fmla="*/ 0 h 29"/>
              <a:gd name="T4" fmla="*/ 4 w 149"/>
              <a:gd name="T5" fmla="*/ 11 h 29"/>
              <a:gd name="T6" fmla="*/ 0 w 149"/>
              <a:gd name="T7" fmla="*/ 22 h 29"/>
              <a:gd name="T8" fmla="*/ 10 w 149"/>
              <a:gd name="T9" fmla="*/ 29 h 29"/>
              <a:gd name="T10" fmla="*/ 139 w 149"/>
              <a:gd name="T11" fmla="*/ 29 h 29"/>
              <a:gd name="T12" fmla="*/ 149 w 149"/>
              <a:gd name="T13" fmla="*/ 22 h 29"/>
              <a:gd name="T14" fmla="*/ 145 w 149"/>
              <a:gd name="T15" fmla="*/ 11 h 29"/>
              <a:gd name="T16" fmla="*/ 135 w 149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" h="29">
                <a:moveTo>
                  <a:pt x="135" y="0"/>
                </a:moveTo>
                <a:cubicBezTo>
                  <a:pt x="14" y="0"/>
                  <a:pt x="14" y="0"/>
                  <a:pt x="14" y="0"/>
                </a:cubicBezTo>
                <a:cubicBezTo>
                  <a:pt x="8" y="0"/>
                  <a:pt x="9" y="4"/>
                  <a:pt x="4" y="1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5" y="29"/>
                  <a:pt x="10" y="29"/>
                </a:cubicBezTo>
                <a:cubicBezTo>
                  <a:pt x="139" y="29"/>
                  <a:pt x="139" y="29"/>
                  <a:pt x="139" y="29"/>
                </a:cubicBezTo>
                <a:cubicBezTo>
                  <a:pt x="144" y="29"/>
                  <a:pt x="149" y="27"/>
                  <a:pt x="149" y="22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2" y="5"/>
                  <a:pt x="141" y="0"/>
                  <a:pt x="135" y="0"/>
                </a:cubicBezTo>
                <a:close/>
              </a:path>
            </a:pathLst>
          </a:custGeom>
          <a:solidFill>
            <a:srgbClr val="353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407"/>
          <p:cNvSpPr>
            <a:spLocks noChangeArrowheads="1"/>
          </p:cNvSpPr>
          <p:nvPr/>
        </p:nvSpPr>
        <p:spPr bwMode="auto">
          <a:xfrm>
            <a:off x="3206289" y="5674170"/>
            <a:ext cx="619125" cy="377825"/>
          </a:xfrm>
          <a:prstGeom prst="rect">
            <a:avLst/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  <a:extLst/>
        </p:spPr>
        <p:txBody>
          <a:bodyPr vert="vert270" wrap="square" lIns="72000" tIns="0" rIns="0" bIns="0" anchor="ctr"/>
          <a:lstStyle/>
          <a:p>
            <a:pPr algn="ctr"/>
            <a:endParaRPr lang="en-US" sz="280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94" name="Rectangle 408"/>
          <p:cNvSpPr>
            <a:spLocks noChangeArrowheads="1"/>
          </p:cNvSpPr>
          <p:nvPr/>
        </p:nvSpPr>
        <p:spPr bwMode="auto">
          <a:xfrm>
            <a:off x="3442826" y="6118670"/>
            <a:ext cx="152400" cy="11113"/>
          </a:xfrm>
          <a:prstGeom prst="rect">
            <a:avLst/>
          </a:prstGeom>
          <a:solidFill>
            <a:srgbClr val="E2E0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409"/>
          <p:cNvSpPr>
            <a:spLocks/>
          </p:cNvSpPr>
          <p:nvPr/>
        </p:nvSpPr>
        <p:spPr bwMode="auto">
          <a:xfrm>
            <a:off x="3179301" y="6152008"/>
            <a:ext cx="60325" cy="26988"/>
          </a:xfrm>
          <a:custGeom>
            <a:avLst/>
            <a:gdLst>
              <a:gd name="T0" fmla="*/ 35 w 38"/>
              <a:gd name="T1" fmla="*/ 17 h 17"/>
              <a:gd name="T2" fmla="*/ 0 w 38"/>
              <a:gd name="T3" fmla="*/ 17 h 17"/>
              <a:gd name="T4" fmla="*/ 7 w 38"/>
              <a:gd name="T5" fmla="*/ 0 h 17"/>
              <a:gd name="T6" fmla="*/ 38 w 38"/>
              <a:gd name="T7" fmla="*/ 0 h 17"/>
              <a:gd name="T8" fmla="*/ 35 w 38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7">
                <a:moveTo>
                  <a:pt x="35" y="17"/>
                </a:moveTo>
                <a:lnTo>
                  <a:pt x="0" y="17"/>
                </a:lnTo>
                <a:lnTo>
                  <a:pt x="7" y="0"/>
                </a:lnTo>
                <a:lnTo>
                  <a:pt x="38" y="0"/>
                </a:lnTo>
                <a:lnTo>
                  <a:pt x="35" y="17"/>
                </a:lnTo>
                <a:close/>
              </a:path>
            </a:pathLst>
          </a:cu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410"/>
          <p:cNvSpPr>
            <a:spLocks/>
          </p:cNvSpPr>
          <p:nvPr/>
        </p:nvSpPr>
        <p:spPr bwMode="auto">
          <a:xfrm>
            <a:off x="3255501" y="6152008"/>
            <a:ext cx="50800" cy="26988"/>
          </a:xfrm>
          <a:custGeom>
            <a:avLst/>
            <a:gdLst>
              <a:gd name="T0" fmla="*/ 32 w 32"/>
              <a:gd name="T1" fmla="*/ 17 h 17"/>
              <a:gd name="T2" fmla="*/ 0 w 32"/>
              <a:gd name="T3" fmla="*/ 17 h 17"/>
              <a:gd name="T4" fmla="*/ 4 w 32"/>
              <a:gd name="T5" fmla="*/ 0 h 17"/>
              <a:gd name="T6" fmla="*/ 32 w 32"/>
              <a:gd name="T7" fmla="*/ 0 h 17"/>
              <a:gd name="T8" fmla="*/ 32 w 32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7">
                <a:moveTo>
                  <a:pt x="32" y="17"/>
                </a:moveTo>
                <a:lnTo>
                  <a:pt x="0" y="17"/>
                </a:lnTo>
                <a:lnTo>
                  <a:pt x="4" y="0"/>
                </a:lnTo>
                <a:lnTo>
                  <a:pt x="32" y="0"/>
                </a:lnTo>
                <a:lnTo>
                  <a:pt x="32" y="17"/>
                </a:lnTo>
                <a:close/>
              </a:path>
            </a:pathLst>
          </a:cu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11"/>
          <p:cNvSpPr>
            <a:spLocks noChangeArrowheads="1"/>
          </p:cNvSpPr>
          <p:nvPr/>
        </p:nvSpPr>
        <p:spPr bwMode="auto">
          <a:xfrm>
            <a:off x="3326939" y="6152008"/>
            <a:ext cx="49213" cy="26988"/>
          </a:xfrm>
          <a:prstGeom prst="rect">
            <a:avLst/>
          </a:pr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412"/>
          <p:cNvSpPr>
            <a:spLocks noChangeArrowheads="1"/>
          </p:cNvSpPr>
          <p:nvPr/>
        </p:nvSpPr>
        <p:spPr bwMode="auto">
          <a:xfrm>
            <a:off x="3393614" y="6152008"/>
            <a:ext cx="49213" cy="26988"/>
          </a:xfrm>
          <a:prstGeom prst="rect">
            <a:avLst/>
          </a:pr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413"/>
          <p:cNvSpPr>
            <a:spLocks noChangeArrowheads="1"/>
          </p:cNvSpPr>
          <p:nvPr/>
        </p:nvSpPr>
        <p:spPr bwMode="auto">
          <a:xfrm>
            <a:off x="3465051" y="6152008"/>
            <a:ext cx="42863" cy="26988"/>
          </a:xfrm>
          <a:prstGeom prst="rect">
            <a:avLst/>
          </a:pr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414"/>
          <p:cNvSpPr>
            <a:spLocks noChangeArrowheads="1"/>
          </p:cNvSpPr>
          <p:nvPr/>
        </p:nvSpPr>
        <p:spPr bwMode="auto">
          <a:xfrm>
            <a:off x="3534901" y="6152008"/>
            <a:ext cx="49213" cy="26988"/>
          </a:xfrm>
          <a:prstGeom prst="rect">
            <a:avLst/>
          </a:pr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415"/>
          <p:cNvSpPr>
            <a:spLocks noChangeArrowheads="1"/>
          </p:cNvSpPr>
          <p:nvPr/>
        </p:nvSpPr>
        <p:spPr bwMode="auto">
          <a:xfrm>
            <a:off x="3606339" y="6152008"/>
            <a:ext cx="44450" cy="26988"/>
          </a:xfrm>
          <a:prstGeom prst="rect">
            <a:avLst/>
          </a:pr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416"/>
          <p:cNvSpPr>
            <a:spLocks noChangeArrowheads="1"/>
          </p:cNvSpPr>
          <p:nvPr/>
        </p:nvSpPr>
        <p:spPr bwMode="auto">
          <a:xfrm>
            <a:off x="3677776" y="6152008"/>
            <a:ext cx="49213" cy="26988"/>
          </a:xfrm>
          <a:prstGeom prst="rect">
            <a:avLst/>
          </a:pr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417"/>
          <p:cNvSpPr>
            <a:spLocks/>
          </p:cNvSpPr>
          <p:nvPr/>
        </p:nvSpPr>
        <p:spPr bwMode="auto">
          <a:xfrm>
            <a:off x="3744451" y="6152008"/>
            <a:ext cx="53975" cy="26988"/>
          </a:xfrm>
          <a:custGeom>
            <a:avLst/>
            <a:gdLst>
              <a:gd name="T0" fmla="*/ 34 w 34"/>
              <a:gd name="T1" fmla="*/ 17 h 17"/>
              <a:gd name="T2" fmla="*/ 0 w 34"/>
              <a:gd name="T3" fmla="*/ 17 h 17"/>
              <a:gd name="T4" fmla="*/ 0 w 34"/>
              <a:gd name="T5" fmla="*/ 0 h 17"/>
              <a:gd name="T6" fmla="*/ 31 w 34"/>
              <a:gd name="T7" fmla="*/ 0 h 17"/>
              <a:gd name="T8" fmla="*/ 34 w 34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17">
                <a:moveTo>
                  <a:pt x="34" y="17"/>
                </a:moveTo>
                <a:lnTo>
                  <a:pt x="0" y="17"/>
                </a:lnTo>
                <a:lnTo>
                  <a:pt x="0" y="0"/>
                </a:lnTo>
                <a:lnTo>
                  <a:pt x="31" y="0"/>
                </a:lnTo>
                <a:lnTo>
                  <a:pt x="34" y="17"/>
                </a:lnTo>
                <a:close/>
              </a:path>
            </a:pathLst>
          </a:cu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418"/>
          <p:cNvSpPr>
            <a:spLocks/>
          </p:cNvSpPr>
          <p:nvPr/>
        </p:nvSpPr>
        <p:spPr bwMode="auto">
          <a:xfrm>
            <a:off x="3814301" y="6152008"/>
            <a:ext cx="55563" cy="26988"/>
          </a:xfrm>
          <a:custGeom>
            <a:avLst/>
            <a:gdLst>
              <a:gd name="T0" fmla="*/ 35 w 35"/>
              <a:gd name="T1" fmla="*/ 17 h 17"/>
              <a:gd name="T2" fmla="*/ 0 w 35"/>
              <a:gd name="T3" fmla="*/ 17 h 17"/>
              <a:gd name="T4" fmla="*/ 0 w 35"/>
              <a:gd name="T5" fmla="*/ 0 h 17"/>
              <a:gd name="T6" fmla="*/ 28 w 35"/>
              <a:gd name="T7" fmla="*/ 0 h 17"/>
              <a:gd name="T8" fmla="*/ 35 w 35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17">
                <a:moveTo>
                  <a:pt x="35" y="17"/>
                </a:moveTo>
                <a:lnTo>
                  <a:pt x="0" y="17"/>
                </a:lnTo>
                <a:lnTo>
                  <a:pt x="0" y="0"/>
                </a:lnTo>
                <a:lnTo>
                  <a:pt x="28" y="0"/>
                </a:lnTo>
                <a:lnTo>
                  <a:pt x="35" y="17"/>
                </a:lnTo>
                <a:close/>
              </a:path>
            </a:pathLst>
          </a:cu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419"/>
          <p:cNvSpPr>
            <a:spLocks/>
          </p:cNvSpPr>
          <p:nvPr/>
        </p:nvSpPr>
        <p:spPr bwMode="auto">
          <a:xfrm>
            <a:off x="3179301" y="6201220"/>
            <a:ext cx="60325" cy="26988"/>
          </a:xfrm>
          <a:custGeom>
            <a:avLst/>
            <a:gdLst>
              <a:gd name="T0" fmla="*/ 35 w 38"/>
              <a:gd name="T1" fmla="*/ 17 h 17"/>
              <a:gd name="T2" fmla="*/ 0 w 38"/>
              <a:gd name="T3" fmla="*/ 17 h 17"/>
              <a:gd name="T4" fmla="*/ 7 w 38"/>
              <a:gd name="T5" fmla="*/ 0 h 17"/>
              <a:gd name="T6" fmla="*/ 38 w 38"/>
              <a:gd name="T7" fmla="*/ 0 h 17"/>
              <a:gd name="T8" fmla="*/ 35 w 38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7">
                <a:moveTo>
                  <a:pt x="35" y="17"/>
                </a:moveTo>
                <a:lnTo>
                  <a:pt x="0" y="17"/>
                </a:lnTo>
                <a:lnTo>
                  <a:pt x="7" y="0"/>
                </a:lnTo>
                <a:lnTo>
                  <a:pt x="38" y="0"/>
                </a:lnTo>
                <a:lnTo>
                  <a:pt x="35" y="17"/>
                </a:lnTo>
                <a:close/>
              </a:path>
            </a:pathLst>
          </a:cu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420"/>
          <p:cNvSpPr>
            <a:spLocks/>
          </p:cNvSpPr>
          <p:nvPr/>
        </p:nvSpPr>
        <p:spPr bwMode="auto">
          <a:xfrm>
            <a:off x="3255501" y="6201220"/>
            <a:ext cx="50800" cy="26988"/>
          </a:xfrm>
          <a:custGeom>
            <a:avLst/>
            <a:gdLst>
              <a:gd name="T0" fmla="*/ 32 w 32"/>
              <a:gd name="T1" fmla="*/ 17 h 17"/>
              <a:gd name="T2" fmla="*/ 0 w 32"/>
              <a:gd name="T3" fmla="*/ 17 h 17"/>
              <a:gd name="T4" fmla="*/ 4 w 32"/>
              <a:gd name="T5" fmla="*/ 0 h 17"/>
              <a:gd name="T6" fmla="*/ 32 w 32"/>
              <a:gd name="T7" fmla="*/ 0 h 17"/>
              <a:gd name="T8" fmla="*/ 32 w 32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7">
                <a:moveTo>
                  <a:pt x="32" y="17"/>
                </a:moveTo>
                <a:lnTo>
                  <a:pt x="0" y="17"/>
                </a:lnTo>
                <a:lnTo>
                  <a:pt x="4" y="0"/>
                </a:lnTo>
                <a:lnTo>
                  <a:pt x="32" y="0"/>
                </a:lnTo>
                <a:lnTo>
                  <a:pt x="32" y="17"/>
                </a:lnTo>
                <a:close/>
              </a:path>
            </a:pathLst>
          </a:cu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421"/>
          <p:cNvSpPr>
            <a:spLocks noChangeArrowheads="1"/>
          </p:cNvSpPr>
          <p:nvPr/>
        </p:nvSpPr>
        <p:spPr bwMode="auto">
          <a:xfrm>
            <a:off x="3326939" y="6201220"/>
            <a:ext cx="49213" cy="26988"/>
          </a:xfrm>
          <a:prstGeom prst="rect">
            <a:avLst/>
          </a:pr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422"/>
          <p:cNvSpPr>
            <a:spLocks noChangeArrowheads="1"/>
          </p:cNvSpPr>
          <p:nvPr/>
        </p:nvSpPr>
        <p:spPr bwMode="auto">
          <a:xfrm>
            <a:off x="3393614" y="6201220"/>
            <a:ext cx="49213" cy="26988"/>
          </a:xfrm>
          <a:prstGeom prst="rect">
            <a:avLst/>
          </a:pr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423"/>
          <p:cNvSpPr>
            <a:spLocks noChangeArrowheads="1"/>
          </p:cNvSpPr>
          <p:nvPr/>
        </p:nvSpPr>
        <p:spPr bwMode="auto">
          <a:xfrm>
            <a:off x="3465051" y="6201220"/>
            <a:ext cx="42863" cy="26988"/>
          </a:xfrm>
          <a:prstGeom prst="rect">
            <a:avLst/>
          </a:pr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424"/>
          <p:cNvSpPr>
            <a:spLocks noChangeArrowheads="1"/>
          </p:cNvSpPr>
          <p:nvPr/>
        </p:nvSpPr>
        <p:spPr bwMode="auto">
          <a:xfrm>
            <a:off x="3534901" y="6201220"/>
            <a:ext cx="49213" cy="26988"/>
          </a:xfrm>
          <a:prstGeom prst="rect">
            <a:avLst/>
          </a:pr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425"/>
          <p:cNvSpPr>
            <a:spLocks noChangeArrowheads="1"/>
          </p:cNvSpPr>
          <p:nvPr/>
        </p:nvSpPr>
        <p:spPr bwMode="auto">
          <a:xfrm>
            <a:off x="3606339" y="6201220"/>
            <a:ext cx="44450" cy="26988"/>
          </a:xfrm>
          <a:prstGeom prst="rect">
            <a:avLst/>
          </a:pr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Rectangle 426"/>
          <p:cNvSpPr>
            <a:spLocks noChangeArrowheads="1"/>
          </p:cNvSpPr>
          <p:nvPr/>
        </p:nvSpPr>
        <p:spPr bwMode="auto">
          <a:xfrm>
            <a:off x="3677776" y="6201220"/>
            <a:ext cx="49213" cy="26988"/>
          </a:xfrm>
          <a:prstGeom prst="rect">
            <a:avLst/>
          </a:pr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427"/>
          <p:cNvSpPr>
            <a:spLocks/>
          </p:cNvSpPr>
          <p:nvPr/>
        </p:nvSpPr>
        <p:spPr bwMode="auto">
          <a:xfrm>
            <a:off x="3744451" y="6201220"/>
            <a:ext cx="53975" cy="26988"/>
          </a:xfrm>
          <a:custGeom>
            <a:avLst/>
            <a:gdLst>
              <a:gd name="T0" fmla="*/ 34 w 34"/>
              <a:gd name="T1" fmla="*/ 17 h 17"/>
              <a:gd name="T2" fmla="*/ 0 w 34"/>
              <a:gd name="T3" fmla="*/ 17 h 17"/>
              <a:gd name="T4" fmla="*/ 0 w 34"/>
              <a:gd name="T5" fmla="*/ 0 h 17"/>
              <a:gd name="T6" fmla="*/ 31 w 34"/>
              <a:gd name="T7" fmla="*/ 0 h 17"/>
              <a:gd name="T8" fmla="*/ 34 w 34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17">
                <a:moveTo>
                  <a:pt x="34" y="17"/>
                </a:moveTo>
                <a:lnTo>
                  <a:pt x="0" y="17"/>
                </a:lnTo>
                <a:lnTo>
                  <a:pt x="0" y="0"/>
                </a:lnTo>
                <a:lnTo>
                  <a:pt x="31" y="0"/>
                </a:lnTo>
                <a:lnTo>
                  <a:pt x="34" y="17"/>
                </a:lnTo>
                <a:close/>
              </a:path>
            </a:pathLst>
          </a:cu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428"/>
          <p:cNvSpPr>
            <a:spLocks/>
          </p:cNvSpPr>
          <p:nvPr/>
        </p:nvSpPr>
        <p:spPr bwMode="auto">
          <a:xfrm>
            <a:off x="3814301" y="6201220"/>
            <a:ext cx="55563" cy="26988"/>
          </a:xfrm>
          <a:custGeom>
            <a:avLst/>
            <a:gdLst>
              <a:gd name="T0" fmla="*/ 35 w 35"/>
              <a:gd name="T1" fmla="*/ 17 h 17"/>
              <a:gd name="T2" fmla="*/ 0 w 35"/>
              <a:gd name="T3" fmla="*/ 17 h 17"/>
              <a:gd name="T4" fmla="*/ 0 w 35"/>
              <a:gd name="T5" fmla="*/ 0 h 17"/>
              <a:gd name="T6" fmla="*/ 28 w 35"/>
              <a:gd name="T7" fmla="*/ 0 h 17"/>
              <a:gd name="T8" fmla="*/ 35 w 35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17">
                <a:moveTo>
                  <a:pt x="35" y="17"/>
                </a:moveTo>
                <a:lnTo>
                  <a:pt x="0" y="17"/>
                </a:lnTo>
                <a:lnTo>
                  <a:pt x="0" y="0"/>
                </a:lnTo>
                <a:lnTo>
                  <a:pt x="28" y="0"/>
                </a:lnTo>
                <a:lnTo>
                  <a:pt x="35" y="17"/>
                </a:lnTo>
                <a:close/>
              </a:path>
            </a:pathLst>
          </a:custGeom>
          <a:solidFill>
            <a:srgbClr val="524F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78"/>
          <p:cNvSpPr>
            <a:spLocks/>
          </p:cNvSpPr>
          <p:nvPr/>
        </p:nvSpPr>
        <p:spPr bwMode="auto">
          <a:xfrm>
            <a:off x="3255500" y="5721232"/>
            <a:ext cx="511009" cy="303732"/>
          </a:xfrm>
          <a:custGeom>
            <a:avLst/>
            <a:gdLst>
              <a:gd name="T0" fmla="*/ 249 w 249"/>
              <a:gd name="T1" fmla="*/ 0 h 148"/>
              <a:gd name="T2" fmla="*/ 200 w 249"/>
              <a:gd name="T3" fmla="*/ 24 h 148"/>
              <a:gd name="T4" fmla="*/ 214 w 249"/>
              <a:gd name="T5" fmla="*/ 34 h 148"/>
              <a:gd name="T6" fmla="*/ 142 w 249"/>
              <a:gd name="T7" fmla="*/ 124 h 148"/>
              <a:gd name="T8" fmla="*/ 76 w 249"/>
              <a:gd name="T9" fmla="*/ 48 h 148"/>
              <a:gd name="T10" fmla="*/ 0 w 249"/>
              <a:gd name="T11" fmla="*/ 128 h 148"/>
              <a:gd name="T12" fmla="*/ 11 w 249"/>
              <a:gd name="T13" fmla="*/ 138 h 148"/>
              <a:gd name="T14" fmla="*/ 76 w 249"/>
              <a:gd name="T15" fmla="*/ 72 h 148"/>
              <a:gd name="T16" fmla="*/ 142 w 249"/>
              <a:gd name="T17" fmla="*/ 148 h 148"/>
              <a:gd name="T18" fmla="*/ 225 w 249"/>
              <a:gd name="T19" fmla="*/ 45 h 148"/>
              <a:gd name="T20" fmla="*/ 235 w 249"/>
              <a:gd name="T21" fmla="*/ 52 h 148"/>
              <a:gd name="T22" fmla="*/ 249 w 249"/>
              <a:gd name="T23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148">
                <a:moveTo>
                  <a:pt x="249" y="0"/>
                </a:moveTo>
                <a:lnTo>
                  <a:pt x="200" y="24"/>
                </a:lnTo>
                <a:lnTo>
                  <a:pt x="214" y="34"/>
                </a:lnTo>
                <a:lnTo>
                  <a:pt x="142" y="124"/>
                </a:lnTo>
                <a:lnTo>
                  <a:pt x="76" y="48"/>
                </a:lnTo>
                <a:lnTo>
                  <a:pt x="0" y="128"/>
                </a:lnTo>
                <a:lnTo>
                  <a:pt x="11" y="138"/>
                </a:lnTo>
                <a:lnTo>
                  <a:pt x="76" y="72"/>
                </a:lnTo>
                <a:lnTo>
                  <a:pt x="142" y="148"/>
                </a:lnTo>
                <a:lnTo>
                  <a:pt x="225" y="45"/>
                </a:lnTo>
                <a:lnTo>
                  <a:pt x="235" y="52"/>
                </a:lnTo>
                <a:lnTo>
                  <a:pt x="2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169024" y="5605894"/>
            <a:ext cx="582089" cy="691317"/>
            <a:chOff x="5169024" y="5503462"/>
            <a:chExt cx="668338" cy="793750"/>
          </a:xfrm>
        </p:grpSpPr>
        <p:sp>
          <p:nvSpPr>
            <p:cNvPr id="121" name="Freeform 89"/>
            <p:cNvSpPr>
              <a:spLocks/>
            </p:cNvSpPr>
            <p:nvPr/>
          </p:nvSpPr>
          <p:spPr bwMode="auto">
            <a:xfrm>
              <a:off x="5169024" y="5859062"/>
              <a:ext cx="668338" cy="438150"/>
            </a:xfrm>
            <a:custGeom>
              <a:avLst/>
              <a:gdLst>
                <a:gd name="T0" fmla="*/ 102 w 122"/>
                <a:gd name="T1" fmla="*/ 33 h 80"/>
                <a:gd name="T2" fmla="*/ 60 w 122"/>
                <a:gd name="T3" fmla="*/ 0 h 80"/>
                <a:gd name="T4" fmla="*/ 18 w 122"/>
                <a:gd name="T5" fmla="*/ 33 h 80"/>
                <a:gd name="T6" fmla="*/ 60 w 122"/>
                <a:gd name="T7" fmla="*/ 80 h 80"/>
                <a:gd name="T8" fmla="*/ 102 w 122"/>
                <a:gd name="T9" fmla="*/ 3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80">
                  <a:moveTo>
                    <a:pt x="102" y="33"/>
                  </a:moveTo>
                  <a:cubicBezTo>
                    <a:pt x="95" y="9"/>
                    <a:pt x="83" y="0"/>
                    <a:pt x="60" y="0"/>
                  </a:cubicBezTo>
                  <a:cubicBezTo>
                    <a:pt x="36" y="0"/>
                    <a:pt x="26" y="7"/>
                    <a:pt x="18" y="33"/>
                  </a:cubicBezTo>
                  <a:cubicBezTo>
                    <a:pt x="11" y="57"/>
                    <a:pt x="0" y="80"/>
                    <a:pt x="60" y="80"/>
                  </a:cubicBezTo>
                  <a:cubicBezTo>
                    <a:pt x="122" y="80"/>
                    <a:pt x="109" y="56"/>
                    <a:pt x="102" y="33"/>
                  </a:cubicBez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0"/>
            <p:cNvSpPr>
              <a:spLocks/>
            </p:cNvSpPr>
            <p:nvPr/>
          </p:nvSpPr>
          <p:spPr bwMode="auto">
            <a:xfrm>
              <a:off x="5376987" y="5859062"/>
              <a:ext cx="241300" cy="388938"/>
            </a:xfrm>
            <a:custGeom>
              <a:avLst/>
              <a:gdLst>
                <a:gd name="T0" fmla="*/ 24 w 44"/>
                <a:gd name="T1" fmla="*/ 71 h 71"/>
                <a:gd name="T2" fmla="*/ 44 w 44"/>
                <a:gd name="T3" fmla="*/ 10 h 71"/>
                <a:gd name="T4" fmla="*/ 37 w 44"/>
                <a:gd name="T5" fmla="*/ 10 h 71"/>
                <a:gd name="T6" fmla="*/ 41 w 44"/>
                <a:gd name="T7" fmla="*/ 3 h 71"/>
                <a:gd name="T8" fmla="*/ 22 w 44"/>
                <a:gd name="T9" fmla="*/ 0 h 71"/>
                <a:gd name="T10" fmla="*/ 6 w 44"/>
                <a:gd name="T11" fmla="*/ 2 h 71"/>
                <a:gd name="T12" fmla="*/ 8 w 44"/>
                <a:gd name="T13" fmla="*/ 9 h 71"/>
                <a:gd name="T14" fmla="*/ 0 w 44"/>
                <a:gd name="T15" fmla="*/ 10 h 71"/>
                <a:gd name="T16" fmla="*/ 24 w 44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71">
                  <a:moveTo>
                    <a:pt x="24" y="71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1"/>
                    <a:pt x="29" y="0"/>
                    <a:pt x="22" y="0"/>
                  </a:cubicBezTo>
                  <a:cubicBezTo>
                    <a:pt x="16" y="0"/>
                    <a:pt x="10" y="1"/>
                    <a:pt x="6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24" y="71"/>
                  </a:lnTo>
                  <a:close/>
                </a:path>
              </a:pathLst>
            </a:custGeom>
            <a:solidFill>
              <a:srgbClr val="CDE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91"/>
            <p:cNvSpPr>
              <a:spLocks noChangeArrowheads="1"/>
            </p:cNvSpPr>
            <p:nvPr/>
          </p:nvSpPr>
          <p:spPr bwMode="auto">
            <a:xfrm>
              <a:off x="5349999" y="5503462"/>
              <a:ext cx="295275" cy="355600"/>
            </a:xfrm>
            <a:prstGeom prst="ellipse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2"/>
            <p:cNvSpPr>
              <a:spLocks/>
            </p:cNvSpPr>
            <p:nvPr/>
          </p:nvSpPr>
          <p:spPr bwMode="auto">
            <a:xfrm>
              <a:off x="5453187" y="5881287"/>
              <a:ext cx="88900" cy="60325"/>
            </a:xfrm>
            <a:custGeom>
              <a:avLst/>
              <a:gdLst>
                <a:gd name="T0" fmla="*/ 4 w 16"/>
                <a:gd name="T1" fmla="*/ 0 h 11"/>
                <a:gd name="T2" fmla="*/ 12 w 16"/>
                <a:gd name="T3" fmla="*/ 0 h 11"/>
                <a:gd name="T4" fmla="*/ 16 w 16"/>
                <a:gd name="T5" fmla="*/ 3 h 11"/>
                <a:gd name="T6" fmla="*/ 14 w 16"/>
                <a:gd name="T7" fmla="*/ 7 h 11"/>
                <a:gd name="T8" fmla="*/ 11 w 16"/>
                <a:gd name="T9" fmla="*/ 11 h 11"/>
                <a:gd name="T10" fmla="*/ 6 w 16"/>
                <a:gd name="T11" fmla="*/ 11 h 11"/>
                <a:gd name="T12" fmla="*/ 2 w 16"/>
                <a:gd name="T13" fmla="*/ 7 h 11"/>
                <a:gd name="T14" fmla="*/ 0 w 16"/>
                <a:gd name="T15" fmla="*/ 3 h 11"/>
                <a:gd name="T16" fmla="*/ 4 w 16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1"/>
                    <a:pt x="16" y="3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9"/>
                    <a:pt x="13" y="11"/>
                    <a:pt x="11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2" y="9"/>
                    <a:pt x="2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809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3"/>
            <p:cNvSpPr>
              <a:spLocks/>
            </p:cNvSpPr>
            <p:nvPr/>
          </p:nvSpPr>
          <p:spPr bwMode="auto">
            <a:xfrm>
              <a:off x="5453187" y="5957487"/>
              <a:ext cx="98425" cy="290513"/>
            </a:xfrm>
            <a:custGeom>
              <a:avLst/>
              <a:gdLst>
                <a:gd name="T0" fmla="*/ 62 w 62"/>
                <a:gd name="T1" fmla="*/ 104 h 183"/>
                <a:gd name="T2" fmla="*/ 45 w 62"/>
                <a:gd name="T3" fmla="*/ 0 h 183"/>
                <a:gd name="T4" fmla="*/ 14 w 62"/>
                <a:gd name="T5" fmla="*/ 0 h 183"/>
                <a:gd name="T6" fmla="*/ 0 w 62"/>
                <a:gd name="T7" fmla="*/ 97 h 183"/>
                <a:gd name="T8" fmla="*/ 35 w 62"/>
                <a:gd name="T9" fmla="*/ 183 h 183"/>
                <a:gd name="T10" fmla="*/ 62 w 62"/>
                <a:gd name="T11" fmla="*/ 10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83">
                  <a:moveTo>
                    <a:pt x="62" y="104"/>
                  </a:moveTo>
                  <a:lnTo>
                    <a:pt x="45" y="0"/>
                  </a:lnTo>
                  <a:lnTo>
                    <a:pt x="14" y="0"/>
                  </a:lnTo>
                  <a:lnTo>
                    <a:pt x="0" y="97"/>
                  </a:lnTo>
                  <a:lnTo>
                    <a:pt x="35" y="183"/>
                  </a:lnTo>
                  <a:lnTo>
                    <a:pt x="62" y="104"/>
                  </a:lnTo>
                  <a:close/>
                </a:path>
              </a:pathLst>
            </a:custGeom>
            <a:solidFill>
              <a:srgbClr val="809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4"/>
            <p:cNvSpPr>
              <a:spLocks/>
            </p:cNvSpPr>
            <p:nvPr/>
          </p:nvSpPr>
          <p:spPr bwMode="auto">
            <a:xfrm>
              <a:off x="5497637" y="5503462"/>
              <a:ext cx="147638" cy="355600"/>
            </a:xfrm>
            <a:custGeom>
              <a:avLst/>
              <a:gdLst>
                <a:gd name="T0" fmla="*/ 0 w 27"/>
                <a:gd name="T1" fmla="*/ 0 h 65"/>
                <a:gd name="T2" fmla="*/ 0 w 27"/>
                <a:gd name="T3" fmla="*/ 65 h 65"/>
                <a:gd name="T4" fmla="*/ 27 w 27"/>
                <a:gd name="T5" fmla="*/ 30 h 65"/>
                <a:gd name="T6" fmla="*/ 0 w 27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65">
                  <a:moveTo>
                    <a:pt x="0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15" y="65"/>
                    <a:pt x="27" y="48"/>
                    <a:pt x="27" y="30"/>
                  </a:cubicBezTo>
                  <a:cubicBezTo>
                    <a:pt x="27" y="12"/>
                    <a:pt x="15" y="1"/>
                    <a:pt x="0" y="0"/>
                  </a:cubicBezTo>
                  <a:close/>
                </a:path>
              </a:pathLst>
            </a:custGeom>
            <a:solidFill>
              <a:srgbClr val="C3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5"/>
            <p:cNvSpPr>
              <a:spLocks/>
            </p:cNvSpPr>
            <p:nvPr/>
          </p:nvSpPr>
          <p:spPr bwMode="auto">
            <a:xfrm>
              <a:off x="5349999" y="5503462"/>
              <a:ext cx="295275" cy="196850"/>
            </a:xfrm>
            <a:custGeom>
              <a:avLst/>
              <a:gdLst>
                <a:gd name="T0" fmla="*/ 27 w 54"/>
                <a:gd name="T1" fmla="*/ 0 h 36"/>
                <a:gd name="T2" fmla="*/ 0 w 54"/>
                <a:gd name="T3" fmla="*/ 30 h 36"/>
                <a:gd name="T4" fmla="*/ 0 w 54"/>
                <a:gd name="T5" fmla="*/ 33 h 36"/>
                <a:gd name="T6" fmla="*/ 14 w 54"/>
                <a:gd name="T7" fmla="*/ 36 h 36"/>
                <a:gd name="T8" fmla="*/ 38 w 54"/>
                <a:gd name="T9" fmla="*/ 25 h 36"/>
                <a:gd name="T10" fmla="*/ 54 w 54"/>
                <a:gd name="T11" fmla="*/ 31 h 36"/>
                <a:gd name="T12" fmla="*/ 54 w 54"/>
                <a:gd name="T13" fmla="*/ 31 h 36"/>
                <a:gd name="T14" fmla="*/ 54 w 54"/>
                <a:gd name="T15" fmla="*/ 30 h 36"/>
                <a:gd name="T16" fmla="*/ 27 w 54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6">
                  <a:moveTo>
                    <a:pt x="27" y="0"/>
                  </a:moveTo>
                  <a:cubicBezTo>
                    <a:pt x="12" y="0"/>
                    <a:pt x="0" y="12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4" y="35"/>
                    <a:pt x="9" y="36"/>
                    <a:pt x="14" y="36"/>
                  </a:cubicBezTo>
                  <a:cubicBezTo>
                    <a:pt x="24" y="36"/>
                    <a:pt x="33" y="32"/>
                    <a:pt x="38" y="25"/>
                  </a:cubicBezTo>
                  <a:cubicBezTo>
                    <a:pt x="42" y="28"/>
                    <a:pt x="48" y="31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4953000" y="1205023"/>
            <a:ext cx="4953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rgbClr val="00338D"/>
                </a:solidFill>
              </a:rPr>
              <a:t>При ликвидации последствий несчастных случаев на производстве, компания несет прямые и косвенные издержки.</a:t>
            </a:r>
            <a:endParaRPr lang="en-US" sz="1000" b="1" dirty="0">
              <a:solidFill>
                <a:srgbClr val="00338D"/>
              </a:solidFill>
            </a:endParaRPr>
          </a:p>
        </p:txBody>
      </p:sp>
      <p:graphicFrame>
        <p:nvGraphicFramePr>
          <p:cNvPr id="133" name="Chart 1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493783"/>
              </p:ext>
            </p:extLst>
          </p:nvPr>
        </p:nvGraphicFramePr>
        <p:xfrm>
          <a:off x="6410437" y="1244221"/>
          <a:ext cx="3187840" cy="497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sp>
        <p:nvSpPr>
          <p:cNvPr id="135" name="Rectangle 134"/>
          <p:cNvSpPr/>
          <p:nvPr/>
        </p:nvSpPr>
        <p:spPr>
          <a:xfrm>
            <a:off x="5212444" y="2456656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 smtClean="0">
                <a:solidFill>
                  <a:srgbClr val="00338D"/>
                </a:solidFill>
              </a:rPr>
              <a:t>*Всемирно </a:t>
            </a:r>
            <a:r>
              <a:rPr lang="ru-RU" sz="800" i="1" dirty="0">
                <a:solidFill>
                  <a:srgbClr val="00338D"/>
                </a:solidFill>
              </a:rPr>
              <a:t>известная </a:t>
            </a:r>
            <a:r>
              <a:rPr lang="ru-RU" sz="800" i="1" dirty="0" smtClean="0">
                <a:solidFill>
                  <a:srgbClr val="00338D"/>
                </a:solidFill>
              </a:rPr>
              <a:t>американская компания </a:t>
            </a:r>
            <a:r>
              <a:rPr lang="ru-RU" sz="800" i="1" dirty="0">
                <a:solidFill>
                  <a:srgbClr val="00338D"/>
                </a:solidFill>
              </a:rPr>
              <a:t>взаимного </a:t>
            </a:r>
            <a:r>
              <a:rPr lang="ru-RU" sz="800" i="1" dirty="0" smtClean="0">
                <a:solidFill>
                  <a:srgbClr val="00338D"/>
                </a:solidFill>
              </a:rPr>
              <a:t>страхования </a:t>
            </a:r>
            <a:r>
              <a:rPr lang="en-US" sz="800" i="1" dirty="0">
                <a:solidFill>
                  <a:srgbClr val="00338D"/>
                </a:solidFill>
              </a:rPr>
              <a:t>Liberty Mutual</a:t>
            </a:r>
            <a:r>
              <a:rPr lang="ru-RU" sz="800" i="1" dirty="0" smtClean="0">
                <a:solidFill>
                  <a:srgbClr val="00338D"/>
                </a:solidFill>
              </a:rPr>
              <a:t>, 2013</a:t>
            </a:r>
            <a:endParaRPr lang="en-US" sz="800" i="1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5"/>
          <a:stretch/>
        </p:blipFill>
        <p:spPr>
          <a:xfrm>
            <a:off x="363040" y="1268760"/>
            <a:ext cx="4513056" cy="16227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737" y="2705980"/>
            <a:ext cx="4530376" cy="3222656"/>
          </a:xfrm>
          <a:prstGeom prst="rect">
            <a:avLst/>
          </a:prstGeom>
          <a:effectLst/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 rot="1968796">
            <a:off x="752474" y="3842080"/>
            <a:ext cx="1555425" cy="1178668"/>
          </a:xfrm>
          <a:prstGeom prst="rightArrow">
            <a:avLst>
              <a:gd name="adj1" fmla="val 83962"/>
              <a:gd name="adj2" fmla="val 31986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7AB800">
                  <a:alpha val="50000"/>
                </a:srgbClr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>
              <a:solidFill>
                <a:srgbClr val="00338D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Экономическая эффективность: </a:t>
            </a:r>
            <a:br>
              <a:rPr lang="ru-RU" dirty="0"/>
            </a:br>
            <a:r>
              <a:rPr lang="ru-RU" dirty="0"/>
              <a:t>Ф</a:t>
            </a:r>
            <a:r>
              <a:rPr lang="ru-RU" dirty="0" smtClean="0"/>
              <a:t>инансовые </a:t>
            </a:r>
            <a:r>
              <a:rPr lang="ru-RU" dirty="0"/>
              <a:t>показатели (2/2)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146" y="1290969"/>
            <a:ext cx="4530376" cy="2376486"/>
          </a:xfrm>
          <a:prstGeom prst="rect">
            <a:avLst/>
          </a:prstGeom>
          <a:effectLst/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 rot="10800000">
            <a:off x="5040146" y="1270712"/>
            <a:ext cx="997076" cy="2376487"/>
          </a:xfrm>
          <a:prstGeom prst="rightArrow">
            <a:avLst>
              <a:gd name="adj1" fmla="val 83962"/>
              <a:gd name="adj2" fmla="val 79859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4066AA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vert="vert270"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00338D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31665" y="1316062"/>
            <a:ext cx="657839" cy="449319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/>
          </a:p>
        </p:txBody>
      </p:sp>
      <p:sp>
        <p:nvSpPr>
          <p:cNvPr id="7" name="Rectangle 6"/>
          <p:cNvSpPr/>
          <p:nvPr/>
        </p:nvSpPr>
        <p:spPr>
          <a:xfrm>
            <a:off x="6048167" y="1787584"/>
            <a:ext cx="3450473" cy="1787731"/>
          </a:xfrm>
          <a:prstGeom prst="rect">
            <a:avLst/>
          </a:prstGeom>
          <a:solidFill>
            <a:srgbClr val="DCDD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0338D"/>
              </a:buClr>
            </a:pPr>
            <a:r>
              <a:rPr lang="ru-RU" sz="1100" dirty="0">
                <a:solidFill>
                  <a:schemeClr val="tx1"/>
                </a:solidFill>
              </a:rPr>
              <a:t>Ввиду значительных затрат на подобные инициативы, требуется достоверное экономическое обоснование окупаемости таких инвестиций. В международной практике используется такой индикатор как </a:t>
            </a:r>
            <a:r>
              <a:rPr lang="ru-RU" sz="1100" b="1" dirty="0">
                <a:solidFill>
                  <a:schemeClr val="tx1"/>
                </a:solidFill>
              </a:rPr>
              <a:t>ROI </a:t>
            </a:r>
            <a:r>
              <a:rPr lang="ru-RU" sz="1100" b="1" dirty="0" err="1" smtClean="0">
                <a:solidFill>
                  <a:schemeClr val="tx1"/>
                </a:solidFill>
              </a:rPr>
              <a:t>on</a:t>
            </a:r>
            <a:r>
              <a:rPr lang="en-US" sz="1100" b="1" dirty="0" smtClean="0">
                <a:solidFill>
                  <a:schemeClr val="tx1"/>
                </a:solidFill>
              </a:rPr>
              <a:t> health and</a:t>
            </a:r>
            <a:r>
              <a:rPr lang="ru-RU" sz="1100" b="1" dirty="0" smtClean="0">
                <a:solidFill>
                  <a:schemeClr val="tx1"/>
                </a:solidFill>
              </a:rPr>
              <a:t> </a:t>
            </a:r>
            <a:r>
              <a:rPr lang="ru-RU" sz="1100" b="1" dirty="0" err="1">
                <a:solidFill>
                  <a:schemeClr val="tx1"/>
                </a:solidFill>
              </a:rPr>
              <a:t>safety</a:t>
            </a:r>
            <a:r>
              <a:rPr lang="ru-RU" sz="11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48164" y="1356013"/>
            <a:ext cx="2720406" cy="4320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4066AA"/>
                </a:solidFill>
                <a:latin typeface="Arial Black" panose="020B0A04020102020204" pitchFamily="34" charset="0"/>
              </a:rPr>
              <a:t>Экономическая эффективность</a:t>
            </a:r>
            <a:endParaRPr lang="en-US" sz="1400" b="1" dirty="0">
              <a:solidFill>
                <a:srgbClr val="4066A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20624" y="1436392"/>
            <a:ext cx="288032" cy="288032"/>
            <a:chOff x="3461395" y="3256828"/>
            <a:chExt cx="288032" cy="288032"/>
          </a:xfrm>
        </p:grpSpPr>
        <p:sp>
          <p:nvSpPr>
            <p:cNvPr id="10" name="Oval 9"/>
            <p:cNvSpPr/>
            <p:nvPr/>
          </p:nvSpPr>
          <p:spPr>
            <a:xfrm>
              <a:off x="3461395" y="3256828"/>
              <a:ext cx="288032" cy="288032"/>
            </a:xfrm>
            <a:prstGeom prst="ellipse">
              <a:avLst/>
            </a:prstGeom>
            <a:solidFill>
              <a:srgbClr val="DC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3534598" y="3332056"/>
              <a:ext cx="198016" cy="150383"/>
            </a:xfrm>
            <a:prstGeom prst="triangle">
              <a:avLst/>
            </a:prstGeom>
            <a:solidFill>
              <a:srgbClr val="406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31417" y="1281449"/>
            <a:ext cx="345777" cy="491367"/>
            <a:chOff x="1587500" y="3903664"/>
            <a:chExt cx="542925" cy="771525"/>
          </a:xfrm>
        </p:grpSpPr>
        <p:sp>
          <p:nvSpPr>
            <p:cNvPr id="13" name="Freeform 364"/>
            <p:cNvSpPr>
              <a:spLocks/>
            </p:cNvSpPr>
            <p:nvPr/>
          </p:nvSpPr>
          <p:spPr bwMode="auto">
            <a:xfrm>
              <a:off x="1587500" y="3903664"/>
              <a:ext cx="542925" cy="771525"/>
            </a:xfrm>
            <a:custGeom>
              <a:avLst/>
              <a:gdLst>
                <a:gd name="T0" fmla="*/ 23 w 99"/>
                <a:gd name="T1" fmla="*/ 138 h 141"/>
                <a:gd name="T2" fmla="*/ 22 w 99"/>
                <a:gd name="T3" fmla="*/ 137 h 141"/>
                <a:gd name="T4" fmla="*/ 18 w 99"/>
                <a:gd name="T5" fmla="*/ 96 h 141"/>
                <a:gd name="T6" fmla="*/ 44 w 99"/>
                <a:gd name="T7" fmla="*/ 40 h 141"/>
                <a:gd name="T8" fmla="*/ 56 w 99"/>
                <a:gd name="T9" fmla="*/ 35 h 141"/>
                <a:gd name="T10" fmla="*/ 60 w 99"/>
                <a:gd name="T11" fmla="*/ 40 h 141"/>
                <a:gd name="T12" fmla="*/ 60 w 99"/>
                <a:gd name="T13" fmla="*/ 47 h 141"/>
                <a:gd name="T14" fmla="*/ 34 w 99"/>
                <a:gd name="T15" fmla="*/ 104 h 141"/>
                <a:gd name="T16" fmla="*/ 31 w 99"/>
                <a:gd name="T17" fmla="*/ 122 h 141"/>
                <a:gd name="T18" fmla="*/ 32 w 99"/>
                <a:gd name="T19" fmla="*/ 123 h 141"/>
                <a:gd name="T20" fmla="*/ 47 w 99"/>
                <a:gd name="T21" fmla="*/ 110 h 141"/>
                <a:gd name="T22" fmla="*/ 76 w 99"/>
                <a:gd name="T23" fmla="*/ 48 h 141"/>
                <a:gd name="T24" fmla="*/ 69 w 99"/>
                <a:gd name="T25" fmla="*/ 24 h 141"/>
                <a:gd name="T26" fmla="*/ 68 w 99"/>
                <a:gd name="T27" fmla="*/ 24 h 141"/>
                <a:gd name="T28" fmla="*/ 43 w 99"/>
                <a:gd name="T29" fmla="*/ 34 h 141"/>
                <a:gd name="T30" fmla="*/ 17 w 99"/>
                <a:gd name="T31" fmla="*/ 91 h 141"/>
                <a:gd name="T32" fmla="*/ 5 w 99"/>
                <a:gd name="T33" fmla="*/ 95 h 141"/>
                <a:gd name="T34" fmla="*/ 1 w 99"/>
                <a:gd name="T35" fmla="*/ 90 h 141"/>
                <a:gd name="T36" fmla="*/ 1 w 99"/>
                <a:gd name="T37" fmla="*/ 83 h 141"/>
                <a:gd name="T38" fmla="*/ 28 w 99"/>
                <a:gd name="T39" fmla="*/ 26 h 141"/>
                <a:gd name="T40" fmla="*/ 28 w 99"/>
                <a:gd name="T41" fmla="*/ 25 h 141"/>
                <a:gd name="T42" fmla="*/ 75 w 99"/>
                <a:gd name="T43" fmla="*/ 8 h 141"/>
                <a:gd name="T44" fmla="*/ 77 w 99"/>
                <a:gd name="T45" fmla="*/ 9 h 141"/>
                <a:gd name="T46" fmla="*/ 77 w 99"/>
                <a:gd name="T47" fmla="*/ 9 h 141"/>
                <a:gd name="T48" fmla="*/ 92 w 99"/>
                <a:gd name="T49" fmla="*/ 56 h 141"/>
                <a:gd name="T50" fmla="*/ 63 w 99"/>
                <a:gd name="T51" fmla="*/ 117 h 141"/>
                <a:gd name="T52" fmla="*/ 37 w 99"/>
                <a:gd name="T53" fmla="*/ 141 h 141"/>
                <a:gd name="T54" fmla="*/ 25 w 99"/>
                <a:gd name="T55" fmla="*/ 138 h 141"/>
                <a:gd name="T56" fmla="*/ 23 w 99"/>
                <a:gd name="T57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41">
                  <a:moveTo>
                    <a:pt x="23" y="138"/>
                  </a:moveTo>
                  <a:cubicBezTo>
                    <a:pt x="23" y="137"/>
                    <a:pt x="22" y="137"/>
                    <a:pt x="22" y="137"/>
                  </a:cubicBezTo>
                  <a:cubicBezTo>
                    <a:pt x="4" y="125"/>
                    <a:pt x="14" y="105"/>
                    <a:pt x="18" y="9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6" y="35"/>
                    <a:pt x="51" y="34"/>
                    <a:pt x="56" y="35"/>
                  </a:cubicBezTo>
                  <a:cubicBezTo>
                    <a:pt x="58" y="37"/>
                    <a:pt x="59" y="38"/>
                    <a:pt x="60" y="40"/>
                  </a:cubicBezTo>
                  <a:cubicBezTo>
                    <a:pt x="61" y="43"/>
                    <a:pt x="61" y="45"/>
                    <a:pt x="60" y="47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27" y="118"/>
                    <a:pt x="30" y="121"/>
                    <a:pt x="31" y="122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7" y="125"/>
                    <a:pt x="40" y="126"/>
                    <a:pt x="47" y="110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9" y="41"/>
                    <a:pt x="78" y="30"/>
                    <a:pt x="69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2" y="21"/>
                    <a:pt x="53" y="20"/>
                    <a:pt x="43" y="34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5" y="95"/>
                    <a:pt x="10" y="97"/>
                    <a:pt x="5" y="95"/>
                  </a:cubicBezTo>
                  <a:cubicBezTo>
                    <a:pt x="3" y="94"/>
                    <a:pt x="1" y="92"/>
                    <a:pt x="1" y="90"/>
                  </a:cubicBezTo>
                  <a:cubicBezTo>
                    <a:pt x="0" y="88"/>
                    <a:pt x="0" y="85"/>
                    <a:pt x="1" y="83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5"/>
                    <a:pt x="28" y="25"/>
                  </a:cubicBezTo>
                  <a:cubicBezTo>
                    <a:pt x="46" y="0"/>
                    <a:pt x="65" y="4"/>
                    <a:pt x="75" y="8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5" y="19"/>
                    <a:pt x="99" y="41"/>
                    <a:pt x="92" y="5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59" y="126"/>
                    <a:pt x="52" y="141"/>
                    <a:pt x="37" y="141"/>
                  </a:cubicBezTo>
                  <a:cubicBezTo>
                    <a:pt x="33" y="141"/>
                    <a:pt x="29" y="140"/>
                    <a:pt x="25" y="138"/>
                  </a:cubicBezTo>
                  <a:lnTo>
                    <a:pt x="23" y="138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65"/>
            <p:cNvSpPr>
              <a:spLocks/>
            </p:cNvSpPr>
            <p:nvPr/>
          </p:nvSpPr>
          <p:spPr bwMode="auto">
            <a:xfrm>
              <a:off x="1593850" y="3908426"/>
              <a:ext cx="525463" cy="762000"/>
            </a:xfrm>
            <a:custGeom>
              <a:avLst/>
              <a:gdLst>
                <a:gd name="T0" fmla="*/ 36 w 96"/>
                <a:gd name="T1" fmla="*/ 139 h 139"/>
                <a:gd name="T2" fmla="*/ 24 w 96"/>
                <a:gd name="T3" fmla="*/ 136 h 139"/>
                <a:gd name="T4" fmla="*/ 23 w 96"/>
                <a:gd name="T5" fmla="*/ 135 h 139"/>
                <a:gd name="T6" fmla="*/ 22 w 96"/>
                <a:gd name="T7" fmla="*/ 135 h 139"/>
                <a:gd name="T8" fmla="*/ 18 w 96"/>
                <a:gd name="T9" fmla="*/ 96 h 139"/>
                <a:gd name="T10" fmla="*/ 44 w 96"/>
                <a:gd name="T11" fmla="*/ 39 h 139"/>
                <a:gd name="T12" fmla="*/ 54 w 96"/>
                <a:gd name="T13" fmla="*/ 36 h 139"/>
                <a:gd name="T14" fmla="*/ 58 w 96"/>
                <a:gd name="T15" fmla="*/ 46 h 139"/>
                <a:gd name="T16" fmla="*/ 31 w 96"/>
                <a:gd name="T17" fmla="*/ 102 h 139"/>
                <a:gd name="T18" fmla="*/ 29 w 96"/>
                <a:gd name="T19" fmla="*/ 122 h 139"/>
                <a:gd name="T20" fmla="*/ 30 w 96"/>
                <a:gd name="T21" fmla="*/ 123 h 139"/>
                <a:gd name="T22" fmla="*/ 48 w 96"/>
                <a:gd name="T23" fmla="*/ 109 h 139"/>
                <a:gd name="T24" fmla="*/ 76 w 96"/>
                <a:gd name="T25" fmla="*/ 48 h 139"/>
                <a:gd name="T26" fmla="*/ 69 w 96"/>
                <a:gd name="T27" fmla="*/ 22 h 139"/>
                <a:gd name="T28" fmla="*/ 68 w 96"/>
                <a:gd name="T29" fmla="*/ 22 h 139"/>
                <a:gd name="T30" fmla="*/ 41 w 96"/>
                <a:gd name="T31" fmla="*/ 32 h 139"/>
                <a:gd name="T32" fmla="*/ 15 w 96"/>
                <a:gd name="T33" fmla="*/ 89 h 139"/>
                <a:gd name="T34" fmla="*/ 5 w 96"/>
                <a:gd name="T35" fmla="*/ 92 h 139"/>
                <a:gd name="T36" fmla="*/ 1 w 96"/>
                <a:gd name="T37" fmla="*/ 83 h 139"/>
                <a:gd name="T38" fmla="*/ 28 w 96"/>
                <a:gd name="T39" fmla="*/ 26 h 139"/>
                <a:gd name="T40" fmla="*/ 28 w 96"/>
                <a:gd name="T41" fmla="*/ 25 h 139"/>
                <a:gd name="T42" fmla="*/ 74 w 96"/>
                <a:gd name="T43" fmla="*/ 9 h 139"/>
                <a:gd name="T44" fmla="*/ 75 w 96"/>
                <a:gd name="T45" fmla="*/ 9 h 139"/>
                <a:gd name="T46" fmla="*/ 75 w 96"/>
                <a:gd name="T47" fmla="*/ 9 h 139"/>
                <a:gd name="T48" fmla="*/ 90 w 96"/>
                <a:gd name="T49" fmla="*/ 54 h 139"/>
                <a:gd name="T50" fmla="*/ 61 w 96"/>
                <a:gd name="T51" fmla="*/ 116 h 139"/>
                <a:gd name="T52" fmla="*/ 36 w 96"/>
                <a:gd name="T5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6" h="139">
                  <a:moveTo>
                    <a:pt x="36" y="139"/>
                  </a:moveTo>
                  <a:cubicBezTo>
                    <a:pt x="32" y="139"/>
                    <a:pt x="28" y="138"/>
                    <a:pt x="24" y="136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5" y="123"/>
                    <a:pt x="14" y="104"/>
                    <a:pt x="18" y="96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6" y="36"/>
                    <a:pt x="50" y="34"/>
                    <a:pt x="54" y="36"/>
                  </a:cubicBezTo>
                  <a:cubicBezTo>
                    <a:pt x="58" y="38"/>
                    <a:pt x="59" y="42"/>
                    <a:pt x="58" y="46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24" y="117"/>
                    <a:pt x="27" y="121"/>
                    <a:pt x="29" y="122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37" y="126"/>
                    <a:pt x="40" y="125"/>
                    <a:pt x="48" y="10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80" y="40"/>
                    <a:pt x="78" y="28"/>
                    <a:pt x="69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1" y="19"/>
                    <a:pt x="52" y="17"/>
                    <a:pt x="41" y="32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3" y="93"/>
                    <a:pt x="8" y="94"/>
                    <a:pt x="5" y="92"/>
                  </a:cubicBezTo>
                  <a:cubicBezTo>
                    <a:pt x="1" y="91"/>
                    <a:pt x="0" y="86"/>
                    <a:pt x="1" y="83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45" y="0"/>
                    <a:pt x="64" y="4"/>
                    <a:pt x="74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93" y="19"/>
                    <a:pt x="96" y="40"/>
                    <a:pt x="90" y="54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57" y="124"/>
                    <a:pt x="50" y="139"/>
                    <a:pt x="36" y="139"/>
                  </a:cubicBezTo>
                  <a:close/>
                </a:path>
              </a:pathLst>
            </a:cu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63040" y="6025572"/>
            <a:ext cx="6154029" cy="288578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ru-RU" sz="800" b="1" dirty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Источники:</a:t>
            </a:r>
          </a:p>
          <a:p>
            <a:r>
              <a:rPr lang="ru-RU" sz="800" dirty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По данным американской организации </a:t>
            </a:r>
            <a:r>
              <a:rPr lang="ru-RU" sz="80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OSHA</a:t>
            </a:r>
            <a:endParaRPr lang="ru-RU" sz="800" dirty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76903" y="2176995"/>
            <a:ext cx="1437754" cy="2222711"/>
            <a:chOff x="4451350" y="5191126"/>
            <a:chExt cx="569913" cy="881063"/>
          </a:xfrm>
        </p:grpSpPr>
        <p:sp>
          <p:nvSpPr>
            <p:cNvPr id="17" name="Rectangle 477"/>
            <p:cNvSpPr>
              <a:spLocks noChangeArrowheads="1"/>
            </p:cNvSpPr>
            <p:nvPr/>
          </p:nvSpPr>
          <p:spPr bwMode="auto">
            <a:xfrm>
              <a:off x="4451350" y="5464176"/>
              <a:ext cx="565150" cy="608013"/>
            </a:xfrm>
            <a:prstGeom prst="rect">
              <a:avLst/>
            </a:prstGeom>
            <a:solidFill>
              <a:srgbClr val="E2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478"/>
            <p:cNvSpPr>
              <a:spLocks noChangeArrowheads="1"/>
            </p:cNvSpPr>
            <p:nvPr/>
          </p:nvSpPr>
          <p:spPr bwMode="auto">
            <a:xfrm>
              <a:off x="4451350" y="5464176"/>
              <a:ext cx="565150" cy="60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479"/>
            <p:cNvSpPr>
              <a:spLocks noChangeArrowheads="1"/>
            </p:cNvSpPr>
            <p:nvPr/>
          </p:nvSpPr>
          <p:spPr bwMode="auto">
            <a:xfrm>
              <a:off x="4721225" y="5464176"/>
              <a:ext cx="295275" cy="608013"/>
            </a:xfrm>
            <a:prstGeom prst="rect">
              <a:avLst/>
            </a:prstGeom>
            <a:solidFill>
              <a:srgbClr val="C3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480"/>
            <p:cNvSpPr>
              <a:spLocks noChangeArrowheads="1"/>
            </p:cNvSpPr>
            <p:nvPr/>
          </p:nvSpPr>
          <p:spPr bwMode="auto">
            <a:xfrm>
              <a:off x="4721225" y="5464176"/>
              <a:ext cx="295275" cy="60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81"/>
            <p:cNvSpPr>
              <a:spLocks/>
            </p:cNvSpPr>
            <p:nvPr/>
          </p:nvSpPr>
          <p:spPr bwMode="auto">
            <a:xfrm>
              <a:off x="4672013" y="5600701"/>
              <a:ext cx="49213" cy="71438"/>
            </a:xfrm>
            <a:custGeom>
              <a:avLst/>
              <a:gdLst>
                <a:gd name="T0" fmla="*/ 9 w 9"/>
                <a:gd name="T1" fmla="*/ 0 h 13"/>
                <a:gd name="T2" fmla="*/ 0 w 9"/>
                <a:gd name="T3" fmla="*/ 6 h 13"/>
                <a:gd name="T4" fmla="*/ 9 w 9"/>
                <a:gd name="T5" fmla="*/ 13 h 13"/>
                <a:gd name="T6" fmla="*/ 9 w 9"/>
                <a:gd name="T7" fmla="*/ 13 h 13"/>
                <a:gd name="T8" fmla="*/ 9 w 9"/>
                <a:gd name="T9" fmla="*/ 0 h 13"/>
                <a:gd name="T10" fmla="*/ 9 w 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0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4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FB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82"/>
            <p:cNvSpPr>
              <a:spLocks/>
            </p:cNvSpPr>
            <p:nvPr/>
          </p:nvSpPr>
          <p:spPr bwMode="auto">
            <a:xfrm>
              <a:off x="4721225" y="5600701"/>
              <a:ext cx="49213" cy="71438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3 h 13"/>
                <a:gd name="T4" fmla="*/ 9 w 9"/>
                <a:gd name="T5" fmla="*/ 6 h 13"/>
                <a:gd name="T6" fmla="*/ 0 w 9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" y="12"/>
                    <a:pt x="9" y="9"/>
                    <a:pt x="9" y="6"/>
                  </a:cubicBezTo>
                  <a:cubicBezTo>
                    <a:pt x="9" y="3"/>
                    <a:pt x="5" y="0"/>
                    <a:pt x="0" y="0"/>
                  </a:cubicBezTo>
                </a:path>
              </a:pathLst>
            </a:custGeom>
            <a:solidFill>
              <a:srgbClr val="A7A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83"/>
            <p:cNvSpPr>
              <a:spLocks/>
            </p:cNvSpPr>
            <p:nvPr/>
          </p:nvSpPr>
          <p:spPr bwMode="auto">
            <a:xfrm>
              <a:off x="4824413" y="5191126"/>
              <a:ext cx="196850" cy="130175"/>
            </a:xfrm>
            <a:custGeom>
              <a:avLst/>
              <a:gdLst>
                <a:gd name="T0" fmla="*/ 111 w 124"/>
                <a:gd name="T1" fmla="*/ 82 h 82"/>
                <a:gd name="T2" fmla="*/ 0 w 124"/>
                <a:gd name="T3" fmla="*/ 24 h 82"/>
                <a:gd name="T4" fmla="*/ 10 w 124"/>
                <a:gd name="T5" fmla="*/ 0 h 82"/>
                <a:gd name="T6" fmla="*/ 124 w 124"/>
                <a:gd name="T7" fmla="*/ 62 h 82"/>
                <a:gd name="T8" fmla="*/ 111 w 124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82">
                  <a:moveTo>
                    <a:pt x="111" y="82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124" y="62"/>
                  </a:lnTo>
                  <a:lnTo>
                    <a:pt x="111" y="82"/>
                  </a:lnTo>
                  <a:close/>
                </a:path>
              </a:pathLst>
            </a:custGeom>
            <a:solidFill>
              <a:srgbClr val="98C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84"/>
            <p:cNvSpPr>
              <a:spLocks/>
            </p:cNvSpPr>
            <p:nvPr/>
          </p:nvSpPr>
          <p:spPr bwMode="auto">
            <a:xfrm>
              <a:off x="4752975" y="5233988"/>
              <a:ext cx="225425" cy="257175"/>
            </a:xfrm>
            <a:custGeom>
              <a:avLst/>
              <a:gdLst>
                <a:gd name="T0" fmla="*/ 80 w 142"/>
                <a:gd name="T1" fmla="*/ 162 h 162"/>
                <a:gd name="T2" fmla="*/ 0 w 142"/>
                <a:gd name="T3" fmla="*/ 118 h 162"/>
                <a:gd name="T4" fmla="*/ 59 w 142"/>
                <a:gd name="T5" fmla="*/ 0 h 162"/>
                <a:gd name="T6" fmla="*/ 142 w 142"/>
                <a:gd name="T7" fmla="*/ 45 h 162"/>
                <a:gd name="T8" fmla="*/ 80 w 142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62">
                  <a:moveTo>
                    <a:pt x="80" y="162"/>
                  </a:moveTo>
                  <a:lnTo>
                    <a:pt x="0" y="118"/>
                  </a:lnTo>
                  <a:lnTo>
                    <a:pt x="59" y="0"/>
                  </a:lnTo>
                  <a:lnTo>
                    <a:pt x="142" y="45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rgbClr val="406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85"/>
            <p:cNvSpPr>
              <a:spLocks/>
            </p:cNvSpPr>
            <p:nvPr/>
          </p:nvSpPr>
          <p:spPr bwMode="auto">
            <a:xfrm>
              <a:off x="4714875" y="5437188"/>
              <a:ext cx="120650" cy="214313"/>
            </a:xfrm>
            <a:custGeom>
              <a:avLst/>
              <a:gdLst>
                <a:gd name="T0" fmla="*/ 0 w 22"/>
                <a:gd name="T1" fmla="*/ 37 h 39"/>
                <a:gd name="T2" fmla="*/ 1 w 22"/>
                <a:gd name="T3" fmla="*/ 29 h 39"/>
                <a:gd name="T4" fmla="*/ 16 w 22"/>
                <a:gd name="T5" fmla="*/ 0 h 39"/>
                <a:gd name="T6" fmla="*/ 22 w 22"/>
                <a:gd name="T7" fmla="*/ 3 h 39"/>
                <a:gd name="T8" fmla="*/ 7 w 22"/>
                <a:gd name="T9" fmla="*/ 33 h 39"/>
                <a:gd name="T10" fmla="*/ 1 w 22"/>
                <a:gd name="T11" fmla="*/ 38 h 39"/>
                <a:gd name="T12" fmla="*/ 0 w 22"/>
                <a:gd name="T1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9">
                  <a:moveTo>
                    <a:pt x="0" y="37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0" y="39"/>
                    <a:pt x="0" y="37"/>
                  </a:cubicBezTo>
                  <a:close/>
                </a:path>
              </a:pathLst>
            </a:custGeom>
            <a:solidFill>
              <a:srgbClr val="747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86"/>
            <p:cNvSpPr>
              <a:spLocks/>
            </p:cNvSpPr>
            <p:nvPr/>
          </p:nvSpPr>
          <p:spPr bwMode="auto">
            <a:xfrm>
              <a:off x="4681538" y="5360988"/>
              <a:ext cx="258763" cy="196850"/>
            </a:xfrm>
            <a:custGeom>
              <a:avLst/>
              <a:gdLst>
                <a:gd name="T0" fmla="*/ 41 w 47"/>
                <a:gd name="T1" fmla="*/ 36 h 36"/>
                <a:gd name="T2" fmla="*/ 45 w 47"/>
                <a:gd name="T3" fmla="*/ 28 h 36"/>
                <a:gd name="T4" fmla="*/ 41 w 47"/>
                <a:gd name="T5" fmla="*/ 16 h 36"/>
                <a:gd name="T6" fmla="*/ 17 w 47"/>
                <a:gd name="T7" fmla="*/ 3 h 36"/>
                <a:gd name="T8" fmla="*/ 4 w 47"/>
                <a:gd name="T9" fmla="*/ 6 h 36"/>
                <a:gd name="T10" fmla="*/ 0 w 47"/>
                <a:gd name="T11" fmla="*/ 15 h 36"/>
                <a:gd name="T12" fmla="*/ 41 w 47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6">
                  <a:moveTo>
                    <a:pt x="41" y="36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7" y="24"/>
                    <a:pt x="46" y="18"/>
                    <a:pt x="41" y="16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0"/>
                    <a:pt x="6" y="2"/>
                    <a:pt x="4" y="6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41" y="36"/>
                  </a:lnTo>
                  <a:close/>
                </a:path>
              </a:pathLst>
            </a:custGeom>
            <a:solidFill>
              <a:srgbClr val="98C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08838" y="3446541"/>
            <a:ext cx="1505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338D"/>
                </a:solidFill>
                <a:latin typeface="Arial Black" panose="020B0A04020102020204" pitchFamily="34" charset="0"/>
              </a:rPr>
              <a:t>$</a:t>
            </a:r>
            <a:r>
              <a:rPr lang="ru-RU" sz="1200" b="1" dirty="0">
                <a:solidFill>
                  <a:srgbClr val="00338D"/>
                </a:solidFill>
                <a:latin typeface="Arial Black" panose="020B0A04020102020204" pitchFamily="34" charset="0"/>
              </a:rPr>
              <a:t>1</a:t>
            </a:r>
            <a:r>
              <a:rPr lang="en-US" sz="1200" b="1" dirty="0">
                <a:solidFill>
                  <a:srgbClr val="00338D"/>
                </a:solidFill>
                <a:latin typeface="Arial Black" panose="020B0A04020102020204" pitchFamily="34" charset="0"/>
              </a:rPr>
              <a:t> </a:t>
            </a:r>
            <a:r>
              <a:rPr lang="ru-RU" sz="1200" b="1" dirty="0">
                <a:solidFill>
                  <a:srgbClr val="00338D"/>
                </a:solidFill>
                <a:latin typeface="Arial Black" panose="020B0A04020102020204" pitchFamily="34" charset="0"/>
              </a:rPr>
              <a:t>инвестиций </a:t>
            </a:r>
            <a:r>
              <a:rPr lang="ru-RU" sz="1200" b="1" dirty="0" smtClean="0">
                <a:solidFill>
                  <a:srgbClr val="00338D"/>
                </a:solidFill>
                <a:latin typeface="Arial Black" panose="020B0A04020102020204" pitchFamily="34" charset="0"/>
              </a:rPr>
              <a:t/>
            </a:r>
            <a:br>
              <a:rPr lang="ru-RU" sz="1200" b="1" dirty="0" smtClean="0">
                <a:solidFill>
                  <a:srgbClr val="00338D"/>
                </a:solidFill>
                <a:latin typeface="Arial Black" panose="020B0A04020102020204" pitchFamily="34" charset="0"/>
              </a:rPr>
            </a:br>
            <a:r>
              <a:rPr lang="ru-RU" sz="1200" b="1" dirty="0" smtClean="0">
                <a:solidFill>
                  <a:srgbClr val="00338D"/>
                </a:solidFill>
                <a:latin typeface="Arial Black" panose="020B0A04020102020204" pitchFamily="34" charset="0"/>
              </a:rPr>
              <a:t>в </a:t>
            </a:r>
            <a:r>
              <a:rPr lang="en-US" sz="1200" b="1" dirty="0">
                <a:solidFill>
                  <a:srgbClr val="00338D"/>
                </a:solidFill>
                <a:latin typeface="Arial Black" panose="020B0A04020102020204" pitchFamily="34" charset="0"/>
              </a:rPr>
              <a:t>HS </a:t>
            </a:r>
            <a:r>
              <a:rPr lang="ru-RU" sz="1200" b="1" dirty="0">
                <a:solidFill>
                  <a:srgbClr val="00338D"/>
                </a:solidFill>
                <a:latin typeface="Arial Black" panose="020B0A04020102020204" pitchFamily="34" charset="0"/>
              </a:rPr>
              <a:t>инициативы</a:t>
            </a:r>
            <a:endParaRPr lang="en-US" sz="1200" b="1" dirty="0">
              <a:solidFill>
                <a:srgbClr val="00338D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213739" y="2881322"/>
            <a:ext cx="2451230" cy="2889430"/>
            <a:chOff x="-861645" y="2775982"/>
            <a:chExt cx="2232030" cy="1922155"/>
          </a:xfrm>
        </p:grpSpPr>
        <p:sp>
          <p:nvSpPr>
            <p:cNvPr id="32" name="Rectangle 31"/>
            <p:cNvSpPr/>
            <p:nvPr/>
          </p:nvSpPr>
          <p:spPr>
            <a:xfrm>
              <a:off x="-861640" y="2775982"/>
              <a:ext cx="2232025" cy="140201"/>
            </a:xfrm>
            <a:prstGeom prst="rect">
              <a:avLst/>
            </a:prstGeom>
            <a:solidFill>
              <a:srgbClr val="00338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b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-861645" y="3197308"/>
              <a:ext cx="2232025" cy="1500829"/>
            </a:xfrm>
            <a:prstGeom prst="rect">
              <a:avLst/>
            </a:prstGeom>
            <a:solidFill>
              <a:srgbClr val="DCDDD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rgbClr val="00338D"/>
                </a:buClr>
              </a:pPr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861645" y="2925495"/>
              <a:ext cx="2232025" cy="28159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938347" y="3704869"/>
            <a:ext cx="3551157" cy="2604451"/>
            <a:chOff x="-861645" y="2789675"/>
            <a:chExt cx="2339977" cy="2936196"/>
          </a:xfrm>
        </p:grpSpPr>
        <p:sp>
          <p:nvSpPr>
            <p:cNvPr id="42" name="Rectangle 41"/>
            <p:cNvSpPr/>
            <p:nvPr/>
          </p:nvSpPr>
          <p:spPr>
            <a:xfrm>
              <a:off x="-861641" y="2789675"/>
              <a:ext cx="2339973" cy="237101"/>
            </a:xfrm>
            <a:prstGeom prst="rect">
              <a:avLst/>
            </a:prstGeom>
            <a:solidFill>
              <a:srgbClr val="409DA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b="1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-861645" y="3490045"/>
              <a:ext cx="2329923" cy="2235826"/>
            </a:xfrm>
            <a:prstGeom prst="rect">
              <a:avLst/>
            </a:prstGeom>
            <a:solidFill>
              <a:srgbClr val="DCDDD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rgbClr val="00338D"/>
                </a:buClr>
              </a:pPr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861643" y="3047997"/>
              <a:ext cx="2329921" cy="474201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2229186" y="3129267"/>
            <a:ext cx="2435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338D"/>
                </a:solidFill>
                <a:latin typeface="Arial Black" panose="020B0A04020102020204" pitchFamily="34" charset="0"/>
              </a:rPr>
              <a:t>ROI = </a:t>
            </a:r>
            <a:r>
              <a:rPr lang="ru-RU" sz="1000" dirty="0">
                <a:solidFill>
                  <a:srgbClr val="00338D"/>
                </a:solidFill>
                <a:latin typeface="Arial Black" panose="020B0A04020102020204" pitchFamily="34" charset="0"/>
              </a:rPr>
              <a:t>до </a:t>
            </a:r>
            <a:r>
              <a:rPr lang="en-US" sz="1000" dirty="0">
                <a:solidFill>
                  <a:srgbClr val="00338D"/>
                </a:solidFill>
                <a:latin typeface="Arial Black" panose="020B0A04020102020204" pitchFamily="34" charset="0"/>
              </a:rPr>
              <a:t>$</a:t>
            </a:r>
            <a:r>
              <a:rPr lang="ru-RU" sz="1000" dirty="0">
                <a:solidFill>
                  <a:srgbClr val="00338D"/>
                </a:solidFill>
                <a:latin typeface="Arial Black" panose="020B0A04020102020204" pitchFamily="34" charset="0"/>
              </a:rPr>
              <a:t>3</a:t>
            </a:r>
            <a:r>
              <a:rPr lang="en-US" sz="1000" dirty="0">
                <a:solidFill>
                  <a:srgbClr val="00338D"/>
                </a:solidFill>
                <a:latin typeface="Arial Black" panose="020B0A04020102020204" pitchFamily="34" charset="0"/>
              </a:rPr>
              <a:t> </a:t>
            </a:r>
            <a:r>
              <a:rPr lang="ru-RU" sz="1000" dirty="0">
                <a:solidFill>
                  <a:srgbClr val="00338D"/>
                </a:solidFill>
                <a:latin typeface="Arial Black" panose="020B0A04020102020204" pitchFamily="34" charset="0"/>
              </a:rPr>
              <a:t>экономии на прямых издержках</a:t>
            </a:r>
            <a:endParaRPr lang="en-US" sz="1000" dirty="0">
              <a:solidFill>
                <a:srgbClr val="00338D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09046" y="3943859"/>
            <a:ext cx="356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7C92"/>
                </a:solidFill>
                <a:latin typeface="Arial Black" panose="020B0A04020102020204" pitchFamily="34" charset="0"/>
              </a:rPr>
              <a:t>ROI = до $6 </a:t>
            </a:r>
            <a:r>
              <a:rPr lang="ru-RU" sz="1000" dirty="0" smtClean="0">
                <a:solidFill>
                  <a:srgbClr val="007C92"/>
                </a:solidFill>
                <a:latin typeface="Arial Black" panose="020B0A04020102020204" pitchFamily="34" charset="0"/>
              </a:rPr>
              <a:t>экономии</a:t>
            </a:r>
            <a:r>
              <a:rPr lang="en-US" sz="1000" dirty="0" smtClean="0">
                <a:solidFill>
                  <a:srgbClr val="007C92"/>
                </a:solidFill>
                <a:latin typeface="Arial Black" panose="020B0A04020102020204" pitchFamily="34" charset="0"/>
              </a:rPr>
              <a:t>, </a:t>
            </a:r>
            <a:r>
              <a:rPr lang="ru-RU" sz="1000" dirty="0" smtClean="0">
                <a:solidFill>
                  <a:srgbClr val="007C92"/>
                </a:solidFill>
                <a:latin typeface="Arial Black" panose="020B0A04020102020204" pitchFamily="34" charset="0"/>
              </a:rPr>
              <a:t>в том числе на</a:t>
            </a:r>
            <a:r>
              <a:rPr lang="ru-RU" sz="1000" dirty="0">
                <a:solidFill>
                  <a:srgbClr val="007C92"/>
                </a:solidFill>
                <a:latin typeface="Arial Black" panose="020B0A04020102020204" pitchFamily="34" charset="0"/>
              </a:rPr>
              <a:t> </a:t>
            </a:r>
            <a:r>
              <a:rPr lang="ru-RU" sz="1000" dirty="0" smtClean="0">
                <a:solidFill>
                  <a:srgbClr val="007C92"/>
                </a:solidFill>
                <a:latin typeface="Arial Black" panose="020B0A04020102020204" pitchFamily="34" charset="0"/>
              </a:rPr>
              <a:t>косвенных </a:t>
            </a:r>
            <a:r>
              <a:rPr lang="ru-RU" sz="1000" dirty="0">
                <a:solidFill>
                  <a:srgbClr val="007C92"/>
                </a:solidFill>
                <a:latin typeface="Arial Black" panose="020B0A04020102020204" pitchFamily="34" charset="0"/>
              </a:rPr>
              <a:t>издержках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03313" y="3601658"/>
            <a:ext cx="23964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000" b="1" dirty="0"/>
              <a:t>Выплаты по страховкам</a:t>
            </a:r>
          </a:p>
          <a:p>
            <a:pPr marL="171450" indent="-171450"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000" b="1" dirty="0"/>
              <a:t>Дорогостоящие медицинские услуги</a:t>
            </a:r>
          </a:p>
          <a:p>
            <a:pPr marL="171450" indent="-171450"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000" b="1" dirty="0"/>
              <a:t>Компенсации пострадавшим и их семьям</a:t>
            </a:r>
          </a:p>
          <a:p>
            <a:pPr marL="171450" indent="-171450"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000" b="1" dirty="0"/>
              <a:t>Закупка/Ремонт оборудования/помещений</a:t>
            </a:r>
          </a:p>
          <a:p>
            <a:pPr marL="171450" indent="-171450"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000" b="1" dirty="0"/>
              <a:t>Административные издержки</a:t>
            </a:r>
          </a:p>
          <a:p>
            <a:pPr marL="171450" indent="-171450"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000" b="1" dirty="0"/>
              <a:t>Судебные издержки</a:t>
            </a:r>
            <a:endParaRPr lang="en-US" sz="1000" b="1" dirty="0"/>
          </a:p>
        </p:txBody>
      </p:sp>
      <p:sp>
        <p:nvSpPr>
          <p:cNvPr id="54" name="Rectangle 53"/>
          <p:cNvSpPr/>
          <p:nvPr/>
        </p:nvSpPr>
        <p:spPr>
          <a:xfrm>
            <a:off x="5909046" y="4423974"/>
            <a:ext cx="358045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007C92"/>
              </a:buClr>
              <a:buFont typeface="Arial" panose="020B0604020202020204" pitchFamily="34" charset="0"/>
              <a:buChar char="■"/>
            </a:pPr>
            <a:r>
              <a:rPr lang="ru-RU" sz="1000" b="1" dirty="0"/>
              <a:t>Потери в объеме производства</a:t>
            </a:r>
          </a:p>
          <a:p>
            <a:pPr marL="171450" indent="-171450">
              <a:buClr>
                <a:srgbClr val="007C92"/>
              </a:buClr>
              <a:buFont typeface="Arial" panose="020B0604020202020204" pitchFamily="34" charset="0"/>
              <a:buChar char="■"/>
            </a:pPr>
            <a:r>
              <a:rPr lang="ru-RU" sz="1000" b="1" dirty="0"/>
              <a:t>Порча продукции</a:t>
            </a:r>
          </a:p>
          <a:p>
            <a:pPr marL="171450" indent="-171450">
              <a:buClr>
                <a:srgbClr val="007C92"/>
              </a:buClr>
              <a:buFont typeface="Arial" panose="020B0604020202020204" pitchFamily="34" charset="0"/>
              <a:buChar char="■"/>
            </a:pPr>
            <a:r>
              <a:rPr lang="ru-RU" sz="1000" b="1" dirty="0"/>
              <a:t>Привлечение нового/дополнительного персонала</a:t>
            </a:r>
          </a:p>
          <a:p>
            <a:pPr marL="171450" indent="-171450">
              <a:buClr>
                <a:srgbClr val="007C92"/>
              </a:buClr>
              <a:buFont typeface="Arial" panose="020B0604020202020204" pitchFamily="34" charset="0"/>
              <a:buChar char="■"/>
            </a:pPr>
            <a:r>
              <a:rPr lang="ru-RU" sz="1000" b="1" dirty="0"/>
              <a:t>Издержки на выяснение обстоятельств</a:t>
            </a:r>
          </a:p>
          <a:p>
            <a:pPr marL="171450" indent="-171450">
              <a:buClr>
                <a:srgbClr val="007C92"/>
              </a:buClr>
              <a:buFont typeface="Arial" panose="020B0604020202020204" pitchFamily="34" charset="0"/>
              <a:buChar char="■"/>
            </a:pPr>
            <a:r>
              <a:rPr lang="ru-RU" sz="1000" b="1" dirty="0"/>
              <a:t>Задержка сроков обслуживания клиентов</a:t>
            </a:r>
          </a:p>
          <a:p>
            <a:pPr marL="171450" indent="-171450">
              <a:buClr>
                <a:srgbClr val="007C92"/>
              </a:buClr>
              <a:buFont typeface="Arial" panose="020B0604020202020204" pitchFamily="34" charset="0"/>
              <a:buChar char="■"/>
            </a:pPr>
            <a:r>
              <a:rPr lang="ru-RU" sz="1000" b="1" dirty="0"/>
              <a:t>Затраты на тренинги</a:t>
            </a:r>
          </a:p>
          <a:p>
            <a:pPr marL="171450" indent="-171450">
              <a:buClr>
                <a:srgbClr val="007C92"/>
              </a:buClr>
              <a:buFont typeface="Arial" panose="020B0604020202020204" pitchFamily="34" charset="0"/>
              <a:buChar char="■"/>
            </a:pPr>
            <a:r>
              <a:rPr lang="ru-RU" sz="1000" b="1" dirty="0"/>
              <a:t>Штрафные санкции со стороны регуляторных </a:t>
            </a:r>
          </a:p>
          <a:p>
            <a:pPr marL="171450" indent="-171450">
              <a:buClr>
                <a:srgbClr val="007C92"/>
              </a:buClr>
              <a:buFont typeface="Arial" panose="020B0604020202020204" pitchFamily="34" charset="0"/>
              <a:buChar char="■"/>
            </a:pPr>
            <a:r>
              <a:rPr lang="ru-RU" sz="1000" b="1" dirty="0"/>
              <a:t>органов</a:t>
            </a:r>
          </a:p>
          <a:p>
            <a:pPr marL="171450" indent="-171450">
              <a:buClr>
                <a:srgbClr val="007C92"/>
              </a:buClr>
              <a:buFont typeface="Arial" panose="020B0604020202020204" pitchFamily="34" charset="0"/>
              <a:buChar char="■"/>
            </a:pPr>
            <a:r>
              <a:rPr lang="ru-RU" sz="1000" b="1" dirty="0"/>
              <a:t>Потеря конкурентных преимуществ</a:t>
            </a:r>
          </a:p>
          <a:p>
            <a:pPr marL="171450" indent="-171450">
              <a:buClr>
                <a:srgbClr val="007C92"/>
              </a:buClr>
              <a:buFont typeface="Arial" panose="020B0604020202020204" pitchFamily="34" charset="0"/>
              <a:buChar char="■"/>
            </a:pPr>
            <a:r>
              <a:rPr lang="ru-RU" sz="1000" b="1" dirty="0" err="1"/>
              <a:t>Демотивация</a:t>
            </a:r>
            <a:r>
              <a:rPr lang="ru-RU" sz="1000" b="1" dirty="0"/>
              <a:t> персонала</a:t>
            </a:r>
          </a:p>
          <a:p>
            <a:pPr marL="171450" indent="-171450">
              <a:buClr>
                <a:srgbClr val="007C92"/>
              </a:buClr>
              <a:buFont typeface="Arial" panose="020B0604020202020204" pitchFamily="34" charset="0"/>
              <a:buChar char="■"/>
            </a:pPr>
            <a:r>
              <a:rPr lang="ru-RU" sz="1000" b="1" dirty="0"/>
              <a:t>Удар по репутации</a:t>
            </a:r>
          </a:p>
        </p:txBody>
      </p:sp>
      <p:sp>
        <p:nvSpPr>
          <p:cNvPr id="55" name="AutoShape 4"/>
          <p:cNvSpPr>
            <a:spLocks noChangeArrowheads="1"/>
          </p:cNvSpPr>
          <p:nvPr/>
        </p:nvSpPr>
        <p:spPr bwMode="auto">
          <a:xfrm>
            <a:off x="4939214" y="3904876"/>
            <a:ext cx="983875" cy="1178668"/>
          </a:xfrm>
          <a:prstGeom prst="rightArrow">
            <a:avLst>
              <a:gd name="adj1" fmla="val 83962"/>
              <a:gd name="adj2" fmla="val 33586"/>
            </a:avLst>
          </a:prstGeom>
          <a:gradFill flip="none" rotWithShape="1">
            <a:gsLst>
              <a:gs pos="0">
                <a:srgbClr val="80BEC9">
                  <a:alpha val="50000"/>
                </a:srgbClr>
              </a:gs>
              <a:gs pos="100000">
                <a:srgbClr val="7AB800">
                  <a:alpha val="50000"/>
                </a:srgbClr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  <a:effectLst/>
        </p:spPr>
        <p:txBody>
          <a:bodyPr wrap="square" lIns="7200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>
              <a:solidFill>
                <a:srgbClr val="00338D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EATE TALKBOOK LETTER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54000" tIns="54000" rIns="54000" bIns="54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000" tIns="54000" rIns="54000" bIns="54000" rtlCol="0">
        <a:no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  <a:extLst>
    <a:ext uri="{05A4C25C-085E-4340-85A3-A5531E510DB2}">
      <thm15:themeFamily xmlns:thm15="http://schemas.microsoft.com/office/thememl/2012/main" name="Talkbook_ZAO_r" id="{EB6ACDE6-A730-4F08-A688-73984C16D589}" vid="{C70FE0D0-6CF7-4E7D-BE4F-B7F3FD0DEC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Talkbook_ZAO_r</Template>
  <TotalTime>182</TotalTime>
  <Words>1267</Words>
  <Application>Microsoft Office PowerPoint</Application>
  <PresentationFormat>A4 Paper (210x297 mm)</PresentationFormat>
  <Paragraphs>177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Tahoma</vt:lpstr>
      <vt:lpstr>Times New Roman</vt:lpstr>
      <vt:lpstr>CREATE TALKBOOK LETTER</vt:lpstr>
      <vt:lpstr>Экономическая эффективность внедрения  добровольных  программ</vt:lpstr>
      <vt:lpstr>Экономическая эффективность программ здоровья:  Цифры и факты</vt:lpstr>
      <vt:lpstr>Экономическая эффективность:  Натуральные и стоимостные показатели</vt:lpstr>
      <vt:lpstr>Экономическая эффективность:  Сотрудники организации (1/2) </vt:lpstr>
      <vt:lpstr>Экономическая эффективность:  Сотрудники организации (2/2) </vt:lpstr>
      <vt:lpstr>Экономическая эффективность:  Производственный процесс</vt:lpstr>
      <vt:lpstr>Экономическая эффективность:  Корпоративная репутация</vt:lpstr>
      <vt:lpstr>Экономическая эффективность:  Финансовые показатели (1/2)</vt:lpstr>
      <vt:lpstr>Экономическая эффективность:  Финансовые показатели (2/2)</vt:lpstr>
      <vt:lpstr>Модель расчета экономической эффективности от внедрения добровольных программ</vt:lpstr>
      <vt:lpstr>PowerPoint Presentation</vt:lpstr>
      <vt:lpstr>PowerPoint Presentation</vt:lpstr>
    </vt:vector>
  </TitlesOfParts>
  <Company>KPMG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Экономическая эффективность внедрения  добровольных  программ</dc:title>
  <dc:creator>alexanderkondratiev</dc:creator>
  <cp:lastModifiedBy>ashumova</cp:lastModifiedBy>
  <cp:revision>26</cp:revision>
  <dcterms:created xsi:type="dcterms:W3CDTF">2015-02-26T14:43:23Z</dcterms:created>
  <dcterms:modified xsi:type="dcterms:W3CDTF">2015-07-02T05:09:53Z</dcterms:modified>
</cp:coreProperties>
</file>