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9" r:id="rId2"/>
    <p:sldId id="408" r:id="rId3"/>
    <p:sldId id="397" r:id="rId4"/>
    <p:sldId id="403" r:id="rId5"/>
    <p:sldId id="400" r:id="rId6"/>
    <p:sldId id="406" r:id="rId7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ноградова Наталья Вячеславовна" initials="ВН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DAC"/>
    <a:srgbClr val="F09230"/>
    <a:srgbClr val="AC0404"/>
    <a:srgbClr val="2274B8"/>
    <a:srgbClr val="2378BF"/>
    <a:srgbClr val="E2E5EA"/>
    <a:srgbClr val="8BAED6"/>
    <a:srgbClr val="CDE2F5"/>
    <a:srgbClr val="C6E6A2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6" autoAdjust="0"/>
  </p:normalViewPr>
  <p:slideViewPr>
    <p:cSldViewPr snapToObjects="1">
      <p:cViewPr varScale="1">
        <p:scale>
          <a:sx n="106" d="100"/>
          <a:sy n="106" d="100"/>
        </p:scale>
        <p:origin x="-1200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2" d="100"/>
          <a:sy n="82" d="100"/>
        </p:scale>
        <p:origin x="-3954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4E2C5-B446-4EB7-A1B4-43D02719171E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FB09-34B1-436E-BD0A-D3AA8DCB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5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C2162-957B-4747-8C3A-231FB44C5B94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3282-DDD5-4A48-BB96-A7F2C7D54F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3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612775" y="2339975"/>
            <a:ext cx="9288000" cy="252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000" y="5040000"/>
            <a:ext cx="9288000" cy="1620000"/>
          </a:xfrm>
        </p:spPr>
        <p:txBody>
          <a:bodyPr/>
          <a:lstStyle>
            <a:lvl1pPr marL="0" indent="0" algn="r">
              <a:lnSpc>
                <a:spcPts val="22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2160000" cy="9435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0044000" y="2340000"/>
            <a:ext cx="0" cy="2520000"/>
          </a:xfrm>
          <a:prstGeom prst="line">
            <a:avLst/>
          </a:pr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00" y="3420000"/>
            <a:ext cx="9000000" cy="1260000"/>
          </a:xfrm>
        </p:spPr>
        <p:txBody>
          <a:bodyPr/>
          <a:lstStyle>
            <a:lvl1pPr algn="r">
              <a:lnSpc>
                <a:spcPts val="44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6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Роль внутренних коммуникаций в условиях трансформации бизнес-стратегии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60000" y="1404000"/>
            <a:ext cx="99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360000" y="6768000"/>
            <a:ext cx="99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40000"/>
            <a:ext cx="1026260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999" y="2628423"/>
            <a:ext cx="7200001" cy="1440000"/>
          </a:xfrm>
        </p:spPr>
        <p:txBody>
          <a:bodyPr anchor="b"/>
          <a:lstStyle>
            <a:lvl1pPr algn="l">
              <a:lnSpc>
                <a:spcPts val="3400"/>
              </a:lnSpc>
              <a:defRPr sz="3200" b="0" cap="none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999" y="4320000"/>
            <a:ext cx="7200001" cy="1440000"/>
          </a:xfrm>
        </p:spPr>
        <p:txBody>
          <a:bodyPr anchor="t" anchorCtr="0"/>
          <a:lstStyle>
            <a:lvl1pPr marL="0" indent="0">
              <a:lnSpc>
                <a:spcPts val="2200"/>
              </a:lnSpc>
              <a:buNone/>
              <a:defRPr sz="2000">
                <a:solidFill>
                  <a:schemeClr val="accent4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Роль внутренних коммуникаций в условиях трансформации бизнес-стратегии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40000"/>
            <a:ext cx="1026260" cy="44831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00000" y="2628423"/>
            <a:ext cx="0" cy="1440000"/>
          </a:xfrm>
          <a:prstGeom prst="line">
            <a:avLst/>
          </a:pr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7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4860000" cy="5040000"/>
          </a:xfrm>
        </p:spPr>
        <p:txBody>
          <a:bodyPr/>
          <a:lstStyle>
            <a:lvl1pPr indent="-180000">
              <a:defRPr sz="1200"/>
            </a:lvl1pPr>
            <a:lvl2pPr indent="-180000">
              <a:defRPr sz="1200"/>
            </a:lvl2pPr>
            <a:lvl3pPr indent="-180000">
              <a:defRPr sz="1200"/>
            </a:lvl3pPr>
            <a:lvl4pPr indent="-180000">
              <a:defRPr sz="1200"/>
            </a:lvl4pPr>
            <a:lvl5pPr indent="-180000"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2000" y="1620000"/>
            <a:ext cx="4860000" cy="5040000"/>
          </a:xfrm>
        </p:spPr>
        <p:txBody>
          <a:bodyPr/>
          <a:lstStyle>
            <a:lvl1pPr indent="-180000">
              <a:defRPr sz="1200"/>
            </a:lvl1pPr>
            <a:lvl2pPr indent="-180000">
              <a:defRPr sz="1200"/>
            </a:lvl2pPr>
            <a:lvl3pPr indent="-180000">
              <a:defRPr sz="1200"/>
            </a:lvl3pPr>
            <a:lvl4pPr indent="-180000">
              <a:defRPr sz="1200"/>
            </a:lvl4pPr>
            <a:lvl5pPr indent="-180000"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Роль внутренних коммуникаций в условиях трансформации бизнес-стратегии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60000" y="1404000"/>
            <a:ext cx="99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60000" y="6768000"/>
            <a:ext cx="99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40000"/>
            <a:ext cx="1026260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Роль внутренних коммуникаций в условиях трансформации бизнес-стратегии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60000" y="1404000"/>
            <a:ext cx="99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60000" y="6768000"/>
            <a:ext cx="99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40000"/>
            <a:ext cx="1026260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Роль внутренних коммуникаций в условиях трансформации бизнес-стратегии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60000" y="6768000"/>
            <a:ext cx="99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40000"/>
            <a:ext cx="1026260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972000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99720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80000" y="7092000"/>
            <a:ext cx="720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ru-RU" dirty="0" smtClean="0"/>
              <a:t>Роль внутренних коммуникаций в условиях трансформации бизнес-стратегии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12000" y="7092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9AC67E7E-94C8-4EDB-A537-3E2BBE4156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0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3056" rtl="0" eaLnBrk="1" latinLnBrk="0" hangingPunct="1">
        <a:lnSpc>
          <a:spcPts val="28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1043056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1043056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1043056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1043056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1043056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00" y="2664507"/>
            <a:ext cx="9000000" cy="2015493"/>
          </a:xfrm>
          <a:solidFill>
            <a:schemeClr val="bg2">
              <a:lumMod val="50000"/>
              <a:alpha val="51000"/>
            </a:schemeClr>
          </a:solidFill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b="0" dirty="0"/>
              <a:t>Социальное предпринимательство: опыт компании «Норильский никель»</a:t>
            </a:r>
            <a:endParaRPr lang="ru-RU" b="0" spc="3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dirty="0"/>
              <a:t>ПАО  ГМК «Норильский</a:t>
            </a:r>
            <a:r>
              <a:rPr lang="en-US" dirty="0"/>
              <a:t> </a:t>
            </a:r>
            <a:r>
              <a:rPr lang="ru-RU" dirty="0"/>
              <a:t>никель»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ru-RU" sz="1800" dirty="0"/>
              <a:t>эксперт:</a:t>
            </a:r>
          </a:p>
          <a:p>
            <a:r>
              <a:rPr lang="ru-RU" b="1" dirty="0"/>
              <a:t>Ивченко </a:t>
            </a:r>
            <a:r>
              <a:rPr lang="ru-RU" b="1" dirty="0" smtClean="0"/>
              <a:t>Светлана, </a:t>
            </a:r>
            <a:r>
              <a:rPr lang="ru-RU" dirty="0" smtClean="0"/>
              <a:t>директор </a:t>
            </a:r>
            <a:r>
              <a:rPr lang="ru-RU" dirty="0"/>
              <a:t>Департамента социальной политики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ru-RU" sz="1600" dirty="0" smtClean="0"/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ru-RU" sz="1600" dirty="0"/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02584" y="3895126"/>
            <a:ext cx="900100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N:\БЛАГОТВОРИТЕЛЬНОСТЬ NEW\Фото\ФОТО в отчет\Норильск\Норильск-Макуш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16235"/>
            <a:ext cx="10693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«И </a:t>
            </a:r>
            <a:r>
              <a:rPr lang="ru-RU" sz="2200" dirty="0">
                <a:solidFill>
                  <a:schemeClr val="bg1"/>
                </a:solidFill>
              </a:rPr>
              <a:t>что не менее важно, я хочу подтвердить наши намерения по реализации мероприятий для масштабного улучшения экологической и социальной обстановки в Норильске, чтобы превратить его в </a:t>
            </a:r>
            <a:r>
              <a:rPr lang="ru-RU" sz="2200" b="1" dirty="0">
                <a:solidFill>
                  <a:schemeClr val="bg1"/>
                </a:solidFill>
              </a:rPr>
              <a:t>яркий, живой город</a:t>
            </a:r>
            <a:r>
              <a:rPr lang="ru-RU" sz="2200" dirty="0">
                <a:solidFill>
                  <a:schemeClr val="bg1"/>
                </a:solidFill>
              </a:rPr>
              <a:t>, способный привлечь лучших специалистов на наши </a:t>
            </a:r>
            <a:r>
              <a:rPr lang="ru-RU" sz="2200" dirty="0" smtClean="0">
                <a:solidFill>
                  <a:schemeClr val="bg1"/>
                </a:solidFill>
              </a:rPr>
              <a:t>предприятия».</a:t>
            </a:r>
          </a:p>
          <a:p>
            <a:pPr algn="r">
              <a:lnSpc>
                <a:spcPct val="50000"/>
              </a:lnSpc>
            </a:pPr>
            <a:r>
              <a:rPr lang="ru-RU" sz="2200" dirty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		</a:t>
            </a: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Генеральный </a:t>
            </a:r>
            <a:r>
              <a:rPr lang="ru-RU" sz="2200" dirty="0">
                <a:solidFill>
                  <a:schemeClr val="bg1"/>
                </a:solidFill>
              </a:rPr>
              <a:t>директор ГМК "Норильский никель"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						Владимир </a:t>
            </a:r>
            <a:r>
              <a:rPr lang="ru-RU" sz="2200" dirty="0">
                <a:solidFill>
                  <a:schemeClr val="bg1"/>
                </a:solidFill>
              </a:rPr>
              <a:t>Потанин</a:t>
            </a:r>
          </a:p>
        </p:txBody>
      </p:sp>
    </p:spTree>
    <p:extLst>
      <p:ext uri="{BB962C8B-B14F-4D97-AF65-F5344CB8AC3E}">
        <p14:creationId xmlns:p14="http://schemas.microsoft.com/office/powerpoint/2010/main" val="39690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1912" y="504267"/>
            <a:ext cx="9960088" cy="64771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Зачем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НорНикель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развивает социальное предпринимательство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2244" y="2628503"/>
            <a:ext cx="83697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ea typeface="+mj-ea"/>
                <a:cs typeface="+mj-cs"/>
              </a:rPr>
              <a:t>Целенаправленные и долгосрочные социальные инвестиции.</a:t>
            </a:r>
          </a:p>
          <a:p>
            <a:pPr marL="342900" indent="-342900">
              <a:lnSpc>
                <a:spcPct val="200000"/>
              </a:lnSpc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ea typeface="+mj-ea"/>
                <a:cs typeface="+mj-cs"/>
              </a:rPr>
              <a:t>Повышение «открытости» региона.</a:t>
            </a:r>
          </a:p>
          <a:p>
            <a:pPr marL="342900" indent="-342900">
              <a:lnSpc>
                <a:spcPct val="200000"/>
              </a:lnSpc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ea typeface="+mj-ea"/>
                <a:cs typeface="+mj-cs"/>
              </a:rPr>
              <a:t>Улучшение условий для создания новых бизнесов в регионе.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ea typeface="+mj-ea"/>
                <a:cs typeface="+mj-cs"/>
              </a:rPr>
              <a:t>Создание комфортной социальной, спортивной и транспортной инфраструктуры.</a:t>
            </a:r>
            <a:endParaRPr lang="ru-RU" sz="1800" dirty="0"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8268" y="1944427"/>
            <a:ext cx="8252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Корпоративные приоритеты: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106" y="576275"/>
            <a:ext cx="9972000" cy="50405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Механизм реализации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136" y="1977169"/>
            <a:ext cx="1908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600" b="1" spc="4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Форсайт-сессия «Социальный бизнес в Заполярье»</a:t>
            </a:r>
            <a:endParaRPr lang="ru-RU" sz="1600" b="1" spc="40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8590" y="1977169"/>
            <a:ext cx="1836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600" b="1" spc="4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Обучающий курс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3995" y="1977169"/>
            <a:ext cx="1980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600" b="1" spc="4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Инвестиционная сессия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92028" y="1977169"/>
            <a:ext cx="2016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600" b="1" spc="4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Финансирование и реализация</a:t>
            </a:r>
            <a:endParaRPr lang="ru-RU" sz="1600" b="1" spc="40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5790" y="1977169"/>
            <a:ext cx="1872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600" b="1" spc="4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Институт наставничества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006" y="3408906"/>
            <a:ext cx="146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сентябрь 2014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51724" y="3301185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октябрь 2014 </a:t>
            </a:r>
            <a:r>
              <a:rPr lang="ru-RU" sz="1400" b="1" dirty="0"/>
              <a:t>–</a:t>
            </a:r>
            <a:endParaRPr lang="ru-RU" sz="1400" b="1" dirty="0" smtClean="0"/>
          </a:p>
          <a:p>
            <a:r>
              <a:rPr lang="ru-RU" sz="1400" b="1" dirty="0" smtClean="0"/>
              <a:t>февраль 2015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35012" y="3301185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декабрь 2014 –</a:t>
            </a:r>
          </a:p>
          <a:p>
            <a:r>
              <a:rPr lang="ru-RU" sz="1400" b="1" dirty="0" smtClean="0"/>
              <a:t>февраль 2015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55613" y="3408906"/>
            <a:ext cx="105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март 2015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690512" y="3408906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 июня 2015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137" y="4034864"/>
            <a:ext cx="190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Ревизия опыта местного бизнес-сообщества.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Анализ трендов и обсуждение перспектив развития.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Составление «дорожной карты».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89585" y="4034864"/>
            <a:ext cx="20266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0">
              <a:spcBef>
                <a:spcPts val="600"/>
              </a:spcBef>
            </a:pPr>
            <a:r>
              <a:rPr lang="ru-RU" sz="1400" dirty="0"/>
              <a:t>4 семинара по 4 дня: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  <a:tabLst>
                <a:tab pos="72000" algn="l"/>
              </a:tabLst>
            </a:pPr>
            <a:r>
              <a:rPr lang="ru-RU" sz="1400" dirty="0"/>
              <a:t>Идея социального бизнеса.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  <a:tabLst>
                <a:tab pos="72000" algn="l"/>
              </a:tabLst>
            </a:pPr>
            <a:r>
              <a:rPr lang="ru-RU" sz="1400" dirty="0"/>
              <a:t>План деятельности. Бюджет.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  <a:tabLst>
                <a:tab pos="72000" algn="l"/>
              </a:tabLst>
            </a:pPr>
            <a:r>
              <a:rPr lang="ru-RU" sz="1400" dirty="0"/>
              <a:t>Построение компании.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  <a:tabLst>
                <a:tab pos="72000" algn="l"/>
              </a:tabLst>
            </a:pPr>
            <a:r>
              <a:rPr lang="ru-RU" sz="1400" dirty="0"/>
              <a:t>Масштабирование бизнеса.</a:t>
            </a:r>
          </a:p>
          <a:p>
            <a:pPr marL="288000" indent="-285750"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4123656" y="4040497"/>
            <a:ext cx="21362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Поиск и отбор экспертов, создание базы экспертов. 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Обучение потенциальных наставников и наставляемых.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Формирование «пар».</a:t>
            </a:r>
          </a:p>
          <a:p>
            <a:pPr marL="288000" indent="-285750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215863" y="4030185"/>
            <a:ext cx="213626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Партнерство с Фондом «Наше будущее».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Формирование перечня рекомендаций по доработке по итогам защиты проектов.</a:t>
            </a:r>
          </a:p>
          <a:p>
            <a:pPr marL="288000" indent="-285750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352130" y="4034864"/>
            <a:ext cx="19659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Беспроцентные займы сроком на 2 года.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Ежеквартальный мониторинг реализуемых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42762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468263"/>
            <a:ext cx="9972000" cy="612319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Результаты пилотного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E7E-94C8-4EDB-A537-3E2BBE41563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3010" y="1872419"/>
            <a:ext cx="10070253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человек</a:t>
            </a:r>
            <a:r>
              <a:rPr lang="ru-RU" sz="3600" dirty="0" smtClean="0"/>
              <a:t> </a:t>
            </a:r>
            <a:r>
              <a:rPr lang="ru-RU" sz="2000" dirty="0" smtClean="0"/>
              <a:t>прошли обучающий курс, </a:t>
            </a:r>
            <a:endParaRPr lang="en-US" sz="2000" dirty="0" smtClean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21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проект </a:t>
            </a:r>
            <a:r>
              <a:rPr lang="ru-RU" sz="2000" dirty="0" smtClean="0"/>
              <a:t>представлен на Инвестиционной сессии.</a:t>
            </a:r>
          </a:p>
          <a:p>
            <a:pPr marL="285750" indent="-285750">
              <a:lnSpc>
                <a:spcPct val="2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проектов </a:t>
            </a:r>
            <a:r>
              <a:rPr lang="ru-RU" sz="2000" dirty="0" smtClean="0"/>
              <a:t>стартовали без поддержки инвесторов.</a:t>
            </a:r>
          </a:p>
          <a:p>
            <a:pPr>
              <a:lnSpc>
                <a:spcPct val="2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endParaRPr lang="ru-RU" sz="2000" dirty="0" smtClean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социальных бизнес-проектов </a:t>
            </a:r>
            <a:r>
              <a:rPr lang="ru-RU" sz="2000" dirty="0"/>
              <a:t>п</a:t>
            </a:r>
            <a:r>
              <a:rPr lang="ru-RU" sz="2000" dirty="0" smtClean="0"/>
              <a:t>оддержано.</a:t>
            </a:r>
          </a:p>
          <a:p>
            <a:pPr marL="285750" indent="-285750">
              <a:lnSpc>
                <a:spcPct val="2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ru-RU" sz="1800" dirty="0" smtClean="0"/>
          </a:p>
          <a:p>
            <a:pPr marL="288000">
              <a:lnSpc>
                <a:spcPct val="2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endParaRPr lang="ru-RU" sz="1400" dirty="0" smtClean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бизнес-проекта </a:t>
            </a:r>
            <a:r>
              <a:rPr lang="ru-RU" sz="2000" dirty="0" smtClean="0"/>
              <a:t>рекомендованы к участию во Всероссийском конкурсе Фонда «Наше будущее».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28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55212" y="2196455"/>
            <a:ext cx="28803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54312" y="6248011"/>
            <a:ext cx="6732748" cy="52322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ru-RU" altLang="ru-RU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ru-RU" sz="2000" dirty="0" smtClean="0"/>
              <a:t>Facebook</a:t>
            </a:r>
            <a:r>
              <a:rPr lang="ru-RU" altLang="ru-RU" sz="2000" dirty="0" smtClean="0"/>
              <a:t>:</a:t>
            </a:r>
            <a:r>
              <a:rPr lang="en-US" altLang="ru-RU" sz="2000" dirty="0" smtClean="0"/>
              <a:t> </a:t>
            </a:r>
            <a:r>
              <a:rPr lang="en-US" altLang="ru-RU" sz="2000" dirty="0"/>
              <a:t>NN</a:t>
            </a:r>
            <a:r>
              <a:rPr lang="ru-RU" altLang="ru-RU" sz="2000" dirty="0"/>
              <a:t> Мир новых возможностей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5869" y="3110715"/>
            <a:ext cx="4904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399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orNikel2014">
      <a:dk1>
        <a:sysClr val="windowText" lastClr="000000"/>
      </a:dk1>
      <a:lt1>
        <a:sysClr val="window" lastClr="FFFFFF"/>
      </a:lt1>
      <a:dk2>
        <a:srgbClr val="236CB0"/>
      </a:dk2>
      <a:lt2>
        <a:srgbClr val="FFFFFF"/>
      </a:lt2>
      <a:accent1>
        <a:srgbClr val="14446C"/>
      </a:accent1>
      <a:accent2>
        <a:srgbClr val="CCDDED"/>
      </a:accent2>
      <a:accent3>
        <a:srgbClr val="F09230"/>
      </a:accent3>
      <a:accent4>
        <a:srgbClr val="979797"/>
      </a:accent4>
      <a:accent5>
        <a:srgbClr val="8BAED6"/>
      </a:accent5>
      <a:accent6>
        <a:srgbClr val="4095DC"/>
      </a:accent6>
      <a:hlink>
        <a:srgbClr val="14446C"/>
      </a:hlink>
      <a:folHlink>
        <a:srgbClr val="97979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9533</TotalTime>
  <Words>275</Words>
  <Application>Microsoft Office PowerPoint</Application>
  <PresentationFormat>Произвольный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Социальное предпринимательство: опыт компании «Норильский никель»</vt:lpstr>
      <vt:lpstr>Презентация PowerPoint</vt:lpstr>
      <vt:lpstr> Зачем НорНикель развивает социальное предпринимательство</vt:lpstr>
      <vt:lpstr>Механизм реализации </vt:lpstr>
      <vt:lpstr>Результаты пилотного проекта</vt:lpstr>
      <vt:lpstr>Презентация PowerPoint</vt:lpstr>
    </vt:vector>
  </TitlesOfParts>
  <Company>MO GMK 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ПРОИЗВОДСТВЕННАЯ СТРАТЕГИЯ</dc:title>
  <dc:creator>Виноградова Наталья Вячеславовна</dc:creator>
  <cp:lastModifiedBy>Ивченко Светлана Владимировна</cp:lastModifiedBy>
  <cp:revision>525</cp:revision>
  <cp:lastPrinted>2015-04-22T14:28:20Z</cp:lastPrinted>
  <dcterms:created xsi:type="dcterms:W3CDTF">2013-10-11T11:36:43Z</dcterms:created>
  <dcterms:modified xsi:type="dcterms:W3CDTF">2015-06-23T11:07:26Z</dcterms:modified>
</cp:coreProperties>
</file>