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259" r:id="rId3"/>
    <p:sldId id="263" r:id="rId4"/>
    <p:sldId id="267" r:id="rId5"/>
    <p:sldId id="265" r:id="rId6"/>
    <p:sldId id="266" r:id="rId7"/>
    <p:sldId id="26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4840"/>
    <a:srgbClr val="F9A5A1"/>
    <a:srgbClr val="AFABAB"/>
    <a:srgbClr val="FEE9E8"/>
    <a:srgbClr val="EE6017"/>
    <a:srgbClr val="F04942"/>
    <a:srgbClr val="E45B17"/>
    <a:srgbClr val="004B57"/>
    <a:srgbClr val="6DCFF6"/>
    <a:srgbClr val="1989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-276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3480392156862761E-2"/>
          <c:y val="0.34673463893936335"/>
          <c:w val="0.96574525558484625"/>
          <c:h val="0.546381766381766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3484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11317</c:v>
                </c:pt>
                <c:pt idx="1">
                  <c:v>24341</c:v>
                </c:pt>
                <c:pt idx="2">
                  <c:v>36991</c:v>
                </c:pt>
                <c:pt idx="3">
                  <c:v>55820</c:v>
                </c:pt>
                <c:pt idx="4">
                  <c:v>92229</c:v>
                </c:pt>
              </c:numCache>
            </c:numRef>
          </c:val>
        </c:ser>
        <c:dLbls>
          <c:showVal val="1"/>
        </c:dLbls>
        <c:overlap val="-25"/>
        <c:axId val="85497344"/>
        <c:axId val="85498880"/>
      </c:barChart>
      <c:catAx>
        <c:axId val="85497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5498880"/>
        <c:crosses val="autoZero"/>
        <c:auto val="1"/>
        <c:lblAlgn val="ctr"/>
        <c:lblOffset val="100"/>
      </c:catAx>
      <c:valAx>
        <c:axId val="85498880"/>
        <c:scaling>
          <c:orientation val="minMax"/>
        </c:scaling>
        <c:delete val="1"/>
        <c:axPos val="l"/>
        <c:numFmt formatCode="General" sourceLinked="1"/>
        <c:tickLblPos val="none"/>
        <c:crossAx val="854973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C66F9-8365-4923-A2EA-3FE24634808D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3DB70A-6520-449A-90CF-15B16459A64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BECBC34-0457-4C68-ABF5-5D1CFF33FFE5}" type="parTrans" cxnId="{1346E0DF-0FF0-447A-9646-54B479E5340C}">
      <dgm:prSet/>
      <dgm:spPr/>
      <dgm:t>
        <a:bodyPr/>
        <a:lstStyle/>
        <a:p>
          <a:endParaRPr lang="ru-RU"/>
        </a:p>
      </dgm:t>
    </dgm:pt>
    <dgm:pt modelId="{A0052250-CBAE-45D5-A53A-F937C8AE382E}" type="sibTrans" cxnId="{1346E0DF-0FF0-447A-9646-54B479E5340C}">
      <dgm:prSet/>
      <dgm:spPr/>
      <dgm:t>
        <a:bodyPr/>
        <a:lstStyle/>
        <a:p>
          <a:endParaRPr lang="ru-RU"/>
        </a:p>
      </dgm:t>
    </dgm:pt>
    <dgm:pt modelId="{BFD614EF-3B18-4C04-8513-FB1DB696D77D}">
      <dgm:prSet phldrT="[Текст]" custT="1"/>
      <dgm:spPr/>
      <dgm:t>
        <a:bodyPr/>
        <a:lstStyle/>
        <a:p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(приобретение) жилья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A54D77-F80D-4F34-A70A-B0A0CD8B069C}" type="parTrans" cxnId="{19AFC89B-E2C5-4422-A346-A657A34A3E2D}">
      <dgm:prSet/>
      <dgm:spPr/>
      <dgm:t>
        <a:bodyPr/>
        <a:lstStyle/>
        <a:p>
          <a:endParaRPr lang="ru-RU"/>
        </a:p>
      </dgm:t>
    </dgm:pt>
    <dgm:pt modelId="{AC746163-737E-43DC-917C-35DD95AC9382}" type="sibTrans" cxnId="{19AFC89B-E2C5-4422-A346-A657A34A3E2D}">
      <dgm:prSet/>
      <dgm:spPr/>
      <dgm:t>
        <a:bodyPr/>
        <a:lstStyle/>
        <a:p>
          <a:endParaRPr lang="ru-RU"/>
        </a:p>
      </dgm:t>
    </dgm:pt>
    <dgm:pt modelId="{78560AB1-DEB9-4B0A-899F-80CC98715D2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927DD1A-9475-4B21-8119-4FD1637E0784}" type="parTrans" cxnId="{625AAE81-2492-4B99-8EC2-8063D309D5F2}">
      <dgm:prSet/>
      <dgm:spPr/>
      <dgm:t>
        <a:bodyPr/>
        <a:lstStyle/>
        <a:p>
          <a:endParaRPr lang="ru-RU"/>
        </a:p>
      </dgm:t>
    </dgm:pt>
    <dgm:pt modelId="{A3701062-2373-4BB2-AD04-502A24CA0B0D}" type="sibTrans" cxnId="{625AAE81-2492-4B99-8EC2-8063D309D5F2}">
      <dgm:prSet/>
      <dgm:spPr/>
      <dgm:t>
        <a:bodyPr/>
        <a:lstStyle/>
        <a:p>
          <a:endParaRPr lang="ru-RU"/>
        </a:p>
      </dgm:t>
    </dgm:pt>
    <dgm:pt modelId="{5AB2DDAF-08B5-44BE-A713-84DE98FFC5C4}">
      <dgm:prSet phldrT="[Текст]" custT="1"/>
      <dgm:spPr/>
      <dgm:t>
        <a:bodyPr/>
        <a:lstStyle/>
        <a:p>
          <a:r>
            <a:rPr lang="ru-RU" sz="1400" b="0" i="0" u="none" strike="noStrike" kern="1200" spc="0" baseline="0" dirty="0" err="1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грантовая</a:t>
          </a:r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поддержка местных инициатив граждан, проживающих  в сельской местности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7D91CBB-E4AD-4D2E-BBA3-AA8815EF706A}" type="parTrans" cxnId="{54BC5916-F371-4D89-92D4-0660FF2E8943}">
      <dgm:prSet/>
      <dgm:spPr/>
      <dgm:t>
        <a:bodyPr/>
        <a:lstStyle/>
        <a:p>
          <a:endParaRPr lang="ru-RU"/>
        </a:p>
      </dgm:t>
    </dgm:pt>
    <dgm:pt modelId="{39A2AA42-C592-493D-8A13-D09AD85030EE}" type="sibTrans" cxnId="{54BC5916-F371-4D89-92D4-0660FF2E8943}">
      <dgm:prSet/>
      <dgm:spPr/>
      <dgm:t>
        <a:bodyPr/>
        <a:lstStyle/>
        <a:p>
          <a:endParaRPr lang="ru-RU"/>
        </a:p>
      </dgm:t>
    </dgm:pt>
    <dgm:pt modelId="{4FD9B7C3-1FAD-4B86-BF5F-41908A20ABA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A72D2BB-990E-4C3B-916D-8128CF994AD0}" type="parTrans" cxnId="{6313B18A-66BE-49EF-9A7C-3405F4365E57}">
      <dgm:prSet/>
      <dgm:spPr/>
      <dgm:t>
        <a:bodyPr/>
        <a:lstStyle/>
        <a:p>
          <a:endParaRPr lang="ru-RU"/>
        </a:p>
      </dgm:t>
    </dgm:pt>
    <dgm:pt modelId="{5DEEDE6E-556B-4290-9A8D-413FE14E7C2C}" type="sibTrans" cxnId="{6313B18A-66BE-49EF-9A7C-3405F4365E57}">
      <dgm:prSet/>
      <dgm:spPr/>
      <dgm:t>
        <a:bodyPr/>
        <a:lstStyle/>
        <a:p>
          <a:endParaRPr lang="ru-RU"/>
        </a:p>
      </dgm:t>
    </dgm:pt>
    <dgm:pt modelId="{837F9B5C-6C0E-4A43-910E-0BAF82F8B37D}">
      <dgm:prSet phldrT="[Текст]" custT="1"/>
      <dgm:spPr/>
      <dgm:t>
        <a:bodyPr/>
        <a:lstStyle/>
        <a:p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распределительных газовых сетей 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B6293A3-7C35-44B9-A630-60F8691CE3B1}" type="parTrans" cxnId="{BBA0C7C1-72D0-4EAA-8615-5C3CDF67EF94}">
      <dgm:prSet/>
      <dgm:spPr/>
      <dgm:t>
        <a:bodyPr/>
        <a:lstStyle/>
        <a:p>
          <a:endParaRPr lang="ru-RU"/>
        </a:p>
      </dgm:t>
    </dgm:pt>
    <dgm:pt modelId="{0ACCC8BB-FF74-467C-9C99-695A1910FA3E}" type="sibTrans" cxnId="{BBA0C7C1-72D0-4EAA-8615-5C3CDF67EF94}">
      <dgm:prSet/>
      <dgm:spPr/>
      <dgm:t>
        <a:bodyPr/>
        <a:lstStyle/>
        <a:p>
          <a:endParaRPr lang="ru-RU"/>
        </a:p>
      </dgm:t>
    </dgm:pt>
    <dgm:pt modelId="{E7E501DD-4531-4C79-B32F-04EE9BE58D7D}" type="pres">
      <dgm:prSet presAssocID="{7B6C66F9-8365-4923-A2EA-3FE2463480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9E4D2-C0F2-4F79-8110-36365018AE87}" type="pres">
      <dgm:prSet presAssocID="{E33DB70A-6520-449A-90CF-15B16459A644}" presName="composite" presStyleCnt="0"/>
      <dgm:spPr/>
    </dgm:pt>
    <dgm:pt modelId="{B5BAB411-1040-46BF-88E7-7F5110507418}" type="pres">
      <dgm:prSet presAssocID="{E33DB70A-6520-449A-90CF-15B16459A6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99CDE-7DB1-4C68-97C1-F65C2B03F216}" type="pres">
      <dgm:prSet presAssocID="{E33DB70A-6520-449A-90CF-15B16459A6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69B5B-27A2-4B6B-BD1F-CC48B9F2AEBB}" type="pres">
      <dgm:prSet presAssocID="{A0052250-CBAE-45D5-A53A-F937C8AE382E}" presName="sp" presStyleCnt="0"/>
      <dgm:spPr/>
    </dgm:pt>
    <dgm:pt modelId="{09D271DC-0DA4-4E4E-A122-C0F0267097E8}" type="pres">
      <dgm:prSet presAssocID="{78560AB1-DEB9-4B0A-899F-80CC98715D2F}" presName="composite" presStyleCnt="0"/>
      <dgm:spPr/>
    </dgm:pt>
    <dgm:pt modelId="{B8251912-B6B7-4016-B0F2-E2FFF99B66A7}" type="pres">
      <dgm:prSet presAssocID="{78560AB1-DEB9-4B0A-899F-80CC98715D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C309B-2984-4748-9929-A66297AA523F}" type="pres">
      <dgm:prSet presAssocID="{78560AB1-DEB9-4B0A-899F-80CC98715D2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4B30-CE6F-45B2-8FF4-258DE4F8B7BA}" type="pres">
      <dgm:prSet presAssocID="{A3701062-2373-4BB2-AD04-502A24CA0B0D}" presName="sp" presStyleCnt="0"/>
      <dgm:spPr/>
    </dgm:pt>
    <dgm:pt modelId="{63FC5FF1-E011-4C8E-8554-C51BF1B2DE61}" type="pres">
      <dgm:prSet presAssocID="{4FD9B7C3-1FAD-4B86-BF5F-41908A20ABA9}" presName="composite" presStyleCnt="0"/>
      <dgm:spPr/>
    </dgm:pt>
    <dgm:pt modelId="{F869A9D3-9846-4243-89A0-9F62D44970B7}" type="pres">
      <dgm:prSet presAssocID="{4FD9B7C3-1FAD-4B86-BF5F-41908A20ABA9}" presName="parentText" presStyleLbl="alignNode1" presStyleIdx="2" presStyleCnt="3" custLinFactNeighborX="1255" custLinFactNeighborY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45719-3CDA-49C5-8CE5-09C52C73C428}" type="pres">
      <dgm:prSet presAssocID="{4FD9B7C3-1FAD-4B86-BF5F-41908A20ABA9}" presName="descendantText" presStyleLbl="alignAcc1" presStyleIdx="2" presStyleCnt="3" custLinFactNeighborY="-2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4FB89-4D21-4546-94F4-129DE897C2DB}" type="presOf" srcId="{7B6C66F9-8365-4923-A2EA-3FE24634808D}" destId="{E7E501DD-4531-4C79-B32F-04EE9BE58D7D}" srcOrd="0" destOrd="0" presId="urn:microsoft.com/office/officeart/2005/8/layout/chevron2"/>
    <dgm:cxn modelId="{39E800F4-B955-4AD7-9945-D7B00D24DB47}" type="presOf" srcId="{78560AB1-DEB9-4B0A-899F-80CC98715D2F}" destId="{B8251912-B6B7-4016-B0F2-E2FFF99B66A7}" srcOrd="0" destOrd="0" presId="urn:microsoft.com/office/officeart/2005/8/layout/chevron2"/>
    <dgm:cxn modelId="{67C763B5-30EA-4C68-A76A-036C054A4780}" type="presOf" srcId="{5AB2DDAF-08B5-44BE-A713-84DE98FFC5C4}" destId="{E90C309B-2984-4748-9929-A66297AA523F}" srcOrd="0" destOrd="0" presId="urn:microsoft.com/office/officeart/2005/8/layout/chevron2"/>
    <dgm:cxn modelId="{19AFC89B-E2C5-4422-A346-A657A34A3E2D}" srcId="{E33DB70A-6520-449A-90CF-15B16459A644}" destId="{BFD614EF-3B18-4C04-8513-FB1DB696D77D}" srcOrd="0" destOrd="0" parTransId="{F7A54D77-F80D-4F34-A70A-B0A0CD8B069C}" sibTransId="{AC746163-737E-43DC-917C-35DD95AC9382}"/>
    <dgm:cxn modelId="{88F653C7-831F-4270-B1E3-FFC1DAE4F693}" type="presOf" srcId="{4FD9B7C3-1FAD-4B86-BF5F-41908A20ABA9}" destId="{F869A9D3-9846-4243-89A0-9F62D44970B7}" srcOrd="0" destOrd="0" presId="urn:microsoft.com/office/officeart/2005/8/layout/chevron2"/>
    <dgm:cxn modelId="{1346E0DF-0FF0-447A-9646-54B479E5340C}" srcId="{7B6C66F9-8365-4923-A2EA-3FE24634808D}" destId="{E33DB70A-6520-449A-90CF-15B16459A644}" srcOrd="0" destOrd="0" parTransId="{5BECBC34-0457-4C68-ABF5-5D1CFF33FFE5}" sibTransId="{A0052250-CBAE-45D5-A53A-F937C8AE382E}"/>
    <dgm:cxn modelId="{3AA28E26-AFC4-4B7D-8003-4E9ECD8643E5}" type="presOf" srcId="{837F9B5C-6C0E-4A43-910E-0BAF82F8B37D}" destId="{E6545719-3CDA-49C5-8CE5-09C52C73C428}" srcOrd="0" destOrd="0" presId="urn:microsoft.com/office/officeart/2005/8/layout/chevron2"/>
    <dgm:cxn modelId="{625AAE81-2492-4B99-8EC2-8063D309D5F2}" srcId="{7B6C66F9-8365-4923-A2EA-3FE24634808D}" destId="{78560AB1-DEB9-4B0A-899F-80CC98715D2F}" srcOrd="1" destOrd="0" parTransId="{D927DD1A-9475-4B21-8119-4FD1637E0784}" sibTransId="{A3701062-2373-4BB2-AD04-502A24CA0B0D}"/>
    <dgm:cxn modelId="{BBA0C7C1-72D0-4EAA-8615-5C3CDF67EF94}" srcId="{4FD9B7C3-1FAD-4B86-BF5F-41908A20ABA9}" destId="{837F9B5C-6C0E-4A43-910E-0BAF82F8B37D}" srcOrd="0" destOrd="0" parTransId="{1B6293A3-7C35-44B9-A630-60F8691CE3B1}" sibTransId="{0ACCC8BB-FF74-467C-9C99-695A1910FA3E}"/>
    <dgm:cxn modelId="{6313B18A-66BE-49EF-9A7C-3405F4365E57}" srcId="{7B6C66F9-8365-4923-A2EA-3FE24634808D}" destId="{4FD9B7C3-1FAD-4B86-BF5F-41908A20ABA9}" srcOrd="2" destOrd="0" parTransId="{9A72D2BB-990E-4C3B-916D-8128CF994AD0}" sibTransId="{5DEEDE6E-556B-4290-9A8D-413FE14E7C2C}"/>
    <dgm:cxn modelId="{54BC5916-F371-4D89-92D4-0660FF2E8943}" srcId="{78560AB1-DEB9-4B0A-899F-80CC98715D2F}" destId="{5AB2DDAF-08B5-44BE-A713-84DE98FFC5C4}" srcOrd="0" destOrd="0" parTransId="{A7D91CBB-E4AD-4D2E-BBA3-AA8815EF706A}" sibTransId="{39A2AA42-C592-493D-8A13-D09AD85030EE}"/>
    <dgm:cxn modelId="{860FE9D2-32F0-408E-8764-C6CAD24BF9AB}" type="presOf" srcId="{BFD614EF-3B18-4C04-8513-FB1DB696D77D}" destId="{6B699CDE-7DB1-4C68-97C1-F65C2B03F216}" srcOrd="0" destOrd="0" presId="urn:microsoft.com/office/officeart/2005/8/layout/chevron2"/>
    <dgm:cxn modelId="{2A1BBED9-D98F-4A4A-92DE-EEFBCDC975D7}" type="presOf" srcId="{E33DB70A-6520-449A-90CF-15B16459A644}" destId="{B5BAB411-1040-46BF-88E7-7F5110507418}" srcOrd="0" destOrd="0" presId="urn:microsoft.com/office/officeart/2005/8/layout/chevron2"/>
    <dgm:cxn modelId="{92EE5082-E22D-446A-AD6A-7F3CDA17F8CE}" type="presParOf" srcId="{E7E501DD-4531-4C79-B32F-04EE9BE58D7D}" destId="{6979E4D2-C0F2-4F79-8110-36365018AE87}" srcOrd="0" destOrd="0" presId="urn:microsoft.com/office/officeart/2005/8/layout/chevron2"/>
    <dgm:cxn modelId="{9209FA32-365C-470E-AC33-BA5B27AE0FB2}" type="presParOf" srcId="{6979E4D2-C0F2-4F79-8110-36365018AE87}" destId="{B5BAB411-1040-46BF-88E7-7F5110507418}" srcOrd="0" destOrd="0" presId="urn:microsoft.com/office/officeart/2005/8/layout/chevron2"/>
    <dgm:cxn modelId="{9ECBCA88-12FD-48E8-B9D3-4D333FC2A1D9}" type="presParOf" srcId="{6979E4D2-C0F2-4F79-8110-36365018AE87}" destId="{6B699CDE-7DB1-4C68-97C1-F65C2B03F216}" srcOrd="1" destOrd="0" presId="urn:microsoft.com/office/officeart/2005/8/layout/chevron2"/>
    <dgm:cxn modelId="{B1C70B33-5C1B-4F1A-87D7-925D3538E2B7}" type="presParOf" srcId="{E7E501DD-4531-4C79-B32F-04EE9BE58D7D}" destId="{09A69B5B-27A2-4B6B-BD1F-CC48B9F2AEBB}" srcOrd="1" destOrd="0" presId="urn:microsoft.com/office/officeart/2005/8/layout/chevron2"/>
    <dgm:cxn modelId="{E119BB36-8CAF-4D23-B33A-EB0A483387F8}" type="presParOf" srcId="{E7E501DD-4531-4C79-B32F-04EE9BE58D7D}" destId="{09D271DC-0DA4-4E4E-A122-C0F0267097E8}" srcOrd="2" destOrd="0" presId="urn:microsoft.com/office/officeart/2005/8/layout/chevron2"/>
    <dgm:cxn modelId="{2D56F4F8-A0F6-48B8-98E9-3182E5B4338E}" type="presParOf" srcId="{09D271DC-0DA4-4E4E-A122-C0F0267097E8}" destId="{B8251912-B6B7-4016-B0F2-E2FFF99B66A7}" srcOrd="0" destOrd="0" presId="urn:microsoft.com/office/officeart/2005/8/layout/chevron2"/>
    <dgm:cxn modelId="{6B63FE1E-13F3-4F6B-9C2E-9EA46ECEA99A}" type="presParOf" srcId="{09D271DC-0DA4-4E4E-A122-C0F0267097E8}" destId="{E90C309B-2984-4748-9929-A66297AA523F}" srcOrd="1" destOrd="0" presId="urn:microsoft.com/office/officeart/2005/8/layout/chevron2"/>
    <dgm:cxn modelId="{E2068536-325E-4353-B638-7A6177CD2D1D}" type="presParOf" srcId="{E7E501DD-4531-4C79-B32F-04EE9BE58D7D}" destId="{D34B4B30-CE6F-45B2-8FF4-258DE4F8B7BA}" srcOrd="3" destOrd="0" presId="urn:microsoft.com/office/officeart/2005/8/layout/chevron2"/>
    <dgm:cxn modelId="{D7EF595E-3995-4661-B159-8BD2A567B64F}" type="presParOf" srcId="{E7E501DD-4531-4C79-B32F-04EE9BE58D7D}" destId="{63FC5FF1-E011-4C8E-8554-C51BF1B2DE61}" srcOrd="4" destOrd="0" presId="urn:microsoft.com/office/officeart/2005/8/layout/chevron2"/>
    <dgm:cxn modelId="{BB9C6608-04B5-4F62-8927-A924E8FD7A94}" type="presParOf" srcId="{63FC5FF1-E011-4C8E-8554-C51BF1B2DE61}" destId="{F869A9D3-9846-4243-89A0-9F62D44970B7}" srcOrd="0" destOrd="0" presId="urn:microsoft.com/office/officeart/2005/8/layout/chevron2"/>
    <dgm:cxn modelId="{FA9EABFA-BE1A-4B92-8350-E512816A8A43}" type="presParOf" srcId="{63FC5FF1-E011-4C8E-8554-C51BF1B2DE61}" destId="{E6545719-3CDA-49C5-8CE5-09C52C73C4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8B128C-1753-42C3-887B-BECE4625284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D7E99A-BB52-4037-B939-18136EEA344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028E733-9542-40DE-B812-7E6743985B18}" type="parTrans" cxnId="{7C41CF8F-4486-4C2E-87A5-304BB70DD3EB}">
      <dgm:prSet/>
      <dgm:spPr/>
      <dgm:t>
        <a:bodyPr/>
        <a:lstStyle/>
        <a:p>
          <a:endParaRPr lang="ru-RU"/>
        </a:p>
      </dgm:t>
    </dgm:pt>
    <dgm:pt modelId="{7708C0BC-468E-46FA-8B48-0C04A1D5248C}" type="sibTrans" cxnId="{7C41CF8F-4486-4C2E-87A5-304BB70DD3EB}">
      <dgm:prSet/>
      <dgm:spPr/>
      <dgm:t>
        <a:bodyPr/>
        <a:lstStyle/>
        <a:p>
          <a:endParaRPr lang="ru-RU"/>
        </a:p>
      </dgm:t>
    </dgm:pt>
    <dgm:pt modelId="{98C37F8F-1C5A-4339-8D53-01A12E5E1E54}">
      <dgm:prSet phldrT="[Текст]" custT="1"/>
      <dgm:spPr/>
      <dgm:t>
        <a:bodyPr/>
        <a:lstStyle/>
        <a:p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 (реконструкция) локальных водопроводов 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1DD6BC6-4D90-4F7E-9A36-DA8CCF3E588C}" type="parTrans" cxnId="{121C121A-A700-4F3A-80F5-5F330EDD607A}">
      <dgm:prSet/>
      <dgm:spPr/>
      <dgm:t>
        <a:bodyPr/>
        <a:lstStyle/>
        <a:p>
          <a:endParaRPr lang="ru-RU"/>
        </a:p>
      </dgm:t>
    </dgm:pt>
    <dgm:pt modelId="{8D4164D8-AD9C-4814-8F0A-8693426F5D89}" type="sibTrans" cxnId="{121C121A-A700-4F3A-80F5-5F330EDD607A}">
      <dgm:prSet/>
      <dgm:spPr/>
      <dgm:t>
        <a:bodyPr/>
        <a:lstStyle/>
        <a:p>
          <a:endParaRPr lang="ru-RU"/>
        </a:p>
      </dgm:t>
    </dgm:pt>
    <dgm:pt modelId="{D3D9EE63-E703-4845-932F-FA097B281E6C}" type="pres">
      <dgm:prSet presAssocID="{BB8B128C-1753-42C3-887B-BECE462528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23E6E7-110F-4623-A053-321942D525FA}" type="pres">
      <dgm:prSet presAssocID="{C6D7E99A-BB52-4037-B939-18136EEA3447}" presName="composite" presStyleCnt="0"/>
      <dgm:spPr/>
    </dgm:pt>
    <dgm:pt modelId="{6E10A3EA-1BD3-4F5F-A11E-BD0FB5C88EB1}" type="pres">
      <dgm:prSet presAssocID="{C6D7E99A-BB52-4037-B939-18136EEA3447}" presName="parentText" presStyleLbl="alignNode1" presStyleIdx="0" presStyleCnt="1" custLinFactNeighborX="43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D0CEA-1860-400C-9725-AA3FE45BB32C}" type="pres">
      <dgm:prSet presAssocID="{C6D7E99A-BB52-4037-B939-18136EEA3447}" presName="descendantText" presStyleLbl="alignAcc1" presStyleIdx="0" presStyleCnt="1" custLinFactNeighborY="6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41CF8F-4486-4C2E-87A5-304BB70DD3EB}" srcId="{BB8B128C-1753-42C3-887B-BECE46252845}" destId="{C6D7E99A-BB52-4037-B939-18136EEA3447}" srcOrd="0" destOrd="0" parTransId="{5028E733-9542-40DE-B812-7E6743985B18}" sibTransId="{7708C0BC-468E-46FA-8B48-0C04A1D5248C}"/>
    <dgm:cxn modelId="{C4A688B6-80C9-4B69-908D-8A6248275453}" type="presOf" srcId="{BB8B128C-1753-42C3-887B-BECE46252845}" destId="{D3D9EE63-E703-4845-932F-FA097B281E6C}" srcOrd="0" destOrd="0" presId="urn:microsoft.com/office/officeart/2005/8/layout/chevron2"/>
    <dgm:cxn modelId="{93D4D195-7CF2-4C22-A918-6E6E25C8CBCF}" type="presOf" srcId="{98C37F8F-1C5A-4339-8D53-01A12E5E1E54}" destId="{B84D0CEA-1860-400C-9725-AA3FE45BB32C}" srcOrd="0" destOrd="0" presId="urn:microsoft.com/office/officeart/2005/8/layout/chevron2"/>
    <dgm:cxn modelId="{572B77CA-0F68-45A9-9BEB-7CF19E6AEC8D}" type="presOf" srcId="{C6D7E99A-BB52-4037-B939-18136EEA3447}" destId="{6E10A3EA-1BD3-4F5F-A11E-BD0FB5C88EB1}" srcOrd="0" destOrd="0" presId="urn:microsoft.com/office/officeart/2005/8/layout/chevron2"/>
    <dgm:cxn modelId="{121C121A-A700-4F3A-80F5-5F330EDD607A}" srcId="{C6D7E99A-BB52-4037-B939-18136EEA3447}" destId="{98C37F8F-1C5A-4339-8D53-01A12E5E1E54}" srcOrd="0" destOrd="0" parTransId="{D1DD6BC6-4D90-4F7E-9A36-DA8CCF3E588C}" sibTransId="{8D4164D8-AD9C-4814-8F0A-8693426F5D89}"/>
    <dgm:cxn modelId="{0B929CE7-0993-4E0A-97D1-34E1ECBA5F62}" type="presParOf" srcId="{D3D9EE63-E703-4845-932F-FA097B281E6C}" destId="{C623E6E7-110F-4623-A053-321942D525FA}" srcOrd="0" destOrd="0" presId="urn:microsoft.com/office/officeart/2005/8/layout/chevron2"/>
    <dgm:cxn modelId="{C9C4E091-E4DC-48E3-8E5B-26598D7F6FF7}" type="presParOf" srcId="{C623E6E7-110F-4623-A053-321942D525FA}" destId="{6E10A3EA-1BD3-4F5F-A11E-BD0FB5C88EB1}" srcOrd="0" destOrd="0" presId="urn:microsoft.com/office/officeart/2005/8/layout/chevron2"/>
    <dgm:cxn modelId="{7E262DFC-05F9-4F52-94AA-EBBD29F0F9E7}" type="presParOf" srcId="{C623E6E7-110F-4623-A053-321942D525FA}" destId="{B84D0CEA-1860-400C-9725-AA3FE45BB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6C66F9-8365-4923-A2EA-3FE24634808D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3DB70A-6520-449A-90CF-15B16459A64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5BECBC34-0457-4C68-ABF5-5D1CFF33FFE5}" type="parTrans" cxnId="{1346E0DF-0FF0-447A-9646-54B479E5340C}">
      <dgm:prSet/>
      <dgm:spPr/>
      <dgm:t>
        <a:bodyPr/>
        <a:lstStyle/>
        <a:p>
          <a:endParaRPr lang="ru-RU"/>
        </a:p>
      </dgm:t>
    </dgm:pt>
    <dgm:pt modelId="{A0052250-CBAE-45D5-A53A-F937C8AE382E}" type="sibTrans" cxnId="{1346E0DF-0FF0-447A-9646-54B479E5340C}">
      <dgm:prSet/>
      <dgm:spPr/>
      <dgm:t>
        <a:bodyPr/>
        <a:lstStyle/>
        <a:p>
          <a:endParaRPr lang="ru-RU"/>
        </a:p>
      </dgm:t>
    </dgm:pt>
    <dgm:pt modelId="{BFD614EF-3B18-4C04-8513-FB1DB696D77D}">
      <dgm:prSet phldrT="[Текст]" custT="1"/>
      <dgm:spPr/>
      <dgm:t>
        <a:bodyPr/>
        <a:lstStyle/>
        <a:p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учреждений </a:t>
          </a:r>
          <a:r>
            <a:rPr lang="ru-RU" sz="1400" b="0" i="0" u="none" strike="noStrike" kern="1200" spc="0" baseline="0" dirty="0" err="1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культурно-досугового</a:t>
          </a:r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типа 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A54D77-F80D-4F34-A70A-B0A0CD8B069C}" type="parTrans" cxnId="{19AFC89B-E2C5-4422-A346-A657A34A3E2D}">
      <dgm:prSet/>
      <dgm:spPr/>
      <dgm:t>
        <a:bodyPr/>
        <a:lstStyle/>
        <a:p>
          <a:endParaRPr lang="ru-RU"/>
        </a:p>
      </dgm:t>
    </dgm:pt>
    <dgm:pt modelId="{AC746163-737E-43DC-917C-35DD95AC9382}" type="sibTrans" cxnId="{19AFC89B-E2C5-4422-A346-A657A34A3E2D}">
      <dgm:prSet/>
      <dgm:spPr/>
      <dgm:t>
        <a:bodyPr/>
        <a:lstStyle/>
        <a:p>
          <a:endParaRPr lang="ru-RU"/>
        </a:p>
      </dgm:t>
    </dgm:pt>
    <dgm:pt modelId="{78560AB1-DEB9-4B0A-899F-80CC98715D2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927DD1A-9475-4B21-8119-4FD1637E0784}" type="parTrans" cxnId="{625AAE81-2492-4B99-8EC2-8063D309D5F2}">
      <dgm:prSet/>
      <dgm:spPr/>
      <dgm:t>
        <a:bodyPr/>
        <a:lstStyle/>
        <a:p>
          <a:endParaRPr lang="ru-RU"/>
        </a:p>
      </dgm:t>
    </dgm:pt>
    <dgm:pt modelId="{A3701062-2373-4BB2-AD04-502A24CA0B0D}" type="sibTrans" cxnId="{625AAE81-2492-4B99-8EC2-8063D309D5F2}">
      <dgm:prSet/>
      <dgm:spPr/>
      <dgm:t>
        <a:bodyPr/>
        <a:lstStyle/>
        <a:p>
          <a:endParaRPr lang="ru-RU"/>
        </a:p>
      </dgm:t>
    </dgm:pt>
    <dgm:pt modelId="{5AB2DDAF-08B5-44BE-A713-84DE98FFC5C4}">
      <dgm:prSet phldrT="[Текст]" custT="1"/>
      <dgm:spPr/>
      <dgm:t>
        <a:bodyPr/>
        <a:lstStyle/>
        <a:p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фельдшерско-акушерских пунктов и (или) офисов врачей общей практики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7D91CBB-E4AD-4D2E-BBA3-AA8815EF706A}" type="parTrans" cxnId="{54BC5916-F371-4D89-92D4-0660FF2E8943}">
      <dgm:prSet/>
      <dgm:spPr/>
      <dgm:t>
        <a:bodyPr/>
        <a:lstStyle/>
        <a:p>
          <a:endParaRPr lang="ru-RU"/>
        </a:p>
      </dgm:t>
    </dgm:pt>
    <dgm:pt modelId="{39A2AA42-C592-493D-8A13-D09AD85030EE}" type="sibTrans" cxnId="{54BC5916-F371-4D89-92D4-0660FF2E8943}">
      <dgm:prSet/>
      <dgm:spPr/>
      <dgm:t>
        <a:bodyPr/>
        <a:lstStyle/>
        <a:p>
          <a:endParaRPr lang="ru-RU"/>
        </a:p>
      </dgm:t>
    </dgm:pt>
    <dgm:pt modelId="{4FD9B7C3-1FAD-4B86-BF5F-41908A20ABA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9A72D2BB-990E-4C3B-916D-8128CF994AD0}" type="parTrans" cxnId="{6313B18A-66BE-49EF-9A7C-3405F4365E57}">
      <dgm:prSet/>
      <dgm:spPr/>
      <dgm:t>
        <a:bodyPr/>
        <a:lstStyle/>
        <a:p>
          <a:endParaRPr lang="ru-RU"/>
        </a:p>
      </dgm:t>
    </dgm:pt>
    <dgm:pt modelId="{5DEEDE6E-556B-4290-9A8D-413FE14E7C2C}" type="sibTrans" cxnId="{6313B18A-66BE-49EF-9A7C-3405F4365E57}">
      <dgm:prSet/>
      <dgm:spPr/>
      <dgm:t>
        <a:bodyPr/>
        <a:lstStyle/>
        <a:p>
          <a:endParaRPr lang="ru-RU"/>
        </a:p>
      </dgm:t>
    </dgm:pt>
    <dgm:pt modelId="{837F9B5C-6C0E-4A43-910E-0BAF82F8B37D}">
      <dgm:prSet phldrT="[Текст]" custT="1"/>
      <dgm:spPr/>
      <dgm:t>
        <a:bodyPr/>
        <a:lstStyle/>
        <a:p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фельдшерско-акушерских пунктов и (или) офисов врачей общей практики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B6293A3-7C35-44B9-A630-60F8691CE3B1}" type="parTrans" cxnId="{BBA0C7C1-72D0-4EAA-8615-5C3CDF67EF94}">
      <dgm:prSet/>
      <dgm:spPr/>
      <dgm:t>
        <a:bodyPr/>
        <a:lstStyle/>
        <a:p>
          <a:endParaRPr lang="ru-RU"/>
        </a:p>
      </dgm:t>
    </dgm:pt>
    <dgm:pt modelId="{0ACCC8BB-FF74-467C-9C99-695A1910FA3E}" type="sibTrans" cxnId="{BBA0C7C1-72D0-4EAA-8615-5C3CDF67EF94}">
      <dgm:prSet/>
      <dgm:spPr/>
      <dgm:t>
        <a:bodyPr/>
        <a:lstStyle/>
        <a:p>
          <a:endParaRPr lang="ru-RU"/>
        </a:p>
      </dgm:t>
    </dgm:pt>
    <dgm:pt modelId="{E7E501DD-4531-4C79-B32F-04EE9BE58D7D}" type="pres">
      <dgm:prSet presAssocID="{7B6C66F9-8365-4923-A2EA-3FE2463480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9E4D2-C0F2-4F79-8110-36365018AE87}" type="pres">
      <dgm:prSet presAssocID="{E33DB70A-6520-449A-90CF-15B16459A644}" presName="composite" presStyleCnt="0"/>
      <dgm:spPr/>
    </dgm:pt>
    <dgm:pt modelId="{B5BAB411-1040-46BF-88E7-7F5110507418}" type="pres">
      <dgm:prSet presAssocID="{E33DB70A-6520-449A-90CF-15B16459A6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99CDE-7DB1-4C68-97C1-F65C2B03F216}" type="pres">
      <dgm:prSet presAssocID="{E33DB70A-6520-449A-90CF-15B16459A6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69B5B-27A2-4B6B-BD1F-CC48B9F2AEBB}" type="pres">
      <dgm:prSet presAssocID="{A0052250-CBAE-45D5-A53A-F937C8AE382E}" presName="sp" presStyleCnt="0"/>
      <dgm:spPr/>
    </dgm:pt>
    <dgm:pt modelId="{09D271DC-0DA4-4E4E-A122-C0F0267097E8}" type="pres">
      <dgm:prSet presAssocID="{78560AB1-DEB9-4B0A-899F-80CC98715D2F}" presName="composite" presStyleCnt="0"/>
      <dgm:spPr/>
    </dgm:pt>
    <dgm:pt modelId="{B8251912-B6B7-4016-B0F2-E2FFF99B66A7}" type="pres">
      <dgm:prSet presAssocID="{78560AB1-DEB9-4B0A-899F-80CC98715D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C309B-2984-4748-9929-A66297AA523F}" type="pres">
      <dgm:prSet presAssocID="{78560AB1-DEB9-4B0A-899F-80CC98715D2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4B30-CE6F-45B2-8FF4-258DE4F8B7BA}" type="pres">
      <dgm:prSet presAssocID="{A3701062-2373-4BB2-AD04-502A24CA0B0D}" presName="sp" presStyleCnt="0"/>
      <dgm:spPr/>
    </dgm:pt>
    <dgm:pt modelId="{63FC5FF1-E011-4C8E-8554-C51BF1B2DE61}" type="pres">
      <dgm:prSet presAssocID="{4FD9B7C3-1FAD-4B86-BF5F-41908A20ABA9}" presName="composite" presStyleCnt="0"/>
      <dgm:spPr/>
    </dgm:pt>
    <dgm:pt modelId="{F869A9D3-9846-4243-89A0-9F62D44970B7}" type="pres">
      <dgm:prSet presAssocID="{4FD9B7C3-1FAD-4B86-BF5F-41908A20AB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45719-3CDA-49C5-8CE5-09C52C73C428}" type="pres">
      <dgm:prSet presAssocID="{4FD9B7C3-1FAD-4B86-BF5F-41908A20ABA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38EA9-6073-43C2-90F5-1686D452ECE2}" type="presOf" srcId="{E33DB70A-6520-449A-90CF-15B16459A644}" destId="{B5BAB411-1040-46BF-88E7-7F5110507418}" srcOrd="0" destOrd="0" presId="urn:microsoft.com/office/officeart/2005/8/layout/chevron2"/>
    <dgm:cxn modelId="{39B9D2F0-5B7D-4B86-9A0E-41B69E5C8732}" type="presOf" srcId="{5AB2DDAF-08B5-44BE-A713-84DE98FFC5C4}" destId="{E90C309B-2984-4748-9929-A66297AA523F}" srcOrd="0" destOrd="0" presId="urn:microsoft.com/office/officeart/2005/8/layout/chevron2"/>
    <dgm:cxn modelId="{B3836375-B6CB-40B9-9C41-484F397A68D1}" type="presOf" srcId="{4FD9B7C3-1FAD-4B86-BF5F-41908A20ABA9}" destId="{F869A9D3-9846-4243-89A0-9F62D44970B7}" srcOrd="0" destOrd="0" presId="urn:microsoft.com/office/officeart/2005/8/layout/chevron2"/>
    <dgm:cxn modelId="{F820EEF6-E77E-4EF8-A642-2C16E8359B7C}" type="presOf" srcId="{BFD614EF-3B18-4C04-8513-FB1DB696D77D}" destId="{6B699CDE-7DB1-4C68-97C1-F65C2B03F216}" srcOrd="0" destOrd="0" presId="urn:microsoft.com/office/officeart/2005/8/layout/chevron2"/>
    <dgm:cxn modelId="{BBA0C7C1-72D0-4EAA-8615-5C3CDF67EF94}" srcId="{4FD9B7C3-1FAD-4B86-BF5F-41908A20ABA9}" destId="{837F9B5C-6C0E-4A43-910E-0BAF82F8B37D}" srcOrd="0" destOrd="0" parTransId="{1B6293A3-7C35-44B9-A630-60F8691CE3B1}" sibTransId="{0ACCC8BB-FF74-467C-9C99-695A1910FA3E}"/>
    <dgm:cxn modelId="{625AAE81-2492-4B99-8EC2-8063D309D5F2}" srcId="{7B6C66F9-8365-4923-A2EA-3FE24634808D}" destId="{78560AB1-DEB9-4B0A-899F-80CC98715D2F}" srcOrd="1" destOrd="0" parTransId="{D927DD1A-9475-4B21-8119-4FD1637E0784}" sibTransId="{A3701062-2373-4BB2-AD04-502A24CA0B0D}"/>
    <dgm:cxn modelId="{35BD5D06-79C9-47E4-B15C-5FC402BEE45B}" type="presOf" srcId="{7B6C66F9-8365-4923-A2EA-3FE24634808D}" destId="{E7E501DD-4531-4C79-B32F-04EE9BE58D7D}" srcOrd="0" destOrd="0" presId="urn:microsoft.com/office/officeart/2005/8/layout/chevron2"/>
    <dgm:cxn modelId="{1346E0DF-0FF0-447A-9646-54B479E5340C}" srcId="{7B6C66F9-8365-4923-A2EA-3FE24634808D}" destId="{E33DB70A-6520-449A-90CF-15B16459A644}" srcOrd="0" destOrd="0" parTransId="{5BECBC34-0457-4C68-ABF5-5D1CFF33FFE5}" sibTransId="{A0052250-CBAE-45D5-A53A-F937C8AE382E}"/>
    <dgm:cxn modelId="{19AFC89B-E2C5-4422-A346-A657A34A3E2D}" srcId="{E33DB70A-6520-449A-90CF-15B16459A644}" destId="{BFD614EF-3B18-4C04-8513-FB1DB696D77D}" srcOrd="0" destOrd="0" parTransId="{F7A54D77-F80D-4F34-A70A-B0A0CD8B069C}" sibTransId="{AC746163-737E-43DC-917C-35DD95AC9382}"/>
    <dgm:cxn modelId="{6313B18A-66BE-49EF-9A7C-3405F4365E57}" srcId="{7B6C66F9-8365-4923-A2EA-3FE24634808D}" destId="{4FD9B7C3-1FAD-4B86-BF5F-41908A20ABA9}" srcOrd="2" destOrd="0" parTransId="{9A72D2BB-990E-4C3B-916D-8128CF994AD0}" sibTransId="{5DEEDE6E-556B-4290-9A8D-413FE14E7C2C}"/>
    <dgm:cxn modelId="{05221233-40F1-466F-99E3-7AA10A20D5E1}" type="presOf" srcId="{78560AB1-DEB9-4B0A-899F-80CC98715D2F}" destId="{B8251912-B6B7-4016-B0F2-E2FFF99B66A7}" srcOrd="0" destOrd="0" presId="urn:microsoft.com/office/officeart/2005/8/layout/chevron2"/>
    <dgm:cxn modelId="{54BC5916-F371-4D89-92D4-0660FF2E8943}" srcId="{78560AB1-DEB9-4B0A-899F-80CC98715D2F}" destId="{5AB2DDAF-08B5-44BE-A713-84DE98FFC5C4}" srcOrd="0" destOrd="0" parTransId="{A7D91CBB-E4AD-4D2E-BBA3-AA8815EF706A}" sibTransId="{39A2AA42-C592-493D-8A13-D09AD85030EE}"/>
    <dgm:cxn modelId="{B5ACF577-AFE1-4A03-915C-71BFA265FB85}" type="presOf" srcId="{837F9B5C-6C0E-4A43-910E-0BAF82F8B37D}" destId="{E6545719-3CDA-49C5-8CE5-09C52C73C428}" srcOrd="0" destOrd="0" presId="urn:microsoft.com/office/officeart/2005/8/layout/chevron2"/>
    <dgm:cxn modelId="{0D8F4185-5AC2-4BFA-B418-49018C95B305}" type="presParOf" srcId="{E7E501DD-4531-4C79-B32F-04EE9BE58D7D}" destId="{6979E4D2-C0F2-4F79-8110-36365018AE87}" srcOrd="0" destOrd="0" presId="urn:microsoft.com/office/officeart/2005/8/layout/chevron2"/>
    <dgm:cxn modelId="{E9FDBA2A-CAC1-4B77-9541-3760A9C2DA1B}" type="presParOf" srcId="{6979E4D2-C0F2-4F79-8110-36365018AE87}" destId="{B5BAB411-1040-46BF-88E7-7F5110507418}" srcOrd="0" destOrd="0" presId="urn:microsoft.com/office/officeart/2005/8/layout/chevron2"/>
    <dgm:cxn modelId="{A7F6E3E3-7E4B-44F1-AB8C-504365AA0982}" type="presParOf" srcId="{6979E4D2-C0F2-4F79-8110-36365018AE87}" destId="{6B699CDE-7DB1-4C68-97C1-F65C2B03F216}" srcOrd="1" destOrd="0" presId="urn:microsoft.com/office/officeart/2005/8/layout/chevron2"/>
    <dgm:cxn modelId="{18D89D7C-2378-40C3-8841-084BE3F6C867}" type="presParOf" srcId="{E7E501DD-4531-4C79-B32F-04EE9BE58D7D}" destId="{09A69B5B-27A2-4B6B-BD1F-CC48B9F2AEBB}" srcOrd="1" destOrd="0" presId="urn:microsoft.com/office/officeart/2005/8/layout/chevron2"/>
    <dgm:cxn modelId="{8648E697-390A-432C-8277-66872C2D0F07}" type="presParOf" srcId="{E7E501DD-4531-4C79-B32F-04EE9BE58D7D}" destId="{09D271DC-0DA4-4E4E-A122-C0F0267097E8}" srcOrd="2" destOrd="0" presId="urn:microsoft.com/office/officeart/2005/8/layout/chevron2"/>
    <dgm:cxn modelId="{1843377D-FABD-4836-A097-4AA996D0EDCE}" type="presParOf" srcId="{09D271DC-0DA4-4E4E-A122-C0F0267097E8}" destId="{B8251912-B6B7-4016-B0F2-E2FFF99B66A7}" srcOrd="0" destOrd="0" presId="urn:microsoft.com/office/officeart/2005/8/layout/chevron2"/>
    <dgm:cxn modelId="{CCF36D9F-0C7D-4057-A23F-32FFB97533AC}" type="presParOf" srcId="{09D271DC-0DA4-4E4E-A122-C0F0267097E8}" destId="{E90C309B-2984-4748-9929-A66297AA523F}" srcOrd="1" destOrd="0" presId="urn:microsoft.com/office/officeart/2005/8/layout/chevron2"/>
    <dgm:cxn modelId="{988F02BC-2649-4400-94F1-211DA42100EC}" type="presParOf" srcId="{E7E501DD-4531-4C79-B32F-04EE9BE58D7D}" destId="{D34B4B30-CE6F-45B2-8FF4-258DE4F8B7BA}" srcOrd="3" destOrd="0" presId="urn:microsoft.com/office/officeart/2005/8/layout/chevron2"/>
    <dgm:cxn modelId="{38BEDF5B-9473-44AB-A9FE-0532FEB18091}" type="presParOf" srcId="{E7E501DD-4531-4C79-B32F-04EE9BE58D7D}" destId="{63FC5FF1-E011-4C8E-8554-C51BF1B2DE61}" srcOrd="4" destOrd="0" presId="urn:microsoft.com/office/officeart/2005/8/layout/chevron2"/>
    <dgm:cxn modelId="{E77AD850-073D-4780-BD80-7D8FCFC8F241}" type="presParOf" srcId="{63FC5FF1-E011-4C8E-8554-C51BF1B2DE61}" destId="{F869A9D3-9846-4243-89A0-9F62D44970B7}" srcOrd="0" destOrd="0" presId="urn:microsoft.com/office/officeart/2005/8/layout/chevron2"/>
    <dgm:cxn modelId="{A84BDCD1-B1A0-4EF7-967B-EC76C1F82C2F}" type="presParOf" srcId="{63FC5FF1-E011-4C8E-8554-C51BF1B2DE61}" destId="{E6545719-3CDA-49C5-8CE5-09C52C73C4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BAB411-1040-46BF-88E7-7F5110507418}">
      <dsp:nvSpPr>
        <dsp:cNvPr id="0" name=""/>
        <dsp:cNvSpPr/>
      </dsp:nvSpPr>
      <dsp:spPr>
        <a:xfrm rot="5400000">
          <a:off x="-159732" y="162537"/>
          <a:ext cx="1064882" cy="745417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5400000">
        <a:off x="-159732" y="162537"/>
        <a:ext cx="1064882" cy="745417"/>
      </dsp:txXfrm>
    </dsp:sp>
    <dsp:sp modelId="{6B699CDE-7DB1-4C68-97C1-F65C2B03F216}">
      <dsp:nvSpPr>
        <dsp:cNvPr id="0" name=""/>
        <dsp:cNvSpPr/>
      </dsp:nvSpPr>
      <dsp:spPr>
        <a:xfrm rot="5400000">
          <a:off x="1930669" y="-1182445"/>
          <a:ext cx="692537" cy="3063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(приобретение) жилья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1930669" y="-1182445"/>
        <a:ext cx="692537" cy="3063040"/>
      </dsp:txXfrm>
    </dsp:sp>
    <dsp:sp modelId="{B8251912-B6B7-4016-B0F2-E2FFF99B66A7}">
      <dsp:nvSpPr>
        <dsp:cNvPr id="0" name=""/>
        <dsp:cNvSpPr/>
      </dsp:nvSpPr>
      <dsp:spPr>
        <a:xfrm rot="5400000">
          <a:off x="-159732" y="1023078"/>
          <a:ext cx="1064882" cy="745417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5400000">
        <a:off x="-159732" y="1023078"/>
        <a:ext cx="1064882" cy="745417"/>
      </dsp:txXfrm>
    </dsp:sp>
    <dsp:sp modelId="{E90C309B-2984-4748-9929-A66297AA523F}">
      <dsp:nvSpPr>
        <dsp:cNvPr id="0" name=""/>
        <dsp:cNvSpPr/>
      </dsp:nvSpPr>
      <dsp:spPr>
        <a:xfrm rot="5400000">
          <a:off x="1930851" y="-322087"/>
          <a:ext cx="692173" cy="3063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strike="noStrike" kern="1200" spc="0" baseline="0" dirty="0" err="1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грантовая</a:t>
          </a:r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поддержка местных инициатив граждан, проживающих  в сельской местности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1930851" y="-322087"/>
        <a:ext cx="692173" cy="3063040"/>
      </dsp:txXfrm>
    </dsp:sp>
    <dsp:sp modelId="{F869A9D3-9846-4243-89A0-9F62D44970B7}">
      <dsp:nvSpPr>
        <dsp:cNvPr id="0" name=""/>
        <dsp:cNvSpPr/>
      </dsp:nvSpPr>
      <dsp:spPr>
        <a:xfrm rot="5400000">
          <a:off x="-150377" y="1885066"/>
          <a:ext cx="1064882" cy="745417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5400000">
        <a:off x="-150377" y="1885066"/>
        <a:ext cx="1064882" cy="745417"/>
      </dsp:txXfrm>
    </dsp:sp>
    <dsp:sp modelId="{E6545719-3CDA-49C5-8CE5-09C52C73C428}">
      <dsp:nvSpPr>
        <dsp:cNvPr id="0" name=""/>
        <dsp:cNvSpPr/>
      </dsp:nvSpPr>
      <dsp:spPr>
        <a:xfrm rot="5400000">
          <a:off x="1930851" y="520885"/>
          <a:ext cx="692173" cy="3063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распределительных газовых сетей 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1930851" y="520885"/>
        <a:ext cx="692173" cy="3063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10A3EA-1BD3-4F5F-A11E-BD0FB5C88EB1}">
      <dsp:nvSpPr>
        <dsp:cNvPr id="0" name=""/>
        <dsp:cNvSpPr/>
      </dsp:nvSpPr>
      <dsp:spPr>
        <a:xfrm rot="5400000">
          <a:off x="-131075" y="164336"/>
          <a:ext cx="1095576" cy="766903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</a:t>
          </a:r>
          <a:endParaRPr lang="ru-RU" sz="2100" kern="1200" dirty="0"/>
        </a:p>
      </dsp:txBody>
      <dsp:txXfrm rot="5400000">
        <a:off x="-131075" y="164336"/>
        <a:ext cx="1095576" cy="766903"/>
      </dsp:txXfrm>
    </dsp:sp>
    <dsp:sp modelId="{B84D0CEA-1860-400C-9725-AA3FE45BB32C}">
      <dsp:nvSpPr>
        <dsp:cNvPr id="0" name=""/>
        <dsp:cNvSpPr/>
      </dsp:nvSpPr>
      <dsp:spPr>
        <a:xfrm rot="5400000">
          <a:off x="1986298" y="-1173677"/>
          <a:ext cx="712124" cy="3150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 (реконструкция) локальных водопроводов 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1986298" y="-1173677"/>
        <a:ext cx="712124" cy="31509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BAB411-1040-46BF-88E7-7F5110507418}">
      <dsp:nvSpPr>
        <dsp:cNvPr id="0" name=""/>
        <dsp:cNvSpPr/>
      </dsp:nvSpPr>
      <dsp:spPr>
        <a:xfrm rot="5400000">
          <a:off x="-179563" y="182292"/>
          <a:ext cx="1197089" cy="837962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</a:t>
          </a:r>
          <a:endParaRPr lang="ru-RU" sz="2300" kern="1200" dirty="0"/>
        </a:p>
      </dsp:txBody>
      <dsp:txXfrm rot="5400000">
        <a:off x="-179563" y="182292"/>
        <a:ext cx="1197089" cy="837962"/>
      </dsp:txXfrm>
    </dsp:sp>
    <dsp:sp modelId="{6B699CDE-7DB1-4C68-97C1-F65C2B03F216}">
      <dsp:nvSpPr>
        <dsp:cNvPr id="0" name=""/>
        <dsp:cNvSpPr/>
      </dsp:nvSpPr>
      <dsp:spPr>
        <a:xfrm rot="5400000">
          <a:off x="1808475" y="-967783"/>
          <a:ext cx="778107" cy="2719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учреждений </a:t>
          </a:r>
          <a:r>
            <a:rPr lang="ru-RU" sz="1400" b="0" i="0" u="none" strike="noStrike" kern="1200" spc="0" baseline="0" dirty="0" err="1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культурно-досугового</a:t>
          </a:r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типа 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1808475" y="-967783"/>
        <a:ext cx="778107" cy="2719133"/>
      </dsp:txXfrm>
    </dsp:sp>
    <dsp:sp modelId="{B8251912-B6B7-4016-B0F2-E2FFF99B66A7}">
      <dsp:nvSpPr>
        <dsp:cNvPr id="0" name=""/>
        <dsp:cNvSpPr/>
      </dsp:nvSpPr>
      <dsp:spPr>
        <a:xfrm rot="5400000">
          <a:off x="-179563" y="1178697"/>
          <a:ext cx="1197089" cy="837962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6</a:t>
          </a:r>
          <a:endParaRPr lang="ru-RU" sz="2300" kern="1200" dirty="0"/>
        </a:p>
      </dsp:txBody>
      <dsp:txXfrm rot="5400000">
        <a:off x="-179563" y="1178697"/>
        <a:ext cx="1197089" cy="837962"/>
      </dsp:txXfrm>
    </dsp:sp>
    <dsp:sp modelId="{E90C309B-2984-4748-9929-A66297AA523F}">
      <dsp:nvSpPr>
        <dsp:cNvPr id="0" name=""/>
        <dsp:cNvSpPr/>
      </dsp:nvSpPr>
      <dsp:spPr>
        <a:xfrm rot="5400000">
          <a:off x="1808475" y="28621"/>
          <a:ext cx="778107" cy="2719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фельдшерско-акушерских пунктов и (или) офисов врачей общей практики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1808475" y="28621"/>
        <a:ext cx="778107" cy="2719133"/>
      </dsp:txXfrm>
    </dsp:sp>
    <dsp:sp modelId="{F869A9D3-9846-4243-89A0-9F62D44970B7}">
      <dsp:nvSpPr>
        <dsp:cNvPr id="0" name=""/>
        <dsp:cNvSpPr/>
      </dsp:nvSpPr>
      <dsp:spPr>
        <a:xfrm rot="5400000">
          <a:off x="-179563" y="2175103"/>
          <a:ext cx="1197089" cy="837962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7</a:t>
          </a:r>
          <a:endParaRPr lang="ru-RU" sz="2300" kern="1200" dirty="0"/>
        </a:p>
      </dsp:txBody>
      <dsp:txXfrm rot="5400000">
        <a:off x="-179563" y="2175103"/>
        <a:ext cx="1197089" cy="837962"/>
      </dsp:txXfrm>
    </dsp:sp>
    <dsp:sp modelId="{E6545719-3CDA-49C5-8CE5-09C52C73C428}">
      <dsp:nvSpPr>
        <dsp:cNvPr id="0" name=""/>
        <dsp:cNvSpPr/>
      </dsp:nvSpPr>
      <dsp:spPr>
        <a:xfrm rot="5400000">
          <a:off x="1808475" y="1025026"/>
          <a:ext cx="778107" cy="2719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strike="noStrike" kern="1200" spc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строительство фельдшерско-акушерских пунктов и (или) офисов врачей общей практики</a:t>
          </a:r>
          <a:endParaRPr lang="ru-RU" sz="1400" b="0" i="0" u="none" strike="noStrike" kern="1200" spc="0" baseline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1808475" y="1025026"/>
        <a:ext cx="778107" cy="2719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0.85493</cdr:x>
      <cdr:y>0.15385</cdr:y>
    </cdr:from>
    <cdr:to>
      <cdr:x>0.91366</cdr:x>
      <cdr:y>0.22623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465715" y="685800"/>
          <a:ext cx="306823" cy="3226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rgbClr val="0099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rIns="36000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</a:rPr>
            <a:t>15</a:t>
          </a:r>
          <a:endParaRPr lang="ru-RU" sz="1200" b="1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70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5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0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29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35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60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980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5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55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5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3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35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3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4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355272" y="1925132"/>
            <a:ext cx="6250652" cy="2222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Развитие сельских территорий </a:t>
            </a:r>
          </a:p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Опыт  Новгородской области</a:t>
            </a:r>
          </a:p>
          <a:p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7230" y="625934"/>
            <a:ext cx="7269480" cy="42715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СЕЛЬСКОГО ХОЗЯЙСТВА НОВГОРОДСКОЙ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457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3160" y="5879271"/>
            <a:ext cx="62293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spcBef>
                <a:spcPct val="20000"/>
              </a:spcBef>
              <a:defRPr/>
            </a:pPr>
            <a:r>
              <a:rPr lang="ru-RU" b="1" dirty="0" err="1" smtClean="0"/>
              <a:t>Татаренко</a:t>
            </a:r>
            <a:r>
              <a:rPr lang="ru-RU" b="1" dirty="0" smtClean="0"/>
              <a:t> Владимир Васильевич</a:t>
            </a:r>
          </a:p>
          <a:p>
            <a:pPr lvl="0" algn="r" defTabSz="914400">
              <a:spcBef>
                <a:spcPct val="20000"/>
              </a:spcBef>
              <a:defRPr/>
            </a:pPr>
            <a:r>
              <a:rPr lang="ru-RU" b="1" dirty="0" smtClean="0"/>
              <a:t>первый заместитель министра</a:t>
            </a:r>
            <a:br>
              <a:rPr lang="ru-RU" b="1" dirty="0" smtClean="0"/>
            </a:br>
            <a:r>
              <a:rPr lang="ru-RU" b="1" dirty="0" smtClean="0"/>
              <a:t> сельского хозяйства Новгородской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749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.safonova\Desktop\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1333647"/>
            <a:ext cx="6389370" cy="4465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4572000" y="3429000"/>
            <a:ext cx="4480379" cy="3429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1"/>
                </a:solidFill>
              </a:rPr>
              <a:t>Всего в Новгородской области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142 </a:t>
            </a:r>
            <a:r>
              <a:rPr lang="ru-RU" sz="1400" dirty="0" smtClean="0">
                <a:solidFill>
                  <a:schemeClr val="tx1"/>
                </a:solidFill>
              </a:rPr>
              <a:t>муниципальных образования,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 том числе </a:t>
            </a:r>
            <a:r>
              <a:rPr lang="ru-RU" sz="1400" b="1" dirty="0" smtClean="0">
                <a:solidFill>
                  <a:schemeClr val="tx1"/>
                </a:solidFill>
              </a:rPr>
              <a:t>1 </a:t>
            </a:r>
            <a:r>
              <a:rPr lang="ru-RU" sz="1400" dirty="0" smtClean="0">
                <a:solidFill>
                  <a:schemeClr val="tx1"/>
                </a:solidFill>
              </a:rPr>
              <a:t>городской округ, </a:t>
            </a:r>
            <a:r>
              <a:rPr lang="ru-RU" sz="1400" b="1" dirty="0" smtClean="0">
                <a:solidFill>
                  <a:schemeClr val="tx1"/>
                </a:solidFill>
              </a:rPr>
              <a:t>21 </a:t>
            </a:r>
            <a:r>
              <a:rPr lang="ru-RU" sz="1400" dirty="0" smtClean="0">
                <a:solidFill>
                  <a:schemeClr val="tx1"/>
                </a:solidFill>
              </a:rPr>
              <a:t>муниципальный район</a:t>
            </a:r>
            <a:r>
              <a:rPr lang="ru-RU" sz="1400" b="1" dirty="0" smtClean="0">
                <a:solidFill>
                  <a:schemeClr val="tx1"/>
                </a:solidFill>
              </a:rPr>
              <a:t>, 19 </a:t>
            </a:r>
            <a:r>
              <a:rPr lang="ru-RU" sz="1400" dirty="0" smtClean="0">
                <a:solidFill>
                  <a:schemeClr val="tx1"/>
                </a:solidFill>
              </a:rPr>
              <a:t>городских поселений</a:t>
            </a:r>
            <a:r>
              <a:rPr lang="ru-RU" sz="1400" b="1" dirty="0" smtClean="0">
                <a:solidFill>
                  <a:schemeClr val="tx1"/>
                </a:solidFill>
              </a:rPr>
              <a:t>, 101 </a:t>
            </a:r>
            <a:r>
              <a:rPr lang="ru-RU" sz="1400" dirty="0" smtClean="0">
                <a:solidFill>
                  <a:schemeClr val="tx1"/>
                </a:solidFill>
              </a:rPr>
              <a:t>сельское поселение. (</a:t>
            </a:r>
            <a:r>
              <a:rPr lang="ru-RU" sz="1400" b="1" dirty="0" smtClean="0">
                <a:solidFill>
                  <a:schemeClr val="tx1"/>
                </a:solidFill>
              </a:rPr>
              <a:t>3698</a:t>
            </a:r>
            <a:r>
              <a:rPr lang="ru-RU" sz="1400" dirty="0" smtClean="0">
                <a:solidFill>
                  <a:schemeClr val="tx1"/>
                </a:solidFill>
              </a:rPr>
              <a:t> сельских населенных  пунктов) 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Численность населения области по данным Росстата </a:t>
            </a:r>
            <a:r>
              <a:rPr lang="ru-RU" sz="1400" b="1" dirty="0" smtClean="0">
                <a:solidFill>
                  <a:srgbClr val="FF0000"/>
                </a:solidFill>
              </a:rPr>
              <a:t>(на 01.01.2018 г.)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составляет</a:t>
            </a:r>
            <a:r>
              <a:rPr lang="ru-RU" sz="1400" b="1" dirty="0" smtClean="0">
                <a:solidFill>
                  <a:srgbClr val="FF0000"/>
                </a:solidFill>
              </a:rPr>
              <a:t>: 606,5  тыс. чел,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городское население </a:t>
            </a:r>
            <a:r>
              <a:rPr lang="ru-RU" sz="1400" b="1" dirty="0" smtClean="0">
                <a:solidFill>
                  <a:srgbClr val="FF0000"/>
                </a:solidFill>
              </a:rPr>
              <a:t>—  430,5 тыс. чел. (71%), 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сельское население  </a:t>
            </a:r>
            <a:r>
              <a:rPr lang="ru-RU" sz="1400" b="1" dirty="0" smtClean="0">
                <a:solidFill>
                  <a:srgbClr val="FF0000"/>
                </a:solidFill>
              </a:rPr>
              <a:t>— 176,0 тыс. чел. (29%). 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В 2018 году на мероприятия программы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выделены средства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 объеме  </a:t>
            </a:r>
            <a:r>
              <a:rPr lang="ru-RU" sz="1400" b="1" dirty="0" smtClean="0">
                <a:solidFill>
                  <a:schemeClr val="tx1"/>
                </a:solidFill>
              </a:rPr>
              <a:t>- 241,4млн.рублей</a:t>
            </a:r>
            <a:endParaRPr lang="ru-RU" sz="14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altLang="ru-RU" sz="5000" dirty="0">
                <a:solidFill>
                  <a:srgbClr val="F34840"/>
                </a:solidFill>
              </a:rPr>
              <a:t>2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17320" y="614504"/>
            <a:ext cx="6640830" cy="42715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СЕЛЬСКОГО ХОЗЯЙСТВА НОВГОРОДСКОЙ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67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altLang="ru-RU" sz="5000" dirty="0">
                <a:solidFill>
                  <a:srgbClr val="F34840"/>
                </a:solidFill>
              </a:rPr>
              <a:t>3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Государственная программа устойчивое развитие сельских территорий в Новгородской области на 2014-2021 годы</a:t>
            </a:r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37210" y="3026296"/>
          <a:ext cx="3808458" cy="279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14349" y="5602404"/>
          <a:ext cx="3917819" cy="109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4798234" y="3097598"/>
          <a:ext cx="3557096" cy="319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417320" y="614504"/>
            <a:ext cx="6640830" cy="42715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СЕЛЬСКОГО ХОЗЯЙСТВА НОВГОРОДСКОЙ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86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56" y="1807384"/>
            <a:ext cx="1628979" cy="12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altLang="ru-RU" sz="5000" dirty="0">
                <a:solidFill>
                  <a:srgbClr val="F34840"/>
                </a:solidFill>
              </a:rPr>
              <a:t>4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50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578"/>
              </a:lnSpc>
            </a:pPr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Показатели Программы за 2014 - 2018 годы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17320" y="614504"/>
            <a:ext cx="6640830" cy="42715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СЕЛЬСКОГО ХОЗЯЙСТВА НОВГОРОДСКОЙ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17370" y="2103120"/>
            <a:ext cx="2571750" cy="9203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ts val="1227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Строительство 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22 тыс. кв.м. жилья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 всего – 348,4 млн.руб.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1328" y="3154680"/>
            <a:ext cx="2578434" cy="100982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ts val="1227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Строительство 10 км </a:t>
            </a:r>
          </a:p>
          <a:p>
            <a:pPr algn="ctr">
              <a:lnSpc>
                <a:spcPts val="1227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водопроводов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 всего – 35,3 млн.руб.</a:t>
            </a:r>
          </a:p>
        </p:txBody>
      </p:sp>
      <p:pic>
        <p:nvPicPr>
          <p:cNvPr id="18" name="Picture 2" descr="C:\Users\upr_sp5\Desktop\Фото газ, вода 2015\Строительство газопровода в д. Ямник Демянского района\ГРПШ Ям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50" y="4366944"/>
            <a:ext cx="1654816" cy="1110048"/>
          </a:xfrm>
          <a:prstGeom prst="rect">
            <a:avLst/>
          </a:prstGeom>
          <a:noFill/>
        </p:spPr>
      </p:pic>
      <p:pic>
        <p:nvPicPr>
          <p:cNvPr id="19" name="Содержимое 10" descr="C:\Users\kc\Desktop\ф\лукиной\Частова\IMG_4575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480" y="5625475"/>
            <a:ext cx="1654816" cy="1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1742844" y="4309110"/>
            <a:ext cx="2732370" cy="11286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ts val="1227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Строительство 22 км </a:t>
            </a:r>
          </a:p>
          <a:p>
            <a:pPr algn="ctr">
              <a:lnSpc>
                <a:spcPts val="1227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газопроводов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 всего  - 39,2 млн.руб.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04360" y="5520691"/>
            <a:ext cx="2770854" cy="92582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Строительство 30 км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автомобильных дорог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 всего  - 354,0 млн.руб.</a:t>
            </a:r>
          </a:p>
        </p:txBody>
      </p:sp>
      <p:pic>
        <p:nvPicPr>
          <p:cNvPr id="22" name="Picture 2" descr="N:\Внутренний документооброт\2014-2020 УРСТ\2015  год УРСТ\Фото Гранты 2015\Медниковское\2015-10-11 15.44.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0580" y="2348363"/>
            <a:ext cx="1589509" cy="1183507"/>
          </a:xfrm>
          <a:prstGeom prst="rect">
            <a:avLst/>
          </a:prstGeom>
          <a:noFill/>
          <a:effectLst>
            <a:outerShdw blurRad="127000" dist="38100" dir="4800000" sx="105000" sy="105000" algn="ctr" rotWithShape="0">
              <a:srgbClr val="000000">
                <a:alpha val="25000"/>
              </a:srgb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213326" y="2217420"/>
            <a:ext cx="2578434" cy="9175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ts val="1227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Реализовано 56 проектов</a:t>
            </a:r>
          </a:p>
          <a:p>
            <a:pPr algn="ctr">
              <a:lnSpc>
                <a:spcPts val="1227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 местных инициатив граждан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 всего   - 19,2 млн.руб.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57342" y="3897630"/>
            <a:ext cx="2462981" cy="7807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ts val="1227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Построен центр врача общей практики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 всего  - 14,7 млн.руб.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83610" y="5234940"/>
            <a:ext cx="2809338" cy="110463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ts val="1227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Реконструкция  центра досуга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 всего  - 17,5 млн.руб.</a:t>
            </a:r>
          </a:p>
        </p:txBody>
      </p:sp>
      <p:pic>
        <p:nvPicPr>
          <p:cNvPr id="26" name="Picture 2" descr="C:\Users\ino_sp4\Documents\MyChat\122 - Лукина И. С\Сельский клуб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11517" r="6422"/>
          <a:stretch>
            <a:fillRect/>
          </a:stretch>
        </p:blipFill>
        <p:spPr bwMode="auto">
          <a:xfrm>
            <a:off x="4652010" y="5240154"/>
            <a:ext cx="1631132" cy="1183506"/>
          </a:xfrm>
          <a:prstGeom prst="rect">
            <a:avLst/>
          </a:prstGeom>
          <a:noFill/>
        </p:spPr>
      </p:pic>
      <p:pic>
        <p:nvPicPr>
          <p:cNvPr id="27" name="Picture 3" descr="C:\Users\ino_sp4\Documents\MyChat\122 - Лукина И. С\ФАП.JPG"/>
          <p:cNvPicPr>
            <a:picLocks noChangeAspect="1" noChangeArrowheads="1"/>
          </p:cNvPicPr>
          <p:nvPr/>
        </p:nvPicPr>
        <p:blipFill>
          <a:blip r:embed="rId8" cstate="print"/>
          <a:srcRect r="7857" b="17143"/>
          <a:stretch>
            <a:fillRect/>
          </a:stretch>
        </p:blipFill>
        <p:spPr bwMode="auto">
          <a:xfrm>
            <a:off x="4640580" y="3784242"/>
            <a:ext cx="1654816" cy="1183507"/>
          </a:xfrm>
          <a:prstGeom prst="rect">
            <a:avLst/>
          </a:prstGeom>
          <a:noFill/>
        </p:spPr>
      </p:pic>
      <p:pic>
        <p:nvPicPr>
          <p:cNvPr id="28" name="Рисунок 27" descr="Вода 1.jpg"/>
          <p:cNvPicPr>
            <a:picLocks noChangeAspect="1"/>
          </p:cNvPicPr>
          <p:nvPr/>
        </p:nvPicPr>
        <p:blipFill>
          <a:blip r:embed="rId9" cstate="print"/>
          <a:srcRect l="28209" r="6617" b="25939"/>
          <a:stretch>
            <a:fillRect/>
          </a:stretch>
        </p:blipFill>
        <p:spPr>
          <a:xfrm>
            <a:off x="187856" y="3121454"/>
            <a:ext cx="1693300" cy="10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92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altLang="ru-RU" sz="5000" dirty="0">
                <a:solidFill>
                  <a:srgbClr val="F34840"/>
                </a:solidFill>
              </a:rPr>
              <a:t>5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751013"/>
            <a:ext cx="78867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на 2019 год на сумму 245 млн. рублей </a:t>
            </a:r>
          </a:p>
          <a:p>
            <a:endParaRPr lang="ru-RU" sz="24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11560" y="5778973"/>
            <a:ext cx="7920880" cy="792086"/>
            <a:chOff x="611560" y="5778973"/>
            <a:chExt cx="7920880" cy="79208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11560" y="5778973"/>
              <a:ext cx="7920880" cy="792086"/>
            </a:xfrm>
            <a:prstGeom prst="roundRect">
              <a:avLst/>
            </a:prstGeom>
            <a:ln w="44450">
              <a:solidFill>
                <a:srgbClr val="F348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00000">
              <a:noAutofit/>
            </a:bodyPr>
            <a:lstStyle/>
            <a:p>
              <a:r>
                <a:rPr lang="ru-RU" b="1" dirty="0" smtClean="0">
                  <a:cs typeface="Times New Roman" pitchFamily="18" charset="0"/>
                </a:rPr>
                <a:t>Реконструкция (завершение) центра досуга на 350 посадочных мест </a:t>
              </a:r>
            </a:p>
            <a:p>
              <a:r>
                <a:rPr lang="ru-RU" sz="1600" dirty="0" smtClean="0">
                  <a:cs typeface="Times New Roman" pitchFamily="18" charset="0"/>
                </a:rPr>
                <a:t>в п. Краснофарфорный </a:t>
              </a:r>
              <a:r>
                <a:rPr lang="ru-RU" sz="1600" dirty="0" err="1" smtClean="0">
                  <a:cs typeface="Times New Roman" pitchFamily="18" charset="0"/>
                </a:rPr>
                <a:t>Чудовского</a:t>
              </a:r>
              <a:r>
                <a:rPr lang="ru-RU" sz="1600" dirty="0" smtClean="0">
                  <a:cs typeface="Times New Roman" pitchFamily="18" charset="0"/>
                </a:rPr>
                <a:t> района</a:t>
              </a:r>
            </a:p>
          </p:txBody>
        </p:sp>
        <p:pic>
          <p:nvPicPr>
            <p:cNvPr id="10" name="Рисунок 9" descr="памятник.png"/>
            <p:cNvPicPr>
              <a:picLocks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50000" contrast="35000"/>
            </a:blip>
            <a:stretch>
              <a:fillRect/>
            </a:stretch>
          </p:blipFill>
          <p:spPr>
            <a:xfrm>
              <a:off x="680541" y="5813372"/>
              <a:ext cx="684000" cy="6840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611560" y="2188860"/>
            <a:ext cx="7920880" cy="1080120"/>
            <a:chOff x="611560" y="2188860"/>
            <a:chExt cx="7920880" cy="10801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11560" y="2188860"/>
              <a:ext cx="7920880" cy="1080120"/>
            </a:xfrm>
            <a:prstGeom prst="roundRect">
              <a:avLst>
                <a:gd name="adj" fmla="val 8333"/>
              </a:avLst>
            </a:prstGeom>
            <a:noFill/>
            <a:ln w="44450" cap="flat" cmpd="sng" algn="ctr">
              <a:solidFill>
                <a:srgbClr val="F34840"/>
              </a:solidFill>
              <a:prstDash val="solid"/>
            </a:ln>
            <a:effectLst/>
          </p:spPr>
          <p:txBody>
            <a:bodyPr tIns="0" bIns="36000" rtlCol="0" anchor="t"/>
            <a:lstStyle/>
            <a:p>
              <a:pPr marL="809625">
                <a:defRPr/>
              </a:pPr>
              <a:r>
                <a:rPr lang="ru-RU" b="1" dirty="0" smtClean="0"/>
                <a:t>Реализация 32 проектов местных инициатив граждан в 13 районах</a:t>
              </a:r>
            </a:p>
            <a:p>
              <a:pPr marL="809625">
                <a:defRPr/>
              </a:pPr>
              <a:r>
                <a:rPr lang="ru-RU" sz="1600" dirty="0" smtClean="0"/>
                <a:t>Старорусском – 7; Новгородском – 7; </a:t>
              </a:r>
              <a:r>
                <a:rPr lang="ru-RU" sz="1600" dirty="0" err="1" smtClean="0"/>
                <a:t>Хвойнинском</a:t>
              </a:r>
              <a:r>
                <a:rPr lang="ru-RU" sz="1600" dirty="0" smtClean="0"/>
                <a:t> – 5; Холмском – 3; </a:t>
              </a:r>
              <a:r>
                <a:rPr lang="ru-RU" sz="1600" dirty="0" err="1" smtClean="0"/>
                <a:t>Парфинском</a:t>
              </a:r>
              <a:r>
                <a:rPr lang="ru-RU" sz="1600" dirty="0" smtClean="0"/>
                <a:t> – 2; </a:t>
              </a:r>
              <a:r>
                <a:rPr lang="ru-RU" sz="1600" dirty="0" err="1" smtClean="0"/>
                <a:t>Крестецком</a:t>
              </a:r>
              <a:r>
                <a:rPr lang="ru-RU" sz="1600" dirty="0" smtClean="0"/>
                <a:t> – 1; Батецком – 1; </a:t>
              </a:r>
              <a:r>
                <a:rPr lang="ru-RU" sz="1600" dirty="0" err="1" smtClean="0"/>
                <a:t>Волотовском</a:t>
              </a:r>
              <a:r>
                <a:rPr lang="ru-RU" sz="1600" dirty="0" smtClean="0"/>
                <a:t> – 1; </a:t>
              </a:r>
            </a:p>
            <a:p>
              <a:pPr marL="809625">
                <a:defRPr/>
              </a:pPr>
              <a:r>
                <a:rPr lang="ru-RU" sz="1600" dirty="0" err="1" smtClean="0"/>
                <a:t>Марёвском</a:t>
              </a:r>
              <a:r>
                <a:rPr lang="ru-RU" sz="1600" dirty="0" smtClean="0"/>
                <a:t> – 1; </a:t>
              </a:r>
              <a:r>
                <a:rPr lang="ru-RU" sz="1600" dirty="0" err="1" smtClean="0"/>
                <a:t>Солецком</a:t>
              </a:r>
              <a:r>
                <a:rPr lang="ru-RU" sz="1600" dirty="0" smtClean="0"/>
                <a:t> – 1; </a:t>
              </a:r>
              <a:r>
                <a:rPr lang="ru-RU" sz="1600" dirty="0" err="1" smtClean="0"/>
                <a:t>Поддорском</a:t>
              </a:r>
              <a:r>
                <a:rPr lang="ru-RU" sz="1600" dirty="0" smtClean="0"/>
                <a:t> – 1; </a:t>
              </a:r>
              <a:r>
                <a:rPr lang="ru-RU" sz="1600" dirty="0" err="1" smtClean="0"/>
                <a:t>Пестовском</a:t>
              </a:r>
              <a:r>
                <a:rPr lang="ru-RU" sz="1600" dirty="0" smtClean="0"/>
                <a:t> – 1; Шимском – 1</a:t>
              </a:r>
            </a:p>
            <a:p>
              <a:pPr marL="900000" lvl="0">
                <a:defRPr/>
              </a:pPr>
              <a:endParaRPr lang="ru-RU" sz="1600" dirty="0" smtClean="0"/>
            </a:p>
            <a:p>
              <a:pPr marL="900000" lvl="0">
                <a:defRPr/>
              </a:pPr>
              <a:endParaRPr lang="ru-RU" sz="1600" dirty="0" smtClean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37690" y="2372130"/>
              <a:ext cx="720080" cy="720080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Группа 22"/>
          <p:cNvGrpSpPr/>
          <p:nvPr/>
        </p:nvGrpSpPr>
        <p:grpSpPr>
          <a:xfrm>
            <a:off x="616367" y="3429000"/>
            <a:ext cx="7911265" cy="853705"/>
            <a:chOff x="616367" y="3429000"/>
            <a:chExt cx="7911265" cy="85370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16367" y="3429000"/>
              <a:ext cx="7911265" cy="853705"/>
            </a:xfrm>
            <a:prstGeom prst="roundRect">
              <a:avLst>
                <a:gd name="adj" fmla="val 10751"/>
              </a:avLst>
            </a:prstGeom>
            <a:ln w="44450">
              <a:solidFill>
                <a:srgbClr val="F348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00000" tIns="36000" bIns="36000">
              <a:noAutofit/>
            </a:bodyPr>
            <a:lstStyle/>
            <a:p>
              <a:pPr marL="88900" lvl="0"/>
              <a:r>
                <a:rPr lang="ru-RU" b="1" dirty="0" smtClean="0">
                  <a:cs typeface="Times New Roman" pitchFamily="18" charset="0"/>
                </a:rPr>
                <a:t>Строительство  локальных водопроводов в</a:t>
              </a:r>
            </a:p>
            <a:p>
              <a:pPr marL="88900"/>
              <a:r>
                <a:rPr lang="ru-RU" sz="1600" dirty="0" err="1" smtClean="0">
                  <a:cs typeface="Times New Roman" pitchFamily="18" charset="0"/>
                </a:rPr>
                <a:t>Боровичском</a:t>
              </a:r>
              <a:r>
                <a:rPr lang="ru-RU" sz="1600" dirty="0" smtClean="0">
                  <a:cs typeface="Times New Roman" pitchFamily="18" charset="0"/>
                </a:rPr>
                <a:t> районе – 2,5 км</a:t>
              </a:r>
            </a:p>
            <a:p>
              <a:pPr marL="88900"/>
              <a:r>
                <a:rPr lang="ru-RU" sz="1600" dirty="0" smtClean="0">
                  <a:cs typeface="Times New Roman" pitchFamily="18" charset="0"/>
                </a:rPr>
                <a:t>Старорусском районе – 1,0 км</a:t>
              </a:r>
              <a:endParaRPr lang="ru-RU" sz="1600" dirty="0"/>
            </a:p>
          </p:txBody>
        </p:sp>
        <p:pic>
          <p:nvPicPr>
            <p:cNvPr id="19" name="Рисунок 18" descr="кран без фона.png"/>
            <p:cNvPicPr>
              <a:picLocks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5000" contrast="5000"/>
            </a:blip>
            <a:stretch>
              <a:fillRect/>
            </a:stretch>
          </p:blipFill>
          <p:spPr>
            <a:xfrm>
              <a:off x="724775" y="3564119"/>
              <a:ext cx="612000" cy="626426"/>
            </a:xfrm>
            <a:prstGeom prst="rect">
              <a:avLst/>
            </a:prstGeom>
            <a:ln w="44450">
              <a:noFill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614783" y="4450844"/>
            <a:ext cx="7881318" cy="1150858"/>
            <a:chOff x="614783" y="4450844"/>
            <a:chExt cx="7881318" cy="115085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14783" y="4450844"/>
              <a:ext cx="7881318" cy="1150858"/>
            </a:xfrm>
            <a:prstGeom prst="roundRect">
              <a:avLst>
                <a:gd name="adj" fmla="val 6937"/>
              </a:avLst>
            </a:prstGeom>
            <a:ln w="44450">
              <a:solidFill>
                <a:srgbClr val="F348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00000">
              <a:spAutoFit/>
            </a:bodyPr>
            <a:lstStyle/>
            <a:p>
              <a:pPr lvl="0"/>
              <a:r>
                <a:rPr lang="ru-RU" b="1" dirty="0" smtClean="0">
                  <a:cs typeface="Times New Roman" pitchFamily="18" charset="0"/>
                </a:rPr>
                <a:t>Реконструкция автомобильных дорог в</a:t>
              </a:r>
              <a:endParaRPr lang="ru-RU" sz="1600" b="1" dirty="0" smtClean="0">
                <a:cs typeface="Times New Roman" pitchFamily="18" charset="0"/>
              </a:endParaRPr>
            </a:p>
            <a:p>
              <a:r>
                <a:rPr lang="ru-RU" sz="1600" dirty="0" err="1" smtClean="0">
                  <a:cs typeface="Times New Roman" pitchFamily="18" charset="0"/>
                </a:rPr>
                <a:t>Боровичском</a:t>
              </a:r>
              <a:r>
                <a:rPr lang="ru-RU" sz="1600" dirty="0" smtClean="0">
                  <a:cs typeface="Times New Roman" pitchFamily="18" charset="0"/>
                </a:rPr>
                <a:t> районе – 1,2 км  </a:t>
              </a:r>
            </a:p>
            <a:p>
              <a:pPr>
                <a:tabLst>
                  <a:tab pos="2157413" algn="l"/>
                </a:tabLst>
              </a:pPr>
              <a:r>
                <a:rPr lang="ru-RU" sz="1600" dirty="0" smtClean="0">
                  <a:cs typeface="Times New Roman" pitchFamily="18" charset="0"/>
                </a:rPr>
                <a:t>Новгородском районе – 1,4 км </a:t>
              </a:r>
            </a:p>
            <a:p>
              <a:r>
                <a:rPr lang="ru-RU" sz="1600" dirty="0" err="1" smtClean="0">
                  <a:cs typeface="Times New Roman" pitchFamily="18" charset="0"/>
                </a:rPr>
                <a:t>Шимский</a:t>
              </a:r>
              <a:r>
                <a:rPr lang="ru-RU" sz="1600" dirty="0" smtClean="0">
                  <a:cs typeface="Times New Roman" pitchFamily="18" charset="0"/>
                </a:rPr>
                <a:t> район – 3,2 км </a:t>
              </a:r>
            </a:p>
          </p:txBody>
        </p:sp>
        <p:pic>
          <p:nvPicPr>
            <p:cNvPr id="22" name="Picture 6" descr="Картинки по запросу road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5038" y="4862970"/>
              <a:ext cx="776792" cy="540000"/>
            </a:xfrm>
            <a:prstGeom prst="rect">
              <a:avLst/>
            </a:prstGeom>
            <a:noFill/>
            <a:ln w="44450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1417320" y="614504"/>
            <a:ext cx="6640830" cy="42715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СЕЛЬСКОГО ХОЗЯЙСТВА НОВГОРОДСКОЙ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23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6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417320" y="614504"/>
            <a:ext cx="6640830" cy="42715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СЕЛЬСКОГО ХОЗЯЙСТВА НОВГОРОДСКОЙ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46"/>
          <p:cNvGrpSpPr/>
          <p:nvPr/>
        </p:nvGrpSpPr>
        <p:grpSpPr>
          <a:xfrm>
            <a:off x="0" y="2125980"/>
            <a:ext cx="5223510" cy="4457700"/>
            <a:chOff x="0" y="79544"/>
            <a:chExt cx="6568479" cy="4718823"/>
          </a:xfrm>
        </p:grpSpPr>
        <p:graphicFrame>
          <p:nvGraphicFramePr>
            <p:cNvPr id="67" name="Диаграмма 66"/>
            <p:cNvGraphicFramePr/>
            <p:nvPr/>
          </p:nvGraphicFramePr>
          <p:xfrm>
            <a:off x="0" y="79544"/>
            <a:ext cx="6568479" cy="47188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8" name="Прямоугольник 67"/>
            <p:cNvSpPr/>
            <p:nvPr/>
          </p:nvSpPr>
          <p:spPr>
            <a:xfrm>
              <a:off x="1836000" y="2700000"/>
              <a:ext cx="352320" cy="2975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19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76000" y="3024000"/>
              <a:ext cx="352320" cy="2975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6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392000" y="1980000"/>
              <a:ext cx="352320" cy="2975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24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132000" y="2412000"/>
              <a:ext cx="352320" cy="2975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18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08000" y="572828"/>
              <a:ext cx="220200" cy="18599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08000" y="797854"/>
              <a:ext cx="220200" cy="185994"/>
            </a:xfrm>
            <a:prstGeom prst="rect">
              <a:avLst/>
            </a:prstGeom>
            <a:solidFill>
              <a:srgbClr val="F34840"/>
            </a:solidFill>
            <a:ln>
              <a:solidFill>
                <a:srgbClr val="2251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2360" y="462123"/>
              <a:ext cx="3368448" cy="31001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ru-RU" sz="1400" dirty="0" smtClean="0"/>
                <a:t>- количество выданных грантов</a:t>
              </a:r>
              <a:endParaRPr lang="ru-RU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2360" y="699250"/>
              <a:ext cx="3542284" cy="31001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ru-RU" sz="1100" dirty="0" smtClean="0"/>
                <a:t>- </a:t>
              </a:r>
              <a:r>
                <a:rPr lang="ru-RU" sz="1400" dirty="0" smtClean="0"/>
                <a:t>объем финансирования, тыс. руб.</a:t>
              </a:r>
              <a:endParaRPr lang="ru-RU" sz="11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630508" y="1225191"/>
              <a:ext cx="352321" cy="29759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21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08000" y="345508"/>
              <a:ext cx="220200" cy="185994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51144" y="225110"/>
              <a:ext cx="5826150" cy="31001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ru-RU" sz="1400" dirty="0" smtClean="0"/>
                <a:t>- количество созданных </a:t>
              </a:r>
              <a:r>
                <a:rPr lang="ru-RU" sz="1400" dirty="0" err="1" smtClean="0"/>
                <a:t>грантополучателями</a:t>
              </a:r>
              <a:r>
                <a:rPr lang="ru-RU" sz="1400" dirty="0" smtClean="0"/>
                <a:t> </a:t>
              </a:r>
              <a:r>
                <a:rPr lang="ru-RU" sz="1400" dirty="0" smtClean="0"/>
                <a:t>рабочих </a:t>
              </a:r>
              <a:r>
                <a:rPr lang="ru-RU" sz="1400" dirty="0" smtClean="0"/>
                <a:t>мест </a:t>
              </a:r>
              <a:endParaRPr lang="ru-RU" sz="1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76000" y="2628000"/>
              <a:ext cx="352320" cy="297591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4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836310" y="2304000"/>
              <a:ext cx="352320" cy="297591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9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132000" y="2016000"/>
              <a:ext cx="352320" cy="297591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21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392000" y="1576180"/>
              <a:ext cx="352320" cy="297591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23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3" name="CustomShape 3"/>
          <p:cNvSpPr/>
          <p:nvPr/>
        </p:nvSpPr>
        <p:spPr>
          <a:xfrm>
            <a:off x="594360" y="1412384"/>
            <a:ext cx="9667202" cy="656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431"/>
            <a:r>
              <a:rPr lang="ru-RU" sz="2400" b="1" dirty="0" err="1" smtClean="0">
                <a:solidFill>
                  <a:srgbClr val="F348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Грантовая</a:t>
            </a:r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поддержка малого </a:t>
            </a:r>
          </a:p>
          <a:p>
            <a:pPr marL="11431"/>
            <a:r>
              <a:rPr lang="ru-RU" sz="2400" b="1" dirty="0" smtClean="0">
                <a:solidFill>
                  <a:srgbClr val="F348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предпринимательства на селе</a:t>
            </a:r>
          </a:p>
        </p:txBody>
      </p:sp>
      <p:grpSp>
        <p:nvGrpSpPr>
          <p:cNvPr id="84" name="Группа 92"/>
          <p:cNvGrpSpPr/>
          <p:nvPr/>
        </p:nvGrpSpPr>
        <p:grpSpPr>
          <a:xfrm>
            <a:off x="5263239" y="1543050"/>
            <a:ext cx="3629301" cy="3246119"/>
            <a:chOff x="7023100" y="2257425"/>
            <a:chExt cx="3352800" cy="4618575"/>
          </a:xfrm>
        </p:grpSpPr>
        <p:grpSp>
          <p:nvGrpSpPr>
            <p:cNvPr id="85" name="Группа 77"/>
            <p:cNvGrpSpPr/>
            <p:nvPr/>
          </p:nvGrpSpPr>
          <p:grpSpPr>
            <a:xfrm>
              <a:off x="7099300" y="2562225"/>
              <a:ext cx="3200400" cy="1368000"/>
              <a:chOff x="144000" y="2952000"/>
              <a:chExt cx="3200400" cy="1368000"/>
            </a:xfrm>
          </p:grpSpPr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144000" y="2952000"/>
                <a:ext cx="3200400" cy="1368000"/>
              </a:xfrm>
              <a:prstGeom prst="roundRect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marL="1104213" algn="ctr"/>
                <a:r>
                  <a:rPr lang="ru-RU" sz="1400" b="1" spc="-18" dirty="0" smtClean="0">
                    <a:solidFill>
                      <a:schemeClr val="tx1"/>
                    </a:solidFill>
                  </a:rPr>
                  <a:t>Гранты на развитие семейных животноводческих ферм </a:t>
                </a:r>
              </a:p>
              <a:p>
                <a:pPr marL="1104213" algn="ctr"/>
                <a:r>
                  <a:rPr lang="ru-RU" sz="1400" b="1" spc="-18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400" b="1" spc="-18" dirty="0" smtClean="0">
                    <a:solidFill>
                      <a:srgbClr val="000066"/>
                    </a:solidFill>
                  </a:rPr>
                  <a:t>28,3 млн.рублей</a:t>
                </a:r>
                <a:endParaRPr lang="ru-RU" sz="1400" b="1" spc="-18" dirty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97" name="Группа 67"/>
              <p:cNvGrpSpPr>
                <a:grpSpLocks/>
              </p:cNvGrpSpPr>
              <p:nvPr/>
            </p:nvGrpSpPr>
            <p:grpSpPr>
              <a:xfrm>
                <a:off x="197589" y="3019425"/>
                <a:ext cx="1124833" cy="1260000"/>
                <a:chOff x="2699565" y="3096002"/>
                <a:chExt cx="1231235" cy="1295999"/>
              </a:xfrm>
            </p:grpSpPr>
            <p:pic>
              <p:nvPicPr>
                <p:cNvPr id="9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132003" y="3096002"/>
                  <a:ext cx="453386" cy="43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9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99565" y="3672846"/>
                  <a:ext cx="378842" cy="2879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0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168003" y="3960001"/>
                  <a:ext cx="414893" cy="43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1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504603" y="3576875"/>
                  <a:ext cx="426197" cy="3358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" name="Рисунок 101" descr="семейная ферма.jp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125761" y="3528890"/>
                  <a:ext cx="378841" cy="43186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6" name="Группа 79"/>
            <p:cNvGrpSpPr/>
            <p:nvPr/>
          </p:nvGrpSpPr>
          <p:grpSpPr>
            <a:xfrm>
              <a:off x="7099300" y="4010025"/>
              <a:ext cx="3200400" cy="1368000"/>
              <a:chOff x="144000" y="4176000"/>
              <a:chExt cx="3200400" cy="1368000"/>
            </a:xfrm>
          </p:grpSpPr>
          <p:grpSp>
            <p:nvGrpSpPr>
              <p:cNvPr id="92" name="Группа 32"/>
              <p:cNvGrpSpPr>
                <a:grpSpLocks/>
              </p:cNvGrpSpPr>
              <p:nvPr/>
            </p:nvGrpSpPr>
            <p:grpSpPr>
              <a:xfrm>
                <a:off x="251999" y="4248000"/>
                <a:ext cx="1165382" cy="1224000"/>
                <a:chOff x="6548004" y="3973069"/>
                <a:chExt cx="686749" cy="825769"/>
              </a:xfrm>
            </p:grpSpPr>
            <p:pic>
              <p:nvPicPr>
                <p:cNvPr id="94" name="Рисунок 93" descr="красная ленточка.jp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6583496" y="4113037"/>
                  <a:ext cx="651257" cy="685801"/>
                </a:xfrm>
                <a:prstGeom prst="rect">
                  <a:avLst/>
                </a:prstGeom>
              </p:spPr>
            </p:pic>
            <p:pic>
              <p:nvPicPr>
                <p:cNvPr id="95" name="Рисунок 94" descr="амбар.png"/>
                <p:cNvPicPr>
                  <a:picLocks noChangeAspect="1"/>
                </p:cNvPicPr>
                <p:nvPr/>
              </p:nvPicPr>
              <p:blipFill>
                <a:blip r:embed="rId10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6548004" y="3973069"/>
                  <a:ext cx="381001" cy="381000"/>
                </a:xfrm>
                <a:prstGeom prst="rect">
                  <a:avLst/>
                </a:prstGeom>
              </p:spPr>
            </p:pic>
          </p:grp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144000" y="4176000"/>
                <a:ext cx="3200400" cy="1368000"/>
              </a:xfrm>
              <a:prstGeom prst="roundRect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marL="1104213" algn="ctr"/>
                <a:r>
                  <a:rPr lang="ru-RU" sz="1400" b="1" spc="-18" dirty="0" smtClean="0">
                    <a:solidFill>
                      <a:schemeClr val="tx1"/>
                    </a:solidFill>
                  </a:rPr>
                  <a:t>Гранты </a:t>
                </a:r>
                <a:r>
                  <a:rPr lang="ru-RU" sz="1400" b="1" dirty="0" smtClean="0">
                    <a:solidFill>
                      <a:schemeClr val="tx1"/>
                    </a:solidFill>
                  </a:rPr>
                  <a:t>начинающим фермерам на развитие КФХ </a:t>
                </a:r>
                <a:endParaRPr lang="ru-RU" sz="1400" b="1" spc="-18" dirty="0" smtClean="0">
                  <a:solidFill>
                    <a:schemeClr val="tx1"/>
                  </a:solidFill>
                </a:endParaRPr>
              </a:p>
              <a:p>
                <a:pPr marL="1104213" algn="ctr"/>
                <a:r>
                  <a:rPr lang="ru-RU" sz="1400" b="1" spc="-18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400" b="1" spc="-18" dirty="0" smtClean="0">
                    <a:solidFill>
                      <a:srgbClr val="000066"/>
                    </a:solidFill>
                  </a:rPr>
                  <a:t>19,9 млн.рублей</a:t>
                </a:r>
                <a:endParaRPr lang="ru-RU" b="1" spc="-18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87" name="Группа 81"/>
            <p:cNvGrpSpPr/>
            <p:nvPr/>
          </p:nvGrpSpPr>
          <p:grpSpPr>
            <a:xfrm>
              <a:off x="7099300" y="5457825"/>
              <a:ext cx="3200400" cy="1368000"/>
              <a:chOff x="317500" y="4619625"/>
              <a:chExt cx="3200400" cy="1368000"/>
            </a:xfrm>
          </p:grpSpPr>
          <p:pic>
            <p:nvPicPr>
              <p:cNvPr id="90" name="Рисунок 89" descr="коопре.png"/>
              <p:cNvPicPr>
                <a:picLocks/>
              </p:cNvPicPr>
              <p:nvPr/>
            </p:nvPicPr>
            <p:blipFill>
              <a:blip r:embed="rId11" cstate="print">
                <a:grayscl/>
              </a:blip>
              <a:stretch>
                <a:fillRect/>
              </a:stretch>
            </p:blipFill>
            <p:spPr>
              <a:xfrm>
                <a:off x="371088" y="4778189"/>
                <a:ext cx="1168097" cy="1073003"/>
              </a:xfrm>
              <a:prstGeom prst="rect">
                <a:avLst/>
              </a:prstGeom>
            </p:spPr>
          </p:pic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317500" y="4619625"/>
                <a:ext cx="3200400" cy="1368000"/>
              </a:xfrm>
              <a:prstGeom prst="round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marL="1104213" algn="ctr"/>
                <a:r>
                  <a:rPr lang="ru-RU" sz="1400" b="1" dirty="0" smtClean="0">
                    <a:solidFill>
                      <a:schemeClr val="tx1"/>
                    </a:solidFill>
                  </a:rPr>
                  <a:t>Гранты на развитие материально-технической базы </a:t>
                </a:r>
                <a:r>
                  <a:rPr lang="ru-RU" sz="1400" b="1" dirty="0" err="1" smtClean="0">
                    <a:solidFill>
                      <a:schemeClr val="tx1"/>
                    </a:solidFill>
                  </a:rPr>
                  <a:t>СПоК</a:t>
                </a:r>
                <a:endParaRPr lang="ru-RU" sz="1400" b="1" dirty="0" smtClean="0">
                  <a:solidFill>
                    <a:schemeClr val="tx1"/>
                  </a:solidFill>
                </a:endParaRPr>
              </a:p>
              <a:p>
                <a:pPr marL="1104213" algn="ctr"/>
                <a:r>
                  <a:rPr lang="ru-RU" sz="1400" b="1" spc="-18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400" b="1" spc="-18" dirty="0" smtClean="0">
                    <a:solidFill>
                      <a:srgbClr val="000066"/>
                    </a:solidFill>
                  </a:rPr>
                  <a:t>45,5 млн.рублей</a:t>
                </a:r>
                <a:endParaRPr lang="ru-RU" sz="1400" b="1" spc="-18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88" name="Скругленный прямоугольник 87"/>
            <p:cNvSpPr/>
            <p:nvPr/>
          </p:nvSpPr>
          <p:spPr>
            <a:xfrm>
              <a:off x="7023100" y="2268000"/>
              <a:ext cx="3352800" cy="4608000"/>
            </a:xfrm>
            <a:prstGeom prst="roundRect">
              <a:avLst>
                <a:gd name="adj" fmla="val 5952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781886" y="2257425"/>
              <a:ext cx="1888829" cy="437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Основные направления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326380" y="4937759"/>
            <a:ext cx="3589020" cy="169675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just">
              <a:lnSpc>
                <a:spcPts val="1841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 2014 по 2018 год выдано 88 грантов.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Грантополучателями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создано 72 рабочих места в сельской местности в период с 2014 по 2018 годы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доля малого предпринимательства в общем объёме производства сельхозпродукции  составила 5,3%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23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76"/>
          <a:stretch/>
        </p:blipFill>
        <p:spPr>
          <a:xfrm>
            <a:off x="0" y="1638300"/>
            <a:ext cx="9144000" cy="535432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55272" y="1925132"/>
            <a:ext cx="2619828" cy="2222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Спасибо</a:t>
            </a:r>
          </a:p>
          <a:p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9468075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1813</TotalTime>
  <Words>473</Words>
  <Application>Microsoft Office PowerPoint</Application>
  <PresentationFormat>Экран (4:3)</PresentationFormat>
  <Paragraphs>99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Правительство НО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Лукина</cp:lastModifiedBy>
  <cp:revision>92</cp:revision>
  <dcterms:created xsi:type="dcterms:W3CDTF">2018-12-10T13:13:56Z</dcterms:created>
  <dcterms:modified xsi:type="dcterms:W3CDTF">2019-03-05T13:39:26Z</dcterms:modified>
</cp:coreProperties>
</file>