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922" r:id="rId2"/>
    <p:sldId id="1500" r:id="rId3"/>
    <p:sldId id="1538" r:id="rId4"/>
    <p:sldId id="1537" r:id="rId5"/>
    <p:sldId id="1523" r:id="rId6"/>
    <p:sldId id="1507" r:id="rId7"/>
    <p:sldId id="1540" r:id="rId8"/>
    <p:sldId id="1524" r:id="rId9"/>
    <p:sldId id="1530" r:id="rId10"/>
    <p:sldId id="1531" r:id="rId11"/>
    <p:sldId id="1536" r:id="rId12"/>
    <p:sldId id="1515" r:id="rId13"/>
    <p:sldId id="1533" r:id="rId14"/>
    <p:sldId id="1520" r:id="rId15"/>
    <p:sldId id="1539" r:id="rId1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5050"/>
    <a:srgbClr val="EBC485"/>
    <a:srgbClr val="FFFF79"/>
    <a:srgbClr val="ABCDFF"/>
    <a:srgbClr val="DAFF71"/>
    <a:srgbClr val="FFF0AF"/>
    <a:srgbClr val="FFE1E1"/>
    <a:srgbClr val="E5FFE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7" autoAdjust="0"/>
    <p:restoredTop sz="91654" autoAdjust="0"/>
  </p:normalViewPr>
  <p:slideViewPr>
    <p:cSldViewPr>
      <p:cViewPr varScale="1">
        <p:scale>
          <a:sx n="100" d="100"/>
          <a:sy n="100" d="100"/>
        </p:scale>
        <p:origin x="-144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045"/>
    </p:cViewPr>
  </p:sorterViewPr>
  <p:notesViewPr>
    <p:cSldViewPr>
      <p:cViewPr varScale="1">
        <p:scale>
          <a:sx n="81" d="100"/>
          <a:sy n="81" d="100"/>
        </p:scale>
        <p:origin x="-4020" y="-90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1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2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3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4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312187534718415E-2"/>
          <c:y val="8.1503162002625085E-2"/>
          <c:w val="0.95968781246528212"/>
          <c:h val="0.80782020388539222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val>
            <c:numRef>
              <c:f>Feuil4!$C$3:$C$11</c:f>
              <c:numCache>
                <c:formatCode>General</c:formatCode>
                <c:ptCount val="9"/>
                <c:pt idx="0">
                  <c:v>10</c:v>
                </c:pt>
                <c:pt idx="1">
                  <c:v>30</c:v>
                </c:pt>
                <c:pt idx="2">
                  <c:v>10</c:v>
                </c:pt>
                <c:pt idx="3">
                  <c:v>20</c:v>
                </c:pt>
                <c:pt idx="4">
                  <c:v>30</c:v>
                </c:pt>
                <c:pt idx="5">
                  <c:v>10</c:v>
                </c:pt>
                <c:pt idx="6">
                  <c:v>30</c:v>
                </c:pt>
                <c:pt idx="7">
                  <c:v>20</c:v>
                </c:pt>
                <c:pt idx="8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45-4A40-A690-0EAF49E87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92000"/>
        <c:axId val="48593536"/>
      </c:barChart>
      <c:catAx>
        <c:axId val="48592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93536"/>
        <c:crosses val="autoZero"/>
        <c:auto val="1"/>
        <c:lblAlgn val="ctr"/>
        <c:lblOffset val="100"/>
        <c:noMultiLvlLbl val="0"/>
      </c:catAx>
      <c:valAx>
        <c:axId val="48593536"/>
        <c:scaling>
          <c:orientation val="minMax"/>
        </c:scaling>
        <c:delete val="0"/>
        <c:axPos val="l"/>
        <c:majorGridlines>
          <c:spPr>
            <a:ln w="317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59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round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noFill/>
                <a:round/>
              </a:ln>
              <a:effectLst/>
              <a:sp3d/>
            </c:spPr>
          </c:dPt>
          <c:cat>
            <c:strRef>
              <c:f>Feuil1!$C$8:$C$11</c:f>
              <c:strCache>
                <c:ptCount val="4"/>
                <c:pt idx="0">
                  <c:v>Desktop SATA</c:v>
                </c:pt>
                <c:pt idx="1">
                  <c:v>Enterprise SATA</c:v>
                </c:pt>
                <c:pt idx="2">
                  <c:v>Enterprise FC/SAS</c:v>
                </c:pt>
                <c:pt idx="3">
                  <c:v>LTO6</c:v>
                </c:pt>
              </c:strCache>
            </c:strRef>
          </c:cat>
          <c:val>
            <c:numRef>
              <c:f>Feuil1!$D$8:$D$11</c:f>
              <c:numCache>
                <c:formatCode>General</c:formatCode>
                <c:ptCount val="4"/>
                <c:pt idx="0">
                  <c:v>100000000000000</c:v>
                </c:pt>
                <c:pt idx="1">
                  <c:v>1000000000000000</c:v>
                </c:pt>
                <c:pt idx="2">
                  <c:v>1E+16</c:v>
                </c:pt>
                <c:pt idx="3">
                  <c:v>1E+17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4863744"/>
        <c:axId val="54984704"/>
        <c:axId val="0"/>
      </c:bar3DChart>
      <c:catAx>
        <c:axId val="5486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54984704"/>
        <c:crosses val="autoZero"/>
        <c:auto val="1"/>
        <c:lblAlgn val="ctr"/>
        <c:lblOffset val="100"/>
        <c:noMultiLvlLbl val="0"/>
      </c:catAx>
      <c:valAx>
        <c:axId val="5498470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5486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noFill/>
              <a:round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noFill/>
                <a:round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noFill/>
                <a:round/>
              </a:ln>
              <a:effectLst/>
              <a:sp3d/>
            </c:spPr>
          </c:dPt>
          <c:cat>
            <c:strRef>
              <c:f>Feuil1!$C$8:$C$12</c:f>
              <c:strCache>
                <c:ptCount val="5"/>
                <c:pt idx="0">
                  <c:v>Desktop SATA</c:v>
                </c:pt>
                <c:pt idx="1">
                  <c:v>Enterprise SATA</c:v>
                </c:pt>
                <c:pt idx="2">
                  <c:v>Enterprise FC/SAS</c:v>
                </c:pt>
                <c:pt idx="3">
                  <c:v>LTO6</c:v>
                </c:pt>
                <c:pt idx="4">
                  <c:v>LTO7 &amp; T10KD</c:v>
                </c:pt>
              </c:strCache>
            </c:strRef>
          </c:cat>
          <c:val>
            <c:numRef>
              <c:f>Feuil1!$D$8:$D$12</c:f>
              <c:numCache>
                <c:formatCode>General</c:formatCode>
                <c:ptCount val="5"/>
                <c:pt idx="0">
                  <c:v>100000000000000</c:v>
                </c:pt>
                <c:pt idx="1">
                  <c:v>1000000000000000</c:v>
                </c:pt>
                <c:pt idx="2">
                  <c:v>1E+16</c:v>
                </c:pt>
                <c:pt idx="3">
                  <c:v>1E+17</c:v>
                </c:pt>
                <c:pt idx="4">
                  <c:v>1E+19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5087488"/>
        <c:axId val="55089024"/>
        <c:axId val="0"/>
      </c:bar3DChart>
      <c:catAx>
        <c:axId val="5508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55089024"/>
        <c:crosses val="autoZero"/>
        <c:auto val="1"/>
        <c:lblAlgn val="ctr"/>
        <c:lblOffset val="100"/>
        <c:noMultiLvlLbl val="0"/>
      </c:catAx>
      <c:valAx>
        <c:axId val="5508902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5508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'Лист1'!$B$1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'Лист1'!$A$2:$A$7</c:f>
              <c:strCache>
                <c:ptCount val="6"/>
                <c:pt idx="0">
                  <c:v>IBM 3592E</c:v>
                </c:pt>
                <c:pt idx="1">
                  <c:v>LTO7</c:v>
                </c:pt>
                <c:pt idx="2">
                  <c:v>New HDD</c:v>
                </c:pt>
                <c:pt idx="3">
                  <c:v>HDD</c:v>
                </c:pt>
                <c:pt idx="4">
                  <c:v>LTO6</c:v>
                </c:pt>
                <c:pt idx="5">
                  <c:v>LTO5</c:v>
                </c:pt>
              </c:strCache>
            </c:strRef>
          </c:cat>
          <c:val>
            <c:numRef>
              <c:f>'Лист1'!$B$2:$B$7</c:f>
              <c:numCache>
                <c:formatCode>General</c:formatCode>
                <c:ptCount val="6"/>
                <c:pt idx="0">
                  <c:v>500</c:v>
                </c:pt>
                <c:pt idx="1">
                  <c:v>300</c:v>
                </c:pt>
                <c:pt idx="2">
                  <c:v>210</c:v>
                </c:pt>
                <c:pt idx="3">
                  <c:v>170</c:v>
                </c:pt>
                <c:pt idx="4">
                  <c:v>160</c:v>
                </c:pt>
                <c:pt idx="5">
                  <c:v>140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'Лист1'!$A$2:$A$7</c:f>
              <c:strCache>
                <c:ptCount val="6"/>
                <c:pt idx="0">
                  <c:v>IBM 3592E</c:v>
                </c:pt>
                <c:pt idx="1">
                  <c:v>LTO7</c:v>
                </c:pt>
                <c:pt idx="2">
                  <c:v>New HDD</c:v>
                </c:pt>
                <c:pt idx="3">
                  <c:v>HDD</c:v>
                </c:pt>
                <c:pt idx="4">
                  <c:v>LTO6</c:v>
                </c:pt>
                <c:pt idx="5">
                  <c:v>LTO5</c:v>
                </c:pt>
              </c:strCache>
            </c:strRef>
          </c:cat>
          <c:val>
            <c:numRef>
              <c:f>'Лист1'!$C$2:$C$7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'Лист1'!$A$2:$A$7</c:f>
              <c:strCache>
                <c:ptCount val="6"/>
                <c:pt idx="0">
                  <c:v>IBM 3592E</c:v>
                </c:pt>
                <c:pt idx="1">
                  <c:v>LTO7</c:v>
                </c:pt>
                <c:pt idx="2">
                  <c:v>New HDD</c:v>
                </c:pt>
                <c:pt idx="3">
                  <c:v>HDD</c:v>
                </c:pt>
                <c:pt idx="4">
                  <c:v>LTO6</c:v>
                </c:pt>
                <c:pt idx="5">
                  <c:v>LTO5</c:v>
                </c:pt>
              </c:strCache>
            </c:strRef>
          </c:cat>
          <c:val>
            <c:numRef>
              <c:f>'Лист1'!$D$2:$D$7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723328"/>
        <c:axId val="56724864"/>
        <c:axId val="0"/>
      </c:bar3DChart>
      <c:catAx>
        <c:axId val="567233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6724864"/>
        <c:crosses val="autoZero"/>
        <c:auto val="1"/>
        <c:lblAlgn val="ctr"/>
        <c:lblOffset val="100"/>
        <c:noMultiLvlLbl val="0"/>
      </c:catAx>
      <c:valAx>
        <c:axId val="567248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Скорость </a:t>
                </a:r>
                <a:r>
                  <a:rPr lang="en-US" dirty="0" smtClean="0"/>
                  <a:t>MB/s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6723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t" anchorCtr="0" compatLnSpc="1">
            <a:prstTxWarp prst="textNoShape">
              <a:avLst/>
            </a:prstTxWarp>
          </a:bodyPr>
          <a:lstStyle>
            <a:lvl1pPr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3" y="1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t" anchorCtr="0" compatLnSpc="1">
            <a:prstTxWarp prst="textNoShape">
              <a:avLst/>
            </a:prstTxWarp>
          </a:bodyPr>
          <a:lstStyle>
            <a:lvl1pPr algn="r"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73"/>
            <a:ext cx="294434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b" anchorCtr="0" compatLnSpc="1">
            <a:prstTxWarp prst="textNoShape">
              <a:avLst/>
            </a:prstTxWarp>
          </a:bodyPr>
          <a:lstStyle>
            <a:lvl1pPr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3" y="9429273"/>
            <a:ext cx="294434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b" anchorCtr="0" compatLnSpc="1">
            <a:prstTxWarp prst="textNoShape">
              <a:avLst/>
            </a:prstTxWarp>
          </a:bodyPr>
          <a:lstStyle>
            <a:lvl1pPr algn="r"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3643BA9-0528-43CF-9AFD-62C5E49825D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882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t" anchorCtr="0" compatLnSpc="1">
            <a:prstTxWarp prst="textNoShape">
              <a:avLst/>
            </a:prstTxWarp>
          </a:bodyPr>
          <a:lstStyle>
            <a:lvl1pPr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1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t" anchorCtr="0" compatLnSpc="1">
            <a:prstTxWarp prst="textNoShape">
              <a:avLst/>
            </a:prstTxWarp>
          </a:bodyPr>
          <a:lstStyle>
            <a:lvl1pPr algn="r"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984" y="4716947"/>
            <a:ext cx="5435708" cy="446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273"/>
            <a:ext cx="294434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b" anchorCtr="0" compatLnSpc="1">
            <a:prstTxWarp prst="textNoShape">
              <a:avLst/>
            </a:prstTxWarp>
          </a:bodyPr>
          <a:lstStyle>
            <a:lvl1pPr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273"/>
            <a:ext cx="294434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0" tIns="45630" rIns="91260" bIns="45630" numCol="1" anchor="b" anchorCtr="0" compatLnSpc="1">
            <a:prstTxWarp prst="textNoShape">
              <a:avLst/>
            </a:prstTxWarp>
          </a:bodyPr>
          <a:lstStyle>
            <a:lvl1pPr algn="r" defTabSz="912718">
              <a:lnSpc>
                <a:spcPct val="100000"/>
              </a:lnSpc>
              <a:spcBef>
                <a:spcPct val="0"/>
              </a:spcBef>
              <a:defRPr sz="13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8ADE0C3-741C-4185-A668-8E9B9DBCBD4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2406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7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ADE0C3-741C-4185-A668-8E9B9DBCBD44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71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5859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 eaLnBrk="0" hangingPunct="0"/>
            <a:fld id="{C9DDFE9E-FE65-4E0F-BDB8-D2031105A0EC}" type="slidenum">
              <a:rPr kumimoji="0" lang="fr-FR" altLang="fr-FR" sz="1200" b="0">
                <a:latin typeface="Arial" charset="0"/>
              </a:rPr>
              <a:pPr algn="r" eaLnBrk="0" hangingPunct="0"/>
              <a:t>13</a:t>
            </a:fld>
            <a:endParaRPr kumimoji="0" lang="fr-FR" altLang="fr-FR" sz="1200" b="0">
              <a:latin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60937" cy="37211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>
            <a:solidFill>
              <a:srgbClr val="000000"/>
            </a:solidFill>
          </a:ln>
        </p:spPr>
        <p:txBody>
          <a:bodyPr lIns="91434" tIns="45717" rIns="91434" bIns="45717"/>
          <a:lstStyle/>
          <a:p>
            <a:pPr eaLnBrk="1" hangingPunct="1"/>
            <a:endParaRPr lang="fr-FR" altLang="fr-F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528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C6623-FFAE-46CF-B869-5B993CA9E43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5" name="Picture 2" descr="C:\Users\yoshida\Desktop\FUJIFILM_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736" y="44624"/>
            <a:ext cx="2483768" cy="68169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69100" y="260350"/>
            <a:ext cx="2195513" cy="62642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79388" y="260350"/>
            <a:ext cx="6437312" cy="62642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AB657-C108-49FA-A3EA-1A1BE48E04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179388" y="260350"/>
            <a:ext cx="8785225" cy="626427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61830-9CDC-4E58-A987-46529FA8502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7" y="1447803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7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2906" y="1828801"/>
            <a:ext cx="990599" cy="228599"/>
          </a:xfrm>
          <a:prstGeom prst="rect">
            <a:avLst/>
          </a:prstGeom>
        </p:spPr>
        <p:txBody>
          <a:bodyPr/>
          <a:lstStyle/>
          <a:p>
            <a:fld id="{4AAD347D-5ACD-4C99-B74B-A9C85AD731AF}" type="datetimeFigureOut">
              <a:rPr lang="en-US" dirty="0"/>
              <a:pPr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1207" y="3263400"/>
            <a:ext cx="3859795" cy="22860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D70AD-5CF4-40B0-AF5D-B6A8BAA4B64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5" name="Picture 2" descr="C:\Users\yoshida\Desktop\FUJIFILM_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736" y="44624"/>
            <a:ext cx="2483768" cy="68169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79388" y="908050"/>
            <a:ext cx="4316412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316413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512AB-604D-491C-909F-C86CA120B2D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6" name="Picture 2" descr="C:\Users\yoshida\Desktop\FUJIFILM_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736" y="44624"/>
            <a:ext cx="2483768" cy="68169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5C3DD-BD88-4385-BFFC-EF016C30CB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8" name="Picture 2" descr="C:\Users\yoshida\Desktop\FUJIFILM_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736" y="44624"/>
            <a:ext cx="2483768" cy="68169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D5706-AA87-4DE1-ACE9-0516E463D47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4" name="Picture 2" descr="C:\Users\yoshida\Desktop\FUJIFILM_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736" y="44624"/>
            <a:ext cx="2483768" cy="68169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D5C7D-35D6-4578-AEAE-574D06FA264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1F5CA-3E07-44CA-B83D-2575D858F1B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730FF-ADB1-4EBD-8ECF-921D428EEFC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3B4A-C0C2-472C-89FD-70D880AF38E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70564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08050"/>
            <a:ext cx="87852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489700"/>
            <a:ext cx="5032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kumimoji="0" sz="1400" b="0"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fld id="{87C62635-CB66-4A34-BC16-B41F4FC681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31788" name="Line 12"/>
          <p:cNvSpPr>
            <a:spLocks noChangeShapeType="1"/>
          </p:cNvSpPr>
          <p:nvPr/>
        </p:nv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63500">
            <a:solidFill>
              <a:srgbClr val="01916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ja-JP" altLang="en-US">
              <a:latin typeface="ＭＳ Ｐゴシック" charset="-128"/>
              <a:ea typeface="ＭＳ Ｐゴシック" charset="-128"/>
            </a:endParaRPr>
          </a:p>
        </p:txBody>
      </p:sp>
      <p:pic>
        <p:nvPicPr>
          <p:cNvPr id="6" name="Picture 2" descr="C:\Users\yoshida\Desktop\FUJIFILM_Slogan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4736" y="44624"/>
            <a:ext cx="2483768" cy="68169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1000">
          <a:solidFill>
            <a:schemeClr val="tx2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6"/>
          <p:cNvSpPr txBox="1"/>
          <p:nvPr/>
        </p:nvSpPr>
        <p:spPr>
          <a:xfrm>
            <a:off x="899592" y="1844824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5400" b="0" dirty="0" smtClean="0">
                <a:solidFill>
                  <a:schemeClr val="tx2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Хранение данных</a:t>
            </a:r>
            <a:r>
              <a:rPr lang="en-US" altLang="ja-JP" sz="5400" b="0" dirty="0" smtClean="0">
                <a:solidFill>
                  <a:schemeClr val="tx2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altLang="ja-JP" sz="3600" b="0" dirty="0" smtClean="0">
                <a:solidFill>
                  <a:schemeClr val="tx2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как базовый элемент </a:t>
            </a:r>
            <a:r>
              <a:rPr lang="ru-RU" altLang="ja-JP" sz="5400" b="0" dirty="0" smtClean="0">
                <a:solidFill>
                  <a:schemeClr val="tx2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оцифровки экономического пространства</a:t>
            </a:r>
            <a:endParaRPr lang="en-US" altLang="ja-JP" sz="5400" b="0" dirty="0" smtClean="0">
              <a:solidFill>
                <a:schemeClr val="tx2"/>
              </a:solidFill>
              <a:latin typeface="Arial Black" panose="020B0A040201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3657600" y="6053138"/>
            <a:ext cx="5486400" cy="804862"/>
          </a:xfrm>
        </p:spPr>
        <p:txBody>
          <a:bodyPr/>
          <a:lstStyle/>
          <a:p>
            <a:pPr algn="r"/>
            <a:r>
              <a:rPr lang="ru-RU" dirty="0" smtClean="0"/>
              <a:t>РСПП, Апрель 2017 г.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9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6"/>
          <p:cNvSpPr txBox="1"/>
          <p:nvPr/>
        </p:nvSpPr>
        <p:spPr>
          <a:xfrm>
            <a:off x="107504" y="36174"/>
            <a:ext cx="6383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Что такое </a:t>
            </a:r>
            <a:r>
              <a:rPr lang="en-US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BER (Bit Error Rates</a:t>
            </a:r>
            <a:r>
              <a:rPr lang="ru-RU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) применительно </a:t>
            </a:r>
            <a:r>
              <a:rPr lang="en-US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к Жестким Дискам и</a:t>
            </a:r>
            <a:r>
              <a:rPr lang="en-US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Лентам</a:t>
            </a:r>
            <a:r>
              <a:rPr lang="en-US" altLang="ja-JP" sz="2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? </a:t>
            </a:r>
            <a:endParaRPr lang="ja-JP" altLang="en-US" sz="2000" dirty="0"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/>
          </p:nvPr>
        </p:nvGraphicFramePr>
        <p:xfrm>
          <a:off x="467544" y="1052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/>
          </p:nvPr>
        </p:nvGraphicFramePr>
        <p:xfrm>
          <a:off x="467544" y="40050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テキスト ボックス 6"/>
          <p:cNvSpPr txBox="1"/>
          <p:nvPr/>
        </p:nvSpPr>
        <p:spPr>
          <a:xfrm>
            <a:off x="1115616" y="2682679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14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6"/>
          <p:cNvSpPr txBox="1"/>
          <p:nvPr/>
        </p:nvSpPr>
        <p:spPr>
          <a:xfrm>
            <a:off x="1989560" y="2682679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15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6"/>
          <p:cNvSpPr txBox="1"/>
          <p:nvPr/>
        </p:nvSpPr>
        <p:spPr>
          <a:xfrm>
            <a:off x="2753544" y="2551874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16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6"/>
          <p:cNvSpPr txBox="1"/>
          <p:nvPr/>
        </p:nvSpPr>
        <p:spPr>
          <a:xfrm>
            <a:off x="3707904" y="921931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17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5" name="テキスト ボックス 6"/>
          <p:cNvSpPr txBox="1"/>
          <p:nvPr/>
        </p:nvSpPr>
        <p:spPr>
          <a:xfrm>
            <a:off x="938016" y="5805264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14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6"/>
          <p:cNvSpPr txBox="1"/>
          <p:nvPr/>
        </p:nvSpPr>
        <p:spPr>
          <a:xfrm>
            <a:off x="1658096" y="5732031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15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6"/>
          <p:cNvSpPr txBox="1"/>
          <p:nvPr/>
        </p:nvSpPr>
        <p:spPr>
          <a:xfrm>
            <a:off x="2358680" y="5732031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16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テキスト ボックス 6"/>
          <p:cNvSpPr txBox="1"/>
          <p:nvPr/>
        </p:nvSpPr>
        <p:spPr>
          <a:xfrm>
            <a:off x="3059264" y="5674459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17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3" name="テキスト ボックス 6"/>
          <p:cNvSpPr txBox="1"/>
          <p:nvPr/>
        </p:nvSpPr>
        <p:spPr>
          <a:xfrm>
            <a:off x="3792692" y="3926741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X 10</a:t>
            </a:r>
            <a:r>
              <a:rPr lang="en-US" altLang="ja-JP" sz="1100" baseline="30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19</a:t>
            </a:r>
            <a:endParaRPr lang="ja-JP" altLang="en-US" sz="1100" baseline="3000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cxnSp>
        <p:nvCxnSpPr>
          <p:cNvPr id="26" name="Connecteur droit avec flèche 25"/>
          <p:cNvCxnSpPr/>
          <p:nvPr/>
        </p:nvCxnSpPr>
        <p:spPr bwMode="auto">
          <a:xfrm flipV="1">
            <a:off x="2483768" y="1183541"/>
            <a:ext cx="1295576" cy="14172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テキスト ボックス 6"/>
          <p:cNvSpPr txBox="1"/>
          <p:nvPr/>
        </p:nvSpPr>
        <p:spPr>
          <a:xfrm>
            <a:off x="1819288" y="1492699"/>
            <a:ext cx="1780704" cy="86177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altLang="ja-JP" sz="10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Вы можете записать в 100 раз больше данных на картридж </a:t>
            </a:r>
            <a:r>
              <a:rPr lang="ru-RU" altLang="ja-JP" sz="1000" dirty="0" smtClean="0">
                <a:latin typeface="Arial Black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ЛТО6</a:t>
            </a:r>
            <a:r>
              <a:rPr lang="ru-RU" altLang="ja-JP" sz="1000" b="0" dirty="0" smtClean="0">
                <a:latin typeface="Arial Black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altLang="ja-JP" sz="10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чем на </a:t>
            </a:r>
            <a:r>
              <a:rPr lang="en-US" altLang="ja-JP" sz="1000" b="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SATA Disk</a:t>
            </a:r>
            <a:r>
              <a:rPr lang="ru-RU" altLang="ja-JP" sz="1000" b="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 </a:t>
            </a:r>
            <a:r>
              <a:rPr lang="ru-RU" altLang="ja-JP" sz="10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прежде чем столкнетесь с ошибкой </a:t>
            </a:r>
            <a:endParaRPr lang="ja-JP" altLang="en-US" sz="1000" b="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cxnSp>
        <p:nvCxnSpPr>
          <p:cNvPr id="28" name="Connecteur droit avec flèche 27"/>
          <p:cNvCxnSpPr/>
          <p:nvPr/>
        </p:nvCxnSpPr>
        <p:spPr bwMode="auto">
          <a:xfrm flipV="1">
            <a:off x="2018136" y="4147226"/>
            <a:ext cx="1788260" cy="15272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6"/>
          <p:cNvSpPr txBox="1"/>
          <p:nvPr/>
        </p:nvSpPr>
        <p:spPr>
          <a:xfrm>
            <a:off x="1863192" y="4289464"/>
            <a:ext cx="1780704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altLang="ja-JP" sz="1000" b="0" dirty="0" smtClean="0">
                <a:solidFill>
                  <a:srgbClr val="00B05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Вы можете записать в </a:t>
            </a:r>
          </a:p>
          <a:p>
            <a:r>
              <a:rPr lang="ru-RU" altLang="ja-JP" sz="1400" dirty="0" smtClean="0">
                <a:solidFill>
                  <a:srgbClr val="00B05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10 000 </a:t>
            </a:r>
            <a:r>
              <a:rPr lang="ru-RU" altLang="ja-JP" sz="1000" b="0" dirty="0" smtClean="0">
                <a:solidFill>
                  <a:srgbClr val="00B05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раз </a:t>
            </a:r>
          </a:p>
          <a:p>
            <a:r>
              <a:rPr lang="ru-RU" altLang="ja-JP" sz="1000" b="0" dirty="0" smtClean="0">
                <a:solidFill>
                  <a:srgbClr val="00B05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больше данных на картридж </a:t>
            </a:r>
            <a:r>
              <a:rPr lang="ru-RU" altLang="ja-JP" sz="1000" dirty="0" smtClean="0">
                <a:solidFill>
                  <a:srgbClr val="00B050"/>
                </a:solidFill>
                <a:latin typeface="Arial Black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ЛТО7 или Т2</a:t>
            </a:r>
            <a:r>
              <a:rPr lang="ru-RU" altLang="ja-JP" sz="1000" b="0" dirty="0" smtClean="0">
                <a:solidFill>
                  <a:srgbClr val="00B050"/>
                </a:solidFill>
                <a:latin typeface="Arial Black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altLang="ja-JP" sz="1000" b="0" dirty="0" smtClean="0">
                <a:solidFill>
                  <a:srgbClr val="00B05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чем на </a:t>
            </a:r>
            <a:r>
              <a:rPr lang="en-US" altLang="ja-JP" sz="1000" b="0" dirty="0" smtClean="0">
                <a:solidFill>
                  <a:srgbClr val="00B050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SATA Disk</a:t>
            </a:r>
            <a:r>
              <a:rPr lang="ru-RU" altLang="ja-JP" sz="1000" b="0" dirty="0" smtClean="0">
                <a:solidFill>
                  <a:srgbClr val="00B050"/>
                </a:solidFill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 </a:t>
            </a:r>
            <a:r>
              <a:rPr lang="ru-RU" altLang="ja-JP" sz="1000" b="0" dirty="0" smtClean="0">
                <a:solidFill>
                  <a:srgbClr val="00B05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прежде чем столкнетесь с ошибкой </a:t>
            </a:r>
            <a:endParaRPr lang="ja-JP" altLang="en-US" sz="1000" b="0" dirty="0" smtClean="0">
              <a:solidFill>
                <a:srgbClr val="00B05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endParaRPr lang="ja-JP" altLang="en-US" sz="1000" b="0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183500" y="1052736"/>
            <a:ext cx="3672408" cy="55446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32" name="テキスト ボックス 6"/>
          <p:cNvSpPr txBox="1"/>
          <p:nvPr/>
        </p:nvSpPr>
        <p:spPr>
          <a:xfrm>
            <a:off x="5328680" y="1246478"/>
            <a:ext cx="3382048" cy="261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altLang="ja-JP" sz="1100" b="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В категориях хранения</a:t>
            </a:r>
            <a:endParaRPr lang="ja-JP" altLang="en-US" sz="1100" b="0" dirty="0">
              <a:latin typeface="Arial Black" panose="020B0A040201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33" name="テキスト ボックス 6"/>
          <p:cNvSpPr txBox="1"/>
          <p:nvPr/>
        </p:nvSpPr>
        <p:spPr>
          <a:xfrm>
            <a:off x="5328680" y="1733019"/>
            <a:ext cx="338204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28600" indent="-228600">
              <a:buAutoNum type="alphaLcPeriod"/>
            </a:pPr>
            <a:r>
              <a:rPr lang="ru-RU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ошибка на </a:t>
            </a:r>
            <a:r>
              <a:rPr lang="en-US" altLang="ja-JP" sz="1100" b="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200,000</a:t>
            </a:r>
            <a:r>
              <a:rPr lang="en-US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ru-RU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картриджей </a:t>
            </a:r>
            <a:r>
              <a:rPr lang="en-US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LTO-7,</a:t>
            </a:r>
            <a:endParaRPr lang="ru-RU" altLang="ja-JP" sz="1100" b="0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28600" indent="-228600"/>
            <a:r>
              <a:rPr lang="ru-RU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</a:t>
            </a:r>
            <a:r>
              <a:rPr lang="ru-RU" altLang="ja-JP" sz="1100" b="0" dirty="0" smtClean="0">
                <a:solidFill>
                  <a:srgbClr val="00B05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(«живущих» 30+ лет)</a:t>
            </a:r>
            <a:endParaRPr lang="ja-JP" altLang="en-US" sz="1100" b="0" dirty="0">
              <a:solidFill>
                <a:srgbClr val="00B05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344" y="2360497"/>
            <a:ext cx="2022782" cy="1464547"/>
          </a:xfrm>
          <a:prstGeom prst="rect">
            <a:avLst/>
          </a:prstGeom>
        </p:spPr>
      </p:pic>
      <p:sp>
        <p:nvSpPr>
          <p:cNvPr id="35" name="テキスト ボックス 6"/>
          <p:cNvSpPr txBox="1"/>
          <p:nvPr/>
        </p:nvSpPr>
        <p:spPr>
          <a:xfrm>
            <a:off x="5420904" y="4025692"/>
            <a:ext cx="3382048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b="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</a:t>
            </a:r>
            <a:r>
              <a:rPr lang="en-US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 </a:t>
            </a:r>
            <a:r>
              <a:rPr lang="ru-RU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 ошибка на </a:t>
            </a:r>
            <a:r>
              <a:rPr lang="en-US" altLang="ja-JP" sz="1100" b="0" dirty="0" smtClean="0">
                <a:latin typeface="Arial Black" panose="020B0A040201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20 </a:t>
            </a:r>
            <a:r>
              <a:rPr lang="en-US" altLang="ja-JP" sz="1100" b="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enterprise 6 TB SATA </a:t>
            </a:r>
            <a:r>
              <a:rPr lang="en-US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disks</a:t>
            </a:r>
            <a:r>
              <a:rPr lang="ru-RU" altLang="ja-JP" sz="1100" b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</a:t>
            </a:r>
          </a:p>
          <a:p>
            <a:r>
              <a:rPr lang="ru-RU" altLang="ja-JP" sz="1100" b="0" dirty="0" smtClean="0">
                <a:solidFill>
                  <a:srgbClr val="FF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(«живущих» 3-4 года)</a:t>
            </a:r>
            <a:endParaRPr lang="ja-JP" altLang="en-US" sz="1100" b="0" dirty="0">
              <a:solidFill>
                <a:srgbClr val="FF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050" y="4650321"/>
            <a:ext cx="2105756" cy="177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2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 smtClean="0"/>
              <a:t>Сравнение скорости записи данных</a:t>
            </a:r>
            <a:endParaRPr lang="en-GB" sz="26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9"/>
          <p:cNvSpPr txBox="1">
            <a:spLocks/>
          </p:cNvSpPr>
          <p:nvPr/>
        </p:nvSpPr>
        <p:spPr>
          <a:xfrm>
            <a:off x="539552" y="6093296"/>
            <a:ext cx="8424936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000" b="0" kern="0" dirty="0" smtClean="0">
                <a:latin typeface="Arial" pitchFamily="34" charset="0"/>
                <a:ea typeface="+mn-ea"/>
                <a:cs typeface="Arial" pitchFamily="34" charset="0"/>
              </a:rPr>
              <a:t>При узком окне копирования ленты здорово выручают!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D5C7D-35D6-4578-AEAE-574D06FA264C}" type="slidenum">
              <a:rPr lang="ja-JP" altLang="en-US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179512" y="764704"/>
            <a:ext cx="8856538" cy="572464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ja-JP" sz="1100" dirty="0">
                <a:latin typeface="+mn-lt"/>
                <a:cs typeface="Arial" pitchFamily="34" charset="0"/>
              </a:rPr>
              <a:t>Признанный эксперт ИТ индустрии,  Аналитическое Агентство </a:t>
            </a:r>
            <a:r>
              <a:rPr lang="en-US" altLang="ja-JP" sz="1800" dirty="0">
                <a:latin typeface="+mn-lt"/>
                <a:cs typeface="Arial" pitchFamily="34" charset="0"/>
              </a:rPr>
              <a:t>Clipper Group</a:t>
            </a:r>
            <a:r>
              <a:rPr lang="ru-RU" altLang="ja-JP" sz="1100" dirty="0">
                <a:latin typeface="+mn-lt"/>
                <a:cs typeface="Arial" pitchFamily="34" charset="0"/>
              </a:rPr>
              <a:t>, </a:t>
            </a:r>
            <a:r>
              <a:rPr lang="ru-RU" altLang="ja-JP" sz="1100" dirty="0" smtClean="0">
                <a:latin typeface="+mn-lt"/>
                <a:cs typeface="Arial" pitchFamily="34" charset="0"/>
              </a:rPr>
              <a:t>в 2013 г. провело </a:t>
            </a:r>
            <a:r>
              <a:rPr lang="ru-RU" altLang="ja-JP" sz="1100" dirty="0">
                <a:latin typeface="+mn-lt"/>
                <a:cs typeface="Arial" pitchFamily="34" charset="0"/>
              </a:rPr>
              <a:t>анализ стоимости решений, основанных на Дисковых и Ленточных  системах.  Ценность этого анализа в независимости оценки. Для работы  использовались </a:t>
            </a:r>
            <a:r>
              <a:rPr lang="ru-RU" altLang="ja-JP" sz="1100" dirty="0" smtClean="0">
                <a:latin typeface="+mn-lt"/>
                <a:cs typeface="Arial" pitchFamily="34" charset="0"/>
              </a:rPr>
              <a:t>текущие на тот момент  </a:t>
            </a:r>
            <a:r>
              <a:rPr lang="ru-RU" altLang="ja-JP" sz="1100" dirty="0">
                <a:latin typeface="+mn-lt"/>
                <a:cs typeface="Arial" pitchFamily="34" charset="0"/>
              </a:rPr>
              <a:t>минимальные цены </a:t>
            </a:r>
            <a:r>
              <a:rPr lang="ru-RU" altLang="ja-JP" sz="1100" dirty="0" err="1">
                <a:latin typeface="+mn-lt"/>
                <a:cs typeface="Arial" pitchFamily="34" charset="0"/>
              </a:rPr>
              <a:t>вендоров</a:t>
            </a:r>
            <a:r>
              <a:rPr lang="ru-RU" altLang="ja-JP" sz="1100" dirty="0">
                <a:latin typeface="+mn-lt"/>
                <a:cs typeface="Arial" pitchFamily="34" charset="0"/>
              </a:rPr>
              <a:t> и сервисных компаний   в США</a:t>
            </a:r>
            <a:r>
              <a:rPr lang="ru-RU" altLang="ja-JP" sz="1100" dirty="0" smtClean="0">
                <a:latin typeface="+mn-lt"/>
                <a:cs typeface="Arial" pitchFamily="34" charset="0"/>
              </a:rPr>
              <a:t>.*</a:t>
            </a:r>
            <a:endParaRPr lang="ru-RU" altLang="ja-JP" sz="1100" dirty="0"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ru-RU" altLang="ja-JP" sz="1100" dirty="0">
                <a:latin typeface="+mn-lt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altLang="ja-JP" sz="1600" dirty="0">
                <a:latin typeface="+mn-lt"/>
                <a:cs typeface="Times New Roman" pitchFamily="18" charset="0"/>
              </a:rPr>
              <a:t>По условиям, исходный массив данных  1 РВ в течение 9 лет вырастает до  28 РВ.   </a:t>
            </a:r>
            <a:r>
              <a:rPr lang="en-US" altLang="ja-JP" sz="1600" dirty="0">
                <a:latin typeface="+mn-lt"/>
                <a:cs typeface="Times New Roman" pitchFamily="18" charset="0"/>
              </a:rPr>
              <a:t> </a:t>
            </a:r>
            <a:r>
              <a:rPr lang="ru-RU" altLang="ja-JP" sz="1600" dirty="0">
                <a:latin typeface="+mn-lt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ru-RU" altLang="ja-JP" sz="1600" dirty="0" smtClean="0">
                <a:latin typeface="+mn-lt"/>
                <a:ea typeface="MS PGothic"/>
                <a:cs typeface="Times New Roman" pitchFamily="18" charset="0"/>
              </a:rPr>
              <a:t>(в связи с изменением цен, абсолютные суммы сейчас будут существенно меньше. </a:t>
            </a:r>
          </a:p>
          <a:p>
            <a:pPr>
              <a:defRPr/>
            </a:pPr>
            <a:r>
              <a:rPr lang="ru-RU" altLang="ja-JP" sz="1800" u="sng" dirty="0" smtClean="0">
                <a:latin typeface="+mn-lt"/>
                <a:ea typeface="MS PGothic"/>
                <a:cs typeface="Times New Roman" pitchFamily="18" charset="0"/>
              </a:rPr>
              <a:t>Соотношения актуальны!)</a:t>
            </a:r>
          </a:p>
          <a:p>
            <a:pPr>
              <a:defRPr/>
            </a:pPr>
            <a:endParaRPr lang="ru-RU" altLang="ja-JP" sz="1100" dirty="0"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ru-RU" altLang="ja-JP" sz="1600" dirty="0">
                <a:latin typeface="+mn-lt"/>
                <a:cs typeface="Arial" pitchFamily="34" charset="0"/>
              </a:rPr>
              <a:t>Результаты:</a:t>
            </a:r>
          </a:p>
          <a:p>
            <a:pPr>
              <a:defRPr/>
            </a:pPr>
            <a:r>
              <a:rPr lang="ru-RU" altLang="ja-JP" sz="1600" dirty="0">
                <a:latin typeface="+mn-lt"/>
                <a:cs typeface="Arial" pitchFamily="34" charset="0"/>
              </a:rPr>
              <a:t>                                  </a:t>
            </a:r>
            <a:r>
              <a:rPr lang="ru-RU" altLang="ja-JP" sz="1600" dirty="0" smtClean="0">
                <a:latin typeface="+mn-lt"/>
                <a:cs typeface="Arial" pitchFamily="34" charset="0"/>
              </a:rPr>
              <a:t> </a:t>
            </a:r>
            <a:r>
              <a:rPr lang="ru-RU" altLang="ja-JP" sz="1800" dirty="0" smtClean="0">
                <a:latin typeface="+mn-lt"/>
                <a:cs typeface="Arial" pitchFamily="34" charset="0"/>
              </a:rPr>
              <a:t>     </a:t>
            </a:r>
            <a:r>
              <a:rPr lang="de-DE" altLang="ja-JP" sz="1800" dirty="0" smtClean="0">
                <a:latin typeface="+mn-lt"/>
                <a:cs typeface="Arial" pitchFamily="34" charset="0"/>
              </a:rPr>
              <a:t>	</a:t>
            </a:r>
            <a:r>
              <a:rPr lang="ru-RU" altLang="ja-JP" sz="18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itchFamily="18" charset="0"/>
              </a:rPr>
              <a:t>Диски</a:t>
            </a:r>
            <a:r>
              <a:rPr lang="de-DE" altLang="ja-JP" sz="1800" dirty="0">
                <a:latin typeface="+mn-lt"/>
                <a:cs typeface="Times New Roman" pitchFamily="18" charset="0"/>
              </a:rPr>
              <a:t>	</a:t>
            </a:r>
            <a:r>
              <a:rPr lang="de-DE" altLang="ja-JP" sz="1800" dirty="0" smtClean="0">
                <a:latin typeface="+mn-lt"/>
                <a:cs typeface="Times New Roman" pitchFamily="18" charset="0"/>
              </a:rPr>
              <a:t>     </a:t>
            </a:r>
            <a:r>
              <a:rPr lang="ru-RU" altLang="ja-JP" sz="1800" b="1" dirty="0" smtClean="0">
                <a:solidFill>
                  <a:srgbClr val="92D050"/>
                </a:solidFill>
                <a:latin typeface="+mn-lt"/>
                <a:cs typeface="Times New Roman" pitchFamily="18" charset="0"/>
              </a:rPr>
              <a:t>Ленты </a:t>
            </a:r>
            <a:r>
              <a:rPr lang="ru-RU" altLang="ja-JP" sz="1800" b="1" dirty="0" smtClean="0">
                <a:latin typeface="+mn-lt"/>
                <a:cs typeface="Times New Roman" pitchFamily="18" charset="0"/>
              </a:rPr>
              <a:t>               </a:t>
            </a:r>
            <a:r>
              <a:rPr lang="ru-RU" altLang="ja-JP" sz="1700" b="1" dirty="0" smtClean="0">
                <a:solidFill>
                  <a:srgbClr val="00B050"/>
                </a:solidFill>
                <a:latin typeface="+mn-lt"/>
                <a:cs typeface="Times New Roman" pitchFamily="18" charset="0"/>
              </a:rPr>
              <a:t>Соотношение</a:t>
            </a:r>
            <a:endParaRPr lang="ru-RU" altLang="ja-JP" sz="1700" b="1" dirty="0">
              <a:solidFill>
                <a:srgbClr val="00B050"/>
              </a:solidFill>
              <a:latin typeface="+mn-lt"/>
              <a:cs typeface="Times New Roman" pitchFamily="18" charset="0"/>
            </a:endParaRPr>
          </a:p>
          <a:p>
            <a:pPr>
              <a:defRPr/>
            </a:pPr>
            <a:r>
              <a:rPr lang="ru-RU" altLang="ja-JP" sz="1600" b="1" dirty="0">
                <a:latin typeface="+mn-lt"/>
                <a:cs typeface="Arial" pitchFamily="34" charset="0"/>
              </a:rPr>
              <a:t>Общая стоимость  </a:t>
            </a:r>
          </a:p>
          <a:p>
            <a:pPr>
              <a:defRPr/>
            </a:pPr>
            <a:r>
              <a:rPr lang="ru-RU" altLang="ja-JP" sz="1600" b="1" dirty="0" smtClean="0">
                <a:latin typeface="+mn-lt"/>
                <a:cs typeface="Arial" pitchFamily="34" charset="0"/>
              </a:rPr>
              <a:t>Владения               </a:t>
            </a:r>
            <a:r>
              <a:rPr lang="en-US" altLang="ja-JP" sz="1600" b="1" dirty="0" smtClean="0">
                <a:latin typeface="+mn-lt"/>
                <a:cs typeface="Arial" pitchFamily="34" charset="0"/>
              </a:rPr>
              <a:t>  </a:t>
            </a:r>
            <a:r>
              <a:rPr lang="en-US" altLang="ja-JP" sz="1600" dirty="0">
                <a:latin typeface="+mn-lt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+mn-lt"/>
                <a:cs typeface="Arial" pitchFamily="34" charset="0"/>
              </a:rPr>
              <a:t>            </a:t>
            </a:r>
            <a:r>
              <a:rPr lang="en-US" altLang="ja-JP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$</a:t>
            </a:r>
            <a:r>
              <a:rPr lang="en-US" altLang="ja-JP" sz="16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38,5 </a:t>
            </a:r>
            <a:r>
              <a:rPr lang="en-US" altLang="ja-JP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Mio       </a:t>
            </a:r>
            <a:r>
              <a:rPr lang="en-US" altLang="ja-JP" sz="1600" b="1" dirty="0" smtClean="0">
                <a:solidFill>
                  <a:srgbClr val="92D050"/>
                </a:solidFill>
                <a:latin typeface="+mn-lt"/>
                <a:cs typeface="Arial" pitchFamily="34" charset="0"/>
              </a:rPr>
              <a:t>$1,5 Mio                    </a:t>
            </a:r>
            <a:r>
              <a:rPr lang="ru-RU" altLang="ja-JP" sz="16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26  </a:t>
            </a:r>
            <a:r>
              <a:rPr lang="ru-RU" altLang="ja-JP" sz="1600" b="1" dirty="0">
                <a:solidFill>
                  <a:srgbClr val="00B050"/>
                </a:solidFill>
                <a:latin typeface="+mn-lt"/>
                <a:cs typeface="Arial" pitchFamily="34" charset="0"/>
              </a:rPr>
              <a:t>раз</a:t>
            </a:r>
            <a:r>
              <a:rPr lang="ru-RU" altLang="ja-JP" sz="16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!!!</a:t>
            </a:r>
            <a:endParaRPr lang="en-US" altLang="ja-JP" sz="1600" b="1" dirty="0" smtClean="0">
              <a:solidFill>
                <a:srgbClr val="00B05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endParaRPr lang="ru-RU" altLang="ja-JP" sz="1600" b="1" dirty="0">
              <a:solidFill>
                <a:srgbClr val="00B05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ru-RU" altLang="ja-JP" sz="1600" b="1" dirty="0" smtClean="0">
                <a:latin typeface="+mn-lt"/>
                <a:cs typeface="Arial" pitchFamily="34" charset="0"/>
              </a:rPr>
              <a:t>В </a:t>
            </a:r>
            <a:r>
              <a:rPr lang="ru-RU" altLang="ja-JP" sz="1600" b="1" dirty="0">
                <a:latin typeface="+mn-lt"/>
                <a:cs typeface="Arial" pitchFamily="34" charset="0"/>
              </a:rPr>
              <a:t>т.ч. Электроэнергия  </a:t>
            </a:r>
            <a:r>
              <a:rPr lang="en-US" altLang="ja-JP" sz="1600" b="1" dirty="0">
                <a:latin typeface="+mn-lt"/>
                <a:cs typeface="Arial" pitchFamily="34" charset="0"/>
              </a:rPr>
              <a:t> </a:t>
            </a:r>
            <a:r>
              <a:rPr lang="en-US" altLang="ja-JP" sz="1600" b="1" dirty="0" smtClean="0">
                <a:latin typeface="+mn-lt"/>
                <a:cs typeface="Arial" pitchFamily="34" charset="0"/>
              </a:rPr>
              <a:t>	</a:t>
            </a:r>
            <a:r>
              <a:rPr lang="en-US" altLang="ja-JP" sz="16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$4,9 Mio</a:t>
            </a:r>
            <a:r>
              <a:rPr lang="de-DE" altLang="ja-JP" sz="1600" dirty="0">
                <a:latin typeface="+mn-lt"/>
                <a:cs typeface="Arial" pitchFamily="34" charset="0"/>
              </a:rPr>
              <a:t>	</a:t>
            </a:r>
            <a:r>
              <a:rPr lang="de-DE" altLang="ja-JP" sz="1600" dirty="0" smtClean="0">
                <a:latin typeface="+mn-lt"/>
                <a:cs typeface="Arial" pitchFamily="34" charset="0"/>
              </a:rPr>
              <a:t>   </a:t>
            </a:r>
            <a:r>
              <a:rPr lang="en-US" altLang="ja-JP" sz="1600" b="1" dirty="0" smtClean="0">
                <a:solidFill>
                  <a:srgbClr val="92D050"/>
                </a:solidFill>
                <a:latin typeface="+mn-lt"/>
                <a:cs typeface="Arial" pitchFamily="34" charset="0"/>
              </a:rPr>
              <a:t>$0,047 Mio</a:t>
            </a:r>
            <a:r>
              <a:rPr lang="en-US" altLang="ja-JP" sz="1600" dirty="0">
                <a:latin typeface="+mn-lt"/>
                <a:cs typeface="Arial" pitchFamily="34" charset="0"/>
              </a:rPr>
              <a:t> </a:t>
            </a:r>
            <a:r>
              <a:rPr lang="en-US" altLang="ja-JP" sz="1600" dirty="0" smtClean="0">
                <a:latin typeface="+mn-lt"/>
                <a:cs typeface="Arial" pitchFamily="34" charset="0"/>
              </a:rPr>
              <a:t>         	        </a:t>
            </a:r>
            <a:r>
              <a:rPr lang="en-US" altLang="ja-JP" sz="16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105 </a:t>
            </a:r>
            <a:r>
              <a:rPr lang="ru-RU" altLang="ja-JP" sz="1600" b="1" dirty="0">
                <a:solidFill>
                  <a:srgbClr val="00B050"/>
                </a:solidFill>
                <a:latin typeface="+mn-lt"/>
                <a:cs typeface="Arial" pitchFamily="34" charset="0"/>
              </a:rPr>
              <a:t>раз</a:t>
            </a:r>
            <a:r>
              <a:rPr lang="ru-RU" altLang="ja-JP" sz="16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!!!</a:t>
            </a:r>
            <a:endParaRPr lang="en-US" altLang="ja-JP" sz="1600" b="1" dirty="0" smtClean="0">
              <a:solidFill>
                <a:srgbClr val="00B05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endParaRPr lang="ru-RU" altLang="ja-JP" sz="1600" b="1" dirty="0">
              <a:solidFill>
                <a:srgbClr val="00B05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ru-RU" altLang="ja-JP" sz="1600" b="1" dirty="0" smtClean="0">
                <a:latin typeface="+mn-lt"/>
                <a:cs typeface="Arial" pitchFamily="34" charset="0"/>
              </a:rPr>
              <a:t>Занимаемая площадь</a:t>
            </a:r>
            <a:r>
              <a:rPr lang="de-DE" altLang="ja-JP" sz="1600" b="1" dirty="0" smtClean="0">
                <a:latin typeface="+mn-lt"/>
                <a:cs typeface="Arial" pitchFamily="34" charset="0"/>
              </a:rPr>
              <a:t>			         	          </a:t>
            </a:r>
            <a:r>
              <a:rPr lang="ru-RU" altLang="ja-JP" sz="16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4 </a:t>
            </a:r>
            <a:r>
              <a:rPr lang="ru-RU" altLang="ja-JP" sz="1600" b="1" dirty="0">
                <a:solidFill>
                  <a:srgbClr val="00B050"/>
                </a:solidFill>
                <a:latin typeface="+mn-lt"/>
                <a:cs typeface="Arial" pitchFamily="34" charset="0"/>
              </a:rPr>
              <a:t>раза</a:t>
            </a:r>
            <a:r>
              <a:rPr lang="ru-RU" altLang="ja-JP" sz="1600" b="1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!!!</a:t>
            </a:r>
          </a:p>
          <a:p>
            <a:pPr>
              <a:defRPr/>
            </a:pPr>
            <a:endParaRPr lang="ru-RU" altLang="ja-JP" sz="1400" b="1" dirty="0">
              <a:solidFill>
                <a:srgbClr val="0070C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ru-RU" altLang="ja-JP" sz="1400" b="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Безусловно, для эффективного решения задач</a:t>
            </a:r>
            <a:r>
              <a:rPr lang="ru-RU" altLang="ja-JP" sz="14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 </a:t>
            </a:r>
            <a:r>
              <a:rPr lang="ru-RU" altLang="ja-JP" sz="20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нужны </a:t>
            </a:r>
            <a:r>
              <a:rPr lang="ru-RU" altLang="ja-JP" sz="18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и диски и ленты!</a:t>
            </a:r>
          </a:p>
          <a:p>
            <a:pPr>
              <a:defRPr/>
            </a:pPr>
            <a:r>
              <a:rPr lang="ru-RU" altLang="ja-JP" sz="12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Вопрос состоит в правильном подборе их соотношения  в зависимости от поставленных приоритетов:       </a:t>
            </a:r>
            <a:endParaRPr lang="en-US" altLang="ja-JP" sz="1200" b="1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endParaRPr lang="ru-RU" altLang="ja-JP" sz="1200" b="1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ru-RU" altLang="ja-JP" sz="12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 </a:t>
            </a:r>
            <a:r>
              <a:rPr lang="ru-RU" altLang="ja-JP" sz="14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                            </a:t>
            </a:r>
            <a:r>
              <a:rPr lang="ru-RU" altLang="ja-JP" sz="12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С 50% данных на ленте </a:t>
            </a:r>
            <a:r>
              <a:rPr lang="en-US" altLang="ja-JP" sz="12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OPEX</a:t>
            </a:r>
            <a:r>
              <a:rPr lang="ru-RU" altLang="ja-JP" sz="12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 сокращается на 48%!</a:t>
            </a:r>
          </a:p>
          <a:p>
            <a:pPr>
              <a:defRPr/>
            </a:pPr>
            <a:endParaRPr lang="ru-RU" altLang="ja-JP" sz="800" b="1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defRPr/>
            </a:pPr>
            <a:r>
              <a:rPr lang="ru-RU" altLang="ja-JP" sz="14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                             </a:t>
            </a:r>
            <a:r>
              <a:rPr lang="ru-RU" altLang="ja-JP" sz="12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С 90% данных на ленте </a:t>
            </a:r>
            <a:r>
              <a:rPr lang="en-US" altLang="ja-JP" sz="12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OPEX</a:t>
            </a:r>
            <a:r>
              <a:rPr lang="ru-RU" altLang="ja-JP" sz="12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 сокращается на 87%!</a:t>
            </a:r>
            <a:endParaRPr lang="en-US" altLang="ja-JP" sz="1200" b="1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kumimoji="1" lang="ru-RU" altLang="ja-JP" sz="800" dirty="0" smtClean="0">
              <a:solidFill>
                <a:srgbClr val="0070C0"/>
              </a:solidFill>
              <a:latin typeface="+mn-lt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altLang="ja-JP" sz="1100" dirty="0" smtClean="0">
                <a:latin typeface="+mn-lt"/>
              </a:rPr>
              <a:t>Source: The Clipper Group </a:t>
            </a:r>
            <a:r>
              <a:rPr lang="en-US" altLang="ja-JP" sz="1100" dirty="0" smtClean="0">
                <a:solidFill>
                  <a:srgbClr val="00B050"/>
                </a:solidFill>
                <a:latin typeface="+mn-lt"/>
              </a:rPr>
              <a:t>http://www.clipper.com/research/TCG2013009.pdf</a:t>
            </a:r>
            <a:endParaRPr lang="ru-RU" altLang="ja-JP" sz="1100" dirty="0" smtClean="0">
              <a:solidFill>
                <a:srgbClr val="00B050"/>
              </a:solidFill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endParaRPr lang="ja-JP" altLang="en-US" sz="1100" dirty="0" smtClean="0">
              <a:solidFill>
                <a:srgbClr val="FF0000"/>
              </a:solidFill>
            </a:endParaRPr>
          </a:p>
        </p:txBody>
      </p:sp>
      <p:sp>
        <p:nvSpPr>
          <p:cNvPr id="4" name="Text Placeholder 9"/>
          <p:cNvSpPr txBox="1">
            <a:spLocks/>
          </p:cNvSpPr>
          <p:nvPr/>
        </p:nvSpPr>
        <p:spPr>
          <a:xfrm>
            <a:off x="179512" y="188640"/>
            <a:ext cx="6408712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kern="0" dirty="0" smtClean="0">
                <a:latin typeface="Arial" pitchFamily="34" charset="0"/>
                <a:ea typeface="+mn-ea"/>
                <a:cs typeface="Arial" pitchFamily="34" charset="0"/>
              </a:rPr>
              <a:t>Затраты: снизить </a:t>
            </a:r>
            <a:r>
              <a:rPr lang="en-US" sz="2800" kern="0" dirty="0" smtClean="0">
                <a:latin typeface="Arial" pitchFamily="34" charset="0"/>
                <a:ea typeface="+mn-ea"/>
                <a:cs typeface="Arial" pitchFamily="34" charset="0"/>
              </a:rPr>
              <a:t>CAPEX </a:t>
            </a:r>
            <a:r>
              <a:rPr lang="ru-RU" sz="2800" kern="0" dirty="0" smtClean="0">
                <a:latin typeface="Arial" pitchFamily="34" charset="0"/>
                <a:ea typeface="+mn-ea"/>
                <a:cs typeface="Arial" pitchFamily="34" charset="0"/>
              </a:rPr>
              <a:t>и </a:t>
            </a:r>
            <a:r>
              <a:rPr lang="en-US" sz="2800" kern="0" dirty="0" smtClean="0">
                <a:latin typeface="Arial" pitchFamily="34" charset="0"/>
                <a:ea typeface="+mn-ea"/>
                <a:cs typeface="Arial" pitchFamily="34" charset="0"/>
              </a:rPr>
              <a:t>OPEX</a:t>
            </a:r>
            <a:endParaRPr kumimoji="1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5" descr="world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213" y="2781300"/>
            <a:ext cx="5156200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Line 22"/>
          <p:cNvSpPr>
            <a:spLocks noChangeShapeType="1"/>
          </p:cNvSpPr>
          <p:nvPr/>
        </p:nvSpPr>
        <p:spPr bwMode="auto">
          <a:xfrm flipV="1">
            <a:off x="2808288" y="4329113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16388" name="Line 23"/>
          <p:cNvSpPr>
            <a:spLocks noChangeShapeType="1"/>
          </p:cNvSpPr>
          <p:nvPr/>
        </p:nvSpPr>
        <p:spPr bwMode="auto">
          <a:xfrm flipH="1" flipV="1">
            <a:off x="5468938" y="4149725"/>
            <a:ext cx="615950" cy="709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16391" name="Rectangle 2"/>
          <p:cNvSpPr>
            <a:spLocks noChangeArrowheads="1"/>
          </p:cNvSpPr>
          <p:nvPr/>
        </p:nvSpPr>
        <p:spPr bwMode="auto">
          <a:xfrm>
            <a:off x="107950" y="260350"/>
            <a:ext cx="5111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ru-RU" altLang="fr-FR" sz="2800" dirty="0" smtClean="0">
                <a:latin typeface="+mn-lt"/>
              </a:rPr>
              <a:t>Почему </a:t>
            </a:r>
            <a:r>
              <a:rPr kumimoji="0" lang="en-US" altLang="fr-FR" sz="2800" dirty="0" smtClean="0">
                <a:latin typeface="+mn-lt"/>
              </a:rPr>
              <a:t>FUJIFILM</a:t>
            </a:r>
            <a:r>
              <a:rPr kumimoji="0" lang="ru-RU" altLang="fr-FR" sz="2800" dirty="0" smtClean="0">
                <a:latin typeface="+mn-lt"/>
              </a:rPr>
              <a:t> ? </a:t>
            </a:r>
            <a:endParaRPr kumimoji="0" lang="en-US" altLang="fr-FR" sz="2800" dirty="0">
              <a:latin typeface="+mn-lt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0" y="1044575"/>
            <a:ext cx="9144000" cy="1658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►"/>
            </a:pPr>
            <a:endParaRPr kumimoji="0" lang="fr-FR" altLang="fr-FR" sz="1000" b="0" dirty="0"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►"/>
            </a:pPr>
            <a:r>
              <a:rPr kumimoji="0" lang="ru-RU" altLang="fr-FR" sz="1600" b="0" dirty="0" smtClean="0">
                <a:latin typeface="+mn-lt"/>
              </a:rPr>
              <a:t>Единственный производитель ленточных носителей, в том числе и для «железных» брендов под их логотипами, имеющий 2 собственных производственных центра, что обеспечивает бесперебойность поставок</a:t>
            </a:r>
            <a:endParaRPr kumimoji="0" lang="en-US" altLang="fr-FR" sz="1600" b="0" dirty="0" smtClean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►"/>
            </a:pPr>
            <a:endParaRPr kumimoji="0" lang="en-US" altLang="fr-FR" sz="1000" b="0" dirty="0" smtClean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►"/>
            </a:pPr>
            <a:r>
              <a:rPr kumimoji="0" lang="en-US" altLang="fr-FR" sz="1600" b="0" dirty="0" smtClean="0">
                <a:latin typeface="+mn-lt"/>
              </a:rPr>
              <a:t>3 </a:t>
            </a:r>
            <a:r>
              <a:rPr kumimoji="0" lang="ru-RU" altLang="fr-FR" sz="1600" b="0" dirty="0" smtClean="0">
                <a:latin typeface="+mn-lt"/>
              </a:rPr>
              <a:t>Центра </a:t>
            </a:r>
            <a:r>
              <a:rPr kumimoji="0" lang="ru-RU" altLang="fr-FR" sz="1600" b="0" dirty="0" err="1" smtClean="0">
                <a:latin typeface="+mn-lt"/>
              </a:rPr>
              <a:t>техподдержки</a:t>
            </a:r>
            <a:r>
              <a:rPr kumimoji="0" lang="ru-RU" altLang="fr-FR" sz="1600" b="0" dirty="0" smtClean="0">
                <a:latin typeface="+mn-lt"/>
              </a:rPr>
              <a:t> и услуг</a:t>
            </a:r>
            <a:endParaRPr kumimoji="0" lang="en-US" altLang="fr-FR" sz="1600" b="0" dirty="0" smtClean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►"/>
            </a:pPr>
            <a:endParaRPr kumimoji="0" lang="en-US" altLang="fr-FR" sz="1000" b="0" dirty="0" smtClean="0">
              <a:latin typeface="+mn-lt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rgbClr val="C9293C"/>
              </a:buClr>
              <a:buSzPct val="90000"/>
              <a:buFont typeface="Arial" charset="0"/>
              <a:buNone/>
            </a:pPr>
            <a:endParaRPr kumimoji="0" lang="en-US" altLang="fr-FR" sz="1600" b="0" dirty="0">
              <a:latin typeface="Tahoma" pitchFamily="34" charset="0"/>
            </a:endParaRPr>
          </a:p>
        </p:txBody>
      </p:sp>
      <p:sp>
        <p:nvSpPr>
          <p:cNvPr id="16394" name="Rectangle 18"/>
          <p:cNvSpPr>
            <a:spLocks noChangeArrowheads="1"/>
          </p:cNvSpPr>
          <p:nvPr/>
        </p:nvSpPr>
        <p:spPr bwMode="auto">
          <a:xfrm>
            <a:off x="1331912" y="4716433"/>
            <a:ext cx="33841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ru-RU" altLang="fr-FR" sz="1400" dirty="0" smtClean="0">
                <a:latin typeface="Arial" charset="0"/>
              </a:rPr>
              <a:t>Завод в  </a:t>
            </a:r>
            <a:r>
              <a:rPr kumimoji="0" lang="en-US" altLang="fr-FR" sz="1400" dirty="0" smtClean="0">
                <a:latin typeface="Arial" charset="0"/>
              </a:rPr>
              <a:t>Bedford</a:t>
            </a:r>
            <a:r>
              <a:rPr kumimoji="0" lang="en-US" altLang="fr-FR" sz="1400" dirty="0">
                <a:latin typeface="Arial" charset="0"/>
              </a:rPr>
              <a:t>, Massachusetts</a:t>
            </a:r>
            <a:r>
              <a:rPr kumimoji="0" lang="en-US" altLang="fr-FR" sz="1800" dirty="0">
                <a:latin typeface="Arial" charset="0"/>
              </a:rPr>
              <a:t>, </a:t>
            </a:r>
            <a:r>
              <a:rPr kumimoji="0" lang="ru-RU" altLang="fr-FR" sz="1800" dirty="0" smtClean="0">
                <a:latin typeface="Arial" charset="0"/>
              </a:rPr>
              <a:t>США</a:t>
            </a:r>
            <a:endParaRPr kumimoji="0" lang="en-US" altLang="fr-FR" sz="1400" b="0" dirty="0">
              <a:latin typeface="Arial" charset="0"/>
            </a:endParaRPr>
          </a:p>
        </p:txBody>
      </p:sp>
      <p:sp>
        <p:nvSpPr>
          <p:cNvPr id="16395" name="Rectangle 20"/>
          <p:cNvSpPr>
            <a:spLocks noChangeArrowheads="1"/>
          </p:cNvSpPr>
          <p:nvPr/>
        </p:nvSpPr>
        <p:spPr bwMode="auto">
          <a:xfrm>
            <a:off x="7418388" y="3632200"/>
            <a:ext cx="176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ru-RU" altLang="fr-FR" sz="1400" dirty="0" smtClean="0">
                <a:latin typeface="Arial" charset="0"/>
              </a:rPr>
              <a:t>Производство в </a:t>
            </a:r>
            <a:r>
              <a:rPr kumimoji="0" lang="en-US" altLang="fr-FR" sz="1400" dirty="0" smtClean="0">
                <a:latin typeface="Arial" charset="0"/>
              </a:rPr>
              <a:t> </a:t>
            </a:r>
            <a:r>
              <a:rPr kumimoji="0" lang="en-US" altLang="fr-FR" sz="1400" dirty="0" err="1" smtClean="0">
                <a:latin typeface="Arial" charset="0"/>
              </a:rPr>
              <a:t>Odawara</a:t>
            </a:r>
            <a:r>
              <a:rPr kumimoji="0" lang="en-US" altLang="fr-FR" sz="1400" dirty="0" smtClean="0">
                <a:latin typeface="Arial" charset="0"/>
              </a:rPr>
              <a:t>, </a:t>
            </a:r>
            <a:r>
              <a:rPr kumimoji="0" lang="ru-RU" altLang="fr-FR" sz="1400" dirty="0" smtClean="0">
                <a:latin typeface="Arial" charset="0"/>
              </a:rPr>
              <a:t> Япония</a:t>
            </a:r>
            <a:endParaRPr kumimoji="0" lang="en-US" altLang="fr-FR" sz="1400" dirty="0">
              <a:latin typeface="Arial" charset="0"/>
            </a:endParaRPr>
          </a:p>
        </p:txBody>
      </p:sp>
      <p:sp>
        <p:nvSpPr>
          <p:cNvPr id="16396" name="Rectangle 19"/>
          <p:cNvSpPr>
            <a:spLocks noChangeArrowheads="1"/>
          </p:cNvSpPr>
          <p:nvPr/>
        </p:nvSpPr>
        <p:spPr bwMode="auto">
          <a:xfrm>
            <a:off x="5795963" y="4508500"/>
            <a:ext cx="3348037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ru-RU" altLang="fr-FR" sz="1400" dirty="0" smtClean="0">
                <a:latin typeface="Arial" charset="0"/>
              </a:rPr>
              <a:t>Центр </a:t>
            </a:r>
            <a:r>
              <a:rPr kumimoji="0" lang="ru-RU" altLang="fr-FR" sz="1400" dirty="0" err="1" smtClean="0">
                <a:latin typeface="Arial" charset="0"/>
              </a:rPr>
              <a:t>техподдержки</a:t>
            </a:r>
            <a:r>
              <a:rPr kumimoji="0" lang="ru-RU" altLang="fr-FR" sz="1400" dirty="0" smtClean="0">
                <a:latin typeface="Arial" charset="0"/>
              </a:rPr>
              <a:t> и услуг в</a:t>
            </a:r>
            <a:r>
              <a:rPr kumimoji="0" lang="en-US" altLang="fr-FR" sz="1400" dirty="0" smtClean="0">
                <a:latin typeface="Arial" charset="0"/>
              </a:rPr>
              <a:t> Kleve, </a:t>
            </a:r>
            <a:r>
              <a:rPr kumimoji="0" lang="ru-RU" altLang="fr-FR" sz="1400" dirty="0" smtClean="0">
                <a:latin typeface="Arial" charset="0"/>
              </a:rPr>
              <a:t> Германия</a:t>
            </a:r>
            <a:endParaRPr kumimoji="0" lang="en-US" altLang="fr-FR" sz="1400" dirty="0" smtClean="0"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kumimoji="0" lang="en-US" altLang="fr-FR" sz="1400" dirty="0" smtClean="0">
                <a:latin typeface="Arial" charset="0"/>
              </a:rPr>
              <a:t>Germany</a:t>
            </a:r>
            <a:endParaRPr kumimoji="0" lang="en-US" altLang="fr-FR" sz="1400" dirty="0">
              <a:latin typeface="Arial" charset="0"/>
            </a:endParaRPr>
          </a:p>
        </p:txBody>
      </p:sp>
      <p:pic>
        <p:nvPicPr>
          <p:cNvPr id="16397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5084763"/>
            <a:ext cx="2736850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813" y="5264869"/>
            <a:ext cx="22479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9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125" y="2276475"/>
            <a:ext cx="23622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Connecteur droit avec flèche 2"/>
          <p:cNvCxnSpPr/>
          <p:nvPr/>
        </p:nvCxnSpPr>
        <p:spPr bwMode="auto">
          <a:xfrm flipH="1">
            <a:off x="7236296" y="4149725"/>
            <a:ext cx="288032" cy="17938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8697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Объект 2"/>
          <p:cNvSpPr txBox="1">
            <a:spLocks/>
          </p:cNvSpPr>
          <p:nvPr/>
        </p:nvSpPr>
        <p:spPr>
          <a:xfrm>
            <a:off x="72008" y="1614143"/>
            <a:ext cx="9143999" cy="503237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/>
              <a:defRPr/>
            </a:pPr>
            <a:r>
              <a:rPr lang="ru-RU" sz="2400" b="0" dirty="0" smtClean="0"/>
              <a:t>Протокол передачи: </a:t>
            </a:r>
            <a:r>
              <a:rPr lang="en-US" sz="2300" b="0" dirty="0" smtClean="0">
                <a:solidFill>
                  <a:srgbClr val="00AA00"/>
                </a:solidFill>
              </a:rPr>
              <a:t>FTP(S)</a:t>
            </a:r>
            <a:r>
              <a:rPr lang="ru-RU" sz="2300" b="0" dirty="0" smtClean="0">
                <a:solidFill>
                  <a:srgbClr val="00AA00"/>
                </a:solidFill>
              </a:rPr>
              <a:t> </a:t>
            </a:r>
            <a:r>
              <a:rPr lang="en-US" sz="2300" b="0" dirty="0" smtClean="0">
                <a:solidFill>
                  <a:srgbClr val="00AA00"/>
                </a:solidFill>
              </a:rPr>
              <a:t>/</a:t>
            </a:r>
            <a:r>
              <a:rPr lang="ru-RU" sz="2300" b="0" dirty="0" smtClean="0">
                <a:solidFill>
                  <a:srgbClr val="00AA00"/>
                </a:solidFill>
              </a:rPr>
              <a:t> канал</a:t>
            </a:r>
            <a:endParaRPr lang="ru-RU" sz="2300" b="0" dirty="0" smtClean="0"/>
          </a:p>
          <a:p>
            <a:pPr marL="514350" indent="-514350">
              <a:buAutoNum type="arabicPeriod"/>
              <a:defRPr/>
            </a:pPr>
            <a:r>
              <a:rPr lang="ru-RU" sz="2400" b="0" dirty="0" smtClean="0"/>
              <a:t>Дисковый кэш</a:t>
            </a:r>
            <a:r>
              <a:rPr lang="en-US" sz="2400" b="0" dirty="0" smtClean="0"/>
              <a:t>:</a:t>
            </a:r>
            <a:r>
              <a:rPr lang="ru-RU" sz="2400" b="0" dirty="0"/>
              <a:t> </a:t>
            </a:r>
            <a:r>
              <a:rPr lang="ru-RU" sz="2300" b="0" dirty="0" smtClean="0">
                <a:solidFill>
                  <a:srgbClr val="00AA00"/>
                </a:solidFill>
              </a:rPr>
              <a:t>0,7</a:t>
            </a:r>
            <a:r>
              <a:rPr lang="en-US" sz="2300" b="0" dirty="0" smtClean="0">
                <a:solidFill>
                  <a:srgbClr val="00AA00"/>
                </a:solidFill>
              </a:rPr>
              <a:t> TB </a:t>
            </a:r>
            <a:r>
              <a:rPr lang="ru-RU" sz="2300" b="0" dirty="0" smtClean="0">
                <a:solidFill>
                  <a:srgbClr val="00AA00"/>
                </a:solidFill>
              </a:rPr>
              <a:t>запись + 0,7 </a:t>
            </a:r>
            <a:r>
              <a:rPr lang="en-US" sz="2300" b="0" dirty="0" smtClean="0">
                <a:solidFill>
                  <a:srgbClr val="00AA00"/>
                </a:solidFill>
              </a:rPr>
              <a:t>TB </a:t>
            </a:r>
            <a:r>
              <a:rPr lang="ru-RU" sz="2300" b="0" dirty="0" smtClean="0">
                <a:solidFill>
                  <a:srgbClr val="00AA00"/>
                </a:solidFill>
              </a:rPr>
              <a:t>чтение</a:t>
            </a:r>
          </a:p>
          <a:p>
            <a:pPr marL="514350" indent="-514350">
              <a:buAutoNum type="arabicPeriod"/>
              <a:defRPr/>
            </a:pPr>
            <a:r>
              <a:rPr lang="ru-RU" sz="2400" b="0" dirty="0" smtClean="0"/>
              <a:t>Логика архивирования: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ru-RU" sz="2300" b="0" dirty="0" smtClean="0">
                <a:solidFill>
                  <a:srgbClr val="00AA00"/>
                </a:solidFill>
              </a:rPr>
              <a:t>по накоплению 0</a:t>
            </a:r>
            <a:r>
              <a:rPr lang="en-US" sz="2300" b="0" dirty="0" smtClean="0">
                <a:solidFill>
                  <a:srgbClr val="00AA00"/>
                </a:solidFill>
              </a:rPr>
              <a:t>,5 TB </a:t>
            </a:r>
            <a:r>
              <a:rPr lang="ru-RU" sz="2300" b="0" dirty="0" smtClean="0">
                <a:solidFill>
                  <a:srgbClr val="00AA00"/>
                </a:solidFill>
              </a:rPr>
              <a:t>в кэше,</a:t>
            </a:r>
            <a:br>
              <a:rPr lang="ru-RU" sz="2300" b="0" dirty="0" smtClean="0">
                <a:solidFill>
                  <a:srgbClr val="00AA00"/>
                </a:solidFill>
              </a:rPr>
            </a:br>
            <a:r>
              <a:rPr lang="ru-RU" sz="2300" b="0" dirty="0" smtClean="0">
                <a:solidFill>
                  <a:srgbClr val="00AA00"/>
                </a:solidFill>
              </a:rPr>
              <a:t>но не реже 1 раза в 24 часа</a:t>
            </a:r>
            <a:endParaRPr lang="ru-RU" sz="2400" b="0" dirty="0" smtClean="0"/>
          </a:p>
          <a:p>
            <a:pPr marL="514350" indent="-514350">
              <a:buAutoNum type="arabicPeriod"/>
              <a:defRPr/>
            </a:pPr>
            <a:r>
              <a:rPr lang="ru-RU" sz="2400" b="0" dirty="0" smtClean="0"/>
              <a:t>Емкость</a:t>
            </a:r>
            <a:r>
              <a:rPr lang="en-US" sz="2400" b="0" dirty="0" smtClean="0"/>
              <a:t>: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sz="2300" b="0" dirty="0" smtClean="0">
                <a:solidFill>
                  <a:srgbClr val="00AA00"/>
                </a:solidFill>
              </a:rPr>
              <a:t>Не ограничена </a:t>
            </a:r>
            <a:r>
              <a:rPr lang="ru-RU" sz="1600" b="0" dirty="0" smtClean="0">
                <a:solidFill>
                  <a:srgbClr val="00AA00"/>
                </a:solidFill>
              </a:rPr>
              <a:t>(с шагом 1,5 </a:t>
            </a:r>
            <a:r>
              <a:rPr lang="en-US" sz="1600" b="0" dirty="0" smtClean="0">
                <a:solidFill>
                  <a:srgbClr val="00AA00"/>
                </a:solidFill>
              </a:rPr>
              <a:t>TB)</a:t>
            </a:r>
            <a:endParaRPr lang="ru-RU" sz="1600" b="0" dirty="0">
              <a:solidFill>
                <a:srgbClr val="00AA00"/>
              </a:solidFill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4644008" y="4221088"/>
            <a:ext cx="1440160" cy="720080"/>
          </a:xfrm>
          <a:prstGeom prst="line">
            <a:avLst/>
          </a:prstGeom>
          <a:ln w="31750">
            <a:prstDash val="sys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004048" y="5157192"/>
            <a:ext cx="1728192" cy="1008112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203848" y="4869160"/>
            <a:ext cx="1420586" cy="4441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5013176"/>
            <a:ext cx="1420586" cy="4441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"/>
            <a:ext cx="8139569" cy="10527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Запуск показательного </a:t>
            </a:r>
            <a:r>
              <a:rPr lang="ru-RU" sz="2400" b="1" dirty="0" smtClean="0"/>
              <a:t>сервиса хранения </a:t>
            </a:r>
          </a:p>
          <a:p>
            <a:r>
              <a:rPr lang="ru-RU" sz="2400" b="1" dirty="0" smtClean="0"/>
              <a:t>на диско-ленточной системе</a:t>
            </a:r>
            <a:endParaRPr lang="ru-RU" sz="2400" dirty="0"/>
          </a:p>
        </p:txBody>
      </p:sp>
      <p:pic>
        <p:nvPicPr>
          <p:cNvPr id="9" name="Изображение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521" y="908720"/>
            <a:ext cx="2204479" cy="1410847"/>
          </a:xfrm>
          <a:prstGeom prst="rect">
            <a:avLst/>
          </a:prstGeom>
        </p:spPr>
      </p:pic>
      <p:sp>
        <p:nvSpPr>
          <p:cNvPr id="2" name="Улыбающееся лицо 1"/>
          <p:cNvSpPr/>
          <p:nvPr/>
        </p:nvSpPr>
        <p:spPr>
          <a:xfrm>
            <a:off x="251520" y="4869160"/>
            <a:ext cx="864096" cy="809897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5157192"/>
            <a:ext cx="1420586" cy="4441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Сервер доступа</a:t>
            </a:r>
            <a:endParaRPr lang="ru-RU" sz="16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1547664" y="5373216"/>
            <a:ext cx="1078376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Цилиндр 12"/>
          <p:cNvSpPr/>
          <p:nvPr/>
        </p:nvSpPr>
        <p:spPr>
          <a:xfrm>
            <a:off x="3635896" y="6093296"/>
            <a:ext cx="1420586" cy="672548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Дисковая СХД</a:t>
            </a:r>
            <a:endParaRPr lang="ru-RU" sz="1600" dirty="0"/>
          </a:p>
        </p:txBody>
      </p:sp>
      <p:sp>
        <p:nvSpPr>
          <p:cNvPr id="14" name="Куб 13"/>
          <p:cNvSpPr/>
          <p:nvPr/>
        </p:nvSpPr>
        <p:spPr>
          <a:xfrm>
            <a:off x="6732240" y="4581128"/>
            <a:ext cx="2016224" cy="1849158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/>
              <a:t>Ленточная</a:t>
            </a:r>
            <a:br>
              <a:rPr lang="ru-RU" sz="1800" dirty="0" smtClean="0"/>
            </a:br>
            <a:r>
              <a:rPr lang="ru-RU" sz="1800" dirty="0" smtClean="0"/>
              <a:t>СХД</a:t>
            </a:r>
            <a:endParaRPr lang="ru-RU" sz="1800" dirty="0"/>
          </a:p>
        </p:txBody>
      </p:sp>
      <p:sp>
        <p:nvSpPr>
          <p:cNvPr id="15" name="Облако 14"/>
          <p:cNvSpPr/>
          <p:nvPr/>
        </p:nvSpPr>
        <p:spPr>
          <a:xfrm>
            <a:off x="4716016" y="2924944"/>
            <a:ext cx="2808312" cy="128762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/>
              <a:t>Управляющее </a:t>
            </a:r>
          </a:p>
          <a:p>
            <a:pPr algn="ctr"/>
            <a:r>
              <a:rPr lang="ru-RU" sz="1800" dirty="0" smtClean="0"/>
              <a:t>ПО</a:t>
            </a:r>
            <a:endParaRPr lang="ru-RU" sz="18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563888" y="5601329"/>
            <a:ext cx="720080" cy="584123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084168" y="4221088"/>
            <a:ext cx="864096" cy="504056"/>
          </a:xfrm>
          <a:prstGeom prst="line">
            <a:avLst/>
          </a:prstGeom>
          <a:ln w="31750">
            <a:prstDash val="sys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224334" y="4653136"/>
            <a:ext cx="152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dirty="0" smtClean="0">
                <a:latin typeface="+mn-lt"/>
              </a:rPr>
              <a:t>1. Протокол</a:t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передачи</a:t>
            </a:r>
            <a:endParaRPr lang="ru-RU" sz="18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691680" y="5733256"/>
            <a:ext cx="2275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+mn-lt"/>
              </a:rPr>
              <a:t>2. </a:t>
            </a:r>
            <a:r>
              <a:rPr lang="ru-RU" sz="1800" dirty="0" smtClean="0">
                <a:latin typeface="+mn-lt"/>
              </a:rPr>
              <a:t>Дисковый  </a:t>
            </a:r>
            <a:r>
              <a:rPr lang="de-DE" sz="1800" dirty="0" smtClean="0">
                <a:latin typeface="+mn-lt"/>
              </a:rPr>
              <a:t>  </a:t>
            </a:r>
            <a:r>
              <a:rPr lang="ru-RU" sz="1800" dirty="0" smtClean="0">
                <a:latin typeface="+mn-lt"/>
              </a:rPr>
              <a:t>кэш</a:t>
            </a:r>
            <a:endParaRPr lang="ru-RU" sz="18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11960" y="4221088"/>
            <a:ext cx="482453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latin typeface="+mn-lt"/>
              </a:rPr>
              <a:t> 3.     Логика                </a:t>
            </a:r>
            <a:r>
              <a:rPr lang="de-DE" sz="1700" dirty="0" smtClean="0">
                <a:latin typeface="+mn-lt"/>
              </a:rPr>
              <a:t> </a:t>
            </a:r>
            <a:r>
              <a:rPr lang="ru-RU" sz="1700" dirty="0" smtClean="0">
                <a:latin typeface="+mn-lt"/>
              </a:rPr>
              <a:t>архивирования</a:t>
            </a:r>
            <a:endParaRPr lang="ru-RU" sz="1700" dirty="0">
              <a:latin typeface="+mn-lt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27618" y="6444044"/>
            <a:ext cx="3116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 </a:t>
            </a:r>
            <a:r>
              <a:rPr lang="ru-RU" sz="1800" dirty="0" smtClean="0">
                <a:latin typeface="+mn-lt"/>
              </a:rPr>
              <a:t>4. Объем данных</a:t>
            </a:r>
            <a:endParaRPr lang="ru-RU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4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916832"/>
            <a:ext cx="7772400" cy="180020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 !</a:t>
            </a:r>
            <a:endParaRPr lang="en-GB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D5C7D-35D6-4578-AEAE-574D06FA264C}" type="slidenum">
              <a:rPr lang="ja-JP" altLang="en-US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2"/>
          <p:cNvSpPr txBox="1">
            <a:spLocks noGrp="1"/>
          </p:cNvSpPr>
          <p:nvPr/>
        </p:nvSpPr>
        <p:spPr bwMode="auto">
          <a:xfrm>
            <a:off x="8532813" y="6489700"/>
            <a:ext cx="503237" cy="252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928637D-D7FA-495D-A82E-8322DC344AFC}" type="slidenum">
              <a:rPr kumimoji="0" lang="ja-JP" altLang="en-US" sz="1400" b="0">
                <a:latin typeface="+mn-lt"/>
                <a:ea typeface="ＭＳ Ｐゴシック" charset="-128"/>
              </a:rPr>
              <a:pPr algn="r">
                <a:defRPr/>
              </a:pPr>
              <a:t>2</a:t>
            </a:fld>
            <a:endParaRPr kumimoji="0" lang="en-US" altLang="ja-JP" sz="1400" b="0" dirty="0">
              <a:latin typeface="+mn-lt"/>
              <a:ea typeface="ＭＳ Ｐゴシック" charset="-128"/>
            </a:endParaRPr>
          </a:p>
        </p:txBody>
      </p:sp>
      <p:sp>
        <p:nvSpPr>
          <p:cNvPr id="13" name="テキスト ボックス 6"/>
          <p:cNvSpPr txBox="1"/>
          <p:nvPr/>
        </p:nvSpPr>
        <p:spPr>
          <a:xfrm>
            <a:off x="236649" y="1556792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8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Объемы генерируемых данных в мире</a:t>
            </a:r>
          </a:p>
          <a:p>
            <a:pPr algn="ctr"/>
            <a:r>
              <a:rPr lang="ru-RU" altLang="ja-JP" sz="28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удваиваются каждые 1,5 года</a:t>
            </a:r>
            <a:endParaRPr lang="ja-JP" altLang="en-US" sz="2800" dirty="0">
              <a:solidFill>
                <a:schemeClr val="bg1">
                  <a:lumMod val="65000"/>
                </a:schemeClr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323528" y="3501008"/>
            <a:ext cx="8652010" cy="2988692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«</a:t>
            </a:r>
            <a:r>
              <a:rPr lang="ru-RU" sz="1800" dirty="0"/>
              <a:t>Что из себя </a:t>
            </a:r>
            <a:r>
              <a:rPr lang="ru-RU" sz="1800" dirty="0" smtClean="0"/>
              <a:t>представляют современные </a:t>
            </a:r>
            <a:r>
              <a:rPr lang="ru-RU" sz="1800" dirty="0"/>
              <a:t>торгово-экономические отношения? </a:t>
            </a:r>
            <a:r>
              <a:rPr lang="ru-RU" sz="1800" dirty="0" smtClean="0"/>
              <a:t>Электронные </a:t>
            </a:r>
            <a:r>
              <a:rPr lang="ru-RU" sz="1800" dirty="0"/>
              <a:t>торги, электронный обмен информацией</a:t>
            </a:r>
            <a:r>
              <a:rPr lang="ru-RU" sz="1800" dirty="0" smtClean="0"/>
              <a:t>…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Это означает, что прежде всего необходимо </a:t>
            </a:r>
            <a:r>
              <a:rPr lang="ru-RU" sz="1800" dirty="0" smtClean="0"/>
              <a:t>заняться оцифровкой </a:t>
            </a:r>
            <a:r>
              <a:rPr lang="ru-RU" sz="1800" dirty="0"/>
              <a:t>экономического </a:t>
            </a:r>
            <a:r>
              <a:rPr lang="ru-RU" sz="1800" dirty="0" smtClean="0"/>
              <a:t>пространства»</a:t>
            </a:r>
          </a:p>
          <a:p>
            <a:pPr marL="0" indent="0">
              <a:buNone/>
            </a:pPr>
            <a:r>
              <a:rPr lang="ru-RU" sz="1800" dirty="0"/>
              <a:t>Председатель Коллегии ЕЭК Т.С. Саркисян 11 ноября 2016 г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Чтобы с данными было можно работать,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2"/>
                </a:solidFill>
              </a:rPr>
              <a:t> </a:t>
            </a:r>
            <a:r>
              <a:rPr lang="ru-RU" sz="2400" b="1" dirty="0" smtClean="0">
                <a:solidFill>
                  <a:schemeClr val="accent2"/>
                </a:solidFill>
              </a:rPr>
              <a:t>                                   их нужно как-то и </a:t>
            </a:r>
            <a:r>
              <a:rPr lang="ru-RU" sz="2400" b="1" dirty="0">
                <a:solidFill>
                  <a:schemeClr val="accent2"/>
                </a:solidFill>
              </a:rPr>
              <a:t>г</a:t>
            </a:r>
            <a:r>
              <a:rPr lang="ru-RU" sz="2400" b="1" dirty="0" smtClean="0">
                <a:solidFill>
                  <a:schemeClr val="accent2"/>
                </a:solidFill>
              </a:rPr>
              <a:t>де-то хранить?! </a:t>
            </a:r>
            <a:endParaRPr lang="ru-RU" sz="2400" b="1" dirty="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endParaRPr lang="ja-JP" altLang="en-US" sz="3000" b="1" i="1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6157" y="332656"/>
            <a:ext cx="5976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ja-JP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Еще не «матрица», но….</a:t>
            </a:r>
            <a:endParaRPr lang="ja-JP" altLang="en-US" dirty="0"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6649" y="2780928"/>
            <a:ext cx="8799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ja-JP" sz="2000" dirty="0" smtClean="0">
                <a:solidFill>
                  <a:schemeClr val="tx2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Промышленность, финансы, торговля, социальная сфера</a:t>
            </a:r>
            <a:endParaRPr lang="ja-JP" altLang="en-US" sz="2000" dirty="0">
              <a:solidFill>
                <a:schemeClr val="tx2"/>
              </a:solidFill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61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251520" y="1196752"/>
            <a:ext cx="8640960" cy="49685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820105" y="4507445"/>
            <a:ext cx="5714129" cy="224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kumimoji="1" lang="fr-FR" sz="2400" b="1">
              <a:solidFill>
                <a:srgbClr val="000000"/>
              </a:solidFill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1520" y="260648"/>
            <a:ext cx="6150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Arial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Пример регламентов о хранении данных</a:t>
            </a:r>
            <a:endParaRPr kumimoji="1" lang="en-US" sz="2000" dirty="0">
              <a:solidFill>
                <a:srgbClr val="000000"/>
              </a:solidFill>
              <a:latin typeface="Arial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14" name="Graphique 13"/>
          <p:cNvGraphicFramePr>
            <a:graphicFrameLocks/>
          </p:cNvGraphicFramePr>
          <p:nvPr>
            <p:extLst/>
          </p:nvPr>
        </p:nvGraphicFramePr>
        <p:xfrm>
          <a:off x="323528" y="2564904"/>
          <a:ext cx="8424936" cy="216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899592" y="4005064"/>
            <a:ext cx="214855" cy="486137"/>
          </a:xfrm>
          <a:prstGeom prst="rect">
            <a:avLst/>
          </a:prstGeom>
          <a:solidFill>
            <a:srgbClr val="FFC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64088" y="4005064"/>
            <a:ext cx="214855" cy="4861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55776" y="4005064"/>
            <a:ext cx="214855" cy="486137"/>
          </a:xfrm>
          <a:prstGeom prst="rect">
            <a:avLst/>
          </a:prstGeom>
          <a:solidFill>
            <a:srgbClr val="FFC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63888" y="3501008"/>
            <a:ext cx="214855" cy="10181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80312" y="3429000"/>
            <a:ext cx="214855" cy="10181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244408" y="2996952"/>
            <a:ext cx="214855" cy="14558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91680" y="2924944"/>
            <a:ext cx="214855" cy="1527859"/>
          </a:xfrm>
          <a:prstGeom prst="rect">
            <a:avLst/>
          </a:prstGeom>
          <a:solidFill>
            <a:srgbClr val="FFC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27984" y="2924944"/>
            <a:ext cx="216024" cy="15841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72200" y="2996952"/>
            <a:ext cx="216024" cy="14401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fr-FR" b="1">
              <a:solidFill>
                <a:srgbClr val="FFFFFF"/>
              </a:solidFill>
              <a:latin typeface="Arial"/>
              <a:ea typeface="Arial Unicode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2" y="4509120"/>
            <a:ext cx="80614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Контракты (</a:t>
            </a:r>
            <a:r>
              <a:rPr kumimoji="1" lang="en-US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e-form</a:t>
            </a: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)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59632" y="4509120"/>
            <a:ext cx="1091626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Контракты на недвижимость и землю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67744" y="4509120"/>
            <a:ext cx="88728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Годовая отчетность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9832" y="4509120"/>
            <a:ext cx="1100025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Данные госпитализации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95936" y="4509120"/>
            <a:ext cx="101823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Переливание крови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932040" y="4509120"/>
            <a:ext cx="115212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Муниципальные данные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12160" y="4509120"/>
            <a:ext cx="98163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Социальные службы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76256" y="4509120"/>
            <a:ext cx="111397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Успеваемость студентов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812360" y="4509120"/>
            <a:ext cx="10285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9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Строительная документация</a:t>
            </a:r>
            <a:endParaRPr kumimoji="1" lang="fr-FR" sz="9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71600" y="5085184"/>
            <a:ext cx="2093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1800" b="1" dirty="0" smtClean="0">
                <a:solidFill>
                  <a:srgbClr val="FFA953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Бизнес</a:t>
            </a:r>
            <a:endParaRPr kumimoji="1" lang="en-US" sz="1800" b="1" dirty="0">
              <a:solidFill>
                <a:srgbClr val="FFA953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87824" y="5085184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1800" b="1" dirty="0" smtClean="0">
                <a:solidFill>
                  <a:srgbClr val="2D2DB9">
                    <a:lumMod val="60000"/>
                    <a:lumOff val="40000"/>
                  </a:srgbClr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Здравоохранение</a:t>
            </a:r>
            <a:endParaRPr kumimoji="1" lang="en-US" sz="1800" b="1" dirty="0">
              <a:solidFill>
                <a:srgbClr val="2D2DB9">
                  <a:lumMod val="60000"/>
                  <a:lumOff val="40000"/>
                </a:srgbClr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68144" y="5085184"/>
            <a:ext cx="1877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1800" b="1" dirty="0" smtClean="0">
                <a:solidFill>
                  <a:srgbClr val="0099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Общество</a:t>
            </a:r>
            <a:endParaRPr kumimoji="1" lang="en-US" sz="1800" b="1" dirty="0">
              <a:solidFill>
                <a:srgbClr val="0099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55576" y="3501008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10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419872" y="2996952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20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100392" y="2420888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30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411760" y="3501008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10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 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220072" y="3501008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10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236296" y="2924944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20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156176" y="2420888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30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83968" y="2420888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30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547664" y="2420888"/>
            <a:ext cx="50970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105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30 </a:t>
            </a:r>
            <a:r>
              <a:rPr kumimoji="1" lang="ru-RU" sz="105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лет</a:t>
            </a:r>
            <a:endParaRPr kumimoji="1" lang="en-US" sz="105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27585" y="1484784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Сроки хранения, законодательно предписываемые в Евросоюзе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50" charset="-128"/>
                <a:cs typeface="Arial" panose="020B0604020202020204" pitchFamily="34" charset="0"/>
              </a:rPr>
              <a:t>(на примере Франции)</a:t>
            </a:r>
            <a:endParaRPr kumimoji="1" lang="en-US" sz="1800" b="1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2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1520" y="1124744"/>
            <a:ext cx="8132440" cy="4176464"/>
          </a:xfrm>
        </p:spPr>
        <p:txBody>
          <a:bodyPr anchor="ctr"/>
          <a:lstStyle/>
          <a:p>
            <a:pPr algn="ctr"/>
            <a:endParaRPr lang="ru-RU" sz="2800" b="1" dirty="0" smtClean="0"/>
          </a:p>
          <a:p>
            <a:pPr algn="ctr"/>
            <a:r>
              <a:rPr lang="ru-RU" sz="2800" b="1" dirty="0" smtClean="0"/>
              <a:t>И что делать?</a:t>
            </a:r>
          </a:p>
          <a:p>
            <a:pPr algn="ctr"/>
            <a:r>
              <a:rPr lang="ru-RU" sz="2800" b="1" dirty="0" smtClean="0"/>
              <a:t> Как хранить резко вырастущий </a:t>
            </a:r>
          </a:p>
          <a:p>
            <a:pPr algn="ctr"/>
            <a:r>
              <a:rPr lang="ru-RU" sz="2800" b="1" dirty="0" smtClean="0"/>
              <a:t>объем данных? </a:t>
            </a:r>
          </a:p>
          <a:p>
            <a:endParaRPr lang="ru-RU" altLang="ja-JP" sz="2800" b="1" i="1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ru-RU" altLang="ja-JP" sz="2800" b="1" i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если сейчас даже бэкап, </a:t>
            </a:r>
          </a:p>
          <a:p>
            <a:r>
              <a:rPr lang="ru-RU" altLang="ja-JP" sz="2800" b="1" i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который у нас  принято </a:t>
            </a:r>
          </a:p>
          <a:p>
            <a:r>
              <a:rPr lang="ru-RU" altLang="ja-JP" sz="2800" b="1" i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громко величать архивом, </a:t>
            </a:r>
          </a:p>
          <a:p>
            <a:r>
              <a:rPr lang="ru-RU" altLang="ja-JP" sz="2800" b="1" i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вызывает проблемы ?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(только не надо про облако! Оно тоже где-то «лежать» должно!)</a:t>
            </a:r>
            <a:endParaRPr lang="en-GB" sz="18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D5C7D-35D6-4578-AEAE-574D06FA264C}" type="slidenum">
              <a:rPr lang="ja-JP" altLang="en-US" smtClean="0"/>
              <a:pPr>
                <a:defRPr/>
              </a:pPr>
              <a:t>4</a:t>
            </a:fld>
            <a:endParaRPr lang="en-US" altLang="ja-JP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708920"/>
            <a:ext cx="2123728" cy="201622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9512" y="260647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ja-JP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У нас регламентов пока нет. Но будут.</a:t>
            </a:r>
            <a:endParaRPr lang="ja-JP" altLang="en-US" dirty="0"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D5C7D-35D6-4578-AEAE-574D06FA264C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6226175" y="1519238"/>
            <a:ext cx="1222375" cy="1495425"/>
          </a:xfrm>
          <a:custGeom>
            <a:avLst/>
            <a:gdLst>
              <a:gd name="T0" fmla="*/ 460 w 921"/>
              <a:gd name="T1" fmla="*/ 0 h 845"/>
              <a:gd name="T2" fmla="*/ 0 w 921"/>
              <a:gd name="T3" fmla="*/ 845 h 845"/>
              <a:gd name="T4" fmla="*/ 921 w 921"/>
              <a:gd name="T5" fmla="*/ 845 h 845"/>
              <a:gd name="T6" fmla="*/ 460 w 921"/>
              <a:gd name="T7" fmla="*/ 0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1" h="845">
                <a:moveTo>
                  <a:pt x="460" y="0"/>
                </a:moveTo>
                <a:lnTo>
                  <a:pt x="0" y="845"/>
                </a:lnTo>
                <a:lnTo>
                  <a:pt x="921" y="845"/>
                </a:lnTo>
                <a:lnTo>
                  <a:pt x="46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5818188" y="3071813"/>
            <a:ext cx="2036762" cy="941387"/>
          </a:xfrm>
          <a:custGeom>
            <a:avLst/>
            <a:gdLst>
              <a:gd name="T0" fmla="*/ 1248 w 1536"/>
              <a:gd name="T1" fmla="*/ 0 h 532"/>
              <a:gd name="T2" fmla="*/ 291 w 1536"/>
              <a:gd name="T3" fmla="*/ 0 h 532"/>
              <a:gd name="T4" fmla="*/ 0 w 1536"/>
              <a:gd name="T5" fmla="*/ 532 h 532"/>
              <a:gd name="T6" fmla="*/ 1536 w 1536"/>
              <a:gd name="T7" fmla="*/ 532 h 532"/>
              <a:gd name="T8" fmla="*/ 1248 w 1536"/>
              <a:gd name="T9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532">
                <a:moveTo>
                  <a:pt x="1248" y="0"/>
                </a:moveTo>
                <a:lnTo>
                  <a:pt x="291" y="0"/>
                </a:lnTo>
                <a:lnTo>
                  <a:pt x="0" y="532"/>
                </a:lnTo>
                <a:lnTo>
                  <a:pt x="1536" y="532"/>
                </a:lnTo>
                <a:lnTo>
                  <a:pt x="1248" y="0"/>
                </a:lnTo>
                <a:close/>
              </a:path>
            </a:pathLst>
          </a:custGeom>
          <a:solidFill>
            <a:srgbClr val="EBC485"/>
          </a:solidFill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5408613" y="4071938"/>
            <a:ext cx="2857500" cy="949325"/>
          </a:xfrm>
          <a:custGeom>
            <a:avLst/>
            <a:gdLst>
              <a:gd name="T0" fmla="*/ 2147483647 w 2155"/>
              <a:gd name="T1" fmla="*/ 0 h 536"/>
              <a:gd name="T2" fmla="*/ 2147483647 w 2155"/>
              <a:gd name="T3" fmla="*/ 0 h 536"/>
              <a:gd name="T4" fmla="*/ 0 w 2155"/>
              <a:gd name="T5" fmla="*/ 2147483647 h 536"/>
              <a:gd name="T6" fmla="*/ 2147483647 w 2155"/>
              <a:gd name="T7" fmla="*/ 2147483647 h 536"/>
              <a:gd name="T8" fmla="*/ 2147483647 w 2155"/>
              <a:gd name="T9" fmla="*/ 0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55"/>
              <a:gd name="T16" fmla="*/ 0 h 536"/>
              <a:gd name="T17" fmla="*/ 2155 w 215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55" h="536">
                <a:moveTo>
                  <a:pt x="1864" y="0"/>
                </a:moveTo>
                <a:lnTo>
                  <a:pt x="293" y="0"/>
                </a:lnTo>
                <a:lnTo>
                  <a:pt x="0" y="536"/>
                </a:lnTo>
                <a:lnTo>
                  <a:pt x="2155" y="536"/>
                </a:lnTo>
                <a:lnTo>
                  <a:pt x="1864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>
            <a:off x="5010150" y="5078413"/>
            <a:ext cx="3657600" cy="1779587"/>
          </a:xfrm>
          <a:custGeom>
            <a:avLst/>
            <a:gdLst>
              <a:gd name="T0" fmla="*/ 2757 w 2757"/>
              <a:gd name="T1" fmla="*/ 522 h 522"/>
              <a:gd name="T2" fmla="*/ 2473 w 2757"/>
              <a:gd name="T3" fmla="*/ 0 h 522"/>
              <a:gd name="T4" fmla="*/ 283 w 2757"/>
              <a:gd name="T5" fmla="*/ 0 h 522"/>
              <a:gd name="T6" fmla="*/ 0 w 2757"/>
              <a:gd name="T7" fmla="*/ 522 h 522"/>
              <a:gd name="T8" fmla="*/ 2757 w 2757"/>
              <a:gd name="T9" fmla="*/ 522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7" h="522">
                <a:moveTo>
                  <a:pt x="2757" y="522"/>
                </a:moveTo>
                <a:lnTo>
                  <a:pt x="2473" y="0"/>
                </a:lnTo>
                <a:lnTo>
                  <a:pt x="283" y="0"/>
                </a:lnTo>
                <a:lnTo>
                  <a:pt x="0" y="522"/>
                </a:lnTo>
                <a:lnTo>
                  <a:pt x="2757" y="522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+mn-lt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574800" y="1498600"/>
            <a:ext cx="1222375" cy="1493838"/>
          </a:xfrm>
          <a:custGeom>
            <a:avLst/>
            <a:gdLst>
              <a:gd name="T0" fmla="*/ 460 w 921"/>
              <a:gd name="T1" fmla="*/ 0 h 845"/>
              <a:gd name="T2" fmla="*/ 0 w 921"/>
              <a:gd name="T3" fmla="*/ 845 h 845"/>
              <a:gd name="T4" fmla="*/ 921 w 921"/>
              <a:gd name="T5" fmla="*/ 845 h 845"/>
              <a:gd name="T6" fmla="*/ 460 w 921"/>
              <a:gd name="T7" fmla="*/ 0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1" h="845">
                <a:moveTo>
                  <a:pt x="460" y="0"/>
                </a:moveTo>
                <a:lnTo>
                  <a:pt x="0" y="845"/>
                </a:lnTo>
                <a:lnTo>
                  <a:pt x="921" y="845"/>
                </a:lnTo>
                <a:lnTo>
                  <a:pt x="46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57238" y="4003913"/>
            <a:ext cx="2857500" cy="1042512"/>
          </a:xfrm>
          <a:custGeom>
            <a:avLst/>
            <a:gdLst>
              <a:gd name="T0" fmla="*/ 2147483647 w 2155"/>
              <a:gd name="T1" fmla="*/ 0 h 536"/>
              <a:gd name="T2" fmla="*/ 2147483647 w 2155"/>
              <a:gd name="T3" fmla="*/ 0 h 536"/>
              <a:gd name="T4" fmla="*/ 0 w 2155"/>
              <a:gd name="T5" fmla="*/ 2147483647 h 536"/>
              <a:gd name="T6" fmla="*/ 2147483647 w 2155"/>
              <a:gd name="T7" fmla="*/ 2147483647 h 536"/>
              <a:gd name="T8" fmla="*/ 2147483647 w 2155"/>
              <a:gd name="T9" fmla="*/ 0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55"/>
              <a:gd name="T16" fmla="*/ 0 h 536"/>
              <a:gd name="T17" fmla="*/ 2155 w 215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55" h="536">
                <a:moveTo>
                  <a:pt x="1864" y="0"/>
                </a:moveTo>
                <a:lnTo>
                  <a:pt x="293" y="0"/>
                </a:lnTo>
                <a:lnTo>
                  <a:pt x="0" y="536"/>
                </a:lnTo>
                <a:lnTo>
                  <a:pt x="2155" y="536"/>
                </a:lnTo>
                <a:lnTo>
                  <a:pt x="1864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1166813" y="3052763"/>
            <a:ext cx="2036762" cy="939800"/>
          </a:xfrm>
          <a:custGeom>
            <a:avLst/>
            <a:gdLst>
              <a:gd name="T0" fmla="*/ 1248 w 1536"/>
              <a:gd name="T1" fmla="*/ 0 h 532"/>
              <a:gd name="T2" fmla="*/ 291 w 1536"/>
              <a:gd name="T3" fmla="*/ 0 h 532"/>
              <a:gd name="T4" fmla="*/ 0 w 1536"/>
              <a:gd name="T5" fmla="*/ 532 h 532"/>
              <a:gd name="T6" fmla="*/ 1536 w 1536"/>
              <a:gd name="T7" fmla="*/ 532 h 532"/>
              <a:gd name="T8" fmla="*/ 1248 w 1536"/>
              <a:gd name="T9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532">
                <a:moveTo>
                  <a:pt x="1248" y="0"/>
                </a:moveTo>
                <a:lnTo>
                  <a:pt x="291" y="0"/>
                </a:lnTo>
                <a:lnTo>
                  <a:pt x="0" y="532"/>
                </a:lnTo>
                <a:lnTo>
                  <a:pt x="1536" y="532"/>
                </a:lnTo>
                <a:lnTo>
                  <a:pt x="1248" y="0"/>
                </a:lnTo>
                <a:close/>
              </a:path>
            </a:pathLst>
          </a:custGeom>
          <a:solidFill>
            <a:srgbClr val="EBC485"/>
          </a:solidFill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+mn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23528" y="5059363"/>
            <a:ext cx="3672408" cy="1798637"/>
          </a:xfrm>
          <a:custGeom>
            <a:avLst/>
            <a:gdLst>
              <a:gd name="T0" fmla="*/ 2757 w 2757"/>
              <a:gd name="T1" fmla="*/ 522 h 522"/>
              <a:gd name="T2" fmla="*/ 2473 w 2757"/>
              <a:gd name="T3" fmla="*/ 0 h 522"/>
              <a:gd name="T4" fmla="*/ 283 w 2757"/>
              <a:gd name="T5" fmla="*/ 0 h 522"/>
              <a:gd name="T6" fmla="*/ 0 w 2757"/>
              <a:gd name="T7" fmla="*/ 522 h 522"/>
              <a:gd name="T8" fmla="*/ 2757 w 2757"/>
              <a:gd name="T9" fmla="*/ 522 h 5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7" h="522">
                <a:moveTo>
                  <a:pt x="2757" y="522"/>
                </a:moveTo>
                <a:lnTo>
                  <a:pt x="2473" y="0"/>
                </a:lnTo>
                <a:lnTo>
                  <a:pt x="283" y="0"/>
                </a:lnTo>
                <a:lnTo>
                  <a:pt x="0" y="522"/>
                </a:lnTo>
                <a:lnTo>
                  <a:pt x="2757" y="522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>
              <a:latin typeface="+mn-lt"/>
            </a:endParaRPr>
          </a:p>
        </p:txBody>
      </p:sp>
      <p:sp>
        <p:nvSpPr>
          <p:cNvPr id="11" name="Text Placeholder 9"/>
          <p:cNvSpPr txBox="1">
            <a:spLocks/>
          </p:cNvSpPr>
          <p:nvPr/>
        </p:nvSpPr>
        <p:spPr>
          <a:xfrm>
            <a:off x="179512" y="188640"/>
            <a:ext cx="6264696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ru-RU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Как организовано хранение в мире? </a:t>
            </a:r>
            <a:endParaRPr kumimoji="1" lang="en-US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gray">
          <a:xfrm>
            <a:off x="539552" y="5085184"/>
            <a:ext cx="3253432" cy="119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 smtClean="0">
                <a:latin typeface="+mn-lt"/>
                <a:ea typeface="MS PGothic" pitchFamily="34" charset="-128"/>
              </a:rPr>
              <a:t>Долговременные данные,  бэкап</a:t>
            </a:r>
          </a:p>
          <a:p>
            <a:pPr algn="ctr">
              <a:lnSpc>
                <a:spcPct val="85000"/>
              </a:lnSpc>
            </a:pPr>
            <a:endParaRPr lang="ru-RU" sz="1400" dirty="0" smtClean="0">
              <a:solidFill>
                <a:srgbClr val="FF5050"/>
              </a:solidFill>
              <a:latin typeface="+mn-lt"/>
              <a:ea typeface="MS PGothic" pitchFamily="34" charset="-128"/>
            </a:endParaRPr>
          </a:p>
          <a:p>
            <a:pPr algn="ctr">
              <a:lnSpc>
                <a:spcPct val="85000"/>
              </a:lnSpc>
            </a:pPr>
            <a:r>
              <a:rPr lang="en-US" sz="2800" dirty="0" smtClean="0">
                <a:solidFill>
                  <a:srgbClr val="00B050"/>
                </a:solidFill>
                <a:latin typeface="+mn-lt"/>
                <a:ea typeface="MS PGothic" pitchFamily="34" charset="-128"/>
              </a:rPr>
              <a:t>~ 80% </a:t>
            </a:r>
            <a:endParaRPr lang="ru-RU" sz="2800" dirty="0" smtClean="0">
              <a:solidFill>
                <a:srgbClr val="00B050"/>
              </a:solidFill>
              <a:latin typeface="+mn-lt"/>
              <a:ea typeface="MS PGothic" pitchFamily="34" charset="-128"/>
            </a:endParaRPr>
          </a:p>
          <a:p>
            <a:pPr algn="ctr">
              <a:lnSpc>
                <a:spcPct val="85000"/>
              </a:lnSpc>
            </a:pPr>
            <a:r>
              <a:rPr lang="ru-RU" sz="2800" dirty="0" smtClean="0">
                <a:solidFill>
                  <a:srgbClr val="00B050"/>
                </a:solidFill>
                <a:latin typeface="+mn-lt"/>
                <a:ea typeface="MS PGothic" pitchFamily="34" charset="-128"/>
              </a:rPr>
              <a:t>всего объема!!!</a:t>
            </a:r>
            <a:endParaRPr lang="en-US" sz="2800" dirty="0">
              <a:solidFill>
                <a:srgbClr val="00B050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gray">
          <a:xfrm>
            <a:off x="1058863" y="4287838"/>
            <a:ext cx="22574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>
                <a:latin typeface="+mn-lt"/>
                <a:ea typeface="MS PGothic" pitchFamily="34" charset="-128"/>
              </a:rPr>
              <a:t>Иногда используемые данные</a:t>
            </a:r>
            <a:endParaRPr lang="en-US" sz="1400" dirty="0">
              <a:solidFill>
                <a:schemeClr val="tx2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gray">
          <a:xfrm>
            <a:off x="1403648" y="3192463"/>
            <a:ext cx="150465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>
                <a:latin typeface="+mn-lt"/>
                <a:ea typeface="MS PGothic" pitchFamily="34" charset="-128"/>
              </a:rPr>
              <a:t>Активно используемые данные</a:t>
            </a:r>
            <a:endParaRPr lang="en-US" sz="1400" dirty="0">
              <a:latin typeface="+mn-lt"/>
              <a:ea typeface="MS PGothic" pitchFamily="34" charset="-128"/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gray">
          <a:xfrm>
            <a:off x="1749425" y="2341563"/>
            <a:ext cx="8794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>
                <a:solidFill>
                  <a:srgbClr val="FFFFFF"/>
                </a:solidFill>
                <a:latin typeface="+mn-lt"/>
                <a:ea typeface="MS PGothic" pitchFamily="34" charset="-128"/>
              </a:rPr>
              <a:t>Новые данные</a:t>
            </a:r>
            <a:endParaRPr lang="en-US" sz="1400" dirty="0">
              <a:solidFill>
                <a:srgbClr val="FFFFFF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6" name="Picture 15" descr="PersonalWebSto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4800" y="2020888"/>
            <a:ext cx="3921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23" descr="panther_HW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7325" y="3086100"/>
            <a:ext cx="588963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8425" y="4059238"/>
            <a:ext cx="4333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3875" y="4046538"/>
            <a:ext cx="433388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78488" y="5119688"/>
            <a:ext cx="4540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37275" y="5129213"/>
            <a:ext cx="454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6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91300" y="5119688"/>
            <a:ext cx="4556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4688" y="5119688"/>
            <a:ext cx="4556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6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80300" y="5116513"/>
            <a:ext cx="454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ight Arrow 2"/>
          <p:cNvSpPr/>
          <p:nvPr/>
        </p:nvSpPr>
        <p:spPr>
          <a:xfrm>
            <a:off x="3203575" y="3173413"/>
            <a:ext cx="2603500" cy="644525"/>
          </a:xfrm>
          <a:prstGeom prst="rightArrow">
            <a:avLst/>
          </a:prstGeom>
          <a:solidFill>
            <a:srgbClr val="EBC4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Быстрые диски</a:t>
            </a: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6" name="Right Arrow 44"/>
          <p:cNvSpPr/>
          <p:nvPr/>
        </p:nvSpPr>
        <p:spPr>
          <a:xfrm>
            <a:off x="3560763" y="4195763"/>
            <a:ext cx="2041525" cy="64452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Ёмкие диски</a:t>
            </a:r>
            <a:endParaRPr lang="en-US" sz="16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Right Arrow 45"/>
          <p:cNvSpPr/>
          <p:nvPr/>
        </p:nvSpPr>
        <p:spPr>
          <a:xfrm>
            <a:off x="3779912" y="5148263"/>
            <a:ext cx="1440160" cy="644525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Лента</a:t>
            </a:r>
            <a:endParaRPr lang="en-US" sz="1800" b="1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Right Arrow 2"/>
          <p:cNvSpPr/>
          <p:nvPr/>
        </p:nvSpPr>
        <p:spPr>
          <a:xfrm>
            <a:off x="3219450" y="2206625"/>
            <a:ext cx="2603500" cy="64452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Твердая  память </a:t>
            </a:r>
            <a:endParaRPr lang="en-US" sz="15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D5C7D-35D6-4578-AEAE-574D06FA264C}" type="slidenum">
              <a:rPr lang="ja-JP" altLang="en-US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6226175" y="1519238"/>
            <a:ext cx="1222375" cy="1495425"/>
          </a:xfrm>
          <a:custGeom>
            <a:avLst/>
            <a:gdLst>
              <a:gd name="T0" fmla="*/ 460 w 921"/>
              <a:gd name="T1" fmla="*/ 0 h 845"/>
              <a:gd name="T2" fmla="*/ 0 w 921"/>
              <a:gd name="T3" fmla="*/ 845 h 845"/>
              <a:gd name="T4" fmla="*/ 921 w 921"/>
              <a:gd name="T5" fmla="*/ 845 h 845"/>
              <a:gd name="T6" fmla="*/ 460 w 921"/>
              <a:gd name="T7" fmla="*/ 0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1" h="845">
                <a:moveTo>
                  <a:pt x="460" y="0"/>
                </a:moveTo>
                <a:lnTo>
                  <a:pt x="0" y="845"/>
                </a:lnTo>
                <a:lnTo>
                  <a:pt x="921" y="845"/>
                </a:lnTo>
                <a:lnTo>
                  <a:pt x="46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5818188" y="3071813"/>
            <a:ext cx="2036762" cy="941387"/>
          </a:xfrm>
          <a:custGeom>
            <a:avLst/>
            <a:gdLst>
              <a:gd name="T0" fmla="*/ 1248 w 1536"/>
              <a:gd name="T1" fmla="*/ 0 h 532"/>
              <a:gd name="T2" fmla="*/ 291 w 1536"/>
              <a:gd name="T3" fmla="*/ 0 h 532"/>
              <a:gd name="T4" fmla="*/ 0 w 1536"/>
              <a:gd name="T5" fmla="*/ 532 h 532"/>
              <a:gd name="T6" fmla="*/ 1536 w 1536"/>
              <a:gd name="T7" fmla="*/ 532 h 532"/>
              <a:gd name="T8" fmla="*/ 1248 w 1536"/>
              <a:gd name="T9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532">
                <a:moveTo>
                  <a:pt x="1248" y="0"/>
                </a:moveTo>
                <a:lnTo>
                  <a:pt x="291" y="0"/>
                </a:lnTo>
                <a:lnTo>
                  <a:pt x="0" y="532"/>
                </a:lnTo>
                <a:lnTo>
                  <a:pt x="1536" y="532"/>
                </a:lnTo>
                <a:lnTo>
                  <a:pt x="1248" y="0"/>
                </a:lnTo>
                <a:close/>
              </a:path>
            </a:pathLst>
          </a:custGeom>
          <a:solidFill>
            <a:srgbClr val="EBC485"/>
          </a:solidFill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5408613" y="4071938"/>
            <a:ext cx="2857500" cy="949325"/>
          </a:xfrm>
          <a:custGeom>
            <a:avLst/>
            <a:gdLst>
              <a:gd name="T0" fmla="*/ 2147483647 w 2155"/>
              <a:gd name="T1" fmla="*/ 0 h 536"/>
              <a:gd name="T2" fmla="*/ 2147483647 w 2155"/>
              <a:gd name="T3" fmla="*/ 0 h 536"/>
              <a:gd name="T4" fmla="*/ 0 w 2155"/>
              <a:gd name="T5" fmla="*/ 2147483647 h 536"/>
              <a:gd name="T6" fmla="*/ 2147483647 w 2155"/>
              <a:gd name="T7" fmla="*/ 2147483647 h 536"/>
              <a:gd name="T8" fmla="*/ 2147483647 w 2155"/>
              <a:gd name="T9" fmla="*/ 0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55"/>
              <a:gd name="T16" fmla="*/ 0 h 536"/>
              <a:gd name="T17" fmla="*/ 2155 w 215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55" h="536">
                <a:moveTo>
                  <a:pt x="1864" y="0"/>
                </a:moveTo>
                <a:lnTo>
                  <a:pt x="293" y="0"/>
                </a:lnTo>
                <a:lnTo>
                  <a:pt x="0" y="536"/>
                </a:lnTo>
                <a:lnTo>
                  <a:pt x="2155" y="536"/>
                </a:lnTo>
                <a:lnTo>
                  <a:pt x="1864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574800" y="1498600"/>
            <a:ext cx="1222375" cy="1493838"/>
          </a:xfrm>
          <a:custGeom>
            <a:avLst/>
            <a:gdLst>
              <a:gd name="T0" fmla="*/ 460 w 921"/>
              <a:gd name="T1" fmla="*/ 0 h 845"/>
              <a:gd name="T2" fmla="*/ 0 w 921"/>
              <a:gd name="T3" fmla="*/ 845 h 845"/>
              <a:gd name="T4" fmla="*/ 921 w 921"/>
              <a:gd name="T5" fmla="*/ 845 h 845"/>
              <a:gd name="T6" fmla="*/ 460 w 921"/>
              <a:gd name="T7" fmla="*/ 0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1" h="845">
                <a:moveTo>
                  <a:pt x="460" y="0"/>
                </a:moveTo>
                <a:lnTo>
                  <a:pt x="0" y="845"/>
                </a:lnTo>
                <a:lnTo>
                  <a:pt x="921" y="845"/>
                </a:lnTo>
                <a:lnTo>
                  <a:pt x="46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57238" y="4051300"/>
            <a:ext cx="2857500" cy="947738"/>
          </a:xfrm>
          <a:custGeom>
            <a:avLst/>
            <a:gdLst>
              <a:gd name="T0" fmla="*/ 2147483647 w 2155"/>
              <a:gd name="T1" fmla="*/ 0 h 536"/>
              <a:gd name="T2" fmla="*/ 2147483647 w 2155"/>
              <a:gd name="T3" fmla="*/ 0 h 536"/>
              <a:gd name="T4" fmla="*/ 0 w 2155"/>
              <a:gd name="T5" fmla="*/ 2147483647 h 536"/>
              <a:gd name="T6" fmla="*/ 2147483647 w 2155"/>
              <a:gd name="T7" fmla="*/ 2147483647 h 536"/>
              <a:gd name="T8" fmla="*/ 2147483647 w 2155"/>
              <a:gd name="T9" fmla="*/ 0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55"/>
              <a:gd name="T16" fmla="*/ 0 h 536"/>
              <a:gd name="T17" fmla="*/ 2155 w 2155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55" h="536">
                <a:moveTo>
                  <a:pt x="1864" y="0"/>
                </a:moveTo>
                <a:lnTo>
                  <a:pt x="293" y="0"/>
                </a:lnTo>
                <a:lnTo>
                  <a:pt x="0" y="536"/>
                </a:lnTo>
                <a:lnTo>
                  <a:pt x="2155" y="536"/>
                </a:lnTo>
                <a:lnTo>
                  <a:pt x="1864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1166813" y="3052763"/>
            <a:ext cx="2036762" cy="939800"/>
          </a:xfrm>
          <a:custGeom>
            <a:avLst/>
            <a:gdLst>
              <a:gd name="T0" fmla="*/ 1248 w 1536"/>
              <a:gd name="T1" fmla="*/ 0 h 532"/>
              <a:gd name="T2" fmla="*/ 291 w 1536"/>
              <a:gd name="T3" fmla="*/ 0 h 532"/>
              <a:gd name="T4" fmla="*/ 0 w 1536"/>
              <a:gd name="T5" fmla="*/ 532 h 532"/>
              <a:gd name="T6" fmla="*/ 1536 w 1536"/>
              <a:gd name="T7" fmla="*/ 532 h 532"/>
              <a:gd name="T8" fmla="*/ 1248 w 1536"/>
              <a:gd name="T9" fmla="*/ 0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532">
                <a:moveTo>
                  <a:pt x="1248" y="0"/>
                </a:moveTo>
                <a:lnTo>
                  <a:pt x="291" y="0"/>
                </a:lnTo>
                <a:lnTo>
                  <a:pt x="0" y="532"/>
                </a:lnTo>
                <a:lnTo>
                  <a:pt x="1536" y="532"/>
                </a:lnTo>
                <a:lnTo>
                  <a:pt x="1248" y="0"/>
                </a:lnTo>
                <a:close/>
              </a:path>
            </a:pathLst>
          </a:custGeom>
          <a:solidFill>
            <a:srgbClr val="EBC485"/>
          </a:solidFill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</a:endParaRPr>
          </a:p>
        </p:txBody>
      </p:sp>
      <p:sp>
        <p:nvSpPr>
          <p:cNvPr id="11" name="Text Placeholder 9"/>
          <p:cNvSpPr txBox="1">
            <a:spLocks/>
          </p:cNvSpPr>
          <p:nvPr/>
        </p:nvSpPr>
        <p:spPr>
          <a:xfrm>
            <a:off x="179512" y="188640"/>
            <a:ext cx="5976664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ru-RU" sz="28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Как понимают</a:t>
            </a:r>
            <a:r>
              <a:rPr kumimoji="1" lang="ru-RU" sz="28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хранение у нас</a:t>
            </a:r>
            <a:endParaRPr kumimoji="1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gray">
          <a:xfrm>
            <a:off x="1058863" y="4287838"/>
            <a:ext cx="22574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>
                <a:latin typeface="+mn-lt"/>
                <a:ea typeface="MS PGothic" pitchFamily="34" charset="-128"/>
              </a:rPr>
              <a:t>Иногда используемые данные</a:t>
            </a:r>
            <a:endParaRPr lang="en-US" sz="1400" dirty="0">
              <a:solidFill>
                <a:schemeClr val="tx2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gray">
          <a:xfrm>
            <a:off x="1403648" y="3192463"/>
            <a:ext cx="150465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>
                <a:latin typeface="+mn-lt"/>
                <a:ea typeface="MS PGothic" pitchFamily="34" charset="-128"/>
              </a:rPr>
              <a:t>Активно используемые данные</a:t>
            </a:r>
            <a:endParaRPr lang="en-US" sz="1400" dirty="0">
              <a:latin typeface="+mn-lt"/>
              <a:ea typeface="MS PGothic" pitchFamily="34" charset="-128"/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gray">
          <a:xfrm>
            <a:off x="1749425" y="2341563"/>
            <a:ext cx="87947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>
                <a:solidFill>
                  <a:srgbClr val="FFFFFF"/>
                </a:solidFill>
                <a:latin typeface="+mn-lt"/>
                <a:ea typeface="MS PGothic" pitchFamily="34" charset="-128"/>
              </a:rPr>
              <a:t>Новые данные</a:t>
            </a:r>
            <a:endParaRPr lang="en-US" sz="1400" dirty="0">
              <a:solidFill>
                <a:srgbClr val="FFFFFF"/>
              </a:solidFill>
              <a:latin typeface="+mn-lt"/>
              <a:ea typeface="MS PGothic" pitchFamily="34" charset="-128"/>
            </a:endParaRPr>
          </a:p>
        </p:txBody>
      </p:sp>
      <p:pic>
        <p:nvPicPr>
          <p:cNvPr id="16" name="Picture 15" descr="PersonalWebSto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4800" y="2020888"/>
            <a:ext cx="3921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23" descr="panther_HW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7325" y="3086100"/>
            <a:ext cx="588963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8425" y="4059238"/>
            <a:ext cx="4333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6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3875" y="4046538"/>
            <a:ext cx="433388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ight Arrow 2"/>
          <p:cNvSpPr/>
          <p:nvPr/>
        </p:nvSpPr>
        <p:spPr>
          <a:xfrm>
            <a:off x="3203575" y="3173413"/>
            <a:ext cx="2603500" cy="644525"/>
          </a:xfrm>
          <a:prstGeom prst="rightArrow">
            <a:avLst/>
          </a:prstGeom>
          <a:solidFill>
            <a:srgbClr val="EBC4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Быстрые диски</a:t>
            </a:r>
            <a:r>
              <a:rPr lang="en-US" sz="16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6" name="Right Arrow 44"/>
          <p:cNvSpPr/>
          <p:nvPr/>
        </p:nvSpPr>
        <p:spPr>
          <a:xfrm>
            <a:off x="3560763" y="4195763"/>
            <a:ext cx="2041525" cy="64452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Ёмкие диски</a:t>
            </a:r>
            <a:endParaRPr lang="en-US" sz="16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Right Arrow 2"/>
          <p:cNvSpPr/>
          <p:nvPr/>
        </p:nvSpPr>
        <p:spPr>
          <a:xfrm>
            <a:off x="3219450" y="2206625"/>
            <a:ext cx="2603500" cy="64452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Твердая  память </a:t>
            </a:r>
            <a:endParaRPr lang="en-US" sz="15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Text Placeholder 9"/>
          <p:cNvSpPr txBox="1">
            <a:spLocks/>
          </p:cNvSpPr>
          <p:nvPr/>
        </p:nvSpPr>
        <p:spPr>
          <a:xfrm>
            <a:off x="251520" y="5373216"/>
            <a:ext cx="8424936" cy="119675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ru-RU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Так организованы</a:t>
            </a:r>
            <a:r>
              <a:rPr kumimoji="1" lang="ru-RU" sz="20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коммерческие </a:t>
            </a:r>
            <a:r>
              <a:rPr kumimoji="1" lang="ru-RU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ЦОД.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000" kern="0" dirty="0" smtClean="0">
                <a:latin typeface="Arial" pitchFamily="34" charset="0"/>
                <a:ea typeface="+mn-ea"/>
                <a:cs typeface="Arial" pitchFamily="34" charset="0"/>
              </a:rPr>
              <a:t>О такой архитектуре говорят «специалисты» и «эксперты», которых любят цитировать РБК и «Коммерсант»….</a:t>
            </a:r>
            <a:endParaRPr kumimoji="1" lang="ru-RU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2"/>
          <p:cNvSpPr txBox="1">
            <a:spLocks noGrp="1"/>
          </p:cNvSpPr>
          <p:nvPr/>
        </p:nvSpPr>
        <p:spPr bwMode="auto">
          <a:xfrm>
            <a:off x="8532813" y="6489700"/>
            <a:ext cx="503237" cy="252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928637D-D7FA-495D-A82E-8322DC344AFC}" type="slidenum">
              <a:rPr kumimoji="0" lang="ja-JP" altLang="en-US" sz="1400" b="0">
                <a:latin typeface="+mn-lt"/>
                <a:ea typeface="ＭＳ Ｐゴシック" charset="-128"/>
              </a:rPr>
              <a:pPr algn="r">
                <a:defRPr/>
              </a:pPr>
              <a:t>7</a:t>
            </a:fld>
            <a:endParaRPr kumimoji="0" lang="en-US" altLang="ja-JP" sz="1400" b="0" dirty="0">
              <a:latin typeface="+mn-lt"/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836712"/>
            <a:ext cx="860491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ja-JP" sz="1400" dirty="0" smtClean="0">
              <a:latin typeface="+mn-lt"/>
            </a:endParaRPr>
          </a:p>
          <a:p>
            <a:pPr algn="l"/>
            <a:r>
              <a:rPr lang="ru-RU" altLang="ja-JP" sz="2000" b="1" dirty="0" smtClean="0">
                <a:latin typeface="Times New Roman" pitchFamily="18" charset="0"/>
                <a:ea typeface="GungsuhChe" pitchFamily="49" charset="-127"/>
                <a:cs typeface="Times New Roman" pitchFamily="18" charset="0"/>
              </a:rPr>
              <a:t>Многократно завышенная цена за единицу хранимой информации:</a:t>
            </a:r>
          </a:p>
          <a:p>
            <a:pPr algn="l"/>
            <a:endParaRPr lang="ru-RU" altLang="ja-JP" sz="1800" dirty="0">
              <a:latin typeface="+mn-lt"/>
            </a:endParaRPr>
          </a:p>
          <a:p>
            <a:pPr algn="l"/>
            <a:r>
              <a:rPr lang="ru-RU" altLang="ja-JP" sz="1800" dirty="0" smtClean="0">
                <a:latin typeface="+mn-lt"/>
              </a:rPr>
              <a:t> </a:t>
            </a:r>
          </a:p>
          <a:p>
            <a:pPr algn="l"/>
            <a:endParaRPr lang="ru-RU" altLang="ja-JP" sz="1800" dirty="0" smtClean="0">
              <a:latin typeface="+mn-lt"/>
            </a:endParaRPr>
          </a:p>
          <a:p>
            <a:pPr algn="l"/>
            <a:endParaRPr lang="ru-RU" altLang="ja-JP" sz="2000" i="1" dirty="0" smtClean="0">
              <a:latin typeface="+mn-lt"/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ru-RU" altLang="ja-JP" sz="2000" i="1" dirty="0" smtClean="0">
                <a:latin typeface="+mn-lt"/>
              </a:rPr>
              <a:t>Умный-безопасный город в «коротких штанишках»</a:t>
            </a:r>
          </a:p>
          <a:p>
            <a:pPr marL="342900" indent="-342900" algn="l">
              <a:buFont typeface="Arial" charset="0"/>
              <a:buChar char="•"/>
            </a:pPr>
            <a:r>
              <a:rPr lang="ru-RU" altLang="ja-JP" sz="2000" i="1" dirty="0" smtClean="0">
                <a:latin typeface="+mn-lt"/>
              </a:rPr>
              <a:t>Недоделанная информатизация в медицине </a:t>
            </a:r>
          </a:p>
          <a:p>
            <a:pPr marL="342900" indent="-342900" algn="l">
              <a:buFont typeface="Arial" charset="0"/>
              <a:buChar char="•"/>
            </a:pPr>
            <a:r>
              <a:rPr lang="ru-RU" altLang="ja-JP" sz="2000" i="1" dirty="0" smtClean="0">
                <a:latin typeface="+mn-lt"/>
              </a:rPr>
              <a:t>Да даже и тот же </a:t>
            </a:r>
            <a:r>
              <a:rPr lang="ru-RU" altLang="ja-JP" sz="2000" i="1" dirty="0" smtClean="0">
                <a:latin typeface="+mn-lt"/>
                <a:cs typeface="Arial" panose="020B0604020202020204" pitchFamily="34" charset="0"/>
              </a:rPr>
              <a:t>Закон Яровой  - под него пытаются подогнать привычные (а не правильные!) решения</a:t>
            </a:r>
          </a:p>
          <a:p>
            <a:pPr algn="l"/>
            <a:endParaRPr lang="ru-RU" altLang="ja-JP" sz="2000" dirty="0" smtClean="0">
              <a:latin typeface="+mn-lt"/>
            </a:endParaRPr>
          </a:p>
        </p:txBody>
      </p:sp>
      <p:sp>
        <p:nvSpPr>
          <p:cNvPr id="5" name="Text Placeholder 9"/>
          <p:cNvSpPr txBox="1">
            <a:spLocks/>
          </p:cNvSpPr>
          <p:nvPr/>
        </p:nvSpPr>
        <p:spPr>
          <a:xfrm>
            <a:off x="0" y="188640"/>
            <a:ext cx="6696744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ru-RU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Последствия….</a:t>
            </a:r>
            <a:endParaRPr kumimoji="1" lang="en-US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 bwMode="auto">
          <a:xfrm flipH="1">
            <a:off x="4144790" y="1593959"/>
            <a:ext cx="674361" cy="72008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charset="-128"/>
              <a:ea typeface="ＭＳ Ｐゴシック" charset="-128"/>
            </a:endParaRPr>
          </a:p>
        </p:txBody>
      </p:sp>
      <p:sp>
        <p:nvSpPr>
          <p:cNvPr id="8" name="Text Placeholder 9"/>
          <p:cNvSpPr txBox="1">
            <a:spLocks/>
          </p:cNvSpPr>
          <p:nvPr/>
        </p:nvSpPr>
        <p:spPr>
          <a:xfrm>
            <a:off x="395535" y="4653136"/>
            <a:ext cx="8137277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kern="0" noProof="0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НЕОСОЗНАВАЕМЫЙ РИСК УТЕРИ ДАННЫХ!!!!!</a:t>
            </a:r>
            <a:endParaRPr kumimoji="1" lang="en-US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97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2"/>
          <p:cNvSpPr txBox="1">
            <a:spLocks noGrp="1"/>
          </p:cNvSpPr>
          <p:nvPr/>
        </p:nvSpPr>
        <p:spPr bwMode="auto">
          <a:xfrm>
            <a:off x="8532813" y="6489700"/>
            <a:ext cx="503237" cy="252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928637D-D7FA-495D-A82E-8322DC344AFC}" type="slidenum">
              <a:rPr kumimoji="0" lang="ja-JP" altLang="en-US" sz="1400" b="0">
                <a:latin typeface="+mn-lt"/>
                <a:ea typeface="ＭＳ Ｐゴシック" charset="-128"/>
              </a:rPr>
              <a:pPr algn="r">
                <a:defRPr/>
              </a:pPr>
              <a:t>8</a:t>
            </a:fld>
            <a:endParaRPr kumimoji="0" lang="en-US" altLang="ja-JP" sz="1400" b="0" dirty="0">
              <a:latin typeface="+mn-lt"/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836712"/>
            <a:ext cx="860491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ru-RU" altLang="ja-JP" sz="1400" dirty="0" smtClean="0">
              <a:latin typeface="+mn-lt"/>
            </a:endParaRPr>
          </a:p>
          <a:p>
            <a:r>
              <a:rPr lang="ru-RU" altLang="ja-JP" sz="2400" dirty="0" smtClean="0">
                <a:latin typeface="+mn-lt"/>
              </a:rPr>
              <a:t>Большинство серьезных </a:t>
            </a:r>
            <a:r>
              <a:rPr lang="ru-RU" altLang="ja-JP" sz="2400" dirty="0" err="1" smtClean="0">
                <a:latin typeface="+mn-lt"/>
              </a:rPr>
              <a:t>вендоров</a:t>
            </a:r>
            <a:r>
              <a:rPr lang="ru-RU" altLang="ja-JP" sz="2400" dirty="0" smtClean="0">
                <a:latin typeface="+mn-lt"/>
              </a:rPr>
              <a:t> – </a:t>
            </a:r>
          </a:p>
          <a:p>
            <a:r>
              <a:rPr lang="en-US" altLang="ja-JP" sz="2800" b="1" dirty="0" smtClean="0">
                <a:latin typeface="+mn-lt"/>
              </a:rPr>
              <a:t>FUJITSU, HP, IBM, ORACLE, QUANTUM etc.</a:t>
            </a:r>
            <a:r>
              <a:rPr lang="ru-RU" altLang="ja-JP" sz="2800" b="1" dirty="0" smtClean="0">
                <a:latin typeface="+mn-lt"/>
              </a:rPr>
              <a:t> –</a:t>
            </a:r>
            <a:r>
              <a:rPr lang="ru-RU" altLang="ja-JP" sz="2800" dirty="0" smtClean="0">
                <a:latin typeface="+mn-lt"/>
              </a:rPr>
              <a:t> </a:t>
            </a:r>
          </a:p>
          <a:p>
            <a:pPr algn="l"/>
            <a:endParaRPr lang="ru-RU" altLang="ja-JP" sz="1800" dirty="0" smtClean="0">
              <a:latin typeface="+mn-lt"/>
            </a:endParaRPr>
          </a:p>
          <a:p>
            <a:r>
              <a:rPr lang="ru-RU" altLang="ja-JP" sz="2800" b="1" dirty="0" smtClean="0">
                <a:latin typeface="+mn-lt"/>
              </a:rPr>
              <a:t>имеют в своих портфелях </a:t>
            </a:r>
          </a:p>
          <a:p>
            <a:r>
              <a:rPr lang="ru-RU" altLang="ja-JP" sz="2800" b="1" dirty="0" smtClean="0">
                <a:latin typeface="+mn-lt"/>
              </a:rPr>
              <a:t>полные комбинированные решения</a:t>
            </a:r>
          </a:p>
          <a:p>
            <a:r>
              <a:rPr lang="ru-RU" altLang="ja-JP" sz="2800" dirty="0" smtClean="0">
                <a:solidFill>
                  <a:srgbClr val="FF0000"/>
                </a:solidFill>
                <a:latin typeface="+mn-lt"/>
              </a:rPr>
              <a:t>Но </a:t>
            </a:r>
          </a:p>
          <a:p>
            <a:pPr algn="l"/>
            <a:r>
              <a:rPr lang="ru-RU" altLang="ja-JP" sz="2400" dirty="0" smtClean="0">
                <a:latin typeface="+mn-lt"/>
              </a:rPr>
              <a:t>В России, говоря о СХД, подразумевают только диски. </a:t>
            </a:r>
          </a:p>
          <a:p>
            <a:endParaRPr lang="ru-RU" altLang="ja-JP" sz="1800" dirty="0" smtClean="0">
              <a:latin typeface="+mn-lt"/>
            </a:endParaRPr>
          </a:p>
          <a:p>
            <a:r>
              <a:rPr lang="ru-RU" altLang="ja-JP" sz="2800" dirty="0" smtClean="0">
                <a:latin typeface="+mn-lt"/>
              </a:rPr>
              <a:t>Почему так?</a:t>
            </a:r>
          </a:p>
          <a:p>
            <a:pPr algn="l"/>
            <a:r>
              <a:rPr lang="ru-RU" altLang="ja-JP" sz="2000" dirty="0" smtClean="0">
                <a:latin typeface="+mn-lt"/>
              </a:rPr>
              <a:t>* Выгода поставщиков и интеграторов</a:t>
            </a:r>
          </a:p>
          <a:p>
            <a:pPr marL="342900" indent="-342900" algn="l">
              <a:buFont typeface="Arial" charset="0"/>
              <a:buChar char="•"/>
            </a:pPr>
            <a:r>
              <a:rPr lang="ru-RU" altLang="ja-JP" sz="2000" dirty="0" smtClean="0">
                <a:latin typeface="+mn-lt"/>
              </a:rPr>
              <a:t>Дефекты ИТ образования</a:t>
            </a:r>
          </a:p>
          <a:p>
            <a:pPr marL="342900" indent="-342900" algn="l">
              <a:buFont typeface="Arial" charset="0"/>
              <a:buChar char="•"/>
            </a:pPr>
            <a:r>
              <a:rPr lang="ru-RU" altLang="ja-JP" sz="2000" dirty="0" smtClean="0">
                <a:latin typeface="+mn-lt"/>
              </a:rPr>
              <a:t>Целенаправленные усилия…?</a:t>
            </a:r>
          </a:p>
          <a:p>
            <a:pPr algn="l"/>
            <a:endParaRPr lang="ru-RU" altLang="ja-JP" sz="2000" dirty="0" smtClean="0">
              <a:latin typeface="+mn-lt"/>
            </a:endParaRPr>
          </a:p>
        </p:txBody>
      </p:sp>
      <p:sp>
        <p:nvSpPr>
          <p:cNvPr id="5" name="Text Placeholder 9"/>
          <p:cNvSpPr txBox="1">
            <a:spLocks/>
          </p:cNvSpPr>
          <p:nvPr/>
        </p:nvSpPr>
        <p:spPr>
          <a:xfrm>
            <a:off x="0" y="188640"/>
            <a:ext cx="6696744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kern="0" dirty="0" smtClean="0">
                <a:latin typeface="Arial" pitchFamily="34" charset="0"/>
                <a:ea typeface="+mn-ea"/>
                <a:cs typeface="Arial" pitchFamily="34" charset="0"/>
              </a:rPr>
              <a:t>Почему так?</a:t>
            </a:r>
            <a:endParaRPr kumimoji="1" lang="en-US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1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2"/>
          <p:cNvSpPr txBox="1">
            <a:spLocks noGrp="1"/>
          </p:cNvSpPr>
          <p:nvPr/>
        </p:nvSpPr>
        <p:spPr bwMode="auto">
          <a:xfrm>
            <a:off x="8532813" y="6489700"/>
            <a:ext cx="503237" cy="252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2928637D-D7FA-495D-A82E-8322DC344AFC}" type="slidenum">
              <a:rPr kumimoji="0" lang="ja-JP" altLang="en-US" sz="1400" b="0">
                <a:latin typeface="+mn-lt"/>
                <a:ea typeface="ＭＳ Ｐゴシック" charset="-128"/>
              </a:rPr>
              <a:pPr algn="r">
                <a:defRPr/>
              </a:pPr>
              <a:t>9</a:t>
            </a:fld>
            <a:endParaRPr kumimoji="0" lang="en-US" altLang="ja-JP" sz="1400" b="0" dirty="0">
              <a:latin typeface="+mn-lt"/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196752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4000" b="0">
                <a:latin typeface="Arial Black" panose="020B0A04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ru-RU" altLang="ja-JP" sz="2800" b="1" dirty="0" smtClean="0">
                <a:latin typeface="+mn-lt"/>
              </a:rPr>
              <a:t>Создать технологическую платформу </a:t>
            </a:r>
          </a:p>
          <a:p>
            <a:r>
              <a:rPr lang="ru-RU" altLang="ja-JP" sz="2800" b="1" dirty="0" smtClean="0">
                <a:latin typeface="+mn-lt"/>
              </a:rPr>
              <a:t>Хранени</a:t>
            </a:r>
            <a:r>
              <a:rPr lang="ru-RU" altLang="ja-JP" sz="2800" b="1" dirty="0" smtClean="0">
                <a:latin typeface="+mn-lt"/>
              </a:rPr>
              <a:t>я цифровых данных</a:t>
            </a:r>
            <a:endParaRPr lang="ru-RU" altLang="ja-JP" sz="2800" b="1" dirty="0" smtClean="0">
              <a:latin typeface="+mn-lt"/>
            </a:endParaRPr>
          </a:p>
          <a:p>
            <a:pPr algn="l"/>
            <a:r>
              <a:rPr lang="ru-RU" altLang="ja-JP" sz="2400" dirty="0" smtClean="0">
                <a:latin typeface="+mn-lt"/>
              </a:rPr>
              <a:t>Изобрести </a:t>
            </a:r>
            <a:r>
              <a:rPr lang="ru-RU" altLang="ja-JP" sz="2400" dirty="0" smtClean="0">
                <a:latin typeface="+mn-lt"/>
              </a:rPr>
              <a:t>свой путь…</a:t>
            </a:r>
          </a:p>
          <a:p>
            <a:pPr algn="l"/>
            <a:r>
              <a:rPr lang="ru-RU" altLang="ja-JP" sz="2400" dirty="0" smtClean="0">
                <a:latin typeface="+mn-lt"/>
              </a:rPr>
              <a:t>Или использовать мировой опыт:</a:t>
            </a:r>
          </a:p>
          <a:p>
            <a:endParaRPr lang="ru-RU" altLang="ja-JP" sz="2800" dirty="0" smtClean="0">
              <a:latin typeface="+mn-lt"/>
            </a:endParaRPr>
          </a:p>
          <a:p>
            <a:pPr marL="457200" indent="-457200" algn="l">
              <a:buFont typeface="Arial" charset="0"/>
              <a:buChar char="•"/>
            </a:pPr>
            <a:r>
              <a:rPr lang="ru-RU" altLang="ja-JP" sz="2800" b="1" dirty="0" smtClean="0">
                <a:latin typeface="+mn-lt"/>
              </a:rPr>
              <a:t>Диски это классно, когда нужно «немедленно»</a:t>
            </a:r>
          </a:p>
          <a:p>
            <a:pPr algn="l"/>
            <a:endParaRPr lang="ru-RU" altLang="ja-JP" sz="2800" b="1" dirty="0" smtClean="0">
              <a:latin typeface="+mn-lt"/>
            </a:endParaRPr>
          </a:p>
          <a:p>
            <a:pPr marL="457200" indent="-457200" algn="l">
              <a:buFont typeface="Arial" charset="0"/>
              <a:buChar char="•"/>
            </a:pPr>
            <a:r>
              <a:rPr lang="ru-RU" altLang="ja-JP" sz="2800" b="1" dirty="0" smtClean="0">
                <a:latin typeface="+mn-lt"/>
              </a:rPr>
              <a:t>Без лент не обойтись тогда, когда нужны</a:t>
            </a:r>
          </a:p>
          <a:p>
            <a:pPr>
              <a:buFont typeface="Wingdings" pitchFamily="2" charset="2"/>
              <a:buChar char="ü"/>
            </a:pPr>
            <a:r>
              <a:rPr lang="ru-RU" altLang="ja-JP" sz="2800" b="1" dirty="0" smtClean="0">
                <a:solidFill>
                  <a:srgbClr val="00B050"/>
                </a:solidFill>
                <a:latin typeface="+mn-lt"/>
              </a:rPr>
              <a:t> </a:t>
            </a:r>
            <a:r>
              <a:rPr lang="en-US" altLang="ja-JP" sz="2800" b="1" dirty="0" smtClean="0">
                <a:solidFill>
                  <a:srgbClr val="00B050"/>
                </a:solidFill>
                <a:latin typeface="+mn-lt"/>
              </a:rPr>
              <a:t>Max </a:t>
            </a:r>
            <a:r>
              <a:rPr lang="ru-RU" altLang="ja-JP" sz="2800" b="1" dirty="0" smtClean="0">
                <a:solidFill>
                  <a:srgbClr val="00B050"/>
                </a:solidFill>
                <a:latin typeface="+mn-lt"/>
              </a:rPr>
              <a:t>НАДЕЖНОСТЬ* хранения </a:t>
            </a:r>
          </a:p>
          <a:p>
            <a:pPr>
              <a:buFont typeface="Wingdings" pitchFamily="2" charset="2"/>
              <a:buChar char="ü"/>
            </a:pPr>
            <a:r>
              <a:rPr lang="ru-RU" altLang="ja-JP" sz="28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altLang="ja-JP" sz="2800" b="1" dirty="0" smtClean="0">
                <a:solidFill>
                  <a:srgbClr val="00B050"/>
                </a:solidFill>
                <a:latin typeface="+mn-lt"/>
              </a:rPr>
              <a:t> минимизация расходов </a:t>
            </a:r>
          </a:p>
          <a:p>
            <a:endParaRPr lang="ru-RU" altLang="ja-JP" sz="2800" dirty="0" smtClean="0">
              <a:latin typeface="+mn-lt"/>
            </a:endParaRPr>
          </a:p>
          <a:p>
            <a:pPr algn="l"/>
            <a:r>
              <a:rPr lang="ru-RU" altLang="ja-JP" sz="2800" b="1" dirty="0" smtClean="0">
                <a:latin typeface="+mn-lt"/>
              </a:rPr>
              <a:t>ИМПОРТОЗАМЕЩЕНИЕ</a:t>
            </a:r>
          </a:p>
          <a:p>
            <a:pPr algn="l"/>
            <a:endParaRPr lang="ru-RU" altLang="ja-JP" sz="1800" dirty="0" smtClean="0">
              <a:latin typeface="+mn-lt"/>
            </a:endParaRPr>
          </a:p>
          <a:p>
            <a:pPr algn="l"/>
            <a:r>
              <a:rPr lang="ru-RU" altLang="ja-JP" sz="1800" i="1" dirty="0" smtClean="0">
                <a:solidFill>
                  <a:srgbClr val="00B050"/>
                </a:solidFill>
                <a:latin typeface="+mn-lt"/>
              </a:rPr>
              <a:t>*Надежность – 99,945% (</a:t>
            </a:r>
            <a:r>
              <a:rPr lang="ru-RU" sz="1800" i="1" dirty="0" smtClean="0">
                <a:solidFill>
                  <a:srgbClr val="00B050"/>
                </a:solidFill>
                <a:latin typeface="+mn-lt"/>
              </a:rPr>
              <a:t>По данным </a:t>
            </a:r>
            <a:r>
              <a:rPr lang="en-US" sz="1800" i="1" dirty="0" smtClean="0">
                <a:solidFill>
                  <a:srgbClr val="00B050"/>
                </a:solidFill>
                <a:latin typeface="+mn-lt"/>
              </a:rPr>
              <a:t>NERSC</a:t>
            </a:r>
            <a:r>
              <a:rPr lang="ru-RU" sz="1800" i="1" dirty="0" smtClean="0">
                <a:solidFill>
                  <a:srgbClr val="00B050"/>
                </a:solidFill>
                <a:latin typeface="+mn-lt"/>
              </a:rPr>
              <a:t>)</a:t>
            </a:r>
            <a:endParaRPr lang="ja-JP" altLang="en-US" sz="1800" i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" name="Text Placeholder 9"/>
          <p:cNvSpPr txBox="1">
            <a:spLocks/>
          </p:cNvSpPr>
          <p:nvPr/>
        </p:nvSpPr>
        <p:spPr>
          <a:xfrm>
            <a:off x="179512" y="188640"/>
            <a:ext cx="6408712" cy="406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kern="0" dirty="0" smtClean="0">
                <a:latin typeface="Arial" pitchFamily="34" charset="0"/>
                <a:ea typeface="+mn-ea"/>
                <a:cs typeface="Arial" pitchFamily="34" charset="0"/>
              </a:rPr>
              <a:t>Что делать?</a:t>
            </a:r>
            <a:endParaRPr kumimoji="1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1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ＦＦテンプレート">
  <a:themeElements>
    <a:clrScheme name="ＦＦテンプレー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ＦＦテンプレー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ＦＦテンプレー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ＦＦテンプレー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ＦＦテンプレー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ＦＦテンプレー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ＦＦテンプレー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ＦＦテンプレー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K:\いろいろ\中期計画\現法会議開催\ＦＦテンプレート.ppt</Template>
  <TotalTime>75</TotalTime>
  <Words>781</Words>
  <Application>Microsoft Office PowerPoint</Application>
  <PresentationFormat>Экран (4:3)</PresentationFormat>
  <Paragraphs>191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ＦＦテンプレート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Сравнение скорости записи данных</vt:lpstr>
      <vt:lpstr>Презентация PowerPoint</vt:lpstr>
      <vt:lpstr>Презентация PowerPoint</vt:lpstr>
      <vt:lpstr>Презентация PowerPoint</vt:lpstr>
      <vt:lpstr> 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 from Innovation</dc:creator>
  <cp:lastModifiedBy>PC</cp:lastModifiedBy>
  <cp:revision>2886</cp:revision>
  <cp:lastPrinted>2006-01-16T07:06:16Z</cp:lastPrinted>
  <dcterms:created xsi:type="dcterms:W3CDTF">1601-01-01T00:00:00Z</dcterms:created>
  <dcterms:modified xsi:type="dcterms:W3CDTF">2017-04-13T06:20:17Z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