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57" r:id="rId3"/>
    <p:sldId id="409" r:id="rId4"/>
    <p:sldId id="408" r:id="rId5"/>
    <p:sldId id="410" r:id="rId6"/>
    <p:sldId id="411" r:id="rId7"/>
    <p:sldId id="399" r:id="rId8"/>
    <p:sldId id="383" r:id="rId9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Chekrygi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D60093"/>
    <a:srgbClr val="FF3300"/>
    <a:srgbClr val="376092"/>
    <a:srgbClr val="00FF00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1960" autoAdjust="0"/>
  </p:normalViewPr>
  <p:slideViewPr>
    <p:cSldViewPr>
      <p:cViewPr>
        <p:scale>
          <a:sx n="60" d="100"/>
          <a:sy n="60" d="100"/>
        </p:scale>
        <p:origin x="-232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694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D20AC-7827-40CE-96C6-767B74FF9F22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694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FFCB1-0D9F-4286-B047-71E7B7B4D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6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5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4E74F9CF-4192-4737-9679-6D412E27D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3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14453F-543E-4E6B-AE8A-B06BEB7B15D0}" type="slidenum">
              <a:rPr lang="ru-RU" b="0" smtClean="0"/>
              <a:pPr eaLnBrk="1" hangingPunct="1"/>
              <a:t>1</a:t>
            </a:fld>
            <a:endParaRPr lang="ru-RU" b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14453F-543E-4E6B-AE8A-B06BEB7B15D0}" type="slidenum">
              <a:rPr lang="ru-RU" b="0" smtClean="0"/>
              <a:pPr eaLnBrk="1" hangingPunct="1"/>
              <a:t>2</a:t>
            </a:fld>
            <a:endParaRPr lang="ru-RU" b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14453F-543E-4E6B-AE8A-B06BEB7B15D0}" type="slidenum">
              <a:rPr lang="ru-RU" b="0" smtClean="0"/>
              <a:pPr eaLnBrk="1" hangingPunct="1"/>
              <a:t>3</a:t>
            </a:fld>
            <a:endParaRPr lang="ru-RU" b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14453F-543E-4E6B-AE8A-B06BEB7B15D0}" type="slidenum">
              <a:rPr lang="ru-RU" b="0" smtClean="0"/>
              <a:pPr eaLnBrk="1" hangingPunct="1"/>
              <a:t>7</a:t>
            </a:fld>
            <a:endParaRPr lang="ru-RU" b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2BBA8-9FB7-43D1-B071-8B5C4DB3B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08ACA-AD93-4B3A-97F6-E925D1A7E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5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6DAFD-8199-49C8-99EC-EDFAF5111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8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68887-68E4-4E05-913F-2E1D38CF9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3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C799-8A33-450D-9A60-1676654DD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7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3D4A-C403-4CAB-B972-66107E6B8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5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B8C9-E270-4F2B-8B02-D22CE2D1B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89133-DFE2-4249-A830-0E381A1BB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3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78B4-2E73-4D4C-B40C-AAB1E9345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7ABB2-CE29-4A6F-B63B-3C27207CC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849D-0799-4049-80CE-859597175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98699A07-52A3-4F21-BA53-866AEFD37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0%D1%81%D1%81%D0%BE%D1%86%D0%B8%D0%B0%D1%86%D0%B8%D1%8F%20%D1%84%D0%B0%D0%BA%D1%82%D0%BE%D1%80%D0%B8%D0%BD%D0%B3%D0%BE%D0%B2%D1%8B%D1%85%20%D0%BA%D0%BE%D0%BC%D0%BF%D0%B0%D0%BD%D0%B8%D0%B9&amp;fp=0&amp;pos=1&amp;rpt=simage&amp;uinfo=ww-1730-wh-984-fw-1505-fh-598-pd-1&amp;img_url=http://www.kommersant.ru/factbook/picture/4083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4"/>
          <p:cNvSpPr txBox="1">
            <a:spLocks/>
          </p:cNvSpPr>
          <p:nvPr/>
        </p:nvSpPr>
        <p:spPr bwMode="auto">
          <a:xfrm>
            <a:off x="893316" y="1844824"/>
            <a:ext cx="821518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3200" dirty="0" smtClean="0"/>
              <a:t>Факторинг – антикризисный инструмент поддержки промышленных предприятий.</a:t>
            </a:r>
          </a:p>
          <a:p>
            <a:pPr algn="l" eaLnBrk="1" hangingPunct="1">
              <a:defRPr/>
            </a:pPr>
            <a:endParaRPr lang="ru-RU" sz="3200" dirty="0">
              <a:latin typeface="Myriad Pro Cond" pitchFamily="34" charset="0"/>
            </a:endParaRPr>
          </a:p>
          <a:p>
            <a:pPr algn="l" eaLnBrk="1" hangingPunct="1">
              <a:defRPr/>
            </a:pPr>
            <a:r>
              <a:rPr lang="ru-RU" sz="1600" dirty="0" smtClean="0"/>
              <a:t>Антон Мусатов</a:t>
            </a:r>
          </a:p>
          <a:p>
            <a:pPr algn="l" eaLnBrk="1" hangingPunct="1">
              <a:defRPr/>
            </a:pPr>
            <a:r>
              <a:rPr lang="ru-RU" sz="1600" b="0" dirty="0" smtClean="0"/>
              <a:t>Руководитель </a:t>
            </a:r>
            <a:r>
              <a:rPr lang="ru-RU" sz="1600" b="0" dirty="0"/>
              <a:t>Подкомиссии по факторингу Комиссии РСПП по банкам и банковской деятельности, Председатель правления Ассоциации </a:t>
            </a:r>
            <a:r>
              <a:rPr lang="ru-RU" sz="1600" b="0" dirty="0" err="1"/>
              <a:t>факторинговых</a:t>
            </a:r>
            <a:r>
              <a:rPr lang="ru-RU" sz="1600" b="0" dirty="0"/>
              <a:t> компаний, Генеральный </a:t>
            </a:r>
            <a:r>
              <a:rPr lang="ru-RU" sz="1600" b="0" dirty="0" smtClean="0"/>
              <a:t>директор </a:t>
            </a:r>
            <a:r>
              <a:rPr lang="ru-RU" sz="1600" b="0" dirty="0"/>
              <a:t>ВТБ Факторинг</a:t>
            </a:r>
            <a:r>
              <a:rPr lang="ru-RU" sz="1600" b="0" dirty="0" smtClean="0"/>
              <a:t>.</a:t>
            </a:r>
            <a:endParaRPr lang="ru-RU" sz="3200" b="0" dirty="0" smtClean="0">
              <a:latin typeface="Myriad Pro Cond" pitchFamily="34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928812" y="4941168"/>
            <a:ext cx="64515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ru-RU"/>
            </a:defPPr>
            <a:lvl1pPr eaLnBrk="1" hangingPunct="1">
              <a:defRPr sz="2800">
                <a:solidFill>
                  <a:schemeClr val="tx2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eaLnBrk="0" hangingPunct="0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Расширенное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заседание Комиссии РСПП по банкам и банковской деятельности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«Антикризисные кредитные продукты для промышленности».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25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мая 2015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года</a:t>
            </a:r>
          </a:p>
        </p:txBody>
      </p:sp>
      <p:pic>
        <p:nvPicPr>
          <p:cNvPr id="1026" name="Picture 2" descr="http://www.nbj.ru/images/publs/a3b91e820dc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317" y="260648"/>
            <a:ext cx="1485745" cy="77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600" smtClean="0">
                <a:solidFill>
                  <a:schemeClr val="bg1"/>
                </a:solidFill>
                <a:latin typeface="+mj-lt"/>
              </a:rPr>
              <a:pPr algn="ctr">
                <a:defRPr/>
              </a:pPr>
              <a:t>1</a:t>
            </a:fld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600" smtClean="0">
                <a:solidFill>
                  <a:schemeClr val="bg1"/>
                </a:solidFill>
                <a:latin typeface="+mj-lt"/>
              </a:rPr>
              <a:pPr algn="ctr">
                <a:defRPr/>
              </a:pPr>
              <a:t>2</a:t>
            </a:fld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2"/>
          <p:cNvSpPr txBox="1">
            <a:spLocks/>
          </p:cNvSpPr>
          <p:nvPr/>
        </p:nvSpPr>
        <p:spPr bwMode="auto">
          <a:xfrm>
            <a:off x="467544" y="0"/>
            <a:ext cx="36930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8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Кредит</a:t>
            </a:r>
          </a:p>
          <a:p>
            <a:endParaRPr lang="ru-RU" sz="2800" kern="0" dirty="0" smtClean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  <a:p>
            <a:r>
              <a:rPr lang="en-US" sz="28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“</a:t>
            </a:r>
            <a:r>
              <a:rPr lang="ru-RU" sz="28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Берешь чужие и на время, отдаешь свои и </a:t>
            </a:r>
            <a:r>
              <a:rPr lang="ru-RU" sz="28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навсегда</a:t>
            </a:r>
            <a:r>
              <a:rPr lang="ru-RU" sz="2800" b="0" kern="0" dirty="0">
                <a:latin typeface="Franklin Gothic Book" panose="020B0503020102020204" pitchFamily="34" charset="0"/>
                <a:cs typeface="Iskoola Pota" panose="020B0502040204020203" pitchFamily="34" charset="0"/>
              </a:rPr>
              <a:t>!</a:t>
            </a:r>
            <a:r>
              <a:rPr lang="en-US" sz="28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”</a:t>
            </a:r>
            <a:endParaRPr lang="ru-RU" sz="2800" b="0" kern="0" dirty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292080" y="0"/>
            <a:ext cx="3312368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800">
                <a:latin typeface="Franklin Gothic Book" panose="020B0503020102020204" pitchFamily="34" charset="0"/>
                <a:cs typeface="Iskoola Pota" panose="020B0502040204020203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ctr"/>
            <a:r>
              <a:rPr lang="ru-RU" dirty="0" smtClean="0"/>
              <a:t>Факторинг</a:t>
            </a:r>
          </a:p>
          <a:p>
            <a:pPr algn="ctr"/>
            <a:endParaRPr lang="ru-RU" dirty="0" smtClean="0"/>
          </a:p>
          <a:p>
            <a:pPr algn="ctr"/>
            <a:r>
              <a:rPr lang="en-US" b="0" dirty="0" smtClean="0"/>
              <a:t>“</a:t>
            </a:r>
            <a:r>
              <a:rPr lang="ru-RU" b="0" dirty="0" smtClean="0"/>
              <a:t>Берешь чужие навсегда – отдают твои </a:t>
            </a:r>
            <a:r>
              <a:rPr lang="ru-RU" b="0" dirty="0" smtClean="0"/>
              <a:t>контрагенты...</a:t>
            </a:r>
            <a:r>
              <a:rPr lang="en-US" b="0" dirty="0" smtClean="0"/>
              <a:t>”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9995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600" smtClean="0">
                <a:solidFill>
                  <a:schemeClr val="bg1"/>
                </a:solidFill>
                <a:latin typeface="+mj-lt"/>
              </a:rPr>
              <a:pPr algn="ctr">
                <a:defRPr/>
              </a:pPr>
              <a:t>3</a:t>
            </a:fld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Объект 2"/>
          <p:cNvSpPr txBox="1">
            <a:spLocks/>
          </p:cNvSpPr>
          <p:nvPr/>
        </p:nvSpPr>
        <p:spPr bwMode="auto">
          <a:xfrm>
            <a:off x="467544" y="0"/>
            <a:ext cx="81369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Три аргумента применения </a:t>
            </a:r>
            <a:r>
              <a:rPr lang="ru-RU" sz="4000" b="0" kern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факторинга «сейчас».</a:t>
            </a:r>
            <a:endParaRPr lang="ru-RU" sz="4000" b="0" kern="0" dirty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800" smtClean="0">
                <a:latin typeface="Franklin Gothic Book" panose="020B0503020102020204" pitchFamily="34" charset="0"/>
              </a:rPr>
              <a:pPr algn="ctr">
                <a:defRPr/>
              </a:pPr>
              <a:t>4</a:t>
            </a:fld>
            <a:endParaRPr lang="ru-RU" sz="1800" dirty="0">
              <a:latin typeface="Franklin Gothic Book" panose="020B0503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4624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Аргумент №1</a:t>
            </a:r>
            <a:endParaRPr lang="ru-RU" sz="3600" b="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467544" y="-26988"/>
            <a:ext cx="8136904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На фоне снижения ключевой ставки </a:t>
            </a:r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факторинг дешевеет быстрее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 классических банковских продуктов в силу высокой оборачиваемости портфеля: в </a:t>
            </a:r>
            <a:r>
              <a:rPr lang="en-US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1Q2015 – 72 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дня.</a:t>
            </a:r>
            <a:endParaRPr lang="ru-RU" sz="4000" b="0" kern="0" dirty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800" smtClean="0">
                <a:latin typeface="Franklin Gothic Book" panose="020B0503020102020204" pitchFamily="34" charset="0"/>
              </a:rPr>
              <a:pPr algn="ctr">
                <a:defRPr/>
              </a:pPr>
              <a:t>5</a:t>
            </a:fld>
            <a:endParaRPr lang="ru-RU" sz="1800" dirty="0">
              <a:latin typeface="Franklin Gothic Book" panose="020B0503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4624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Аргумент №</a:t>
            </a:r>
            <a:r>
              <a:rPr lang="en-US" sz="3600" b="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endParaRPr lang="ru-RU" sz="3600" b="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467544" y="-26988"/>
            <a:ext cx="8136904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Снижение кредитной нагрузки на </a:t>
            </a:r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предприятие</a:t>
            </a:r>
            <a:endParaRPr lang="ru-RU" sz="4000" kern="0" dirty="0" smtClean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  <a:p>
            <a:endParaRPr lang="ru-RU" sz="4000" b="0" kern="0" dirty="0" smtClean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  <a:p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Факторинг не является 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типовой кредитной 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нагрузкой ни для поставщика, ни для покупателя (дебитора).</a:t>
            </a:r>
            <a:endParaRPr lang="ru-RU" sz="4000" b="0" kern="0" dirty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800" smtClean="0">
                <a:latin typeface="Franklin Gothic Book" panose="020B0503020102020204" pitchFamily="34" charset="0"/>
              </a:rPr>
              <a:pPr algn="ctr">
                <a:defRPr/>
              </a:pPr>
              <a:t>6</a:t>
            </a:fld>
            <a:endParaRPr lang="ru-RU" sz="1800" dirty="0">
              <a:latin typeface="Franklin Gothic Book" panose="020B0503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4624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Аргумент №3</a:t>
            </a:r>
            <a:endParaRPr lang="ru-RU" sz="3600" b="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467544" y="-26988"/>
            <a:ext cx="8136904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Повышение устойчивости бизнеса за </a:t>
            </a:r>
            <a:r>
              <a:rPr lang="ru-RU" sz="4000" b="0" kern="0" dirty="0" err="1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счет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 </a:t>
            </a:r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расширения </a:t>
            </a:r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 </a:t>
            </a:r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кредиторской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 задолженности и снятие </a:t>
            </a:r>
            <a:r>
              <a:rPr lang="ru-RU" sz="400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рисков по дебиторской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 </a:t>
            </a:r>
            <a:r>
              <a:rPr lang="ru-RU" sz="4000" b="0" kern="0" dirty="0" smtClean="0">
                <a:latin typeface="Franklin Gothic Book" panose="020B0503020102020204" pitchFamily="34" charset="0"/>
                <a:cs typeface="Iskoola Pota" panose="020B0502040204020203" pitchFamily="34" charset="0"/>
              </a:rPr>
              <a:t>задолженности </a:t>
            </a:r>
            <a:endParaRPr lang="ru-RU" sz="4000" b="0" kern="0" dirty="0">
              <a:latin typeface="Franklin Gothic Book" panose="020B050302010202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9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600" smtClean="0">
                <a:solidFill>
                  <a:schemeClr val="bg1"/>
                </a:solidFill>
                <a:latin typeface="+mj-lt"/>
              </a:rPr>
              <a:pPr algn="ctr">
                <a:defRPr/>
              </a:pPr>
              <a:t>7</a:t>
            </a:fld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asfact.ru/templates/aFk/images/company/nfk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84"/>
          <a:stretch/>
        </p:blipFill>
        <p:spPr bwMode="auto">
          <a:xfrm>
            <a:off x="850175" y="2761246"/>
            <a:ext cx="430558" cy="17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im3-tub-ru.yandex.net/i?id=ad3daa873bcabf0259ea567e2454a51c-109-144&amp;n=21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4" t="30450" r="9584" b="34775"/>
          <a:stretch/>
        </p:blipFill>
        <p:spPr bwMode="auto">
          <a:xfrm>
            <a:off x="6378565" y="5258870"/>
            <a:ext cx="879622" cy="21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asfact.ru/templates/aFk/images/company/vtb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01" y="1772016"/>
            <a:ext cx="945707" cy="25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://asfact.ru/templates/aFk/images/company/metallinvest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565" y="3933056"/>
            <a:ext cx="852008" cy="23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asfact.ru/templates/aFk/images/company/alfabank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172" y="3933056"/>
            <a:ext cx="804292" cy="21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ttp://asfact.ru/templates/aFk/images/company/life.p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75" y="3861048"/>
            <a:ext cx="976313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http://asfact.ru/templates/aFk/images/company/rosbank.jpg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3"/>
          <a:stretch/>
        </p:blipFill>
        <p:spPr bwMode="auto">
          <a:xfrm>
            <a:off x="683568" y="6126441"/>
            <a:ext cx="1065055" cy="18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http://asfact.ru/templates/aFk/images/company/unicredit.jp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04" y="2751352"/>
            <a:ext cx="998179" cy="27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http://asfact.ru/templates/aFk/images/company/petrokommerc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56" y="3946686"/>
            <a:ext cx="1008112" cy="2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http://asfact.ru/templates/aFk/images/company/sb_logo.jp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506" y="1736972"/>
            <a:ext cx="1148860" cy="3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http://asfact.ru/templates/aFk/images/company/factorrus.jpg"/>
          <p:cNvPicPr>
            <a:picLocks noChangeAspect="1" noChangeArrowheads="1"/>
          </p:cNvPicPr>
          <p:nvPr/>
        </p:nvPicPr>
        <p:blipFill rotWithShape="1">
          <a:blip r:embed="rId15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24"/>
          <a:stretch/>
        </p:blipFill>
        <p:spPr bwMode="auto">
          <a:xfrm>
            <a:off x="2576229" y="5013176"/>
            <a:ext cx="755854" cy="51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6" descr="http://asfact.ru/templates/aFk/images/company/rfk.jpg"/>
          <p:cNvPicPr>
            <a:picLocks noChangeAspect="1" noChangeArrowheads="1"/>
          </p:cNvPicPr>
          <p:nvPr/>
        </p:nvPicPr>
        <p:blipFill rotWithShape="1"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02"/>
          <a:stretch/>
        </p:blipFill>
        <p:spPr bwMode="auto">
          <a:xfrm>
            <a:off x="8001970" y="5123750"/>
            <a:ext cx="830206" cy="32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0" descr="http://asfact.ru/templates/aFk/images/company/sdm.jpg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56" y="2708920"/>
            <a:ext cx="907958" cy="24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2" descr="http://asfact.ru/templates/aFk/images/company/ofg_.jpg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9FBFE"/>
              </a:clrFrom>
              <a:clrTo>
                <a:srgbClr val="F9FB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490" y="2742635"/>
            <a:ext cx="976313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4" descr="http://asfact.ru/templates/aFk/images/company/rosprom_new.jpg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681" y="1771390"/>
            <a:ext cx="698452" cy="37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6" descr="http://asfact.ru/templates/aFk/images/company/clever-b.jpg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739" y="1791842"/>
            <a:ext cx="942755" cy="23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8" descr="http://asfact.ru/templates/aFk/images/company/globeks_.png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714" y="5081915"/>
            <a:ext cx="925855" cy="28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0" descr="http://asfact.ru/templates/aFk/images/company/transkapital_.png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212" y="2742635"/>
            <a:ext cx="1043368" cy="29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2" descr="http://asfact.ru/templates/aFk/images/company/otkritie_.png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5" y="1700808"/>
            <a:ext cx="890599" cy="33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4" descr="http://asfact.ru/templates/aFk/images/company/refactoring_logo.jpg"/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7F7F9"/>
              </a:clrFrom>
              <a:clrTo>
                <a:srgbClr val="F7F7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228" y="3946686"/>
            <a:ext cx="925856" cy="17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6" descr="Специальные условия по таможенной карте &quot;РАУНД&quot; Губерния Dai…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50" y="5285517"/>
            <a:ext cx="836358" cy="1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1907704" y="44624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Участники АФК</a:t>
            </a:r>
            <a:endParaRPr lang="ru-RU" sz="3600" b="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3"/>
          <a:stretch>
            <a:fillRect/>
          </a:stretch>
        </p:blipFill>
        <p:spPr bwMode="auto">
          <a:xfrm>
            <a:off x="0" y="-26988"/>
            <a:ext cx="91440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9"/>
          <a:stretch/>
        </p:blipFill>
        <p:spPr bwMode="auto">
          <a:xfrm>
            <a:off x="8462360" y="5949280"/>
            <a:ext cx="4572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04448" y="6309320"/>
            <a:ext cx="175353" cy="476250"/>
          </a:xfrm>
        </p:spPr>
        <p:txBody>
          <a:bodyPr/>
          <a:lstStyle/>
          <a:p>
            <a:pPr algn="ctr">
              <a:defRPr/>
            </a:pPr>
            <a:fld id="{84F2BBA8-9FB7-43D1-B071-8B5C4DB3BCA9}" type="slidenum">
              <a:rPr lang="ru-RU" sz="1800" smtClean="0">
                <a:latin typeface="+mj-lt"/>
              </a:rPr>
              <a:pPr algn="ctr">
                <a:defRPr/>
              </a:pPr>
              <a:t>8</a:t>
            </a:fld>
            <a:endParaRPr lang="ru-RU" sz="1800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188640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j-lt"/>
              </a:rPr>
              <a:t>Снижение рисков</a:t>
            </a:r>
            <a:endParaRPr lang="ru-RU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itle 14"/>
          <p:cNvSpPr txBox="1">
            <a:spLocks/>
          </p:cNvSpPr>
          <p:nvPr/>
        </p:nvSpPr>
        <p:spPr bwMode="auto">
          <a:xfrm>
            <a:off x="323528" y="1685301"/>
            <a:ext cx="4248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ru-RU" sz="2000" dirty="0" smtClean="0"/>
              <a:t>Антон Мусатов</a:t>
            </a:r>
          </a:p>
          <a:p>
            <a:pPr algn="l" eaLnBrk="1" hangingPunct="1">
              <a:defRPr/>
            </a:pPr>
            <a:endParaRPr lang="ru-RU" sz="2000" b="0" dirty="0" smtClean="0"/>
          </a:p>
          <a:p>
            <a:pPr algn="l" eaLnBrk="1" hangingPunct="1">
              <a:defRPr/>
            </a:pPr>
            <a:endParaRPr lang="ru-RU" sz="2000" b="0" dirty="0"/>
          </a:p>
          <a:p>
            <a:pPr algn="l" eaLnBrk="1" hangingPunct="1">
              <a:defRPr/>
            </a:pPr>
            <a:r>
              <a:rPr lang="ru-RU" sz="2000" b="0" dirty="0" smtClean="0"/>
              <a:t>Руководитель </a:t>
            </a:r>
            <a:r>
              <a:rPr lang="ru-RU" sz="2000" b="0" dirty="0"/>
              <a:t>Подкомиссии по факторингу Комиссии РСПП по банкам и банковской </a:t>
            </a:r>
            <a:r>
              <a:rPr lang="ru-RU" sz="2000" b="0" dirty="0" smtClean="0"/>
              <a:t>деятельности </a:t>
            </a:r>
          </a:p>
          <a:p>
            <a:pPr algn="l" eaLnBrk="1" hangingPunct="1">
              <a:defRPr/>
            </a:pPr>
            <a:endParaRPr lang="ru-RU" sz="2000" b="0" dirty="0"/>
          </a:p>
          <a:p>
            <a:pPr algn="l" eaLnBrk="1" hangingPunct="1">
              <a:defRPr/>
            </a:pPr>
            <a:r>
              <a:rPr lang="ru-RU" sz="2000" b="0" dirty="0" smtClean="0"/>
              <a:t>Председатель </a:t>
            </a:r>
            <a:r>
              <a:rPr lang="ru-RU" sz="2000" b="0" dirty="0"/>
              <a:t>правления Ассоциации </a:t>
            </a:r>
            <a:r>
              <a:rPr lang="ru-RU" sz="2000" b="0" dirty="0" err="1"/>
              <a:t>факторинговых</a:t>
            </a:r>
            <a:r>
              <a:rPr lang="ru-RU" sz="2000" b="0" dirty="0"/>
              <a:t> </a:t>
            </a:r>
            <a:r>
              <a:rPr lang="ru-RU" sz="2000" b="0" dirty="0" smtClean="0"/>
              <a:t>компаний</a:t>
            </a:r>
          </a:p>
          <a:p>
            <a:pPr algn="l" eaLnBrk="1" hangingPunct="1">
              <a:defRPr/>
            </a:pPr>
            <a:endParaRPr lang="ru-RU" sz="2000" b="0" dirty="0"/>
          </a:p>
          <a:p>
            <a:pPr algn="l" eaLnBrk="1" hangingPunct="1">
              <a:defRPr/>
            </a:pPr>
            <a:r>
              <a:rPr lang="ru-RU" sz="2000" b="0" dirty="0" smtClean="0"/>
              <a:t>Генеральный директор </a:t>
            </a:r>
            <a:r>
              <a:rPr lang="ru-RU" sz="2000" b="0" dirty="0"/>
              <a:t>ВТБ </a:t>
            </a:r>
            <a:r>
              <a:rPr lang="ru-RU" sz="2000" b="0" dirty="0" smtClean="0"/>
              <a:t>Факторинг</a:t>
            </a:r>
            <a:endParaRPr lang="ru-RU" sz="4000" b="0" dirty="0" smtClean="0">
              <a:latin typeface="Myriad Pro Cond" pitchFamily="34" charset="0"/>
            </a:endParaRPr>
          </a:p>
        </p:txBody>
      </p:sp>
      <p:pic>
        <p:nvPicPr>
          <p:cNvPr id="14" name="Picture 8" descr="http://qrcoder.ru/code/?BEGIN%3AVCARD%0AN%3A%CC%F3%F1%E0%F2%EE%E2%3B%C0%ED%F2%EE%ED%0AORG%3A%C2%D2%C1+%D4%E0%EA%F2%EE%F0%E8%ED%E3%0ATITLE%3A%C3%E5%ED%E5%F0%E0%EB%FC%ED%FB%E9+%E4%E8%F0%E5%EA%F2%EE%F0%0ATEL%3A%2B74957831329%0AEMAIL%3AAIMusatov%40vtbf.ru%0AEND%3AVCARD&amp;6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6209" y="2066461"/>
            <a:ext cx="3486151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Презентация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езентация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резентация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5708</TotalTime>
  <Words>190</Words>
  <Application>Microsoft Office PowerPoint</Application>
  <PresentationFormat>Экран (4:3)</PresentationFormat>
  <Paragraphs>44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Д.В. Шевченко</Manager>
  <Company>Ассоциация факторинговых компаний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Чекрыгин</dc:creator>
  <cp:lastModifiedBy>Мусатов Антон</cp:lastModifiedBy>
  <cp:revision>253</cp:revision>
  <cp:lastPrinted>2015-04-21T06:44:49Z</cp:lastPrinted>
  <dcterms:created xsi:type="dcterms:W3CDTF">2010-06-23T07:43:18Z</dcterms:created>
  <dcterms:modified xsi:type="dcterms:W3CDTF">2015-05-25T14:54:07Z</dcterms:modified>
</cp:coreProperties>
</file>