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9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0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1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2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3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4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5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6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8" r:id="rId5"/>
    <p:sldMasterId id="2147483677" r:id="rId6"/>
    <p:sldMasterId id="2147483686" r:id="rId7"/>
    <p:sldMasterId id="2147483694" r:id="rId8"/>
    <p:sldMasterId id="2147483703" r:id="rId9"/>
    <p:sldMasterId id="2147483712" r:id="rId10"/>
    <p:sldMasterId id="2147483721" r:id="rId11"/>
    <p:sldMasterId id="2147483730" r:id="rId12"/>
    <p:sldMasterId id="2147483739" r:id="rId13"/>
    <p:sldMasterId id="2147483747" r:id="rId14"/>
    <p:sldMasterId id="2147483755" r:id="rId15"/>
    <p:sldMasterId id="2147483764" r:id="rId16"/>
    <p:sldMasterId id="2147483773" r:id="rId17"/>
    <p:sldMasterId id="2147483782" r:id="rId18"/>
    <p:sldMasterId id="2147483791" r:id="rId19"/>
    <p:sldMasterId id="2147483800" r:id="rId20"/>
  </p:sldMasterIdLst>
  <p:notesMasterIdLst>
    <p:notesMasterId r:id="rId39"/>
  </p:notesMasterIdLst>
  <p:handoutMasterIdLst>
    <p:handoutMasterId r:id="rId40"/>
  </p:handoutMasterIdLst>
  <p:sldIdLst>
    <p:sldId id="256" r:id="rId21"/>
    <p:sldId id="439" r:id="rId22"/>
    <p:sldId id="384" r:id="rId23"/>
    <p:sldId id="436" r:id="rId24"/>
    <p:sldId id="437" r:id="rId25"/>
    <p:sldId id="440" r:id="rId26"/>
    <p:sldId id="441" r:id="rId27"/>
    <p:sldId id="438" r:id="rId28"/>
    <p:sldId id="417" r:id="rId29"/>
    <p:sldId id="418" r:id="rId30"/>
    <p:sldId id="420" r:id="rId31"/>
    <p:sldId id="422" r:id="rId32"/>
    <p:sldId id="423" r:id="rId33"/>
    <p:sldId id="424" r:id="rId34"/>
    <p:sldId id="425" r:id="rId35"/>
    <p:sldId id="427" r:id="rId36"/>
    <p:sldId id="433" r:id="rId37"/>
    <p:sldId id="430" r:id="rId38"/>
  </p:sldIdLst>
  <p:sldSz cx="9906000" cy="6858000" type="A4"/>
  <p:notesSz cx="6724650" cy="987425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1">
          <p15:clr>
            <a:srgbClr val="A4A3A4"/>
          </p15:clr>
        </p15:guide>
        <p15:guide id="2" pos="211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EEE"/>
    <a:srgbClr val="F4F2F2"/>
    <a:srgbClr val="0D0D0D"/>
    <a:srgbClr val="6D5F61"/>
    <a:srgbClr val="ECE8E8"/>
    <a:srgbClr val="E6E2E2"/>
    <a:srgbClr val="E2DEDE"/>
    <a:srgbClr val="DEDADA"/>
    <a:srgbClr val="CBC3C4"/>
    <a:srgbClr val="8B7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8514" autoAdjust="0"/>
  </p:normalViewPr>
  <p:slideViewPr>
    <p:cSldViewPr snapToGrid="0" snapToObjects="1">
      <p:cViewPr>
        <p:scale>
          <a:sx n="70" d="100"/>
          <a:sy n="70" d="100"/>
        </p:scale>
        <p:origin x="-138" y="-87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94"/>
    </p:cViewPr>
  </p:sorterViewPr>
  <p:notesViewPr>
    <p:cSldViewPr snapToGrid="0" snapToObjects="1">
      <p:cViewPr varScale="1">
        <p:scale>
          <a:sx n="116" d="100"/>
          <a:sy n="116" d="100"/>
        </p:scale>
        <p:origin x="-2082" y="-108"/>
      </p:cViewPr>
      <p:guideLst>
        <p:guide orient="horz" pos="3111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6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9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2"/>
            <a:ext cx="2914650" cy="493712"/>
          </a:xfrm>
          <a:prstGeom prst="rect">
            <a:avLst/>
          </a:prstGeom>
        </p:spPr>
        <p:txBody>
          <a:bodyPr vert="horz" lIns="90961" tIns="45480" rIns="90961" bIns="4548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08416" y="12"/>
            <a:ext cx="2914650" cy="493712"/>
          </a:xfrm>
          <a:prstGeom prst="rect">
            <a:avLst/>
          </a:prstGeom>
        </p:spPr>
        <p:txBody>
          <a:bodyPr vert="horz" lIns="90961" tIns="45480" rIns="90961" bIns="45480" rtlCol="0"/>
          <a:lstStyle>
            <a:lvl1pPr algn="r">
              <a:defRPr sz="1200"/>
            </a:lvl1pPr>
          </a:lstStyle>
          <a:p>
            <a:fld id="{F7311B4C-2EF5-4E13-AC88-D22C95E9C1B4}" type="datetimeFigureOut">
              <a:rPr lang="ru-RU" smtClean="0"/>
              <a:t>28.09.2017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62"/>
            <a:ext cx="2914650" cy="493712"/>
          </a:xfrm>
          <a:prstGeom prst="rect">
            <a:avLst/>
          </a:prstGeom>
        </p:spPr>
        <p:txBody>
          <a:bodyPr vert="horz" lIns="90961" tIns="45480" rIns="90961" bIns="4548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08416" y="9378962"/>
            <a:ext cx="2914650" cy="493712"/>
          </a:xfrm>
          <a:prstGeom prst="rect">
            <a:avLst/>
          </a:prstGeom>
        </p:spPr>
        <p:txBody>
          <a:bodyPr vert="horz" lIns="90961" tIns="45480" rIns="90961" bIns="45480" rtlCol="0" anchor="b"/>
          <a:lstStyle>
            <a:lvl1pPr algn="r">
              <a:defRPr sz="1200"/>
            </a:lvl1pPr>
          </a:lstStyle>
          <a:p>
            <a:fld id="{05BEA73A-9DFE-4BC7-A490-C4EAE8FB5D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985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2"/>
            <a:ext cx="2914015" cy="493712"/>
          </a:xfrm>
          <a:prstGeom prst="rect">
            <a:avLst/>
          </a:prstGeom>
        </p:spPr>
        <p:txBody>
          <a:bodyPr vert="horz" lIns="90270" tIns="45136" rIns="90270" bIns="4513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85" y="12"/>
            <a:ext cx="2914015" cy="493712"/>
          </a:xfrm>
          <a:prstGeom prst="rect">
            <a:avLst/>
          </a:prstGeom>
        </p:spPr>
        <p:txBody>
          <a:bodyPr vert="horz" lIns="90270" tIns="45136" rIns="90270" bIns="45136" rtlCol="0"/>
          <a:lstStyle>
            <a:lvl1pPr algn="r">
              <a:defRPr sz="1200"/>
            </a:lvl1pPr>
          </a:lstStyle>
          <a:p>
            <a:fld id="{D65A330C-4897-49FF-A78D-91731BACC6D9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741363"/>
            <a:ext cx="53467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0" tIns="45136" rIns="90270" bIns="4513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74" y="4690273"/>
            <a:ext cx="5379719" cy="4443412"/>
          </a:xfrm>
          <a:prstGeom prst="rect">
            <a:avLst/>
          </a:prstGeom>
        </p:spPr>
        <p:txBody>
          <a:bodyPr vert="horz" lIns="90270" tIns="45136" rIns="90270" bIns="4513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378837"/>
            <a:ext cx="2914015" cy="493712"/>
          </a:xfrm>
          <a:prstGeom prst="rect">
            <a:avLst/>
          </a:prstGeom>
        </p:spPr>
        <p:txBody>
          <a:bodyPr vert="horz" lIns="90270" tIns="45136" rIns="90270" bIns="4513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85" y="9378837"/>
            <a:ext cx="2914015" cy="493712"/>
          </a:xfrm>
          <a:prstGeom prst="rect">
            <a:avLst/>
          </a:prstGeom>
        </p:spPr>
        <p:txBody>
          <a:bodyPr vert="horz" lIns="90270" tIns="45136" rIns="90270" bIns="45136" rtlCol="0" anchor="b"/>
          <a:lstStyle>
            <a:lvl1pPr algn="r">
              <a:defRPr sz="1200"/>
            </a:lvl1pPr>
          </a:lstStyle>
          <a:p>
            <a:fld id="{D12A22E6-12C5-4627-BEE3-D95F1D2F2E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8975" y="741363"/>
            <a:ext cx="53467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22E6-12C5-4627-BEE3-D95F1D2F2E9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42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8975" y="741363"/>
            <a:ext cx="53467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22E6-12C5-4627-BEE3-D95F1D2F2E9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42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8975" y="741363"/>
            <a:ext cx="53467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22E6-12C5-4627-BEE3-D95F1D2F2E9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04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8975" y="741363"/>
            <a:ext cx="53467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22E6-12C5-4627-BEE3-D95F1D2F2E9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04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999082"/>
            <a:ext cx="9906000" cy="2858922"/>
          </a:xfrm>
          <a:prstGeom prst="rect">
            <a:avLst/>
          </a:prstGeom>
          <a:solidFill>
            <a:schemeClr val="accent6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4" y="5594866"/>
            <a:ext cx="4685269" cy="659026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20"/>
            <a:ext cx="4685270" cy="1359244"/>
          </a:xfrm>
        </p:spPr>
        <p:txBody>
          <a:bodyPr anchor="b"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4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63"/>
            <a:ext cx="4396412" cy="665894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3" name="Picture 12" descr="all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0" y="-308916"/>
            <a:ext cx="3470400" cy="20228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3"/>
          <a:stretch/>
        </p:blipFill>
        <p:spPr>
          <a:xfrm>
            <a:off x="0" y="1458786"/>
            <a:ext cx="9906000" cy="25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45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04574"/>
            <a:ext cx="9906000" cy="2853430"/>
          </a:xfrm>
          <a:prstGeom prst="rect">
            <a:avLst/>
          </a:prstGeom>
          <a:solidFill>
            <a:srgbClr val="AB5253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4118928"/>
            <a:ext cx="4266804" cy="741405"/>
          </a:xfrm>
        </p:spPr>
        <p:txBody>
          <a:bodyPr anchor="b"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1" y="4942706"/>
            <a:ext cx="4266804" cy="1146946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E7E6E6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4"/>
            <a:ext cx="9906000" cy="2631600"/>
          </a:xfrm>
          <a:prstGeom prst="rect">
            <a:avLst/>
          </a:prstGeom>
        </p:spPr>
      </p:pic>
      <p:pic>
        <p:nvPicPr>
          <p:cNvPr id="8" name="Picture 7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0" y="-308916"/>
            <a:ext cx="3470400" cy="20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507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032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3" y="1208227"/>
            <a:ext cx="5360173" cy="713947"/>
          </a:xfrm>
        </p:spPr>
        <p:txBody>
          <a:bodyPr anchor="t">
            <a:normAutofit/>
          </a:bodyPr>
          <a:lstStyle>
            <a:lvl1pPr>
              <a:defRPr sz="15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52" y="1208219"/>
            <a:ext cx="3268359" cy="5037267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3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067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3043-0BCD-43EE-9F6F-644330271C81}" type="slidenum">
              <a:rPr lang="ru-RU" smtClean="0">
                <a:solidFill>
                  <a:srgbClr val="AB5253"/>
                </a:solidFill>
              </a:rPr>
              <a:pPr/>
              <a:t>‹#›</a:t>
            </a:fld>
            <a:endParaRPr lang="ru-RU" dirty="0">
              <a:solidFill>
                <a:srgbClr val="AB52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36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999082"/>
            <a:ext cx="9906000" cy="2858922"/>
          </a:xfrm>
          <a:prstGeom prst="rect">
            <a:avLst/>
          </a:prstGeom>
          <a:solidFill>
            <a:schemeClr val="accent6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4" y="5594866"/>
            <a:ext cx="4685269" cy="659026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20"/>
            <a:ext cx="4685270" cy="1359244"/>
          </a:xfrm>
        </p:spPr>
        <p:txBody>
          <a:bodyPr anchor="b"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4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63"/>
            <a:ext cx="4396412" cy="665894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3" name="Picture 12" descr="all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0" y="-308916"/>
            <a:ext cx="3470400" cy="20228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3"/>
          <a:stretch/>
        </p:blipFill>
        <p:spPr>
          <a:xfrm>
            <a:off x="0" y="1458786"/>
            <a:ext cx="9906000" cy="25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25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443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04574"/>
            <a:ext cx="9906000" cy="2853430"/>
          </a:xfrm>
          <a:prstGeom prst="rect">
            <a:avLst/>
          </a:prstGeom>
          <a:solidFill>
            <a:srgbClr val="AB5253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4118928"/>
            <a:ext cx="4266804" cy="741405"/>
          </a:xfrm>
        </p:spPr>
        <p:txBody>
          <a:bodyPr anchor="b"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1" y="4942706"/>
            <a:ext cx="4266804" cy="1146946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E7E6E6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4"/>
            <a:ext cx="9906000" cy="2631600"/>
          </a:xfrm>
          <a:prstGeom prst="rect">
            <a:avLst/>
          </a:prstGeom>
        </p:spPr>
      </p:pic>
      <p:pic>
        <p:nvPicPr>
          <p:cNvPr id="8" name="Picture 7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0" y="-308916"/>
            <a:ext cx="3470400" cy="20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363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8" y="1825625"/>
            <a:ext cx="449507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9688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43763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415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3" y="1208227"/>
            <a:ext cx="5360173" cy="713947"/>
          </a:xfrm>
        </p:spPr>
        <p:txBody>
          <a:bodyPr anchor="t">
            <a:normAutofit/>
          </a:bodyPr>
          <a:lstStyle>
            <a:lvl1pPr>
              <a:defRPr sz="15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52" y="1208219"/>
            <a:ext cx="3268359" cy="5037267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3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8" y="1825625"/>
            <a:ext cx="449507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432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3043-0BCD-43EE-9F6F-644330271C81}" type="slidenum">
              <a:rPr lang="ru-RU" smtClean="0">
                <a:solidFill>
                  <a:srgbClr val="AB5253"/>
                </a:solidFill>
              </a:rPr>
              <a:pPr/>
              <a:t>‹#›</a:t>
            </a:fld>
            <a:endParaRPr lang="ru-RU" dirty="0">
              <a:solidFill>
                <a:srgbClr val="AB52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74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999082"/>
            <a:ext cx="9906000" cy="2858922"/>
          </a:xfrm>
          <a:prstGeom prst="rect">
            <a:avLst/>
          </a:prstGeom>
          <a:solidFill>
            <a:schemeClr val="accent6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4" y="5594866"/>
            <a:ext cx="4685269" cy="659026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20"/>
            <a:ext cx="4685270" cy="1359244"/>
          </a:xfrm>
        </p:spPr>
        <p:txBody>
          <a:bodyPr anchor="b"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4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63"/>
            <a:ext cx="4396412" cy="665894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3" name="Picture 12" descr="all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0" y="-308916"/>
            <a:ext cx="3470400" cy="20228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3"/>
          <a:stretch/>
        </p:blipFill>
        <p:spPr>
          <a:xfrm>
            <a:off x="0" y="1458786"/>
            <a:ext cx="9906000" cy="25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61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663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04574"/>
            <a:ext cx="9906000" cy="2853430"/>
          </a:xfrm>
          <a:prstGeom prst="rect">
            <a:avLst/>
          </a:prstGeom>
          <a:solidFill>
            <a:srgbClr val="AB5253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4118928"/>
            <a:ext cx="4266804" cy="741405"/>
          </a:xfrm>
        </p:spPr>
        <p:txBody>
          <a:bodyPr anchor="b"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1" y="4942706"/>
            <a:ext cx="4266804" cy="1146946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E7E6E6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4"/>
            <a:ext cx="9906000" cy="2631600"/>
          </a:xfrm>
          <a:prstGeom prst="rect">
            <a:avLst/>
          </a:prstGeom>
        </p:spPr>
      </p:pic>
      <p:pic>
        <p:nvPicPr>
          <p:cNvPr id="8" name="Picture 7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0" y="-308916"/>
            <a:ext cx="3470400" cy="20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4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8" y="1825625"/>
            <a:ext cx="449507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9061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0848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832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3" y="1208227"/>
            <a:ext cx="5360173" cy="713947"/>
          </a:xfrm>
        </p:spPr>
        <p:txBody>
          <a:bodyPr anchor="t">
            <a:normAutofit/>
          </a:bodyPr>
          <a:lstStyle>
            <a:lvl1pPr>
              <a:defRPr sz="15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52" y="1208219"/>
            <a:ext cx="3268359" cy="5037267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3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70028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3043-0BCD-43EE-9F6F-644330271C81}" type="slidenum">
              <a:rPr lang="ru-RU" smtClean="0">
                <a:solidFill>
                  <a:srgbClr val="AB5253"/>
                </a:solidFill>
              </a:rPr>
              <a:pPr/>
              <a:t>‹#›</a:t>
            </a:fld>
            <a:endParaRPr lang="ru-RU" dirty="0">
              <a:solidFill>
                <a:srgbClr val="AB52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55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999081"/>
            <a:ext cx="9906000" cy="2858923"/>
          </a:xfrm>
          <a:prstGeom prst="rect">
            <a:avLst/>
          </a:prstGeom>
          <a:solidFill>
            <a:schemeClr val="accent6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89" tIns="34242" rIns="68489" bIns="34242" rtlCol="0" anchor="ctr"/>
          <a:lstStyle/>
          <a:p>
            <a:pPr algn="ctr" defTabSz="456564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89" tIns="34242" rIns="68489" bIns="34242" rtlCol="0" anchor="ctr"/>
          <a:lstStyle/>
          <a:p>
            <a:pPr algn="ctr" defTabSz="456564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4" y="5594865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416" indent="0" algn="ctr">
              <a:buNone/>
              <a:defRPr sz="1500"/>
            </a:lvl2pPr>
            <a:lvl3pPr marL="684829" indent="0" algn="ctr">
              <a:buNone/>
              <a:defRPr sz="1400"/>
            </a:lvl3pPr>
            <a:lvl4pPr marL="1027248" indent="0" algn="ctr">
              <a:buNone/>
              <a:defRPr sz="1200"/>
            </a:lvl4pPr>
            <a:lvl5pPr marL="1369660" indent="0" algn="ctr">
              <a:buNone/>
              <a:defRPr sz="1200"/>
            </a:lvl5pPr>
            <a:lvl6pPr marL="1712076" indent="0" algn="ctr">
              <a:buNone/>
              <a:defRPr sz="1200"/>
            </a:lvl6pPr>
            <a:lvl7pPr marL="2054495" indent="0" algn="ctr">
              <a:buNone/>
              <a:defRPr sz="1200"/>
            </a:lvl7pPr>
            <a:lvl8pPr marL="2396906" indent="0" algn="ctr">
              <a:buNone/>
              <a:defRPr sz="1200"/>
            </a:lvl8pPr>
            <a:lvl9pPr marL="2739327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22"/>
            <a:ext cx="4685270" cy="1359244"/>
          </a:xfrm>
        </p:spPr>
        <p:txBody>
          <a:bodyPr anchor="b"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6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6564"/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8"/>
            <a:ext cx="4396412" cy="665895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3" name="Picture 12" descr="all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0" y="-308914"/>
            <a:ext cx="3470400" cy="20228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3"/>
          <a:stretch/>
        </p:blipFill>
        <p:spPr>
          <a:xfrm>
            <a:off x="0" y="1458787"/>
            <a:ext cx="9906000" cy="25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57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4269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58" y="336377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5673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04589"/>
            <a:ext cx="9906000" cy="2853431"/>
          </a:xfrm>
          <a:prstGeom prst="rect">
            <a:avLst/>
          </a:prstGeom>
          <a:solidFill>
            <a:srgbClr val="AB5253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89" tIns="34242" rIns="68489" bIns="34242" rtlCol="0" anchor="ctr"/>
          <a:lstStyle/>
          <a:p>
            <a:pPr algn="ctr" defTabSz="456564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89" tIns="34242" rIns="68489" bIns="34242" rtlCol="0" anchor="ctr"/>
          <a:lstStyle/>
          <a:p>
            <a:pPr algn="ctr" defTabSz="456564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4118928"/>
            <a:ext cx="4266804" cy="741405"/>
          </a:xfrm>
        </p:spPr>
        <p:txBody>
          <a:bodyPr anchor="b"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1" y="4942705"/>
            <a:ext cx="4266804" cy="1146947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E7E6E6"/>
                </a:solidFill>
              </a:defRPr>
            </a:lvl1pPr>
            <a:lvl2pPr marL="3424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2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6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0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9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3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5"/>
            <a:ext cx="9906000" cy="2631600"/>
          </a:xfrm>
          <a:prstGeom prst="rect">
            <a:avLst/>
          </a:prstGeom>
        </p:spPr>
      </p:pic>
      <p:pic>
        <p:nvPicPr>
          <p:cNvPr id="8" name="Picture 7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0" y="-308914"/>
            <a:ext cx="3470400" cy="20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9944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21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58" y="336377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3962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58" y="336377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1546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58" y="336377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9684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3" y="1208229"/>
            <a:ext cx="5360173" cy="713947"/>
          </a:xfrm>
        </p:spPr>
        <p:txBody>
          <a:bodyPr anchor="t">
            <a:normAutofit/>
          </a:bodyPr>
          <a:lstStyle>
            <a:lvl1pPr>
              <a:defRPr sz="15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5" y="1208220"/>
            <a:ext cx="3268359" cy="5037267"/>
          </a:xfrm>
        </p:spPr>
        <p:txBody>
          <a:bodyPr/>
          <a:lstStyle>
            <a:lvl1pPr marL="0" indent="0">
              <a:buNone/>
              <a:defRPr sz="2300"/>
            </a:lvl1pPr>
            <a:lvl2pPr marL="342416" indent="0">
              <a:buNone/>
              <a:defRPr sz="2100"/>
            </a:lvl2pPr>
            <a:lvl3pPr marL="684829" indent="0">
              <a:buNone/>
              <a:defRPr sz="1800"/>
            </a:lvl3pPr>
            <a:lvl4pPr marL="1027248" indent="0">
              <a:buNone/>
              <a:defRPr sz="1500"/>
            </a:lvl4pPr>
            <a:lvl5pPr marL="1369660" indent="0">
              <a:buNone/>
              <a:defRPr sz="1500"/>
            </a:lvl5pPr>
            <a:lvl6pPr marL="1712076" indent="0">
              <a:buNone/>
              <a:defRPr sz="1500"/>
            </a:lvl6pPr>
            <a:lvl7pPr marL="2054495" indent="0">
              <a:buNone/>
              <a:defRPr sz="1500"/>
            </a:lvl7pPr>
            <a:lvl8pPr marL="2396906" indent="0">
              <a:buNone/>
              <a:defRPr sz="1500"/>
            </a:lvl8pPr>
            <a:lvl9pPr marL="2739327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3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416" indent="0">
              <a:buNone/>
              <a:defRPr sz="1100"/>
            </a:lvl2pPr>
            <a:lvl3pPr marL="684829" indent="0">
              <a:buNone/>
              <a:defRPr sz="900"/>
            </a:lvl3pPr>
            <a:lvl4pPr marL="1027248" indent="0">
              <a:buNone/>
              <a:defRPr sz="800"/>
            </a:lvl4pPr>
            <a:lvl5pPr marL="1369660" indent="0">
              <a:buNone/>
              <a:defRPr sz="800"/>
            </a:lvl5pPr>
            <a:lvl6pPr marL="1712076" indent="0">
              <a:buNone/>
              <a:defRPr sz="800"/>
            </a:lvl6pPr>
            <a:lvl7pPr marL="2054495" indent="0">
              <a:buNone/>
              <a:defRPr sz="800"/>
            </a:lvl7pPr>
            <a:lvl8pPr marL="2396906" indent="0">
              <a:buNone/>
              <a:defRPr sz="800"/>
            </a:lvl8pPr>
            <a:lvl9pPr marL="2739327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58" y="336377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64223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3043-0BCD-43EE-9F6F-644330271C81}" type="slidenum">
              <a:rPr lang="ru-RU" smtClean="0">
                <a:solidFill>
                  <a:srgbClr val="AB5253"/>
                </a:solidFill>
              </a:rPr>
              <a:pPr/>
              <a:t>‹#›</a:t>
            </a:fld>
            <a:endParaRPr lang="ru-RU" dirty="0">
              <a:solidFill>
                <a:srgbClr val="AB52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79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47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3" y="1208227"/>
            <a:ext cx="5360173" cy="713947"/>
          </a:xfrm>
        </p:spPr>
        <p:txBody>
          <a:bodyPr anchor="t">
            <a:normAutofit/>
          </a:bodyPr>
          <a:lstStyle>
            <a:lvl1pPr>
              <a:defRPr sz="15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52" y="1208219"/>
            <a:ext cx="3268359" cy="5037267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3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55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999082"/>
            <a:ext cx="9906000" cy="2858922"/>
          </a:xfrm>
          <a:prstGeom prst="rect">
            <a:avLst/>
          </a:prstGeom>
          <a:solidFill>
            <a:schemeClr val="accent6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4" y="5594866"/>
            <a:ext cx="4685269" cy="659026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20"/>
            <a:ext cx="4685270" cy="1359244"/>
          </a:xfrm>
        </p:spPr>
        <p:txBody>
          <a:bodyPr anchor="b"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4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63"/>
            <a:ext cx="4396412" cy="665894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3" name="Picture 12" descr="all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0" y="-308916"/>
            <a:ext cx="3470400" cy="20228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3"/>
          <a:stretch/>
        </p:blipFill>
        <p:spPr>
          <a:xfrm>
            <a:off x="0" y="1458786"/>
            <a:ext cx="9906000" cy="25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10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087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04574"/>
            <a:ext cx="9906000" cy="2853430"/>
          </a:xfrm>
          <a:prstGeom prst="rect">
            <a:avLst/>
          </a:prstGeom>
          <a:solidFill>
            <a:srgbClr val="AB5253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4118928"/>
            <a:ext cx="4266804" cy="741405"/>
          </a:xfrm>
        </p:spPr>
        <p:txBody>
          <a:bodyPr anchor="b"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1" y="4942706"/>
            <a:ext cx="4266804" cy="1146946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E7E6E6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4"/>
            <a:ext cx="9906000" cy="2631600"/>
          </a:xfrm>
          <a:prstGeom prst="rect">
            <a:avLst/>
          </a:prstGeom>
        </p:spPr>
      </p:pic>
      <p:pic>
        <p:nvPicPr>
          <p:cNvPr id="8" name="Picture 7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0" y="-308916"/>
            <a:ext cx="3470400" cy="20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21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8" y="1825625"/>
            <a:ext cx="449507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852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44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644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741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3" y="1208227"/>
            <a:ext cx="5360173" cy="713947"/>
          </a:xfrm>
        </p:spPr>
        <p:txBody>
          <a:bodyPr anchor="t">
            <a:normAutofit/>
          </a:bodyPr>
          <a:lstStyle>
            <a:lvl1pPr>
              <a:defRPr sz="15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52" y="1208219"/>
            <a:ext cx="3268359" cy="5037267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3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245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999082"/>
            <a:ext cx="9906000" cy="2858922"/>
          </a:xfrm>
          <a:prstGeom prst="rect">
            <a:avLst/>
          </a:prstGeom>
          <a:solidFill>
            <a:schemeClr val="accent6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4" y="5594866"/>
            <a:ext cx="4685269" cy="659026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5" y="4118920"/>
            <a:ext cx="4685270" cy="1359244"/>
          </a:xfrm>
        </p:spPr>
        <p:txBody>
          <a:bodyPr anchor="b"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0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63"/>
            <a:ext cx="4396412" cy="665894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3" name="Picture 12" descr="all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0" y="-308916"/>
            <a:ext cx="3470400" cy="20228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3"/>
          <a:stretch/>
        </p:blipFill>
        <p:spPr>
          <a:xfrm>
            <a:off x="0" y="1458786"/>
            <a:ext cx="9906000" cy="25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5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3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055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04574"/>
            <a:ext cx="9906000" cy="2853430"/>
          </a:xfrm>
          <a:prstGeom prst="rect">
            <a:avLst/>
          </a:prstGeom>
          <a:solidFill>
            <a:srgbClr val="AB5253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4118924"/>
            <a:ext cx="4266804" cy="741405"/>
          </a:xfrm>
        </p:spPr>
        <p:txBody>
          <a:bodyPr anchor="b"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1" y="4942706"/>
            <a:ext cx="4266804" cy="1146946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E7E6E6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4"/>
            <a:ext cx="9906000" cy="2631600"/>
          </a:xfrm>
          <a:prstGeom prst="rect">
            <a:avLst/>
          </a:prstGeom>
        </p:spPr>
      </p:pic>
      <p:pic>
        <p:nvPicPr>
          <p:cNvPr id="8" name="Picture 7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0" y="-308916"/>
            <a:ext cx="3470400" cy="20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00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6" y="1825625"/>
            <a:ext cx="449507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3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16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3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47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3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39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3" y="1208223"/>
            <a:ext cx="5360173" cy="713947"/>
          </a:xfrm>
        </p:spPr>
        <p:txBody>
          <a:bodyPr anchor="t">
            <a:normAutofit/>
          </a:bodyPr>
          <a:lstStyle>
            <a:lvl1pPr>
              <a:defRPr sz="15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50" y="1208219"/>
            <a:ext cx="3268359" cy="5037267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3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3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02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999081"/>
            <a:ext cx="9906000" cy="2858923"/>
          </a:xfrm>
          <a:prstGeom prst="rect">
            <a:avLst/>
          </a:prstGeom>
          <a:solidFill>
            <a:schemeClr val="accent6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89" tIns="34242" rIns="68489" bIns="34242" rtlCol="0" anchor="ctr"/>
          <a:lstStyle/>
          <a:p>
            <a:pPr algn="ctr" defTabSz="456564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89" tIns="34242" rIns="68489" bIns="34242" rtlCol="0" anchor="ctr"/>
          <a:lstStyle/>
          <a:p>
            <a:pPr algn="ctr" defTabSz="456564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4" y="5594865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416" indent="0" algn="ctr">
              <a:buNone/>
              <a:defRPr sz="1500"/>
            </a:lvl2pPr>
            <a:lvl3pPr marL="684829" indent="0" algn="ctr">
              <a:buNone/>
              <a:defRPr sz="1400"/>
            </a:lvl3pPr>
            <a:lvl4pPr marL="1027248" indent="0" algn="ctr">
              <a:buNone/>
              <a:defRPr sz="1200"/>
            </a:lvl4pPr>
            <a:lvl5pPr marL="1369660" indent="0" algn="ctr">
              <a:buNone/>
              <a:defRPr sz="1200"/>
            </a:lvl5pPr>
            <a:lvl6pPr marL="1712076" indent="0" algn="ctr">
              <a:buNone/>
              <a:defRPr sz="1200"/>
            </a:lvl6pPr>
            <a:lvl7pPr marL="2054495" indent="0" algn="ctr">
              <a:buNone/>
              <a:defRPr sz="1200"/>
            </a:lvl7pPr>
            <a:lvl8pPr marL="2396906" indent="0" algn="ctr">
              <a:buNone/>
              <a:defRPr sz="1200"/>
            </a:lvl8pPr>
            <a:lvl9pPr marL="2739327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22"/>
            <a:ext cx="4685270" cy="1359244"/>
          </a:xfrm>
        </p:spPr>
        <p:txBody>
          <a:bodyPr anchor="b"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6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6564"/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8"/>
            <a:ext cx="4396412" cy="665895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3" name="Picture 12" descr="all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0" y="-308914"/>
            <a:ext cx="3470400" cy="20228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3"/>
          <a:stretch/>
        </p:blipFill>
        <p:spPr>
          <a:xfrm>
            <a:off x="0" y="1458787"/>
            <a:ext cx="9906000" cy="25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04574"/>
            <a:ext cx="9906000" cy="2853430"/>
          </a:xfrm>
          <a:prstGeom prst="rect">
            <a:avLst/>
          </a:prstGeom>
          <a:solidFill>
            <a:srgbClr val="AB5253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4118928"/>
            <a:ext cx="4266804" cy="741405"/>
          </a:xfrm>
        </p:spPr>
        <p:txBody>
          <a:bodyPr anchor="b"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1" y="4942706"/>
            <a:ext cx="4266804" cy="1146946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E7E6E6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4"/>
            <a:ext cx="9906000" cy="2631600"/>
          </a:xfrm>
          <a:prstGeom prst="rect">
            <a:avLst/>
          </a:prstGeom>
        </p:spPr>
      </p:pic>
      <p:pic>
        <p:nvPicPr>
          <p:cNvPr id="8" name="Picture 7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0" y="-308916"/>
            <a:ext cx="3470400" cy="20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460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58" y="336377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084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04589"/>
            <a:ext cx="9906000" cy="2853431"/>
          </a:xfrm>
          <a:prstGeom prst="rect">
            <a:avLst/>
          </a:prstGeom>
          <a:solidFill>
            <a:srgbClr val="AB5253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89" tIns="34242" rIns="68489" bIns="34242" rtlCol="0" anchor="ctr"/>
          <a:lstStyle/>
          <a:p>
            <a:pPr algn="ctr" defTabSz="456564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89" tIns="34242" rIns="68489" bIns="34242" rtlCol="0" anchor="ctr"/>
          <a:lstStyle/>
          <a:p>
            <a:pPr algn="ctr" defTabSz="456564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4118928"/>
            <a:ext cx="4266804" cy="741405"/>
          </a:xfrm>
        </p:spPr>
        <p:txBody>
          <a:bodyPr anchor="b"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1" y="4942705"/>
            <a:ext cx="4266804" cy="1146947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E7E6E6"/>
                </a:solidFill>
              </a:defRPr>
            </a:lvl1pPr>
            <a:lvl2pPr marL="3424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2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6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0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9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3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5"/>
            <a:ext cx="9906000" cy="2631600"/>
          </a:xfrm>
          <a:prstGeom prst="rect">
            <a:avLst/>
          </a:prstGeom>
        </p:spPr>
      </p:pic>
      <p:pic>
        <p:nvPicPr>
          <p:cNvPr id="8" name="Picture 7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0" y="-308914"/>
            <a:ext cx="3470400" cy="20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01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21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58" y="336377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32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58" y="336377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9321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58" y="336377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966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3" y="1208229"/>
            <a:ext cx="5360173" cy="713947"/>
          </a:xfrm>
        </p:spPr>
        <p:txBody>
          <a:bodyPr anchor="t">
            <a:normAutofit/>
          </a:bodyPr>
          <a:lstStyle>
            <a:lvl1pPr>
              <a:defRPr sz="15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5" y="1208220"/>
            <a:ext cx="3268359" cy="5037267"/>
          </a:xfrm>
        </p:spPr>
        <p:txBody>
          <a:bodyPr/>
          <a:lstStyle>
            <a:lvl1pPr marL="0" indent="0">
              <a:buNone/>
              <a:defRPr sz="2300"/>
            </a:lvl1pPr>
            <a:lvl2pPr marL="342416" indent="0">
              <a:buNone/>
              <a:defRPr sz="2100"/>
            </a:lvl2pPr>
            <a:lvl3pPr marL="684829" indent="0">
              <a:buNone/>
              <a:defRPr sz="1800"/>
            </a:lvl3pPr>
            <a:lvl4pPr marL="1027248" indent="0">
              <a:buNone/>
              <a:defRPr sz="1500"/>
            </a:lvl4pPr>
            <a:lvl5pPr marL="1369660" indent="0">
              <a:buNone/>
              <a:defRPr sz="1500"/>
            </a:lvl5pPr>
            <a:lvl6pPr marL="1712076" indent="0">
              <a:buNone/>
              <a:defRPr sz="1500"/>
            </a:lvl6pPr>
            <a:lvl7pPr marL="2054495" indent="0">
              <a:buNone/>
              <a:defRPr sz="1500"/>
            </a:lvl7pPr>
            <a:lvl8pPr marL="2396906" indent="0">
              <a:buNone/>
              <a:defRPr sz="1500"/>
            </a:lvl8pPr>
            <a:lvl9pPr marL="2739327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3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416" indent="0">
              <a:buNone/>
              <a:defRPr sz="1100"/>
            </a:lvl2pPr>
            <a:lvl3pPr marL="684829" indent="0">
              <a:buNone/>
              <a:defRPr sz="900"/>
            </a:lvl3pPr>
            <a:lvl4pPr marL="1027248" indent="0">
              <a:buNone/>
              <a:defRPr sz="800"/>
            </a:lvl4pPr>
            <a:lvl5pPr marL="1369660" indent="0">
              <a:buNone/>
              <a:defRPr sz="800"/>
            </a:lvl5pPr>
            <a:lvl6pPr marL="1712076" indent="0">
              <a:buNone/>
              <a:defRPr sz="800"/>
            </a:lvl6pPr>
            <a:lvl7pPr marL="2054495" indent="0">
              <a:buNone/>
              <a:defRPr sz="800"/>
            </a:lvl7pPr>
            <a:lvl8pPr marL="2396906" indent="0">
              <a:buNone/>
              <a:defRPr sz="800"/>
            </a:lvl8pPr>
            <a:lvl9pPr marL="2739327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58" y="336377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1610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3043-0BCD-43EE-9F6F-644330271C81}" type="slidenum">
              <a:rPr lang="ru-RU" smtClean="0">
                <a:solidFill>
                  <a:srgbClr val="AB5253"/>
                </a:solidFill>
              </a:rPr>
              <a:pPr/>
              <a:t>‹#›</a:t>
            </a:fld>
            <a:endParaRPr lang="ru-RU" dirty="0">
              <a:solidFill>
                <a:srgbClr val="AB52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18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999082"/>
            <a:ext cx="9906000" cy="2858922"/>
          </a:xfrm>
          <a:prstGeom prst="rect">
            <a:avLst/>
          </a:prstGeom>
          <a:solidFill>
            <a:schemeClr val="accent6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4" y="5594866"/>
            <a:ext cx="4685269" cy="659026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20"/>
            <a:ext cx="4685270" cy="1359244"/>
          </a:xfrm>
        </p:spPr>
        <p:txBody>
          <a:bodyPr anchor="b"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4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63"/>
            <a:ext cx="4396412" cy="665894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3" name="Picture 12" descr="all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0" y="-308916"/>
            <a:ext cx="3470400" cy="20228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3"/>
          <a:stretch/>
        </p:blipFill>
        <p:spPr>
          <a:xfrm>
            <a:off x="0" y="1458786"/>
            <a:ext cx="9906000" cy="25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93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6473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04574"/>
            <a:ext cx="9906000" cy="2853430"/>
          </a:xfrm>
          <a:prstGeom prst="rect">
            <a:avLst/>
          </a:prstGeom>
          <a:solidFill>
            <a:srgbClr val="AB5253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4118928"/>
            <a:ext cx="4266804" cy="741405"/>
          </a:xfrm>
        </p:spPr>
        <p:txBody>
          <a:bodyPr anchor="b"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1" y="4942706"/>
            <a:ext cx="4266804" cy="1146946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E7E6E6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4"/>
            <a:ext cx="9906000" cy="2631600"/>
          </a:xfrm>
          <a:prstGeom prst="rect">
            <a:avLst/>
          </a:prstGeom>
        </p:spPr>
      </p:pic>
      <p:pic>
        <p:nvPicPr>
          <p:cNvPr id="8" name="Picture 7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0" y="-308916"/>
            <a:ext cx="3470400" cy="20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7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8" y="1825625"/>
            <a:ext cx="449507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0926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8" y="1825625"/>
            <a:ext cx="449507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6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2253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0265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3" y="1208227"/>
            <a:ext cx="5360173" cy="713947"/>
          </a:xfrm>
        </p:spPr>
        <p:txBody>
          <a:bodyPr anchor="t">
            <a:normAutofit/>
          </a:bodyPr>
          <a:lstStyle>
            <a:lvl1pPr>
              <a:defRPr sz="15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52" y="1208219"/>
            <a:ext cx="3268359" cy="5037267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3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125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999081"/>
            <a:ext cx="9906000" cy="2858923"/>
          </a:xfrm>
          <a:prstGeom prst="rect">
            <a:avLst/>
          </a:prstGeom>
          <a:solidFill>
            <a:schemeClr val="accent6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89" tIns="34242" rIns="68489" bIns="34242" rtlCol="0" anchor="ctr"/>
          <a:lstStyle/>
          <a:p>
            <a:pPr algn="ctr" defTabSz="456564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89" tIns="34242" rIns="68489" bIns="34242" rtlCol="0" anchor="ctr"/>
          <a:lstStyle/>
          <a:p>
            <a:pPr algn="ctr" defTabSz="456564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4" y="5594865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416" indent="0" algn="ctr">
              <a:buNone/>
              <a:defRPr sz="1500"/>
            </a:lvl2pPr>
            <a:lvl3pPr marL="684829" indent="0" algn="ctr">
              <a:buNone/>
              <a:defRPr sz="1400"/>
            </a:lvl3pPr>
            <a:lvl4pPr marL="1027248" indent="0" algn="ctr">
              <a:buNone/>
              <a:defRPr sz="1200"/>
            </a:lvl4pPr>
            <a:lvl5pPr marL="1369660" indent="0" algn="ctr">
              <a:buNone/>
              <a:defRPr sz="1200"/>
            </a:lvl5pPr>
            <a:lvl6pPr marL="1712076" indent="0" algn="ctr">
              <a:buNone/>
              <a:defRPr sz="1200"/>
            </a:lvl6pPr>
            <a:lvl7pPr marL="2054495" indent="0" algn="ctr">
              <a:buNone/>
              <a:defRPr sz="1200"/>
            </a:lvl7pPr>
            <a:lvl8pPr marL="2396906" indent="0" algn="ctr">
              <a:buNone/>
              <a:defRPr sz="1200"/>
            </a:lvl8pPr>
            <a:lvl9pPr marL="2739327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22"/>
            <a:ext cx="4685270" cy="1359244"/>
          </a:xfrm>
        </p:spPr>
        <p:txBody>
          <a:bodyPr anchor="b"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6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6564"/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78"/>
            <a:ext cx="4396412" cy="665895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3" name="Picture 12" descr="all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0" y="-308914"/>
            <a:ext cx="3470400" cy="20228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3"/>
          <a:stretch/>
        </p:blipFill>
        <p:spPr>
          <a:xfrm>
            <a:off x="0" y="1458787"/>
            <a:ext cx="9906000" cy="25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8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58" y="336377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5432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04589"/>
            <a:ext cx="9906000" cy="2853431"/>
          </a:xfrm>
          <a:prstGeom prst="rect">
            <a:avLst/>
          </a:prstGeom>
          <a:solidFill>
            <a:srgbClr val="AB5253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89" tIns="34242" rIns="68489" bIns="34242" rtlCol="0" anchor="ctr"/>
          <a:lstStyle/>
          <a:p>
            <a:pPr algn="ctr" defTabSz="456564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89" tIns="34242" rIns="68489" bIns="34242" rtlCol="0" anchor="ctr"/>
          <a:lstStyle/>
          <a:p>
            <a:pPr algn="ctr" defTabSz="456564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4118928"/>
            <a:ext cx="4266804" cy="741405"/>
          </a:xfrm>
        </p:spPr>
        <p:txBody>
          <a:bodyPr anchor="b"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1" y="4942705"/>
            <a:ext cx="4266804" cy="1146947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E7E6E6"/>
                </a:solidFill>
              </a:defRPr>
            </a:lvl1pPr>
            <a:lvl2pPr marL="3424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2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6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0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9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3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5"/>
            <a:ext cx="9906000" cy="2631600"/>
          </a:xfrm>
          <a:prstGeom prst="rect">
            <a:avLst/>
          </a:prstGeom>
        </p:spPr>
      </p:pic>
      <p:pic>
        <p:nvPicPr>
          <p:cNvPr id="8" name="Picture 7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0" y="-308914"/>
            <a:ext cx="3470400" cy="20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47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21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58" y="336377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482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58" y="336377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7705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58" y="336377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21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4743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3" y="1208229"/>
            <a:ext cx="5360173" cy="713947"/>
          </a:xfrm>
        </p:spPr>
        <p:txBody>
          <a:bodyPr anchor="t">
            <a:normAutofit/>
          </a:bodyPr>
          <a:lstStyle>
            <a:lvl1pPr>
              <a:defRPr sz="15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5" y="1208220"/>
            <a:ext cx="3268359" cy="5037267"/>
          </a:xfrm>
        </p:spPr>
        <p:txBody>
          <a:bodyPr/>
          <a:lstStyle>
            <a:lvl1pPr marL="0" indent="0">
              <a:buNone/>
              <a:defRPr sz="2300"/>
            </a:lvl1pPr>
            <a:lvl2pPr marL="342416" indent="0">
              <a:buNone/>
              <a:defRPr sz="2100"/>
            </a:lvl2pPr>
            <a:lvl3pPr marL="684829" indent="0">
              <a:buNone/>
              <a:defRPr sz="1800"/>
            </a:lvl3pPr>
            <a:lvl4pPr marL="1027248" indent="0">
              <a:buNone/>
              <a:defRPr sz="1500"/>
            </a:lvl4pPr>
            <a:lvl5pPr marL="1369660" indent="0">
              <a:buNone/>
              <a:defRPr sz="1500"/>
            </a:lvl5pPr>
            <a:lvl6pPr marL="1712076" indent="0">
              <a:buNone/>
              <a:defRPr sz="1500"/>
            </a:lvl6pPr>
            <a:lvl7pPr marL="2054495" indent="0">
              <a:buNone/>
              <a:defRPr sz="1500"/>
            </a:lvl7pPr>
            <a:lvl8pPr marL="2396906" indent="0">
              <a:buNone/>
              <a:defRPr sz="1500"/>
            </a:lvl8pPr>
            <a:lvl9pPr marL="2739327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3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416" indent="0">
              <a:buNone/>
              <a:defRPr sz="1100"/>
            </a:lvl2pPr>
            <a:lvl3pPr marL="684829" indent="0">
              <a:buNone/>
              <a:defRPr sz="900"/>
            </a:lvl3pPr>
            <a:lvl4pPr marL="1027248" indent="0">
              <a:buNone/>
              <a:defRPr sz="800"/>
            </a:lvl4pPr>
            <a:lvl5pPr marL="1369660" indent="0">
              <a:buNone/>
              <a:defRPr sz="800"/>
            </a:lvl5pPr>
            <a:lvl6pPr marL="1712076" indent="0">
              <a:buNone/>
              <a:defRPr sz="800"/>
            </a:lvl6pPr>
            <a:lvl7pPr marL="2054495" indent="0">
              <a:buNone/>
              <a:defRPr sz="800"/>
            </a:lvl7pPr>
            <a:lvl8pPr marL="2396906" indent="0">
              <a:buNone/>
              <a:defRPr sz="800"/>
            </a:lvl8pPr>
            <a:lvl9pPr marL="2739327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58" y="336377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8219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999082"/>
            <a:ext cx="9906000" cy="2858922"/>
          </a:xfrm>
          <a:prstGeom prst="rect">
            <a:avLst/>
          </a:prstGeom>
          <a:solidFill>
            <a:schemeClr val="accent6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4" y="5594866"/>
            <a:ext cx="4685269" cy="659026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20"/>
            <a:ext cx="4685270" cy="1359244"/>
          </a:xfrm>
        </p:spPr>
        <p:txBody>
          <a:bodyPr anchor="b"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4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63"/>
            <a:ext cx="4396412" cy="665894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3" name="Picture 12" descr="all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0" y="-308916"/>
            <a:ext cx="3470400" cy="20228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3"/>
          <a:stretch/>
        </p:blipFill>
        <p:spPr>
          <a:xfrm>
            <a:off x="0" y="1458786"/>
            <a:ext cx="9906000" cy="25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52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3158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04574"/>
            <a:ext cx="9906000" cy="2853430"/>
          </a:xfrm>
          <a:prstGeom prst="rect">
            <a:avLst/>
          </a:prstGeom>
          <a:solidFill>
            <a:srgbClr val="AB5253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4118928"/>
            <a:ext cx="4266804" cy="741405"/>
          </a:xfrm>
        </p:spPr>
        <p:txBody>
          <a:bodyPr anchor="b"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1" y="4942706"/>
            <a:ext cx="4266804" cy="1146946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E7E6E6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4"/>
            <a:ext cx="9906000" cy="2631600"/>
          </a:xfrm>
          <a:prstGeom prst="rect">
            <a:avLst/>
          </a:prstGeom>
        </p:spPr>
      </p:pic>
      <p:pic>
        <p:nvPicPr>
          <p:cNvPr id="8" name="Picture 7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0" y="-308916"/>
            <a:ext cx="3470400" cy="20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310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8" y="1825625"/>
            <a:ext cx="449507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6226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1704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3560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3" y="1208227"/>
            <a:ext cx="5360173" cy="713947"/>
          </a:xfrm>
        </p:spPr>
        <p:txBody>
          <a:bodyPr anchor="t">
            <a:normAutofit/>
          </a:bodyPr>
          <a:lstStyle>
            <a:lvl1pPr>
              <a:defRPr sz="15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52" y="1208219"/>
            <a:ext cx="3268359" cy="5037267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3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4460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BRF_titul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7481"/>
            <a:ext cx="9906000" cy="27432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6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1" tIns="40231" rIns="80461" bIns="40231" rtlCol="0" anchor="ctr"/>
          <a:lstStyle/>
          <a:p>
            <a:pPr algn="ctr" defTabSz="536420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1" tIns="40231" rIns="80461" bIns="40231" rtlCol="0" anchor="ctr"/>
          <a:lstStyle/>
          <a:p>
            <a:pPr algn="ctr" defTabSz="536420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2" y="5594865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02306" indent="0" algn="ctr">
              <a:buNone/>
              <a:defRPr sz="1800"/>
            </a:lvl2pPr>
            <a:lvl3pPr marL="804609" indent="0" algn="ctr">
              <a:buNone/>
              <a:defRPr sz="1600"/>
            </a:lvl3pPr>
            <a:lvl4pPr marL="1206914" indent="0" algn="ctr">
              <a:buNone/>
              <a:defRPr sz="1400"/>
            </a:lvl4pPr>
            <a:lvl5pPr marL="1609218" indent="0" algn="ctr">
              <a:buNone/>
              <a:defRPr sz="1400"/>
            </a:lvl5pPr>
            <a:lvl6pPr marL="2011523" indent="0" algn="ctr">
              <a:buNone/>
              <a:defRPr sz="1400"/>
            </a:lvl6pPr>
            <a:lvl7pPr marL="2413827" indent="0" algn="ctr">
              <a:buNone/>
              <a:defRPr sz="1400"/>
            </a:lvl7pPr>
            <a:lvl8pPr marL="2816131" indent="0" algn="ctr">
              <a:buNone/>
              <a:defRPr sz="1400"/>
            </a:lvl8pPr>
            <a:lvl9pPr marL="3218437" indent="0" algn="ctr">
              <a:buNone/>
              <a:defRPr sz="14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3" y="4118919"/>
            <a:ext cx="4685270" cy="1359244"/>
          </a:xfrm>
        </p:spPr>
        <p:txBody>
          <a:bodyPr anchor="b"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64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pPr defTabSz="536420"/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64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8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2" name="Picture 11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19" y="-308916"/>
            <a:ext cx="2965660" cy="201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80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>
              <a:solidFill>
                <a:srgbClr val="8A8A8D"/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7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53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2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rgbClr val="AB5253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1" tIns="40231" rIns="80461" bIns="40231" rtlCol="0" anchor="ctr"/>
          <a:lstStyle/>
          <a:p>
            <a:pPr algn="ctr" defTabSz="536420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1" tIns="40231" rIns="80461" bIns="40231" rtlCol="0" anchor="ctr"/>
          <a:lstStyle/>
          <a:p>
            <a:pPr algn="ctr" defTabSz="536420"/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4118920"/>
            <a:ext cx="4266804" cy="741405"/>
          </a:xfrm>
        </p:spPr>
        <p:txBody>
          <a:bodyPr anchor="b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1" y="4942705"/>
            <a:ext cx="4266804" cy="114694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E7E6E6"/>
                </a:solidFill>
              </a:defRPr>
            </a:lvl1pPr>
            <a:lvl2pPr marL="4023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04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069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092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115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138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16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184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3"/>
            <a:ext cx="9906000" cy="2740800"/>
          </a:xfrm>
          <a:prstGeom prst="rect">
            <a:avLst/>
          </a:prstGeom>
        </p:spPr>
      </p:pic>
      <p:pic>
        <p:nvPicPr>
          <p:cNvPr id="11" name="Picture 10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19" y="-308916"/>
            <a:ext cx="2965660" cy="201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>
              <a:solidFill>
                <a:srgbClr val="8A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7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603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>
              <a:solidFill>
                <a:srgbClr val="8A8A8D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7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691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>
              <a:solidFill>
                <a:srgbClr val="8A8A8D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7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9476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17"/>
            <a:ext cx="5360173" cy="713947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46" y="1208217"/>
            <a:ext cx="3268359" cy="5037267"/>
          </a:xfrm>
        </p:spPr>
        <p:txBody>
          <a:bodyPr/>
          <a:lstStyle>
            <a:lvl1pPr marL="0" indent="0">
              <a:buNone/>
              <a:defRPr sz="2800"/>
            </a:lvl1pPr>
            <a:lvl2pPr marL="402306" indent="0">
              <a:buNone/>
              <a:defRPr sz="2500"/>
            </a:lvl2pPr>
            <a:lvl3pPr marL="804609" indent="0">
              <a:buNone/>
              <a:defRPr sz="2100"/>
            </a:lvl3pPr>
            <a:lvl4pPr marL="1206914" indent="0">
              <a:buNone/>
              <a:defRPr sz="1800"/>
            </a:lvl4pPr>
            <a:lvl5pPr marL="1609218" indent="0">
              <a:buNone/>
              <a:defRPr sz="1800"/>
            </a:lvl5pPr>
            <a:lvl6pPr marL="2011523" indent="0">
              <a:buNone/>
              <a:defRPr sz="1800"/>
            </a:lvl6pPr>
            <a:lvl7pPr marL="2413827" indent="0">
              <a:buNone/>
              <a:defRPr sz="1800"/>
            </a:lvl7pPr>
            <a:lvl8pPr marL="2816131" indent="0">
              <a:buNone/>
              <a:defRPr sz="1800"/>
            </a:lvl8pPr>
            <a:lvl9pPr marL="3218437" indent="0">
              <a:buNone/>
              <a:defRPr sz="18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1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300"/>
            </a:lvl1pPr>
            <a:lvl2pPr marL="402306" indent="0">
              <a:buNone/>
              <a:defRPr sz="1300"/>
            </a:lvl2pPr>
            <a:lvl3pPr marL="804609" indent="0">
              <a:buNone/>
              <a:defRPr sz="1100"/>
            </a:lvl3pPr>
            <a:lvl4pPr marL="1206914" indent="0">
              <a:buNone/>
              <a:defRPr sz="900"/>
            </a:lvl4pPr>
            <a:lvl5pPr marL="1609218" indent="0">
              <a:buNone/>
              <a:defRPr sz="900"/>
            </a:lvl5pPr>
            <a:lvl6pPr marL="2011523" indent="0">
              <a:buNone/>
              <a:defRPr sz="900"/>
            </a:lvl6pPr>
            <a:lvl7pPr marL="2413827" indent="0">
              <a:buNone/>
              <a:defRPr sz="900"/>
            </a:lvl7pPr>
            <a:lvl8pPr marL="2816131" indent="0">
              <a:buNone/>
              <a:defRPr sz="900"/>
            </a:lvl8pPr>
            <a:lvl9pPr marL="3218437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>
              <a:solidFill>
                <a:srgbClr val="8A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0" y="336377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4930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909" y="1268413"/>
            <a:ext cx="9127699" cy="5040312"/>
          </a:xfrm>
        </p:spPr>
        <p:txBody>
          <a:bodyPr/>
          <a:lstStyle>
            <a:lvl1pPr>
              <a:spcBef>
                <a:spcPts val="587"/>
              </a:spcBef>
              <a:defRPr/>
            </a:lvl1pPr>
            <a:lvl2pPr>
              <a:spcBef>
                <a:spcPts val="587"/>
              </a:spcBef>
              <a:defRPr/>
            </a:lvl2pPr>
            <a:lvl4pPr>
              <a:spcBef>
                <a:spcPts val="352"/>
              </a:spcBef>
              <a:defRPr/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3043-0BCD-43EE-9F6F-644330271C81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>
              <a:solidFill>
                <a:srgbClr val="8A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919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999082"/>
            <a:ext cx="9906000" cy="2858922"/>
          </a:xfrm>
          <a:prstGeom prst="rect">
            <a:avLst/>
          </a:prstGeom>
          <a:solidFill>
            <a:schemeClr val="accent6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4" y="5594866"/>
            <a:ext cx="4685269" cy="659026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20"/>
            <a:ext cx="4685270" cy="1359244"/>
          </a:xfrm>
        </p:spPr>
        <p:txBody>
          <a:bodyPr anchor="b"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4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63"/>
            <a:ext cx="4396412" cy="665894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3" name="Picture 12" descr="all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0" y="-308916"/>
            <a:ext cx="3470400" cy="20228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3"/>
          <a:stretch/>
        </p:blipFill>
        <p:spPr>
          <a:xfrm>
            <a:off x="0" y="1458786"/>
            <a:ext cx="9906000" cy="25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30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904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04574"/>
            <a:ext cx="9906000" cy="2853430"/>
          </a:xfrm>
          <a:prstGeom prst="rect">
            <a:avLst/>
          </a:prstGeom>
          <a:solidFill>
            <a:srgbClr val="AB5253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4118928"/>
            <a:ext cx="4266804" cy="741405"/>
          </a:xfrm>
        </p:spPr>
        <p:txBody>
          <a:bodyPr anchor="b"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1" y="4942706"/>
            <a:ext cx="4266804" cy="1146946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E7E6E6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4"/>
            <a:ext cx="9906000" cy="2631600"/>
          </a:xfrm>
          <a:prstGeom prst="rect">
            <a:avLst/>
          </a:prstGeom>
        </p:spPr>
      </p:pic>
      <p:pic>
        <p:nvPicPr>
          <p:cNvPr id="8" name="Picture 7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0" y="-308916"/>
            <a:ext cx="3470400" cy="20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041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8" y="1825625"/>
            <a:ext cx="449507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66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3" y="1208227"/>
            <a:ext cx="5360173" cy="713947"/>
          </a:xfrm>
        </p:spPr>
        <p:txBody>
          <a:bodyPr anchor="t">
            <a:normAutofit/>
          </a:bodyPr>
          <a:lstStyle>
            <a:lvl1pPr>
              <a:defRPr sz="15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52" y="1208219"/>
            <a:ext cx="3268359" cy="5037267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3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448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4674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587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3" y="1208227"/>
            <a:ext cx="5360173" cy="713947"/>
          </a:xfrm>
        </p:spPr>
        <p:txBody>
          <a:bodyPr anchor="t">
            <a:normAutofit/>
          </a:bodyPr>
          <a:lstStyle>
            <a:lvl1pPr>
              <a:defRPr sz="15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52" y="1208219"/>
            <a:ext cx="3268359" cy="5037267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3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9193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999082"/>
            <a:ext cx="9906000" cy="2858922"/>
          </a:xfrm>
          <a:prstGeom prst="rect">
            <a:avLst/>
          </a:prstGeom>
          <a:solidFill>
            <a:schemeClr val="accent6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4" y="5594866"/>
            <a:ext cx="4685269" cy="659026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20"/>
            <a:ext cx="4685270" cy="1359244"/>
          </a:xfrm>
        </p:spPr>
        <p:txBody>
          <a:bodyPr anchor="b"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4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63"/>
            <a:ext cx="4396412" cy="665894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3" name="Picture 12" descr="all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0" y="-308916"/>
            <a:ext cx="3470400" cy="20228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3"/>
          <a:stretch/>
        </p:blipFill>
        <p:spPr>
          <a:xfrm>
            <a:off x="0" y="1458786"/>
            <a:ext cx="9906000" cy="25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01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2891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04574"/>
            <a:ext cx="9906000" cy="2853430"/>
          </a:xfrm>
          <a:prstGeom prst="rect">
            <a:avLst/>
          </a:prstGeom>
          <a:solidFill>
            <a:srgbClr val="AB5253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4118928"/>
            <a:ext cx="4266804" cy="741405"/>
          </a:xfrm>
        </p:spPr>
        <p:txBody>
          <a:bodyPr anchor="b"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1" y="4942706"/>
            <a:ext cx="4266804" cy="1146946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E7E6E6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4"/>
            <a:ext cx="9906000" cy="2631600"/>
          </a:xfrm>
          <a:prstGeom prst="rect">
            <a:avLst/>
          </a:prstGeom>
        </p:spPr>
      </p:pic>
      <p:pic>
        <p:nvPicPr>
          <p:cNvPr id="8" name="Picture 7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0" y="-308916"/>
            <a:ext cx="3470400" cy="20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90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8" y="1825625"/>
            <a:ext cx="449507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77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3370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4277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3" y="1208227"/>
            <a:ext cx="5360173" cy="713947"/>
          </a:xfrm>
        </p:spPr>
        <p:txBody>
          <a:bodyPr anchor="t">
            <a:normAutofit/>
          </a:bodyPr>
          <a:lstStyle>
            <a:lvl1pPr>
              <a:defRPr sz="15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52" y="1208219"/>
            <a:ext cx="3268359" cy="5037267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3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34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999082"/>
            <a:ext cx="9906000" cy="2858922"/>
          </a:xfrm>
          <a:prstGeom prst="rect">
            <a:avLst/>
          </a:prstGeom>
          <a:solidFill>
            <a:schemeClr val="accent6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4" y="5594866"/>
            <a:ext cx="4685269" cy="659026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20"/>
            <a:ext cx="4685270" cy="1359244"/>
          </a:xfrm>
        </p:spPr>
        <p:txBody>
          <a:bodyPr anchor="b"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4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63"/>
            <a:ext cx="4396412" cy="665894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3" name="Picture 12" descr="all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0" y="-308916"/>
            <a:ext cx="3470400" cy="20228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3"/>
          <a:stretch/>
        </p:blipFill>
        <p:spPr>
          <a:xfrm>
            <a:off x="0" y="1458786"/>
            <a:ext cx="9906000" cy="25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80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999082"/>
            <a:ext cx="9906000" cy="2858922"/>
          </a:xfrm>
          <a:prstGeom prst="rect">
            <a:avLst/>
          </a:prstGeom>
          <a:solidFill>
            <a:schemeClr val="accent6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4" y="5594866"/>
            <a:ext cx="4685269" cy="659026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20"/>
            <a:ext cx="4685270" cy="1359244"/>
          </a:xfrm>
        </p:spPr>
        <p:txBody>
          <a:bodyPr anchor="b"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4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63"/>
            <a:ext cx="4396412" cy="665894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3" name="Picture 12" descr="all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0" y="-308916"/>
            <a:ext cx="3470400" cy="20228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3"/>
          <a:stretch/>
        </p:blipFill>
        <p:spPr>
          <a:xfrm>
            <a:off x="0" y="1458786"/>
            <a:ext cx="9906000" cy="25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12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691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04574"/>
            <a:ext cx="9906000" cy="2853430"/>
          </a:xfrm>
          <a:prstGeom prst="rect">
            <a:avLst/>
          </a:prstGeom>
          <a:solidFill>
            <a:srgbClr val="AB5253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4118928"/>
            <a:ext cx="4266804" cy="741405"/>
          </a:xfrm>
        </p:spPr>
        <p:txBody>
          <a:bodyPr anchor="b"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1" y="4942706"/>
            <a:ext cx="4266804" cy="1146946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E7E6E6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4"/>
            <a:ext cx="9906000" cy="2631600"/>
          </a:xfrm>
          <a:prstGeom prst="rect">
            <a:avLst/>
          </a:prstGeom>
        </p:spPr>
      </p:pic>
      <p:pic>
        <p:nvPicPr>
          <p:cNvPr id="8" name="Picture 7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0" y="-308916"/>
            <a:ext cx="3470400" cy="20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627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8" y="1825625"/>
            <a:ext cx="449507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4091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363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169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3" y="1208227"/>
            <a:ext cx="5360173" cy="713947"/>
          </a:xfrm>
        </p:spPr>
        <p:txBody>
          <a:bodyPr anchor="t">
            <a:normAutofit/>
          </a:bodyPr>
          <a:lstStyle>
            <a:lvl1pPr>
              <a:defRPr sz="15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52" y="1208219"/>
            <a:ext cx="3268359" cy="5037267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3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4012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999082"/>
            <a:ext cx="9906000" cy="2858922"/>
          </a:xfrm>
          <a:prstGeom prst="rect">
            <a:avLst/>
          </a:prstGeom>
          <a:solidFill>
            <a:schemeClr val="accent6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4" y="5594866"/>
            <a:ext cx="4685269" cy="659026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20"/>
            <a:ext cx="4685270" cy="1359244"/>
          </a:xfrm>
        </p:spPr>
        <p:txBody>
          <a:bodyPr anchor="b"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4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63"/>
            <a:ext cx="4396412" cy="665894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3" name="Picture 12" descr="all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0" y="-308916"/>
            <a:ext cx="3470400" cy="20228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3"/>
          <a:stretch/>
        </p:blipFill>
        <p:spPr>
          <a:xfrm>
            <a:off x="0" y="1458786"/>
            <a:ext cx="9906000" cy="25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68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6000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04574"/>
            <a:ext cx="9906000" cy="2853430"/>
          </a:xfrm>
          <a:prstGeom prst="rect">
            <a:avLst/>
          </a:prstGeom>
          <a:solidFill>
            <a:srgbClr val="AB5253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4118928"/>
            <a:ext cx="4266804" cy="741405"/>
          </a:xfrm>
        </p:spPr>
        <p:txBody>
          <a:bodyPr anchor="b"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1" y="4942706"/>
            <a:ext cx="4266804" cy="1146946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E7E6E6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4"/>
            <a:ext cx="9906000" cy="2631600"/>
          </a:xfrm>
          <a:prstGeom prst="rect">
            <a:avLst/>
          </a:prstGeom>
        </p:spPr>
      </p:pic>
      <p:pic>
        <p:nvPicPr>
          <p:cNvPr id="8" name="Picture 7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0" y="-308916"/>
            <a:ext cx="3470400" cy="20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2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7491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8" y="1825625"/>
            <a:ext cx="449507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024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549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3820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3" y="1208227"/>
            <a:ext cx="5360173" cy="713947"/>
          </a:xfrm>
        </p:spPr>
        <p:txBody>
          <a:bodyPr anchor="t">
            <a:normAutofit/>
          </a:bodyPr>
          <a:lstStyle>
            <a:lvl1pPr>
              <a:defRPr sz="15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52" y="1208219"/>
            <a:ext cx="3268359" cy="5037267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3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097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3043-0BCD-43EE-9F6F-644330271C81}" type="slidenum">
              <a:rPr lang="ru-RU" smtClean="0">
                <a:solidFill>
                  <a:srgbClr val="AB5253"/>
                </a:solidFill>
              </a:rPr>
              <a:pPr/>
              <a:t>‹#›</a:t>
            </a:fld>
            <a:endParaRPr lang="ru-RU" dirty="0">
              <a:solidFill>
                <a:srgbClr val="AB52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52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999082"/>
            <a:ext cx="9906000" cy="2858922"/>
          </a:xfrm>
          <a:prstGeom prst="rect">
            <a:avLst/>
          </a:prstGeom>
          <a:solidFill>
            <a:schemeClr val="accent6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4" y="5594866"/>
            <a:ext cx="4685269" cy="659026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20"/>
            <a:ext cx="4685270" cy="1359244"/>
          </a:xfrm>
        </p:spPr>
        <p:txBody>
          <a:bodyPr anchor="b"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74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63"/>
            <a:ext cx="4396412" cy="665894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3" name="Picture 12" descr="all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0" y="-308916"/>
            <a:ext cx="3470400" cy="20228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3"/>
          <a:stretch/>
        </p:blipFill>
        <p:spPr>
          <a:xfrm>
            <a:off x="0" y="1458786"/>
            <a:ext cx="9906000" cy="25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9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968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04574"/>
            <a:ext cx="9906000" cy="2853430"/>
          </a:xfrm>
          <a:prstGeom prst="rect">
            <a:avLst/>
          </a:prstGeom>
          <a:solidFill>
            <a:srgbClr val="AB5253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4118928"/>
            <a:ext cx="4266804" cy="741405"/>
          </a:xfrm>
        </p:spPr>
        <p:txBody>
          <a:bodyPr anchor="b"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1" y="4942706"/>
            <a:ext cx="4266804" cy="1146946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E7E6E6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4"/>
            <a:ext cx="9906000" cy="2631600"/>
          </a:xfrm>
          <a:prstGeom prst="rect">
            <a:avLst/>
          </a:prstGeom>
        </p:spPr>
      </p:pic>
      <p:pic>
        <p:nvPicPr>
          <p:cNvPr id="8" name="Picture 7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0" y="-308916"/>
            <a:ext cx="3470400" cy="20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050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8" y="1825625"/>
            <a:ext cx="449507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491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5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58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Relationship Id="rId9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Relationship Id="rId9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Relationship Id="rId9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0.xml"/><Relationship Id="rId9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8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6.xml"/><Relationship Id="rId9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4.xml"/><Relationship Id="rId9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2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2.xml"/><Relationship Id="rId9" Type="http://schemas.openxmlformats.org/officeDocument/2006/relationships/theme" Target="../theme/theme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1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9981" y="0"/>
            <a:ext cx="5159229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736982"/>
            <a:ext cx="8828946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67736" y="399785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67738" y="838028"/>
            <a:ext cx="390439" cy="0"/>
          </a:xfrm>
          <a:prstGeom prst="line">
            <a:avLst/>
          </a:prstGeom>
          <a:ln w="31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58176" y="847554"/>
            <a:ext cx="1991239" cy="0"/>
          </a:xfrm>
          <a:prstGeom prst="line">
            <a:avLst/>
          </a:prstGeom>
          <a:ln w="285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2636441" y="838028"/>
            <a:ext cx="6873542" cy="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660400" y="307984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2646760" y="307984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BRF-Logo_20mm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08" y="215025"/>
            <a:ext cx="1518870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7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66674" indent="-66674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1pPr>
      <a:lvl2pPr marL="133347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2pPr>
      <a:lvl3pPr marL="201211" indent="-67865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3pPr>
      <a:lvl4pPr marL="267884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4pPr>
      <a:lvl5pPr marL="334558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9981" y="0"/>
            <a:ext cx="5159229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736982"/>
            <a:ext cx="8828946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67736" y="399785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67738" y="838028"/>
            <a:ext cx="390439" cy="0"/>
          </a:xfrm>
          <a:prstGeom prst="line">
            <a:avLst/>
          </a:prstGeom>
          <a:ln w="31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58176" y="847554"/>
            <a:ext cx="1991239" cy="0"/>
          </a:xfrm>
          <a:prstGeom prst="line">
            <a:avLst/>
          </a:prstGeom>
          <a:ln w="285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2636441" y="838028"/>
            <a:ext cx="6873542" cy="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660400" y="307984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2646760" y="307984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BRF-Logo_20mm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08" y="215025"/>
            <a:ext cx="1518870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1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66674" indent="-66674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1pPr>
      <a:lvl2pPr marL="133347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2pPr>
      <a:lvl3pPr marL="201211" indent="-67865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3pPr>
      <a:lvl4pPr marL="267884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4pPr>
      <a:lvl5pPr marL="334558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9981" y="0"/>
            <a:ext cx="5159229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736982"/>
            <a:ext cx="8828946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67736" y="399785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67738" y="838028"/>
            <a:ext cx="390439" cy="0"/>
          </a:xfrm>
          <a:prstGeom prst="line">
            <a:avLst/>
          </a:prstGeom>
          <a:ln w="31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58176" y="847554"/>
            <a:ext cx="1991239" cy="0"/>
          </a:xfrm>
          <a:prstGeom prst="line">
            <a:avLst/>
          </a:prstGeom>
          <a:ln w="285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2636441" y="838028"/>
            <a:ext cx="6873542" cy="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660400" y="307984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2646760" y="307984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BRF-Logo_20mm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08" y="215025"/>
            <a:ext cx="1518870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66674" indent="-66674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1pPr>
      <a:lvl2pPr marL="133347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2pPr>
      <a:lvl3pPr marL="201211" indent="-67865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3pPr>
      <a:lvl4pPr marL="267884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4pPr>
      <a:lvl5pPr marL="334558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9981" y="0"/>
            <a:ext cx="5159229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736982"/>
            <a:ext cx="8828946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67736" y="399785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67738" y="838028"/>
            <a:ext cx="390439" cy="0"/>
          </a:xfrm>
          <a:prstGeom prst="line">
            <a:avLst/>
          </a:prstGeom>
          <a:ln w="31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58176" y="847554"/>
            <a:ext cx="1991239" cy="0"/>
          </a:xfrm>
          <a:prstGeom prst="line">
            <a:avLst/>
          </a:prstGeom>
          <a:ln w="285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2636441" y="838028"/>
            <a:ext cx="6873542" cy="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660400" y="307984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2646760" y="307984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BRF-Logo_20mm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08" y="215025"/>
            <a:ext cx="1518870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66674" indent="-66674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1pPr>
      <a:lvl2pPr marL="133347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2pPr>
      <a:lvl3pPr marL="201211" indent="-67865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3pPr>
      <a:lvl4pPr marL="267884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4pPr>
      <a:lvl5pPr marL="334558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9981" y="0"/>
            <a:ext cx="5159229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736982"/>
            <a:ext cx="8828946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67736" y="399785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67738" y="838028"/>
            <a:ext cx="390439" cy="0"/>
          </a:xfrm>
          <a:prstGeom prst="line">
            <a:avLst/>
          </a:prstGeom>
          <a:ln w="31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58176" y="847554"/>
            <a:ext cx="1991239" cy="0"/>
          </a:xfrm>
          <a:prstGeom prst="line">
            <a:avLst/>
          </a:prstGeom>
          <a:ln w="285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2636441" y="838028"/>
            <a:ext cx="6873542" cy="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660400" y="307984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2646760" y="307984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BRF-Logo_20mm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08" y="215025"/>
            <a:ext cx="1518870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3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66674" indent="-66674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1pPr>
      <a:lvl2pPr marL="133347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2pPr>
      <a:lvl3pPr marL="201211" indent="-67865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3pPr>
      <a:lvl4pPr marL="267884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4pPr>
      <a:lvl5pPr marL="334558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9981" y="0"/>
            <a:ext cx="5159229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736982"/>
            <a:ext cx="8828946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67736" y="399785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67738" y="838028"/>
            <a:ext cx="390439" cy="0"/>
          </a:xfrm>
          <a:prstGeom prst="line">
            <a:avLst/>
          </a:prstGeom>
          <a:ln w="31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58176" y="847554"/>
            <a:ext cx="1991239" cy="0"/>
          </a:xfrm>
          <a:prstGeom prst="line">
            <a:avLst/>
          </a:prstGeom>
          <a:ln w="285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2636441" y="838028"/>
            <a:ext cx="6873542" cy="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660400" y="307984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2646760" y="307984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BRF-Logo_20mm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08" y="215025"/>
            <a:ext cx="1518870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5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66674" indent="-66674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1pPr>
      <a:lvl2pPr marL="133347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2pPr>
      <a:lvl3pPr marL="201211" indent="-67865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3pPr>
      <a:lvl4pPr marL="267884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4pPr>
      <a:lvl5pPr marL="334558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9981" y="0"/>
            <a:ext cx="5159229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736982"/>
            <a:ext cx="8828946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67736" y="399785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67738" y="838028"/>
            <a:ext cx="390439" cy="0"/>
          </a:xfrm>
          <a:prstGeom prst="line">
            <a:avLst/>
          </a:prstGeom>
          <a:ln w="31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58176" y="847554"/>
            <a:ext cx="1991239" cy="0"/>
          </a:xfrm>
          <a:prstGeom prst="line">
            <a:avLst/>
          </a:prstGeom>
          <a:ln w="285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2636441" y="838028"/>
            <a:ext cx="6873542" cy="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660400" y="307984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2646760" y="307984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BRF-Logo_20mm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08" y="215025"/>
            <a:ext cx="1518870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3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66674" indent="-66674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1pPr>
      <a:lvl2pPr marL="133347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2pPr>
      <a:lvl3pPr marL="201211" indent="-67865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3pPr>
      <a:lvl4pPr marL="267884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4pPr>
      <a:lvl5pPr marL="334558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9981" y="0"/>
            <a:ext cx="5159229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736982"/>
            <a:ext cx="8828946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67736" y="399785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67738" y="838028"/>
            <a:ext cx="390439" cy="0"/>
          </a:xfrm>
          <a:prstGeom prst="line">
            <a:avLst/>
          </a:prstGeom>
          <a:ln w="31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58176" y="847554"/>
            <a:ext cx="1991239" cy="0"/>
          </a:xfrm>
          <a:prstGeom prst="line">
            <a:avLst/>
          </a:prstGeom>
          <a:ln w="285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2636441" y="838028"/>
            <a:ext cx="6873542" cy="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660400" y="307984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2646760" y="307984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BRF-Logo_20mm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08" y="215025"/>
            <a:ext cx="1518870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4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66674" indent="-66674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1pPr>
      <a:lvl2pPr marL="133347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2pPr>
      <a:lvl3pPr marL="201211" indent="-67865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3pPr>
      <a:lvl4pPr marL="267884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4pPr>
      <a:lvl5pPr marL="334558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9994" y="0"/>
            <a:ext cx="5159229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736983"/>
            <a:ext cx="8828946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67736" y="399788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pPr defTabSz="456564"/>
            <a:fld id="{2EC4EB27-9ADE-42C2-9A98-47F5822B2EE7}" type="slidenum">
              <a:rPr lang="ru-RU" smtClean="0">
                <a:solidFill>
                  <a:srgbClr val="8A8A8D"/>
                </a:solidFill>
              </a:rPr>
              <a:pPr defTabSz="456564"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67751" y="838028"/>
            <a:ext cx="390439" cy="0"/>
          </a:xfrm>
          <a:prstGeom prst="line">
            <a:avLst/>
          </a:prstGeom>
          <a:ln w="31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58189" y="847555"/>
            <a:ext cx="1991239" cy="0"/>
          </a:xfrm>
          <a:prstGeom prst="line">
            <a:avLst/>
          </a:prstGeom>
          <a:ln w="285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2636441" y="838028"/>
            <a:ext cx="6873542" cy="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660400" y="308001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2646760" y="308001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BRF-Logo_20mm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08" y="215041"/>
            <a:ext cx="1518870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2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</p:sldLayoutIdLst>
  <p:hf hdr="0" ftr="0" dt="0"/>
  <p:txStyles>
    <p:titleStyle>
      <a:lvl1pPr algn="l" defTabSz="684846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66589" indent="-66589" algn="l" defTabSz="68484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1pPr>
      <a:lvl2pPr marL="133164" indent="-66589" algn="l" defTabSz="684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2pPr>
      <a:lvl3pPr marL="200937" indent="-67777" algn="l" defTabSz="684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3pPr>
      <a:lvl4pPr marL="267518" indent="-66589" algn="l" defTabSz="684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4pPr>
      <a:lvl5pPr marL="334101" indent="-66589" algn="l" defTabSz="684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5pPr>
      <a:lvl6pPr marL="1883331" indent="-171209" algn="l" defTabSz="684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754" indent="-171209" algn="l" defTabSz="684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179" indent="-171209" algn="l" defTabSz="684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599" indent="-171209" algn="l" defTabSz="684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48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24" algn="l" defTabSz="6848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846" algn="l" defTabSz="6848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273" algn="l" defTabSz="6848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694" algn="l" defTabSz="6848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119" algn="l" defTabSz="6848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546" algn="l" defTabSz="6848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967" algn="l" defTabSz="6848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394" algn="l" defTabSz="6848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851415"/>
            <a:ext cx="8828946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736982"/>
            <a:ext cx="8828946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67736" y="399785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67738" y="838028"/>
            <a:ext cx="390439" cy="0"/>
          </a:xfrm>
          <a:prstGeom prst="line">
            <a:avLst/>
          </a:prstGeom>
          <a:ln w="31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58176" y="847554"/>
            <a:ext cx="1991239" cy="0"/>
          </a:xfrm>
          <a:prstGeom prst="line">
            <a:avLst/>
          </a:prstGeom>
          <a:ln w="285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2636441" y="838028"/>
            <a:ext cx="6873542" cy="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660400" y="307984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2646760" y="307984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755849" y="462329"/>
            <a:ext cx="18522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800" dirty="0" smtClean="0">
                <a:solidFill>
                  <a:srgbClr val="8A8A8D"/>
                </a:solidFill>
              </a:rPr>
              <a:t>Предложения по регулированию аудиторской деятельности </a:t>
            </a:r>
            <a:endParaRPr lang="en-US" sz="600" cap="all" dirty="0">
              <a:solidFill>
                <a:srgbClr val="8A8A8D"/>
              </a:solidFill>
            </a:endParaRPr>
          </a:p>
        </p:txBody>
      </p:sp>
      <p:pic>
        <p:nvPicPr>
          <p:cNvPr id="5" name="Picture 4" descr="CBRF-Logo_20mm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08" y="215025"/>
            <a:ext cx="1518870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3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66674" indent="-66674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1pPr>
      <a:lvl2pPr marL="133347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2pPr>
      <a:lvl3pPr marL="201211" indent="-67865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3pPr>
      <a:lvl4pPr marL="267884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4pPr>
      <a:lvl5pPr marL="334558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9981" y="0"/>
            <a:ext cx="5159229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736982"/>
            <a:ext cx="8828946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67736" y="399785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67738" y="838028"/>
            <a:ext cx="390439" cy="0"/>
          </a:xfrm>
          <a:prstGeom prst="line">
            <a:avLst/>
          </a:prstGeom>
          <a:ln w="31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58176" y="847554"/>
            <a:ext cx="1991239" cy="0"/>
          </a:xfrm>
          <a:prstGeom prst="line">
            <a:avLst/>
          </a:prstGeom>
          <a:ln w="285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2636441" y="838028"/>
            <a:ext cx="6873542" cy="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660400" y="307984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2646760" y="307984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BRF-Logo_20mm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08" y="215025"/>
            <a:ext cx="1518870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6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66674" indent="-66674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1pPr>
      <a:lvl2pPr marL="133347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2pPr>
      <a:lvl3pPr marL="201211" indent="-67865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3pPr>
      <a:lvl4pPr marL="267884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4pPr>
      <a:lvl5pPr marL="334558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9978" y="0"/>
            <a:ext cx="5159229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736982"/>
            <a:ext cx="8828946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67735" y="399781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67735" y="838028"/>
            <a:ext cx="390439" cy="0"/>
          </a:xfrm>
          <a:prstGeom prst="line">
            <a:avLst/>
          </a:prstGeom>
          <a:ln w="31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58173" y="847554"/>
            <a:ext cx="1991239" cy="0"/>
          </a:xfrm>
          <a:prstGeom prst="line">
            <a:avLst/>
          </a:prstGeom>
          <a:ln w="285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2636441" y="838028"/>
            <a:ext cx="6873542" cy="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660400" y="307980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2646760" y="307980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BRF-Logo_20mm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08" y="215025"/>
            <a:ext cx="1518870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3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66674" indent="-66674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1pPr>
      <a:lvl2pPr marL="133347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2pPr>
      <a:lvl3pPr marL="201211" indent="-67865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3pPr>
      <a:lvl4pPr marL="267884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4pPr>
      <a:lvl5pPr marL="334558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9994" y="0"/>
            <a:ext cx="5159229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736983"/>
            <a:ext cx="8828946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67736" y="399788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pPr defTabSz="456564"/>
            <a:fld id="{2EC4EB27-9ADE-42C2-9A98-47F5822B2EE7}" type="slidenum">
              <a:rPr lang="ru-RU" smtClean="0">
                <a:solidFill>
                  <a:srgbClr val="8A8A8D"/>
                </a:solidFill>
              </a:rPr>
              <a:pPr defTabSz="456564"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67751" y="838028"/>
            <a:ext cx="390439" cy="0"/>
          </a:xfrm>
          <a:prstGeom prst="line">
            <a:avLst/>
          </a:prstGeom>
          <a:ln w="31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58189" y="847555"/>
            <a:ext cx="1991239" cy="0"/>
          </a:xfrm>
          <a:prstGeom prst="line">
            <a:avLst/>
          </a:prstGeom>
          <a:ln w="285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2636441" y="838028"/>
            <a:ext cx="6873542" cy="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660400" y="308001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2646760" y="308001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BRF-Logo_20mm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08" y="215041"/>
            <a:ext cx="1518870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</p:sldLayoutIdLst>
  <p:hf hdr="0" ftr="0" dt="0"/>
  <p:txStyles>
    <p:titleStyle>
      <a:lvl1pPr algn="l" defTabSz="684846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66589" indent="-66589" algn="l" defTabSz="68484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1pPr>
      <a:lvl2pPr marL="133164" indent="-66589" algn="l" defTabSz="684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2pPr>
      <a:lvl3pPr marL="200937" indent="-67777" algn="l" defTabSz="684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3pPr>
      <a:lvl4pPr marL="267518" indent="-66589" algn="l" defTabSz="684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4pPr>
      <a:lvl5pPr marL="334101" indent="-66589" algn="l" defTabSz="684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5pPr>
      <a:lvl6pPr marL="1883331" indent="-171209" algn="l" defTabSz="684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754" indent="-171209" algn="l" defTabSz="684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179" indent="-171209" algn="l" defTabSz="684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599" indent="-171209" algn="l" defTabSz="684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48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24" algn="l" defTabSz="6848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846" algn="l" defTabSz="6848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273" algn="l" defTabSz="6848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694" algn="l" defTabSz="6848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119" algn="l" defTabSz="6848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546" algn="l" defTabSz="6848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967" algn="l" defTabSz="6848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394" algn="l" defTabSz="6848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9981" y="0"/>
            <a:ext cx="5159229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736982"/>
            <a:ext cx="8828946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67736" y="399785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67738" y="838028"/>
            <a:ext cx="390439" cy="0"/>
          </a:xfrm>
          <a:prstGeom prst="line">
            <a:avLst/>
          </a:prstGeom>
          <a:ln w="31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58176" y="847554"/>
            <a:ext cx="1991239" cy="0"/>
          </a:xfrm>
          <a:prstGeom prst="line">
            <a:avLst/>
          </a:prstGeom>
          <a:ln w="285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2636441" y="838028"/>
            <a:ext cx="6873542" cy="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660400" y="307984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2646760" y="307984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BRF-Logo_20mm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08" y="215025"/>
            <a:ext cx="1518870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6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66674" indent="-66674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1pPr>
      <a:lvl2pPr marL="133347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2pPr>
      <a:lvl3pPr marL="201211" indent="-67865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3pPr>
      <a:lvl4pPr marL="267884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4pPr>
      <a:lvl5pPr marL="334558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9994" y="0"/>
            <a:ext cx="5159229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736983"/>
            <a:ext cx="8828946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67736" y="399788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pPr defTabSz="456564"/>
            <a:fld id="{2EC4EB27-9ADE-42C2-9A98-47F5822B2EE7}" type="slidenum">
              <a:rPr lang="ru-RU" smtClean="0">
                <a:solidFill>
                  <a:srgbClr val="8A8A8D"/>
                </a:solidFill>
              </a:rPr>
              <a:pPr defTabSz="456564"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67751" y="838028"/>
            <a:ext cx="390439" cy="0"/>
          </a:xfrm>
          <a:prstGeom prst="line">
            <a:avLst/>
          </a:prstGeom>
          <a:ln w="31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58189" y="847555"/>
            <a:ext cx="1991239" cy="0"/>
          </a:xfrm>
          <a:prstGeom prst="line">
            <a:avLst/>
          </a:prstGeom>
          <a:ln w="285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2636441" y="838028"/>
            <a:ext cx="6873542" cy="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660400" y="308001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2646760" y="308001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BRF-Logo_20mm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08" y="215041"/>
            <a:ext cx="1518870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4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</p:sldLayoutIdLst>
  <p:hf hdr="0" ftr="0" dt="0"/>
  <p:txStyles>
    <p:titleStyle>
      <a:lvl1pPr algn="l" defTabSz="684846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66589" indent="-66589" algn="l" defTabSz="68484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1pPr>
      <a:lvl2pPr marL="133164" indent="-66589" algn="l" defTabSz="684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2pPr>
      <a:lvl3pPr marL="200937" indent="-67777" algn="l" defTabSz="684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3pPr>
      <a:lvl4pPr marL="267518" indent="-66589" algn="l" defTabSz="684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4pPr>
      <a:lvl5pPr marL="334101" indent="-66589" algn="l" defTabSz="684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5pPr>
      <a:lvl6pPr marL="1883331" indent="-171209" algn="l" defTabSz="684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754" indent="-171209" algn="l" defTabSz="684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179" indent="-171209" algn="l" defTabSz="684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599" indent="-171209" algn="l" defTabSz="6848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48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24" algn="l" defTabSz="6848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846" algn="l" defTabSz="6848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273" algn="l" defTabSz="6848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694" algn="l" defTabSz="6848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119" algn="l" defTabSz="6848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546" algn="l" defTabSz="6848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967" algn="l" defTabSz="6848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394" algn="l" defTabSz="6848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9981" y="0"/>
            <a:ext cx="5159229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736982"/>
            <a:ext cx="8828946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67736" y="399785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67738" y="838028"/>
            <a:ext cx="390439" cy="0"/>
          </a:xfrm>
          <a:prstGeom prst="line">
            <a:avLst/>
          </a:prstGeom>
          <a:ln w="31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58176" y="847554"/>
            <a:ext cx="1991239" cy="0"/>
          </a:xfrm>
          <a:prstGeom prst="line">
            <a:avLst/>
          </a:prstGeom>
          <a:ln w="285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2636441" y="838028"/>
            <a:ext cx="6873542" cy="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660400" y="307984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2646760" y="307984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BRF-Logo_20mm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08" y="215025"/>
            <a:ext cx="1518870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66674" indent="-66674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1pPr>
      <a:lvl2pPr marL="133347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2pPr>
      <a:lvl3pPr marL="201211" indent="-67865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3pPr>
      <a:lvl4pPr marL="267884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4pPr>
      <a:lvl5pPr marL="334558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rgbClr val="8A8A8D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851415"/>
            <a:ext cx="8828946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736981"/>
            <a:ext cx="8828946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67732" y="399779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pPr defTabSz="536420"/>
            <a:fld id="{2EC4EB27-9ADE-42C2-9A98-47F5822B2EE7}" type="slidenum">
              <a:rPr lang="ru-RU" smtClean="0">
                <a:solidFill>
                  <a:srgbClr val="8A8A8D"/>
                </a:solidFill>
              </a:rPr>
              <a:pPr defTabSz="536420"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67731" y="838028"/>
            <a:ext cx="390439" cy="0"/>
          </a:xfrm>
          <a:prstGeom prst="line">
            <a:avLst/>
          </a:prstGeom>
          <a:ln w="31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58170" y="847553"/>
            <a:ext cx="1991239" cy="0"/>
          </a:xfrm>
          <a:prstGeom prst="line">
            <a:avLst/>
          </a:prstGeom>
          <a:ln w="285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636441" y="838028"/>
            <a:ext cx="6873542" cy="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0400" y="307977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646760" y="307977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5849" y="531572"/>
            <a:ext cx="1852216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536420"/>
            <a:r>
              <a:rPr lang="ru-RU" sz="700" cap="all" dirty="0" smtClean="0">
                <a:solidFill>
                  <a:srgbClr val="8A8A8D"/>
                </a:solidFill>
              </a:rPr>
              <a:t>Название презентации</a:t>
            </a:r>
            <a:endParaRPr lang="en-US" sz="700" cap="all" dirty="0">
              <a:solidFill>
                <a:srgbClr val="8A8A8D"/>
              </a:solidFill>
            </a:endParaRPr>
          </a:p>
        </p:txBody>
      </p:sp>
      <p:pic>
        <p:nvPicPr>
          <p:cNvPr id="5" name="Picture 4" descr="CBRF-Logo_20m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794" y="215022"/>
            <a:ext cx="1214781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</p:sldLayoutIdLst>
  <p:hf hdr="0" ftr="0" dt="0"/>
  <p:txStyles>
    <p:titleStyle>
      <a:lvl1pPr algn="l" defTabSz="804629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78229" indent="-78229" algn="l" defTabSz="804629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1300" kern="1200">
          <a:solidFill>
            <a:srgbClr val="8A8A8D"/>
          </a:solidFill>
          <a:latin typeface="+mn-lt"/>
          <a:ea typeface="+mn-ea"/>
          <a:cs typeface="+mn-cs"/>
        </a:defRPr>
      </a:lvl1pPr>
      <a:lvl2pPr marL="156456" indent="-78229" algn="l" defTabSz="80462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300" kern="1200">
          <a:solidFill>
            <a:srgbClr val="8A8A8D"/>
          </a:solidFill>
          <a:latin typeface="+mn-lt"/>
          <a:ea typeface="+mn-ea"/>
          <a:cs typeface="+mn-cs"/>
        </a:defRPr>
      </a:lvl2pPr>
      <a:lvl3pPr marL="236081" indent="-79626" algn="l" defTabSz="80462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300" kern="1200">
          <a:solidFill>
            <a:srgbClr val="8A8A8D"/>
          </a:solidFill>
          <a:latin typeface="+mn-lt"/>
          <a:ea typeface="+mn-ea"/>
          <a:cs typeface="+mn-cs"/>
        </a:defRPr>
      </a:lvl3pPr>
      <a:lvl4pPr marL="314308" indent="-78229" algn="l" defTabSz="80462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300" kern="1200">
          <a:solidFill>
            <a:srgbClr val="8A8A8D"/>
          </a:solidFill>
          <a:latin typeface="+mn-lt"/>
          <a:ea typeface="+mn-ea"/>
          <a:cs typeface="+mn-cs"/>
        </a:defRPr>
      </a:lvl4pPr>
      <a:lvl5pPr marL="392537" indent="-78229" algn="l" defTabSz="80462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300" kern="1200">
          <a:solidFill>
            <a:srgbClr val="8A8A8D"/>
          </a:solidFill>
          <a:latin typeface="+mn-lt"/>
          <a:ea typeface="+mn-ea"/>
          <a:cs typeface="+mn-cs"/>
        </a:defRPr>
      </a:lvl5pPr>
      <a:lvl6pPr marL="2212730" indent="-201158" algn="l" defTabSz="80462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045" indent="-201158" algn="l" defTabSz="80462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359" indent="-201158" algn="l" defTabSz="80462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673" indent="-201158" algn="l" defTabSz="80462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46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315" algn="l" defTabSz="8046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29" algn="l" defTabSz="8046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944" algn="l" defTabSz="8046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258" algn="l" defTabSz="8046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572" algn="l" defTabSz="8046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886" algn="l" defTabSz="8046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6202" algn="l" defTabSz="8046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517" algn="l" defTabSz="80462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11467" y="5860714"/>
            <a:ext cx="8034867" cy="65902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ru-RU" sz="1800" dirty="0">
                <a:latin typeface="Calibri Light" panose="020F0302020204030204" pitchFamily="34" charset="0"/>
              </a:rPr>
              <a:t>сентябрь, </a:t>
            </a:r>
            <a:r>
              <a:rPr lang="ru-RU" sz="1800" dirty="0" smtClean="0">
                <a:latin typeface="Calibri Light" panose="020F0302020204030204" pitchFamily="34" charset="0"/>
              </a:rPr>
              <a:t>2017</a:t>
            </a:r>
            <a:endParaRPr lang="en-US" sz="1800" dirty="0" smtClean="0">
              <a:latin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600" dirty="0" smtClean="0">
                <a:latin typeface="Calibri Light" panose="020F0302020204030204" pitchFamily="34" charset="0"/>
              </a:rPr>
              <a:t>	</a:t>
            </a:r>
          </a:p>
          <a:p>
            <a:pPr>
              <a:spcBef>
                <a:spcPts val="200"/>
              </a:spcBef>
            </a:pP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1468" y="4617593"/>
            <a:ext cx="8763000" cy="10034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dirty="0" smtClean="0">
                <a:latin typeface="Calibri Light" panose="020F0302020204030204" pitchFamily="34" charset="0"/>
              </a:rPr>
              <a:t>Развитие </a:t>
            </a:r>
            <a:r>
              <a:rPr lang="ru-RU" sz="4000" dirty="0">
                <a:latin typeface="Calibri Light" panose="020F0302020204030204" pitchFamily="34" charset="0"/>
              </a:rPr>
              <a:t>регулирования </a:t>
            </a:r>
            <a:r>
              <a:rPr lang="en-US" sz="4000" dirty="0" smtClean="0">
                <a:latin typeface="Calibri Light" panose="020F0302020204030204" pitchFamily="34" charset="0"/>
              </a:rPr>
              <a:t/>
            </a:r>
            <a:br>
              <a:rPr lang="en-US" sz="4000" dirty="0" smtClean="0">
                <a:latin typeface="Calibri Light" panose="020F0302020204030204" pitchFamily="34" charset="0"/>
              </a:rPr>
            </a:br>
            <a:r>
              <a:rPr lang="ru-RU" sz="4000" dirty="0" smtClean="0">
                <a:latin typeface="Calibri Light" panose="020F0302020204030204" pitchFamily="34" charset="0"/>
              </a:rPr>
              <a:t>аудиторской </a:t>
            </a:r>
            <a:r>
              <a:rPr lang="ru-RU" sz="4000" dirty="0">
                <a:latin typeface="Calibri Light" panose="020F0302020204030204" pitchFamily="34" charset="0"/>
              </a:rPr>
              <a:t>деятельности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19106" y="180110"/>
            <a:ext cx="3423684" cy="11270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2" y="-157772"/>
            <a:ext cx="3445303" cy="19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7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849" y="431555"/>
            <a:ext cx="185221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189"/>
            <a:r>
              <a:rPr lang="ru-RU" sz="1000" dirty="0" smtClean="0">
                <a:solidFill>
                  <a:srgbClr val="8A8A8D"/>
                </a:solidFill>
                <a:latin typeface="Calibri" panose="020F0502020204030204" pitchFamily="34" charset="0"/>
              </a:rPr>
              <a:t>Развитие регулирования </a:t>
            </a:r>
            <a:r>
              <a:rPr lang="ru-RU" sz="1000" dirty="0">
                <a:solidFill>
                  <a:srgbClr val="8A8A8D"/>
                </a:solidFill>
                <a:latin typeface="Calibri" panose="020F0502020204030204" pitchFamily="34" charset="0"/>
              </a:rPr>
              <a:t>аудиторской деятельности </a:t>
            </a:r>
            <a:endParaRPr lang="en-US" sz="800" cap="all" dirty="0">
              <a:solidFill>
                <a:srgbClr val="8A8A8D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750018" y="273133"/>
            <a:ext cx="5044268" cy="56357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684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AB5253"/>
                </a:solidFill>
                <a:latin typeface="Calibri" panose="020F0502020204030204" pitchFamily="34" charset="0"/>
              </a:rPr>
              <a:t>Реформа. Начало. Ориентиры</a:t>
            </a:r>
            <a:endParaRPr lang="ru-RU" b="1" baseline="30000" dirty="0">
              <a:solidFill>
                <a:srgbClr val="AB5253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267736" y="399785"/>
            <a:ext cx="390193" cy="365125"/>
          </a:xfrm>
        </p:spPr>
        <p:txBody>
          <a:bodyPr/>
          <a:lstStyle/>
          <a:p>
            <a:fld id="{52903043-0BCD-43EE-9F6F-644330271C81}" type="slidenum">
              <a:rPr lang="ru-RU" sz="1050" smtClean="0">
                <a:solidFill>
                  <a:srgbClr val="AB5253"/>
                </a:solidFill>
                <a:latin typeface="Calibri" panose="020F0502020204030204" pitchFamily="34" charset="0"/>
              </a:rPr>
              <a:pPr/>
              <a:t>10</a:t>
            </a:fld>
            <a:endParaRPr lang="ru-RU" sz="1050" dirty="0">
              <a:solidFill>
                <a:srgbClr val="AB5253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412650"/>
              </p:ext>
            </p:extLst>
          </p:nvPr>
        </p:nvGraphicFramePr>
        <p:xfrm>
          <a:off x="657929" y="1033155"/>
          <a:ext cx="8932386" cy="473184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7579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29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4385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Мероприятия </a:t>
                      </a:r>
                      <a:r>
                        <a:rPr lang="ru-RU" sz="1800" b="0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(продолжение)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90000" marB="90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73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Сроки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90000" marB="90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73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393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Встречи с СРО аудиторов и представителями аудиторских компаний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90000" marB="90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06.2017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08.2017</a:t>
                      </a:r>
                    </a:p>
                  </a:txBody>
                  <a:tcPr marL="90000" marR="90000" marT="90000" marB="90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393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Направление</a:t>
                      </a:r>
                      <a:r>
                        <a:rPr lang="ru-RU" sz="1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 предложений Банка России скорректированных с учетом мнения проф. сообщества </a:t>
                      </a:r>
                      <a:endParaRPr lang="ru-RU" sz="18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90000" marB="90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08.2017</a:t>
                      </a:r>
                    </a:p>
                  </a:txBody>
                  <a:tcPr marL="90000" marR="90000" marT="90000" marB="90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3937">
                <a:tc>
                  <a:txBody>
                    <a:bodyPr/>
                    <a:lstStyle/>
                    <a:p>
                      <a:r>
                        <a:rPr lang="ru-RU" sz="1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Обсуждение законопроекта на заседании Рабочего органа Совета по аудиторской деятельности  </a:t>
                      </a:r>
                      <a:endParaRPr lang="ru-RU" sz="18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90000" marB="90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05.09.2017</a:t>
                      </a:r>
                    </a:p>
                  </a:txBody>
                  <a:tcPr marL="90000" marR="90000" marT="90000" marB="90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393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Обсуждение с профессиональным сообществом</a:t>
                      </a:r>
                      <a:r>
                        <a:rPr lang="ru-RU" sz="1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 согласованных предложений (в том числе в регионах)</a:t>
                      </a:r>
                      <a:endParaRPr lang="ru-RU" sz="18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90000" marB="90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09.2017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10.2017</a:t>
                      </a:r>
                    </a:p>
                  </a:txBody>
                  <a:tcPr marL="90000" marR="90000" marT="90000" marB="90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4385">
                <a:tc>
                  <a:txBody>
                    <a:bodyPr/>
                    <a:lstStyle/>
                    <a:p>
                      <a:pPr marL="0" marR="0" indent="0" algn="l" defTabSz="684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Осуждение</a:t>
                      </a:r>
                      <a:r>
                        <a:rPr lang="ru-RU" sz="1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 законопроекта в Государственной Думе</a:t>
                      </a:r>
                      <a:endParaRPr lang="ru-RU" sz="18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90000" marB="90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19.09.2017</a:t>
                      </a:r>
                    </a:p>
                  </a:txBody>
                  <a:tcPr marL="90000" marR="90000" marT="90000" marB="90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438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Законопроект внесен депутатами в Государственную</a:t>
                      </a:r>
                      <a:r>
                        <a:rPr lang="ru-RU" sz="1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Думу</a:t>
                      </a:r>
                      <a:endParaRPr lang="ru-RU" sz="18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90000" marB="90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27.09.2017</a:t>
                      </a:r>
                      <a:endParaRPr lang="ru-RU" sz="180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90000" marB="90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</a:tr>
              <a:tr h="38438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Принятие</a:t>
                      </a:r>
                      <a:r>
                        <a:rPr lang="ru-RU" sz="1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 законопроекта </a:t>
                      </a:r>
                      <a:endParaRPr lang="ru-RU" sz="18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90000" marB="90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10-12.2017</a:t>
                      </a:r>
                      <a:endParaRPr lang="ru-RU" sz="180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90000" marB="90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26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 txBox="1">
            <a:spLocks/>
          </p:cNvSpPr>
          <p:nvPr/>
        </p:nvSpPr>
        <p:spPr>
          <a:xfrm>
            <a:off x="267736" y="399785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189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903043-0BCD-43EE-9F6F-644330271C81}" type="slidenum">
              <a:rPr lang="ru-RU" sz="1050" smtClean="0">
                <a:solidFill>
                  <a:srgbClr val="AB5253"/>
                </a:solidFill>
                <a:latin typeface="Calibri" panose="020F0502020204030204" pitchFamily="34" charset="0"/>
              </a:rPr>
              <a:pPr/>
              <a:t>11</a:t>
            </a:fld>
            <a:endParaRPr lang="ru-RU" sz="1050" dirty="0">
              <a:solidFill>
                <a:srgbClr val="AB5253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849" y="431555"/>
            <a:ext cx="185221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189"/>
            <a:r>
              <a:rPr lang="ru-RU" sz="1000" dirty="0" smtClean="0">
                <a:solidFill>
                  <a:srgbClr val="8A8A8D"/>
                </a:solidFill>
                <a:latin typeface="Calibri" panose="020F0502020204030204" pitchFamily="34" charset="0"/>
              </a:rPr>
              <a:t>Развитие регулирования </a:t>
            </a:r>
            <a:r>
              <a:rPr lang="ru-RU" sz="1000" dirty="0">
                <a:solidFill>
                  <a:srgbClr val="8A8A8D"/>
                </a:solidFill>
                <a:latin typeface="Calibri" panose="020F0502020204030204" pitchFamily="34" charset="0"/>
              </a:rPr>
              <a:t>аудиторской деятельности </a:t>
            </a:r>
            <a:endParaRPr lang="en-US" sz="800" cap="all" dirty="0">
              <a:solidFill>
                <a:srgbClr val="8A8A8D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750018" y="273133"/>
            <a:ext cx="5044268" cy="56357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684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AB5253"/>
                </a:solidFill>
                <a:latin typeface="Calibri" panose="020F0502020204030204" pitchFamily="34" charset="0"/>
              </a:rPr>
              <a:t>Реформа. Объекты обязательного аудита</a:t>
            </a:r>
            <a:endParaRPr lang="ru-RU" b="1" baseline="30000" dirty="0">
              <a:solidFill>
                <a:srgbClr val="AB5253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5617414" y="1136037"/>
            <a:ext cx="3848461" cy="1226723"/>
          </a:xfrm>
          <a:custGeom>
            <a:avLst/>
            <a:gdLst>
              <a:gd name="connsiteX0" fmla="*/ 0 w 3848461"/>
              <a:gd name="connsiteY0" fmla="*/ 0 h 942737"/>
              <a:gd name="connsiteX1" fmla="*/ 3848461 w 3848461"/>
              <a:gd name="connsiteY1" fmla="*/ 0 h 942737"/>
              <a:gd name="connsiteX2" fmla="*/ 3848461 w 3848461"/>
              <a:gd name="connsiteY2" fmla="*/ 942737 h 942737"/>
              <a:gd name="connsiteX3" fmla="*/ 0 w 3848461"/>
              <a:gd name="connsiteY3" fmla="*/ 942737 h 942737"/>
              <a:gd name="connsiteX4" fmla="*/ 0 w 3848461"/>
              <a:gd name="connsiteY4" fmla="*/ 0 h 94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8461" h="942737">
                <a:moveTo>
                  <a:pt x="0" y="0"/>
                </a:moveTo>
                <a:lnTo>
                  <a:pt x="3848461" y="0"/>
                </a:lnTo>
                <a:lnTo>
                  <a:pt x="3848461" y="942737"/>
                </a:lnTo>
                <a:lnTo>
                  <a:pt x="0" y="9427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1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000" b="1" kern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Без изменений</a:t>
            </a:r>
            <a:endParaRPr lang="ru-RU" sz="2000" b="1" kern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71017" y="5982178"/>
            <a:ext cx="8402955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*за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каждый из 2х последовательных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лет,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предшествовавших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отчетному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году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430264"/>
              </p:ext>
            </p:extLst>
          </p:nvPr>
        </p:nvGraphicFramePr>
        <p:xfrm>
          <a:off x="1094817" y="1167689"/>
          <a:ext cx="7483239" cy="43774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012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820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93091">
                <a:tc>
                  <a:txBody>
                    <a:bodyPr/>
                    <a:lstStyle/>
                    <a:p>
                      <a:endParaRPr lang="ru-RU" sz="14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r>
                        <a:rPr lang="ru-RU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Виды организаций</a:t>
                      </a:r>
                      <a:r>
                        <a:rPr lang="ru-RU" sz="14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6000" marR="108000" marT="54000" marB="54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r>
                        <a:rPr lang="ru-RU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Без изменений: </a:t>
                      </a:r>
                    </a:p>
                    <a:p>
                      <a:pPr marL="180000" indent="-180000">
                        <a:buFont typeface="Calibri" panose="020F0502020204030204" pitchFamily="34" charset="0"/>
                        <a:buChar char="–"/>
                      </a:pPr>
                      <a:r>
                        <a:rPr lang="ru-RU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в случаях, установленных федеральными законами;</a:t>
                      </a:r>
                    </a:p>
                    <a:p>
                      <a:pPr marL="180000" indent="-180000">
                        <a:buFont typeface="Calibri" panose="020F0502020204030204" pitchFamily="34" charset="0"/>
                        <a:buChar char="–"/>
                      </a:pPr>
                      <a:r>
                        <a:rPr lang="ru-RU" sz="14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организаций, ценные бумаги которых допущены </a:t>
                      </a:r>
                      <a:br>
                        <a:rPr lang="ru-RU" sz="14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ru-RU" sz="14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к организованным торгам;</a:t>
                      </a:r>
                    </a:p>
                    <a:p>
                      <a:pPr marL="180000" indent="-180000">
                        <a:buFont typeface="Calibri" panose="020F0502020204030204" pitchFamily="34" charset="0"/>
                        <a:buChar char="–"/>
                      </a:pPr>
                      <a:r>
                        <a:rPr lang="ru-RU" sz="14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организаций, являющихся проф. участниками рынка ценных бумаг, бюро кредитных историй</a:t>
                      </a:r>
                      <a:endParaRPr lang="ru-RU" sz="14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6000" marR="108000" marT="54000" marB="54000">
                    <a:solidFill>
                      <a:srgbClr val="EE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5626">
                <a:tc>
                  <a:txBody>
                    <a:bodyPr/>
                    <a:lstStyle/>
                    <a:p>
                      <a:endParaRPr lang="ru-RU" sz="14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Фонды 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6000" marR="108000" marT="54000" marB="54000"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Поступления имущества и денежных средств =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 3 млн. руб.</a:t>
                      </a:r>
                      <a:r>
                        <a:rPr lang="en-US" sz="1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*</a:t>
                      </a:r>
                      <a:endParaRPr lang="ru-RU" sz="140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endParaRPr lang="ru-RU" sz="140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6000" marR="108000" marT="54000" marB="5400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2934">
                <a:tc>
                  <a:txBody>
                    <a:bodyPr/>
                    <a:lstStyle/>
                    <a:p>
                      <a:endParaRPr lang="ru-RU" sz="140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Организации,</a:t>
                      </a:r>
                      <a:r>
                        <a:rPr lang="ru-RU" sz="14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соответствующие двум из следующих критериев</a:t>
                      </a:r>
                      <a:endParaRPr lang="ru-RU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6000" marR="108000" marT="54000" marB="54000">
                    <a:solidFill>
                      <a:schemeClr val="accent5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Выручка = 800 млн. руб.</a:t>
                      </a:r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*</a:t>
                      </a:r>
                      <a:endParaRPr lang="ru-RU" sz="14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Активы = 400 млн. руб.</a:t>
                      </a:r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                 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Работники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 = 100 чел.</a:t>
                      </a:r>
                      <a:r>
                        <a:rPr lang="en-US" sz="1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*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6000" marR="108000" marT="54000" marB="540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4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"/>
          <p:cNvSpPr txBox="1">
            <a:spLocks/>
          </p:cNvSpPr>
          <p:nvPr/>
        </p:nvSpPr>
        <p:spPr>
          <a:xfrm>
            <a:off x="267736" y="399785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189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903043-0BCD-43EE-9F6F-644330271C81}" type="slidenum">
              <a:rPr lang="ru-RU" sz="1050" smtClean="0">
                <a:solidFill>
                  <a:srgbClr val="AB5253"/>
                </a:solidFill>
                <a:latin typeface="Calibri" panose="020F0502020204030204" pitchFamily="34" charset="0"/>
              </a:rPr>
              <a:pPr/>
              <a:t>12</a:t>
            </a:fld>
            <a:endParaRPr lang="ru-RU" sz="1050" dirty="0">
              <a:solidFill>
                <a:srgbClr val="AB5253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849" y="431555"/>
            <a:ext cx="185221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189"/>
            <a:r>
              <a:rPr lang="ru-RU" sz="1000" dirty="0" smtClean="0">
                <a:solidFill>
                  <a:srgbClr val="8A8A8D"/>
                </a:solidFill>
                <a:latin typeface="Calibri" panose="020F0502020204030204" pitchFamily="34" charset="0"/>
              </a:rPr>
              <a:t>Развитие регулирования </a:t>
            </a:r>
            <a:r>
              <a:rPr lang="ru-RU" sz="1000" dirty="0">
                <a:solidFill>
                  <a:srgbClr val="8A8A8D"/>
                </a:solidFill>
                <a:latin typeface="Calibri" panose="020F0502020204030204" pitchFamily="34" charset="0"/>
              </a:rPr>
              <a:t>аудиторской деятельности </a:t>
            </a:r>
            <a:endParaRPr lang="en-US" sz="800" cap="all" dirty="0">
              <a:solidFill>
                <a:srgbClr val="8A8A8D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750018" y="273133"/>
            <a:ext cx="5044268" cy="56357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684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AB5253"/>
                </a:solidFill>
                <a:latin typeface="Calibri" panose="020F0502020204030204" pitchFamily="34" charset="0"/>
              </a:rPr>
              <a:t>Реформа. Общественно значимые организации</a:t>
            </a:r>
            <a:endParaRPr lang="ru-RU" b="1" baseline="30000" dirty="0">
              <a:solidFill>
                <a:srgbClr val="AB5253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7929" y="1049188"/>
            <a:ext cx="8895646" cy="4781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0" tIns="0" rIns="0" bIns="0" rtlCol="0" anchor="t"/>
          <a:lstStyle/>
          <a:p>
            <a:pPr>
              <a:spcAft>
                <a:spcPts val="600"/>
              </a:spcAft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Федеральный закон «Об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аудиторской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деятельности»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часть 3 статья 5.1 (новая)</a:t>
            </a:r>
          </a:p>
          <a:p>
            <a:pPr>
              <a:spcBef>
                <a:spcPts val="300"/>
              </a:spcBef>
            </a:pPr>
            <a:r>
              <a:rPr lang="ru-RU" sz="1400" dirty="0" smtClean="0">
                <a:solidFill>
                  <a:srgbClr val="181717"/>
                </a:solidFill>
                <a:latin typeface="Calibri" panose="020F0502020204030204" pitchFamily="34" charset="0"/>
              </a:rPr>
              <a:t>Для </a:t>
            </a:r>
            <a:r>
              <a:rPr lang="ru-RU" sz="1400" dirty="0">
                <a:solidFill>
                  <a:srgbClr val="181717"/>
                </a:solidFill>
                <a:latin typeface="Calibri" panose="020F0502020204030204" pitchFamily="34" charset="0"/>
              </a:rPr>
              <a:t>целей настоящего Федерального закона </a:t>
            </a:r>
            <a:r>
              <a:rPr lang="ru-RU" sz="1400" b="1" dirty="0" smtClean="0">
                <a:solidFill>
                  <a:srgbClr val="181717"/>
                </a:solidFill>
                <a:latin typeface="Calibri" panose="020F0502020204030204" pitchFamily="34" charset="0"/>
              </a:rPr>
              <a:t>под </a:t>
            </a:r>
            <a:r>
              <a:rPr lang="ru-RU" sz="1400" b="1" dirty="0">
                <a:solidFill>
                  <a:srgbClr val="181717"/>
                </a:solidFill>
                <a:latin typeface="Calibri" panose="020F0502020204030204" pitchFamily="34" charset="0"/>
              </a:rPr>
              <a:t>общественно значимыми организациями понимаются </a:t>
            </a:r>
            <a:r>
              <a:rPr lang="ru-RU" sz="1400" dirty="0">
                <a:solidFill>
                  <a:srgbClr val="181717"/>
                </a:solidFill>
                <a:latin typeface="Calibri" panose="020F0502020204030204" pitchFamily="34" charset="0"/>
              </a:rPr>
              <a:t>следующие организации:</a:t>
            </a:r>
          </a:p>
          <a:p>
            <a:pPr marL="285750" indent="-285750">
              <a:spcBef>
                <a:spcPts val="300"/>
              </a:spcBef>
              <a:buFont typeface="Calibri" panose="020F0502020204030204" pitchFamily="34" charset="0"/>
              <a:buChar char="–"/>
            </a:pPr>
            <a:r>
              <a:rPr lang="ru-RU" sz="1400" b="1" dirty="0" smtClean="0">
                <a:solidFill>
                  <a:srgbClr val="181717"/>
                </a:solidFill>
                <a:latin typeface="Calibri" panose="020F0502020204030204" pitchFamily="34" charset="0"/>
              </a:rPr>
              <a:t>публичные </a:t>
            </a:r>
            <a:r>
              <a:rPr lang="ru-RU" sz="1400" b="1" dirty="0">
                <a:solidFill>
                  <a:srgbClr val="181717"/>
                </a:solidFill>
                <a:latin typeface="Calibri" panose="020F0502020204030204" pitchFamily="34" charset="0"/>
              </a:rPr>
              <a:t>акционерные общества;</a:t>
            </a:r>
          </a:p>
          <a:p>
            <a:pPr marL="285750" indent="-285750">
              <a:spcBef>
                <a:spcPts val="300"/>
              </a:spcBef>
              <a:buFont typeface="Calibri" panose="020F0502020204030204" pitchFamily="34" charset="0"/>
              <a:buChar char="–"/>
            </a:pPr>
            <a:r>
              <a:rPr lang="ru-RU" sz="1400" dirty="0" smtClean="0">
                <a:solidFill>
                  <a:srgbClr val="181717"/>
                </a:solidFill>
                <a:latin typeface="Calibri" panose="020F0502020204030204" pitchFamily="34" charset="0"/>
              </a:rPr>
              <a:t>организации</a:t>
            </a:r>
            <a:r>
              <a:rPr lang="ru-RU" sz="1400" dirty="0">
                <a:solidFill>
                  <a:srgbClr val="181717"/>
                </a:solidFill>
                <a:latin typeface="Calibri" panose="020F0502020204030204" pitchFamily="34" charset="0"/>
              </a:rPr>
              <a:t>, ценные бумаги которых допущены к организованным торгам, а также организации, </a:t>
            </a:r>
            <a:r>
              <a:rPr lang="ru-RU" sz="1400" dirty="0" smtClean="0">
                <a:solidFill>
                  <a:srgbClr val="181717"/>
                </a:solidFill>
                <a:latin typeface="Calibri" panose="020F0502020204030204" pitchFamily="34" charset="0"/>
              </a:rPr>
              <a:t>бухгалтерская </a:t>
            </a:r>
            <a:r>
              <a:rPr lang="ru-RU" sz="1400" dirty="0">
                <a:solidFill>
                  <a:srgbClr val="181717"/>
                </a:solidFill>
                <a:latin typeface="Calibri" panose="020F0502020204030204" pitchFamily="34" charset="0"/>
              </a:rPr>
              <a:t>(финансовая) отчетность которых включается в проспект ценных бумаг; </a:t>
            </a:r>
          </a:p>
          <a:p>
            <a:pPr marL="285750" indent="-285750">
              <a:spcBef>
                <a:spcPts val="300"/>
              </a:spcBef>
              <a:buFont typeface="Calibri" panose="020F0502020204030204" pitchFamily="34" charset="0"/>
              <a:buChar char="–"/>
            </a:pPr>
            <a:r>
              <a:rPr lang="ru-RU" sz="1400" dirty="0" smtClean="0">
                <a:solidFill>
                  <a:srgbClr val="181717"/>
                </a:solidFill>
                <a:latin typeface="Calibri" panose="020F0502020204030204" pitchFamily="34" charset="0"/>
              </a:rPr>
              <a:t>кредитные </a:t>
            </a:r>
            <a:r>
              <a:rPr lang="ru-RU" sz="1400" dirty="0">
                <a:solidFill>
                  <a:srgbClr val="181717"/>
                </a:solidFill>
                <a:latin typeface="Calibri" panose="020F0502020204030204" pitchFamily="34" charset="0"/>
              </a:rPr>
              <a:t>организации </a:t>
            </a:r>
            <a:r>
              <a:rPr lang="ru-RU" sz="1400" b="1" dirty="0">
                <a:solidFill>
                  <a:srgbClr val="181717"/>
                </a:solidFill>
                <a:latin typeface="Calibri" panose="020F0502020204030204" pitchFamily="34" charset="0"/>
              </a:rPr>
              <a:t>(головные кредитные организации банковских групп), головные организации банковских холдингов;</a:t>
            </a:r>
          </a:p>
          <a:p>
            <a:pPr marL="285750" indent="-285750">
              <a:spcBef>
                <a:spcPts val="300"/>
              </a:spcBef>
              <a:buFont typeface="Calibri" panose="020F0502020204030204" pitchFamily="34" charset="0"/>
              <a:buChar char="–"/>
            </a:pPr>
            <a:r>
              <a:rPr lang="ru-RU" sz="1400" dirty="0" smtClean="0">
                <a:solidFill>
                  <a:srgbClr val="181717"/>
                </a:solidFill>
                <a:latin typeface="Calibri" panose="020F0502020204030204" pitchFamily="34" charset="0"/>
              </a:rPr>
              <a:t>страховые </a:t>
            </a:r>
            <a:r>
              <a:rPr lang="ru-RU" sz="1400" dirty="0">
                <a:solidFill>
                  <a:srgbClr val="181717"/>
                </a:solidFill>
                <a:latin typeface="Calibri" panose="020F0502020204030204" pitchFamily="34" charset="0"/>
              </a:rPr>
              <a:t>организации, </a:t>
            </a:r>
            <a:r>
              <a:rPr lang="ru-RU" sz="1400" b="1" dirty="0">
                <a:solidFill>
                  <a:srgbClr val="181717"/>
                </a:solidFill>
                <a:latin typeface="Calibri" panose="020F0502020204030204" pitchFamily="34" charset="0"/>
              </a:rPr>
              <a:t>общества взаимного страхования;</a:t>
            </a:r>
          </a:p>
          <a:p>
            <a:pPr marL="285750" indent="-285750">
              <a:spcBef>
                <a:spcPts val="300"/>
              </a:spcBef>
              <a:buFont typeface="Calibri" panose="020F0502020204030204" pitchFamily="34" charset="0"/>
              <a:buChar char="–"/>
            </a:pPr>
            <a:r>
              <a:rPr lang="ru-RU" sz="1400" b="1" dirty="0" smtClean="0">
                <a:solidFill>
                  <a:srgbClr val="181717"/>
                </a:solidFill>
                <a:latin typeface="Calibri" panose="020F0502020204030204" pitchFamily="34" charset="0"/>
              </a:rPr>
              <a:t>организации</a:t>
            </a:r>
            <a:r>
              <a:rPr lang="ru-RU" sz="1400" b="1" dirty="0">
                <a:solidFill>
                  <a:srgbClr val="181717"/>
                </a:solidFill>
                <a:latin typeface="Calibri" panose="020F0502020204030204" pitchFamily="34" charset="0"/>
              </a:rPr>
              <a:t>, являющиеся профессиональными участниками рынка ценных бумаг, бюро кредитных историй, клиринговые организации, организаторы торговли, негосударственные пенсионные фонды, управляющие компании инвестиционных фондов, паевых инвестиционных фондов и негосударственных пенсионных фондов;</a:t>
            </a:r>
          </a:p>
          <a:p>
            <a:pPr marL="285750" indent="-285750">
              <a:spcBef>
                <a:spcPts val="300"/>
              </a:spcBef>
              <a:buFont typeface="Calibri" panose="020F0502020204030204" pitchFamily="34" charset="0"/>
              <a:buChar char="–"/>
            </a:pPr>
            <a:r>
              <a:rPr lang="ru-RU" sz="1400" dirty="0" smtClean="0">
                <a:solidFill>
                  <a:srgbClr val="181717"/>
                </a:solidFill>
                <a:latin typeface="Calibri" panose="020F0502020204030204" pitchFamily="34" charset="0"/>
              </a:rPr>
              <a:t>государственные </a:t>
            </a:r>
            <a:r>
              <a:rPr lang="ru-RU" sz="1400" dirty="0">
                <a:solidFill>
                  <a:srgbClr val="181717"/>
                </a:solidFill>
                <a:latin typeface="Calibri" panose="020F0502020204030204" pitchFamily="34" charset="0"/>
              </a:rPr>
              <a:t>корпорации, государственные компании, публично-правовые компании;</a:t>
            </a:r>
          </a:p>
          <a:p>
            <a:pPr marL="285750" indent="-285750">
              <a:spcBef>
                <a:spcPts val="300"/>
              </a:spcBef>
              <a:buFont typeface="Calibri" panose="020F0502020204030204" pitchFamily="34" charset="0"/>
              <a:buChar char="–"/>
            </a:pPr>
            <a:r>
              <a:rPr lang="ru-RU" sz="1400" dirty="0" smtClean="0">
                <a:solidFill>
                  <a:srgbClr val="181717"/>
                </a:solidFill>
                <a:latin typeface="Calibri" panose="020F0502020204030204" pitchFamily="34" charset="0"/>
              </a:rPr>
              <a:t>организации</a:t>
            </a:r>
            <a:r>
              <a:rPr lang="ru-RU" sz="1400" dirty="0">
                <a:solidFill>
                  <a:srgbClr val="181717"/>
                </a:solidFill>
                <a:latin typeface="Calibri" panose="020F0502020204030204" pitchFamily="34" charset="0"/>
              </a:rPr>
              <a:t>, в уставных (складочных) капиталах которых доля государственной собственности составляет не менее 25 процентов; </a:t>
            </a:r>
          </a:p>
          <a:p>
            <a:pPr marL="285750" indent="-285750">
              <a:spcBef>
                <a:spcPts val="300"/>
              </a:spcBef>
              <a:buFont typeface="Calibri" panose="020F0502020204030204" pitchFamily="34" charset="0"/>
              <a:buChar char="–"/>
            </a:pPr>
            <a:r>
              <a:rPr lang="ru-RU" sz="1400" dirty="0" smtClean="0">
                <a:solidFill>
                  <a:srgbClr val="181717"/>
                </a:solidFill>
                <a:latin typeface="Calibri" panose="020F0502020204030204" pitchFamily="34" charset="0"/>
              </a:rPr>
              <a:t>организации</a:t>
            </a:r>
            <a:r>
              <a:rPr lang="ru-RU" sz="1400" dirty="0">
                <a:solidFill>
                  <a:srgbClr val="181717"/>
                </a:solidFill>
                <a:latin typeface="Calibri" panose="020F0502020204030204" pitchFamily="34" charset="0"/>
              </a:rPr>
              <a:t>, которые представляют и (или) раскрывают консолидированную финансовую </a:t>
            </a:r>
            <a:r>
              <a:rPr lang="ru-RU" sz="1400" dirty="0" smtClean="0">
                <a:solidFill>
                  <a:srgbClr val="181717"/>
                </a:solidFill>
                <a:latin typeface="Calibri" panose="020F0502020204030204" pitchFamily="34" charset="0"/>
              </a:rPr>
              <a:t>отчетность.</a:t>
            </a:r>
            <a:endParaRPr lang="ru-RU" sz="1400" dirty="0">
              <a:solidFill>
                <a:srgbClr val="181717"/>
              </a:solidFill>
              <a:latin typeface="Calibri" panose="020F0502020204030204" pitchFamily="34" charset="0"/>
            </a:endParaRPr>
          </a:p>
          <a:p>
            <a:endParaRPr lang="ru-RU" sz="1600" dirty="0">
              <a:solidFill>
                <a:srgbClr val="181717"/>
              </a:solidFill>
              <a:latin typeface="Calibri" panose="020F0502020204030204" pitchFamily="34" charset="0"/>
            </a:endParaRPr>
          </a:p>
          <a:p>
            <a:endParaRPr lang="ru-RU" sz="1600" dirty="0">
              <a:solidFill>
                <a:srgbClr val="181717"/>
              </a:solidFill>
              <a:latin typeface="Calibri" panose="020F0502020204030204" pitchFamily="34" charset="0"/>
            </a:endParaRPr>
          </a:p>
          <a:p>
            <a:endParaRPr lang="ru-RU" sz="1600" dirty="0">
              <a:solidFill>
                <a:srgbClr val="18171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523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 txBox="1">
            <a:spLocks/>
          </p:cNvSpPr>
          <p:nvPr/>
        </p:nvSpPr>
        <p:spPr>
          <a:xfrm>
            <a:off x="267736" y="399785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189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903043-0BCD-43EE-9F6F-644330271C81}" type="slidenum">
              <a:rPr lang="ru-RU" sz="1050" smtClean="0">
                <a:solidFill>
                  <a:srgbClr val="AB5253"/>
                </a:solidFill>
                <a:latin typeface="Calibri" panose="020F0502020204030204" pitchFamily="34" charset="0"/>
              </a:rPr>
              <a:pPr/>
              <a:t>13</a:t>
            </a:fld>
            <a:endParaRPr lang="ru-RU" sz="1050" dirty="0">
              <a:solidFill>
                <a:srgbClr val="AB5253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849" y="431555"/>
            <a:ext cx="185221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189"/>
            <a:r>
              <a:rPr lang="ru-RU" sz="1000" dirty="0" smtClean="0">
                <a:solidFill>
                  <a:srgbClr val="8A8A8D"/>
                </a:solidFill>
                <a:latin typeface="Calibri" panose="020F0502020204030204" pitchFamily="34" charset="0"/>
              </a:rPr>
              <a:t>Развитие регулирования </a:t>
            </a:r>
            <a:r>
              <a:rPr lang="ru-RU" sz="1000" dirty="0">
                <a:solidFill>
                  <a:srgbClr val="8A8A8D"/>
                </a:solidFill>
                <a:latin typeface="Calibri" panose="020F0502020204030204" pitchFamily="34" charset="0"/>
              </a:rPr>
              <a:t>аудиторской деятельности </a:t>
            </a:r>
            <a:endParaRPr lang="en-US" sz="800" cap="all" dirty="0">
              <a:solidFill>
                <a:srgbClr val="8A8A8D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750018" y="273133"/>
            <a:ext cx="5044268" cy="56357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684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AB5253"/>
                </a:solidFill>
                <a:latin typeface="Calibri" panose="020F0502020204030204" pitchFamily="34" charset="0"/>
              </a:rPr>
              <a:t>Реформа. </a:t>
            </a:r>
            <a:endParaRPr lang="ru-RU" sz="1600" b="1" dirty="0" smtClean="0">
              <a:solidFill>
                <a:srgbClr val="AB5253"/>
              </a:solidFill>
              <a:latin typeface="Calibri" panose="020F0502020204030204" pitchFamily="34" charset="0"/>
            </a:endParaRPr>
          </a:p>
          <a:p>
            <a:r>
              <a:rPr lang="ru-RU" sz="1600" b="1" dirty="0" smtClean="0">
                <a:solidFill>
                  <a:srgbClr val="AB5253"/>
                </a:solidFill>
                <a:latin typeface="Calibri" panose="020F0502020204030204" pitchFamily="34" charset="0"/>
              </a:rPr>
              <a:t>Аудиторы </a:t>
            </a:r>
            <a:r>
              <a:rPr lang="ru-RU" sz="1600" b="1" dirty="0">
                <a:solidFill>
                  <a:srgbClr val="AB5253"/>
                </a:solidFill>
                <a:latin typeface="Calibri" panose="020F0502020204030204" pitchFamily="34" charset="0"/>
              </a:rPr>
              <a:t>общественно значимых организаций (1/2)</a:t>
            </a:r>
            <a:endParaRPr lang="ru-RU" sz="1600" b="1" baseline="30000" dirty="0">
              <a:solidFill>
                <a:srgbClr val="AB5253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216" y="1935238"/>
            <a:ext cx="9308990" cy="4763274"/>
          </a:xfrm>
          <a:prstGeom prst="rect">
            <a:avLst/>
          </a:prstGeom>
          <a:noFill/>
        </p:spPr>
      </p:sp>
      <p:sp>
        <p:nvSpPr>
          <p:cNvPr id="17" name="Полилиния 16"/>
          <p:cNvSpPr/>
          <p:nvPr/>
        </p:nvSpPr>
        <p:spPr>
          <a:xfrm>
            <a:off x="755848" y="1837063"/>
            <a:ext cx="8726127" cy="475623"/>
          </a:xfrm>
          <a:custGeom>
            <a:avLst/>
            <a:gdLst>
              <a:gd name="connsiteX0" fmla="*/ 0 w 3778085"/>
              <a:gd name="connsiteY0" fmla="*/ 0 h 951247"/>
              <a:gd name="connsiteX1" fmla="*/ 3778085 w 3778085"/>
              <a:gd name="connsiteY1" fmla="*/ 0 h 951247"/>
              <a:gd name="connsiteX2" fmla="*/ 3778085 w 3778085"/>
              <a:gd name="connsiteY2" fmla="*/ 951247 h 951247"/>
              <a:gd name="connsiteX3" fmla="*/ 0 w 3778085"/>
              <a:gd name="connsiteY3" fmla="*/ 951247 h 951247"/>
              <a:gd name="connsiteX4" fmla="*/ 0 w 3778085"/>
              <a:gd name="connsiteY4" fmla="*/ 0 h 95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8085" h="951247">
                <a:moveTo>
                  <a:pt x="0" y="0"/>
                </a:moveTo>
                <a:lnTo>
                  <a:pt x="3778085" y="0"/>
                </a:lnTo>
                <a:lnTo>
                  <a:pt x="3778085" y="951247"/>
                </a:lnTo>
                <a:lnTo>
                  <a:pt x="0" y="95124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alpha val="80000"/>
              <a:hueOff val="0"/>
              <a:satOff val="0"/>
              <a:lumOff val="0"/>
              <a:alphaOff val="0"/>
            </a:schemeClr>
          </a:fillRef>
          <a:effectRef idx="1">
            <a:schemeClr val="accent6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8889" tIns="8890" rIns="8891" bIns="8890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Аудиторские организации. Требования к аудиторам </a:t>
            </a:r>
            <a:endParaRPr lang="ru-RU" sz="2800" kern="1200" cap="none" baseline="0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777116" y="2393667"/>
            <a:ext cx="8704860" cy="1534381"/>
          </a:xfrm>
          <a:custGeom>
            <a:avLst/>
            <a:gdLst>
              <a:gd name="connsiteX0" fmla="*/ 0 w 7871268"/>
              <a:gd name="connsiteY0" fmla="*/ 0 h 1284173"/>
              <a:gd name="connsiteX1" fmla="*/ 7871268 w 7871268"/>
              <a:gd name="connsiteY1" fmla="*/ 0 h 1284173"/>
              <a:gd name="connsiteX2" fmla="*/ 7871268 w 7871268"/>
              <a:gd name="connsiteY2" fmla="*/ 1284173 h 1284173"/>
              <a:gd name="connsiteX3" fmla="*/ 0 w 7871268"/>
              <a:gd name="connsiteY3" fmla="*/ 1284173 h 1284173"/>
              <a:gd name="connsiteX4" fmla="*/ 0 w 7871268"/>
              <a:gd name="connsiteY4" fmla="*/ 0 h 128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1268" h="1284173">
                <a:moveTo>
                  <a:pt x="0" y="0"/>
                </a:moveTo>
                <a:lnTo>
                  <a:pt x="7871268" y="0"/>
                </a:lnTo>
                <a:lnTo>
                  <a:pt x="7871268" y="1284173"/>
                </a:lnTo>
                <a:lnTo>
                  <a:pt x="0" y="128417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alpha val="70000"/>
              <a:hueOff val="0"/>
              <a:satOff val="0"/>
              <a:lumOff val="0"/>
              <a:alphaOff val="0"/>
            </a:schemeClr>
          </a:fillRef>
          <a:effectRef idx="1">
            <a:schemeClr val="accent6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85750" lvl="0" indent="-285750" algn="just" defTabSz="533400">
              <a:lnSpc>
                <a:spcPts val="15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Количество аудиторов (по основному месту работы), не имеющих фактов признания судом подписанного ими аудиторского заключения заведомо ложным и (или) неснятую или непогашенную судимость за совершение умышленного преступления и (или) фактов признания </a:t>
            </a:r>
            <a:r>
              <a:rPr lang="ru-RU" sz="1400" b="1" kern="1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в течение пяти лет</a:t>
            </a:r>
            <a:r>
              <a: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, непосредственно предшествующих дате подачи заявления, его виновным в злоупотреблении полномочиями аудитора по вступившему в силу решению суда: </a:t>
            </a:r>
          </a:p>
          <a:p>
            <a:pPr marL="504000" lvl="0" indent="-216000" algn="l" defTabSz="533400">
              <a:lnSpc>
                <a:spcPts val="1500"/>
              </a:lnSpc>
              <a:spcBef>
                <a:spcPct val="0"/>
              </a:spcBef>
              <a:spcAft>
                <a:spcPts val="300"/>
              </a:spcAft>
              <a:buFont typeface="Calibri" panose="020F0502020204030204" pitchFamily="34" charset="0"/>
              <a:buChar char="–"/>
            </a:pPr>
            <a:r>
              <a:rPr lang="ru-RU" sz="1400" kern="1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до 1 января 2023 года — не менее 7</a:t>
            </a:r>
          </a:p>
          <a:p>
            <a:pPr marL="504000" lvl="0" indent="-216000" algn="l" defTabSz="533400">
              <a:lnSpc>
                <a:spcPts val="1500"/>
              </a:lnSpc>
              <a:spcBef>
                <a:spcPct val="0"/>
              </a:spcBef>
              <a:spcAft>
                <a:spcPct val="35000"/>
              </a:spcAft>
              <a:buFont typeface="Calibri" panose="020F0502020204030204" pitchFamily="34" charset="0"/>
              <a:buChar char="–"/>
            </a:pPr>
            <a:r>
              <a:rPr lang="ru-RU" sz="1400" kern="12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с 1 января 2023 года — не менее 12</a:t>
            </a:r>
            <a:endParaRPr lang="ru-RU" sz="1400" kern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777116" y="3926614"/>
            <a:ext cx="8704738" cy="2895986"/>
          </a:xfrm>
          <a:custGeom>
            <a:avLst/>
            <a:gdLst>
              <a:gd name="connsiteX0" fmla="*/ 0 w 7871268"/>
              <a:gd name="connsiteY0" fmla="*/ 0 h 2477820"/>
              <a:gd name="connsiteX1" fmla="*/ 7871268 w 7871268"/>
              <a:gd name="connsiteY1" fmla="*/ 0 h 2477820"/>
              <a:gd name="connsiteX2" fmla="*/ 7871268 w 7871268"/>
              <a:gd name="connsiteY2" fmla="*/ 2477820 h 2477820"/>
              <a:gd name="connsiteX3" fmla="*/ 0 w 7871268"/>
              <a:gd name="connsiteY3" fmla="*/ 2477820 h 2477820"/>
              <a:gd name="connsiteX4" fmla="*/ 0 w 7871268"/>
              <a:gd name="connsiteY4" fmla="*/ 0 h 247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1268" h="2477820">
                <a:moveTo>
                  <a:pt x="0" y="0"/>
                </a:moveTo>
                <a:lnTo>
                  <a:pt x="7871268" y="0"/>
                </a:lnTo>
                <a:lnTo>
                  <a:pt x="7871268" y="2477820"/>
                </a:lnTo>
                <a:lnTo>
                  <a:pt x="0" y="24778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alpha val="70000"/>
              <a:hueOff val="0"/>
              <a:satOff val="0"/>
              <a:lumOff val="0"/>
              <a:alphaOff val="0"/>
            </a:schemeClr>
          </a:fillRef>
          <a:effectRef idx="1">
            <a:schemeClr val="accent6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85750" lvl="0" indent="-285750" algn="l" defTabSz="533400">
              <a:lnSpc>
                <a:spcPts val="14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b="0" kern="1200" dirty="0" smtClean="0">
                <a:solidFill>
                  <a:srgbClr val="181717"/>
                </a:solidFill>
                <a:latin typeface="Calibri" panose="020F0502020204030204" pitchFamily="34" charset="0"/>
              </a:rPr>
              <a:t>Наличие в числе указанных выше аудиторов не менее </a:t>
            </a:r>
            <a:r>
              <a:rPr lang="ru-RU" sz="1400" b="1" kern="1200" dirty="0" smtClean="0">
                <a:solidFill>
                  <a:srgbClr val="181717"/>
                </a:solidFill>
                <a:latin typeface="Calibri" panose="020F0502020204030204" pitchFamily="34" charset="0"/>
              </a:rPr>
              <a:t>3 аудиторов, каждый их которых</a:t>
            </a:r>
            <a:r>
              <a:rPr lang="ru-RU" sz="1400" b="0" kern="1200" dirty="0" smtClean="0">
                <a:solidFill>
                  <a:srgbClr val="181717"/>
                </a:solidFill>
                <a:latin typeface="Calibri" panose="020F0502020204030204" pitchFamily="34" charset="0"/>
              </a:rPr>
              <a:t>:</a:t>
            </a:r>
          </a:p>
          <a:p>
            <a:pPr marL="504000" indent="-216000" defTabSz="533400">
              <a:lnSpc>
                <a:spcPts val="1500"/>
              </a:lnSpc>
              <a:spcBef>
                <a:spcPct val="0"/>
              </a:spcBef>
              <a:spcAft>
                <a:spcPts val="300"/>
              </a:spcAft>
              <a:buFont typeface="Calibri" panose="020F0502020204030204" pitchFamily="34" charset="0"/>
              <a:buChar char="–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имеет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единый квалификационный аттестат аудитора;</a:t>
            </a:r>
          </a:p>
          <a:p>
            <a:pPr marL="504000" indent="-216000" algn="just" defTabSz="533400">
              <a:lnSpc>
                <a:spcPts val="1500"/>
              </a:lnSpc>
              <a:spcBef>
                <a:spcPct val="0"/>
              </a:spcBef>
              <a:spcAft>
                <a:spcPts val="300"/>
              </a:spcAft>
              <a:buFont typeface="Calibri" panose="020F0502020204030204" pitchFamily="34" charset="0"/>
              <a:buChar char="–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имеет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опыт участия в проведении аудита в отношении общественно значимых организаций в течение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</a:b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3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предшествующих дате подачи заявления последовательных лет; </a:t>
            </a:r>
          </a:p>
          <a:p>
            <a:pPr marL="504000" indent="-216000" algn="just" defTabSz="533400">
              <a:lnSpc>
                <a:spcPts val="1500"/>
              </a:lnSpc>
              <a:spcBef>
                <a:spcPct val="0"/>
              </a:spcBef>
              <a:spcAft>
                <a:spcPts val="300"/>
              </a:spcAft>
              <a:buFont typeface="Calibri" panose="020F0502020204030204" pitchFamily="34" charset="0"/>
              <a:buChar char="–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не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имеет фактов несоблюдения требований к независимости при предоставлении аудиторских услуг общественно значимым организациям;</a:t>
            </a:r>
          </a:p>
          <a:p>
            <a:pPr marL="504000" indent="-216000" algn="just" defTabSz="533400">
              <a:lnSpc>
                <a:spcPts val="1500"/>
              </a:lnSpc>
              <a:spcBef>
                <a:spcPct val="0"/>
              </a:spcBef>
              <a:spcAft>
                <a:spcPts val="300"/>
              </a:spcAft>
              <a:buFont typeface="Calibri" panose="020F0502020204030204" pitchFamily="34" charset="0"/>
              <a:buChar char="–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не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участвовал в течение 3 последовательных лет, предшествующих дате заключения договора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</a:b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проведение аудита ОЗО в качестве руководителя аудита, по результатам которого выражено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немодифицированное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  мнение в отношении признанной Банком России недостоверной отчетности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</a:b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иной информации) фин. организаций,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при условии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установления Банком России фактов нарушения аудиторской организацией, проводившей аудит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требований законодательства об аудиторской деятельности,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правил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независимости аудиторов и аудиторских организаций, кодекса профессиональной этики аудиторов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при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подготовке аудиторского заключения, содержащего такое мнение.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116" y="1053289"/>
            <a:ext cx="8876356" cy="8500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 algn="just">
              <a:lnSpc>
                <a:spcPct val="90000"/>
              </a:lnSpc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Аудиторские услуги общественно значимым организациям вправе оказывать только аудиторские организации, сведения о которых внесены в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реестр аудиторских организаций, оказывающих аудиторские услуги общественно значимым организациям (реестр Банка России)</a:t>
            </a:r>
          </a:p>
          <a:p>
            <a:pPr algn="l">
              <a:lnSpc>
                <a:spcPct val="90000"/>
              </a:lnSpc>
            </a:pPr>
            <a:endParaRPr lang="ru-RU" cap="none" baseline="0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103" y="1032023"/>
            <a:ext cx="390193" cy="3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76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 txBox="1">
            <a:spLocks/>
          </p:cNvSpPr>
          <p:nvPr/>
        </p:nvSpPr>
        <p:spPr>
          <a:xfrm>
            <a:off x="267736" y="399785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189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903043-0BCD-43EE-9F6F-644330271C81}" type="slidenum">
              <a:rPr lang="ru-RU" sz="1050" smtClean="0">
                <a:solidFill>
                  <a:srgbClr val="AB5253"/>
                </a:solidFill>
                <a:latin typeface="Calibri" panose="020F0502020204030204" pitchFamily="34" charset="0"/>
              </a:rPr>
              <a:pPr/>
              <a:t>14</a:t>
            </a:fld>
            <a:endParaRPr lang="ru-RU" sz="1050" dirty="0">
              <a:solidFill>
                <a:srgbClr val="AB5253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849" y="431555"/>
            <a:ext cx="185221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189"/>
            <a:r>
              <a:rPr lang="ru-RU" sz="1000" dirty="0" smtClean="0">
                <a:solidFill>
                  <a:srgbClr val="8A8A8D"/>
                </a:solidFill>
                <a:latin typeface="Calibri" panose="020F0502020204030204" pitchFamily="34" charset="0"/>
              </a:rPr>
              <a:t>Развитие регулирования </a:t>
            </a:r>
            <a:r>
              <a:rPr lang="ru-RU" sz="1000" dirty="0">
                <a:solidFill>
                  <a:srgbClr val="8A8A8D"/>
                </a:solidFill>
                <a:latin typeface="Calibri" panose="020F0502020204030204" pitchFamily="34" charset="0"/>
              </a:rPr>
              <a:t>аудиторской деятельности </a:t>
            </a:r>
            <a:endParaRPr lang="en-US" sz="800" cap="all" dirty="0">
              <a:solidFill>
                <a:srgbClr val="8A8A8D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750018" y="273133"/>
            <a:ext cx="5044268" cy="56357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684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AB5253"/>
                </a:solidFill>
                <a:latin typeface="Calibri" panose="020F0502020204030204" pitchFamily="34" charset="0"/>
              </a:rPr>
              <a:t>Реформа. </a:t>
            </a:r>
            <a:endParaRPr lang="ru-RU" sz="1600" b="1" dirty="0" smtClean="0">
              <a:solidFill>
                <a:srgbClr val="AB5253"/>
              </a:solidFill>
              <a:latin typeface="Calibri" panose="020F0502020204030204" pitchFamily="34" charset="0"/>
            </a:endParaRPr>
          </a:p>
          <a:p>
            <a:r>
              <a:rPr lang="ru-RU" sz="1600" b="1" dirty="0" smtClean="0">
                <a:solidFill>
                  <a:srgbClr val="AB5253"/>
                </a:solidFill>
                <a:latin typeface="Calibri" panose="020F0502020204030204" pitchFamily="34" charset="0"/>
              </a:rPr>
              <a:t>Аудиторы </a:t>
            </a:r>
            <a:r>
              <a:rPr lang="ru-RU" sz="1600" b="1" dirty="0">
                <a:solidFill>
                  <a:srgbClr val="AB5253"/>
                </a:solidFill>
                <a:latin typeface="Calibri" panose="020F0502020204030204" pitchFamily="34" charset="0"/>
              </a:rPr>
              <a:t>общественно значимых организаций </a:t>
            </a:r>
            <a:r>
              <a:rPr lang="ru-RU" sz="1600" b="1" dirty="0" smtClean="0">
                <a:solidFill>
                  <a:srgbClr val="AB5253"/>
                </a:solidFill>
                <a:latin typeface="Calibri" panose="020F0502020204030204" pitchFamily="34" charset="0"/>
              </a:rPr>
              <a:t>(2/2</a:t>
            </a:r>
            <a:r>
              <a:rPr lang="ru-RU" sz="1600" b="1" dirty="0">
                <a:solidFill>
                  <a:srgbClr val="AB5253"/>
                </a:solidFill>
                <a:latin typeface="Calibri" panose="020F0502020204030204" pitchFamily="34" charset="0"/>
              </a:rPr>
              <a:t>)</a:t>
            </a:r>
            <a:endParaRPr lang="ru-RU" sz="1600" b="1" baseline="30000" dirty="0">
              <a:solidFill>
                <a:srgbClr val="AB5253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657929" y="1063390"/>
            <a:ext cx="8726127" cy="475623"/>
          </a:xfrm>
          <a:custGeom>
            <a:avLst/>
            <a:gdLst>
              <a:gd name="connsiteX0" fmla="*/ 0 w 3778085"/>
              <a:gd name="connsiteY0" fmla="*/ 0 h 951247"/>
              <a:gd name="connsiteX1" fmla="*/ 3778085 w 3778085"/>
              <a:gd name="connsiteY1" fmla="*/ 0 h 951247"/>
              <a:gd name="connsiteX2" fmla="*/ 3778085 w 3778085"/>
              <a:gd name="connsiteY2" fmla="*/ 951247 h 951247"/>
              <a:gd name="connsiteX3" fmla="*/ 0 w 3778085"/>
              <a:gd name="connsiteY3" fmla="*/ 951247 h 951247"/>
              <a:gd name="connsiteX4" fmla="*/ 0 w 3778085"/>
              <a:gd name="connsiteY4" fmla="*/ 0 h 95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8085" h="951247">
                <a:moveTo>
                  <a:pt x="0" y="0"/>
                </a:moveTo>
                <a:lnTo>
                  <a:pt x="3778085" y="0"/>
                </a:lnTo>
                <a:lnTo>
                  <a:pt x="3778085" y="951247"/>
                </a:lnTo>
                <a:lnTo>
                  <a:pt x="0" y="95124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alpha val="80000"/>
              <a:hueOff val="0"/>
              <a:satOff val="0"/>
              <a:lumOff val="0"/>
              <a:alphaOff val="0"/>
            </a:schemeClr>
          </a:fillRef>
          <a:effectRef idx="1">
            <a:schemeClr val="accent6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8889" tIns="8890" rIns="8891" bIns="8890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Аудиторские организации. Иные требования</a:t>
            </a:r>
            <a:endParaRPr lang="ru-RU" sz="2800" kern="1200" cap="none" baseline="0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679197" y="1629519"/>
            <a:ext cx="8836278" cy="2952006"/>
          </a:xfrm>
          <a:custGeom>
            <a:avLst/>
            <a:gdLst>
              <a:gd name="connsiteX0" fmla="*/ 0 w 7871268"/>
              <a:gd name="connsiteY0" fmla="*/ 0 h 1284173"/>
              <a:gd name="connsiteX1" fmla="*/ 7871268 w 7871268"/>
              <a:gd name="connsiteY1" fmla="*/ 0 h 1284173"/>
              <a:gd name="connsiteX2" fmla="*/ 7871268 w 7871268"/>
              <a:gd name="connsiteY2" fmla="*/ 1284173 h 1284173"/>
              <a:gd name="connsiteX3" fmla="*/ 0 w 7871268"/>
              <a:gd name="connsiteY3" fmla="*/ 1284173 h 1284173"/>
              <a:gd name="connsiteX4" fmla="*/ 0 w 7871268"/>
              <a:gd name="connsiteY4" fmla="*/ 0 h 128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1268" h="1284173">
                <a:moveTo>
                  <a:pt x="0" y="0"/>
                </a:moveTo>
                <a:lnTo>
                  <a:pt x="7871268" y="0"/>
                </a:lnTo>
                <a:lnTo>
                  <a:pt x="7871268" y="1284173"/>
                </a:lnTo>
                <a:lnTo>
                  <a:pt x="0" y="128417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alpha val="70000"/>
              <a:hueOff val="0"/>
              <a:satOff val="0"/>
              <a:lumOff val="0"/>
              <a:alphaOff val="0"/>
            </a:schemeClr>
          </a:fillRef>
          <a:effectRef idx="1">
            <a:schemeClr val="accent6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181717"/>
                </a:solidFill>
                <a:latin typeface="Calibri" panose="020F0502020204030204" pitchFamily="34" charset="0"/>
              </a:rPr>
              <a:t>Опыт осуществления аудиторской деятельности </a:t>
            </a:r>
            <a:r>
              <a:rPr lang="ru-RU" sz="1600" dirty="0">
                <a:solidFill>
                  <a:srgbClr val="181717"/>
                </a:solidFill>
                <a:latin typeface="Calibri" panose="020F0502020204030204" pitchFamily="34" charset="0"/>
              </a:rPr>
              <a:t>этой аудиторской организацией </a:t>
            </a:r>
            <a:r>
              <a:rPr lang="ru-RU" sz="1600" dirty="0" smtClean="0">
                <a:solidFill>
                  <a:srgbClr val="181717"/>
                </a:solidFill>
                <a:latin typeface="Calibri" panose="020F0502020204030204" pitchFamily="34" charset="0"/>
              </a:rPr>
              <a:t>— </a:t>
            </a:r>
            <a:r>
              <a:rPr lang="ru-RU" sz="1600" b="1" dirty="0" smtClean="0">
                <a:solidFill>
                  <a:srgbClr val="181717"/>
                </a:solidFill>
                <a:latin typeface="Calibri" panose="020F0502020204030204" pitchFamily="34" charset="0"/>
              </a:rPr>
              <a:t>не </a:t>
            </a:r>
            <a:r>
              <a:rPr lang="ru-RU" sz="1600" b="1" dirty="0">
                <a:solidFill>
                  <a:srgbClr val="181717"/>
                </a:solidFill>
                <a:latin typeface="Calibri" panose="020F0502020204030204" pitchFamily="34" charset="0"/>
              </a:rPr>
              <a:t>менее </a:t>
            </a:r>
            <a:r>
              <a:rPr lang="ru-RU" sz="1600" b="1" dirty="0" smtClean="0">
                <a:solidFill>
                  <a:srgbClr val="181717"/>
                </a:solidFill>
                <a:latin typeface="Calibri" panose="020F0502020204030204" pitchFamily="34" charset="0"/>
              </a:rPr>
              <a:t/>
            </a:r>
            <a:br>
              <a:rPr lang="ru-RU" sz="1600" b="1" dirty="0" smtClean="0">
                <a:solidFill>
                  <a:srgbClr val="181717"/>
                </a:solidFill>
                <a:latin typeface="Calibri" panose="020F0502020204030204" pitchFamily="34" charset="0"/>
              </a:rPr>
            </a:br>
            <a:r>
              <a:rPr lang="ru-RU" sz="1600" b="1" dirty="0" smtClean="0">
                <a:solidFill>
                  <a:srgbClr val="181717"/>
                </a:solidFill>
                <a:latin typeface="Calibri" panose="020F0502020204030204" pitchFamily="34" charset="0"/>
              </a:rPr>
              <a:t>3 </a:t>
            </a:r>
            <a:r>
              <a:rPr lang="ru-RU" sz="1600" b="1" dirty="0">
                <a:solidFill>
                  <a:srgbClr val="181717"/>
                </a:solidFill>
                <a:latin typeface="Calibri" panose="020F0502020204030204" pitchFamily="34" charset="0"/>
              </a:rPr>
              <a:t>последовательных лет</a:t>
            </a:r>
            <a:r>
              <a:rPr lang="ru-RU" sz="1600" dirty="0">
                <a:solidFill>
                  <a:srgbClr val="181717"/>
                </a:solidFill>
                <a:latin typeface="Calibri" panose="020F0502020204030204" pitchFamily="34" charset="0"/>
              </a:rPr>
              <a:t>, предшествующих дате подачи заявления о внесении в </a:t>
            </a:r>
            <a:r>
              <a:rPr lang="ru-RU" sz="1600" dirty="0" smtClean="0">
                <a:solidFill>
                  <a:srgbClr val="181717"/>
                </a:solidFill>
                <a:latin typeface="Calibri" panose="020F0502020204030204" pitchFamily="34" charset="0"/>
              </a:rPr>
              <a:t>реестр.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81717"/>
                </a:solidFill>
                <a:latin typeface="Calibri" panose="020F0502020204030204" pitchFamily="34" charset="0"/>
              </a:rPr>
              <a:t>Отсутствие в течение 3 последовательных лет, предшествующих дате подачи заявления, </a:t>
            </a:r>
            <a:r>
              <a:rPr lang="ru-RU" sz="1600" dirty="0" smtClean="0">
                <a:solidFill>
                  <a:srgbClr val="181717"/>
                </a:solidFill>
                <a:latin typeface="Calibri" panose="020F0502020204030204" pitchFamily="34" charset="0"/>
              </a:rPr>
              <a:t>фактов </a:t>
            </a:r>
            <a:r>
              <a:rPr lang="ru-RU" sz="1600" dirty="0">
                <a:solidFill>
                  <a:srgbClr val="181717"/>
                </a:solidFill>
                <a:latin typeface="Calibri" panose="020F0502020204030204" pitchFamily="34" charset="0"/>
              </a:rPr>
              <a:t>несоблюдения аудиторской организацией и (или) аудиторами, являющимися (являвшимися) </a:t>
            </a:r>
            <a:r>
              <a:rPr lang="ru-RU" sz="1600" dirty="0" smtClean="0">
                <a:solidFill>
                  <a:srgbClr val="181717"/>
                </a:solidFill>
                <a:latin typeface="Calibri" panose="020F0502020204030204" pitchFamily="34" charset="0"/>
              </a:rPr>
              <a:t/>
            </a:r>
            <a:br>
              <a:rPr lang="ru-RU" sz="1600" dirty="0" smtClean="0">
                <a:solidFill>
                  <a:srgbClr val="181717"/>
                </a:solidFill>
                <a:latin typeface="Calibri" panose="020F0502020204030204" pitchFamily="34" charset="0"/>
              </a:rPr>
            </a:br>
            <a:r>
              <a:rPr lang="ru-RU" sz="1600" dirty="0" smtClean="0">
                <a:solidFill>
                  <a:srgbClr val="181717"/>
                </a:solidFill>
                <a:latin typeface="Calibri" panose="020F0502020204030204" pitchFamily="34" charset="0"/>
              </a:rPr>
              <a:t>в </a:t>
            </a:r>
            <a:r>
              <a:rPr lang="ru-RU" sz="1600" dirty="0">
                <a:solidFill>
                  <a:srgbClr val="181717"/>
                </a:solidFill>
                <a:latin typeface="Calibri" panose="020F0502020204030204" pitchFamily="34" charset="0"/>
              </a:rPr>
              <a:t>момент нарушения ее работниками, требований </a:t>
            </a:r>
            <a:r>
              <a:rPr lang="ru-RU" sz="1600" b="1" dirty="0">
                <a:solidFill>
                  <a:srgbClr val="181717"/>
                </a:solidFill>
                <a:latin typeface="Calibri" panose="020F0502020204030204" pitchFamily="34" charset="0"/>
              </a:rPr>
              <a:t>к независимости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181717"/>
                </a:solidFill>
                <a:latin typeface="Calibri" panose="020F0502020204030204" pitchFamily="34" charset="0"/>
              </a:rPr>
              <a:t>Ведение </a:t>
            </a:r>
            <a:r>
              <a:rPr lang="ru-RU" sz="1600" b="1" dirty="0">
                <a:solidFill>
                  <a:srgbClr val="181717"/>
                </a:solidFill>
                <a:latin typeface="Calibri" panose="020F0502020204030204" pitchFamily="34" charset="0"/>
              </a:rPr>
              <a:t>аудиторской организацией своего сайта в сети «Интернет</a:t>
            </a:r>
            <a:r>
              <a:rPr lang="ru-RU" sz="1600" b="1" dirty="0" smtClean="0">
                <a:solidFill>
                  <a:srgbClr val="181717"/>
                </a:solidFill>
                <a:latin typeface="Calibri" panose="020F0502020204030204" pitchFamily="34" charset="0"/>
              </a:rPr>
              <a:t>».</a:t>
            </a:r>
            <a:br>
              <a:rPr lang="ru-RU" sz="1600" b="1" dirty="0" smtClean="0">
                <a:solidFill>
                  <a:srgbClr val="181717"/>
                </a:solidFill>
                <a:latin typeface="Calibri" panose="020F0502020204030204" pitchFamily="34" charset="0"/>
              </a:rPr>
            </a:br>
            <a:r>
              <a:rPr lang="ru-RU" sz="1600" b="1" dirty="0" smtClean="0">
                <a:solidFill>
                  <a:srgbClr val="181717"/>
                </a:solidFill>
                <a:latin typeface="Calibri" panose="020F0502020204030204" pitchFamily="34" charset="0"/>
              </a:rPr>
              <a:t>Раскрытие  </a:t>
            </a:r>
            <a:r>
              <a:rPr lang="ru-RU" sz="1600" b="1" dirty="0">
                <a:solidFill>
                  <a:srgbClr val="181717"/>
                </a:solidFill>
                <a:latin typeface="Calibri" panose="020F0502020204030204" pitchFamily="34" charset="0"/>
              </a:rPr>
              <a:t>информации на сайте </a:t>
            </a:r>
            <a:r>
              <a:rPr lang="ru-RU" sz="1600" dirty="0">
                <a:solidFill>
                  <a:srgbClr val="181717"/>
                </a:solidFill>
                <a:latin typeface="Calibri" panose="020F0502020204030204" pitchFamily="34" charset="0"/>
              </a:rPr>
              <a:t>о деятельности аудиторской организации по перечню, установленному Банком России, не менее, чем за 3 последовательных года, непосредственно предшествующих дате подачи заявления</a:t>
            </a:r>
          </a:p>
          <a:p>
            <a:pPr lvl="0"/>
            <a:endParaRPr lang="ru-RU" sz="1600" dirty="0">
              <a:solidFill>
                <a:srgbClr val="181717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9197" y="4253023"/>
            <a:ext cx="8704859" cy="2338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/>
            <a:r>
              <a:rPr lang="ru-RU" sz="1600" b="1" dirty="0">
                <a:solidFill>
                  <a:srgbClr val="181717"/>
                </a:solidFill>
                <a:latin typeface="Calibri" panose="020F0502020204030204" pitchFamily="34" charset="0"/>
              </a:rPr>
              <a:t>Дополнительные требования к аудиторским организациям на переходный период </a:t>
            </a:r>
            <a:r>
              <a:rPr lang="ru-RU" sz="1600" b="1" dirty="0" smtClean="0">
                <a:solidFill>
                  <a:srgbClr val="181717"/>
                </a:solidFill>
                <a:latin typeface="Calibri" panose="020F0502020204030204" pitchFamily="34" charset="0"/>
              </a:rPr>
              <a:t>(</a:t>
            </a:r>
            <a:r>
              <a:rPr lang="ru-RU" sz="1600" b="1" dirty="0">
                <a:solidFill>
                  <a:srgbClr val="181717"/>
                </a:solidFill>
                <a:latin typeface="Calibri" panose="020F0502020204030204" pitchFamily="34" charset="0"/>
              </a:rPr>
              <a:t>до </a:t>
            </a:r>
            <a:r>
              <a:rPr lang="ru-RU" sz="1600" b="1" dirty="0" smtClean="0">
                <a:solidFill>
                  <a:srgbClr val="181717"/>
                </a:solidFill>
                <a:latin typeface="Calibri" panose="020F0502020204030204" pitchFamily="34" charset="0"/>
              </a:rPr>
              <a:t>1 января 2021 года): </a:t>
            </a:r>
            <a:r>
              <a:rPr lang="ru-RU" sz="1600" dirty="0" smtClean="0">
                <a:solidFill>
                  <a:srgbClr val="181717"/>
                </a:solidFill>
                <a:latin typeface="Calibri" panose="020F0502020204030204" pitchFamily="34" charset="0"/>
              </a:rPr>
              <a:t>опыт </a:t>
            </a:r>
            <a:r>
              <a:rPr lang="ru-RU" sz="1600" dirty="0">
                <a:solidFill>
                  <a:srgbClr val="181717"/>
                </a:solidFill>
                <a:latin typeface="Calibri" panose="020F0502020204030204" pitchFamily="34" charset="0"/>
              </a:rPr>
              <a:t>аудита отчетности ОЗО не менее 3 </a:t>
            </a:r>
            <a:r>
              <a:rPr lang="ru-RU" sz="1600" dirty="0" smtClean="0">
                <a:solidFill>
                  <a:srgbClr val="181717"/>
                </a:solidFill>
                <a:latin typeface="Calibri" panose="020F0502020204030204" pitchFamily="34" charset="0"/>
              </a:rPr>
              <a:t>лет </a:t>
            </a:r>
            <a:endParaRPr lang="ru-RU" sz="1600" dirty="0">
              <a:solidFill>
                <a:srgbClr val="181717"/>
              </a:solidFill>
              <a:latin typeface="Calibri" panose="020F0502020204030204" pitchFamily="34" charset="0"/>
            </a:endParaRPr>
          </a:p>
          <a:p>
            <a:endParaRPr lang="ru-RU" sz="1600" dirty="0">
              <a:solidFill>
                <a:srgbClr val="181717"/>
              </a:solidFill>
              <a:latin typeface="Calibri" panose="020F0502020204030204" pitchFamily="34" charset="0"/>
            </a:endParaRPr>
          </a:p>
          <a:p>
            <a:r>
              <a:rPr lang="ru-RU" sz="1600" b="1" dirty="0">
                <a:solidFill>
                  <a:srgbClr val="181717"/>
                </a:solidFill>
                <a:latin typeface="Calibri" panose="020F0502020204030204" pitchFamily="34" charset="0"/>
              </a:rPr>
              <a:t>Дополнительные основания для отказа на переходный период (до 1 января 2021 года</a:t>
            </a:r>
            <a:r>
              <a:rPr lang="ru-RU" sz="1600" b="1" dirty="0" smtClean="0">
                <a:solidFill>
                  <a:srgbClr val="181717"/>
                </a:solidFill>
                <a:latin typeface="Calibri" panose="020F0502020204030204" pitchFamily="34" charset="0"/>
              </a:rPr>
              <a:t>): </a:t>
            </a:r>
          </a:p>
          <a:p>
            <a:pPr algn="just"/>
            <a:r>
              <a:rPr lang="ru-RU" sz="1600" dirty="0" smtClean="0">
                <a:solidFill>
                  <a:srgbClr val="181717"/>
                </a:solidFill>
                <a:latin typeface="Calibri" panose="020F0502020204030204" pitchFamily="34" charset="0"/>
              </a:rPr>
              <a:t>неоднократное </a:t>
            </a:r>
            <a:r>
              <a:rPr lang="ru-RU" sz="1600" dirty="0">
                <a:solidFill>
                  <a:srgbClr val="181717"/>
                </a:solidFill>
                <a:latin typeface="Calibri" panose="020F0502020204030204" pitchFamily="34" charset="0"/>
              </a:rPr>
              <a:t>в течение 3 лет выражение </a:t>
            </a:r>
            <a:r>
              <a:rPr lang="ru-RU" sz="1600" dirty="0" err="1">
                <a:solidFill>
                  <a:srgbClr val="181717"/>
                </a:solidFill>
                <a:latin typeface="Calibri" panose="020F0502020204030204" pitchFamily="34" charset="0"/>
              </a:rPr>
              <a:t>немодифицированного</a:t>
            </a:r>
            <a:r>
              <a:rPr lang="ru-RU" sz="1600" dirty="0">
                <a:solidFill>
                  <a:srgbClr val="181717"/>
                </a:solidFill>
                <a:latin typeface="Calibri" panose="020F0502020204030204" pitchFamily="34" charset="0"/>
              </a:rPr>
              <a:t> мнения в отношении отчетности ОЗО, которая признана Банком России недостоверной, при условии установления факта нарушения аудиторской организацией закона, стандартов, кодекса этики (для кредитных организаций – также в отношении соблюдения нормативов, правил внутреннего контроля </a:t>
            </a:r>
            <a:r>
              <a:rPr lang="ru-RU" sz="1600" dirty="0" smtClean="0">
                <a:solidFill>
                  <a:srgbClr val="181717"/>
                </a:solidFill>
                <a:latin typeface="Calibri" panose="020F0502020204030204" pitchFamily="34" charset="0"/>
              </a:rPr>
              <a:t>и </a:t>
            </a:r>
            <a:r>
              <a:rPr lang="ru-RU" sz="1600" dirty="0">
                <a:solidFill>
                  <a:srgbClr val="181717"/>
                </a:solidFill>
                <a:latin typeface="Calibri" panose="020F0502020204030204" pitchFamily="34" charset="0"/>
              </a:rPr>
              <a:t>системы управления рисками</a:t>
            </a:r>
            <a:r>
              <a:rPr lang="ru-RU" sz="1600" dirty="0" smtClean="0">
                <a:solidFill>
                  <a:srgbClr val="181717"/>
                </a:solidFill>
                <a:latin typeface="Calibri" panose="020F0502020204030204" pitchFamily="34" charset="0"/>
              </a:rPr>
              <a:t>)</a:t>
            </a:r>
            <a:endParaRPr lang="ru-RU" sz="1600" dirty="0">
              <a:solidFill>
                <a:srgbClr val="181717"/>
              </a:solidFill>
              <a:latin typeface="Calibri" panose="020F0502020204030204" pitchFamily="34" charset="0"/>
            </a:endParaRPr>
          </a:p>
          <a:p>
            <a:pPr algn="l">
              <a:lnSpc>
                <a:spcPct val="90000"/>
              </a:lnSpc>
            </a:pPr>
            <a:endParaRPr lang="ru-RU" sz="1600" cap="none" baseline="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674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 txBox="1">
            <a:spLocks/>
          </p:cNvSpPr>
          <p:nvPr/>
        </p:nvSpPr>
        <p:spPr>
          <a:xfrm>
            <a:off x="267736" y="399785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189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903043-0BCD-43EE-9F6F-644330271C81}" type="slidenum">
              <a:rPr lang="ru-RU" sz="1050" smtClean="0">
                <a:solidFill>
                  <a:srgbClr val="AB5253"/>
                </a:solidFill>
                <a:latin typeface="Calibri" panose="020F0502020204030204" pitchFamily="34" charset="0"/>
              </a:rPr>
              <a:pPr/>
              <a:t>15</a:t>
            </a:fld>
            <a:endParaRPr lang="ru-RU" sz="1050" dirty="0">
              <a:solidFill>
                <a:srgbClr val="AB5253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849" y="431555"/>
            <a:ext cx="185221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189"/>
            <a:r>
              <a:rPr lang="ru-RU" sz="1000" dirty="0" smtClean="0">
                <a:solidFill>
                  <a:srgbClr val="8A8A8D"/>
                </a:solidFill>
                <a:latin typeface="Calibri" panose="020F0502020204030204" pitchFamily="34" charset="0"/>
              </a:rPr>
              <a:t>Развитие регулирования </a:t>
            </a:r>
            <a:r>
              <a:rPr lang="ru-RU" sz="1000" dirty="0">
                <a:solidFill>
                  <a:srgbClr val="8A8A8D"/>
                </a:solidFill>
                <a:latin typeface="Calibri" panose="020F0502020204030204" pitchFamily="34" charset="0"/>
              </a:rPr>
              <a:t>аудиторской деятельности </a:t>
            </a:r>
            <a:endParaRPr lang="en-US" sz="800" cap="all" dirty="0">
              <a:solidFill>
                <a:srgbClr val="8A8A8D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750018" y="273133"/>
            <a:ext cx="5044268" cy="56357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684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AB5253"/>
                </a:solidFill>
                <a:latin typeface="Calibri" panose="020F0502020204030204" pitchFamily="34" charset="0"/>
              </a:rPr>
              <a:t>Реформа. </a:t>
            </a:r>
            <a:r>
              <a:rPr lang="ru-RU" sz="1600" b="1" dirty="0" smtClean="0">
                <a:solidFill>
                  <a:srgbClr val="AB5253"/>
                </a:solidFill>
                <a:latin typeface="Calibri" panose="020F0502020204030204" pitchFamily="34" charset="0"/>
              </a:rPr>
              <a:t>Руководитель </a:t>
            </a:r>
            <a:r>
              <a:rPr lang="ru-RU" sz="1600" b="1" dirty="0">
                <a:solidFill>
                  <a:srgbClr val="AB5253"/>
                </a:solidFill>
                <a:latin typeface="Calibri" panose="020F0502020204030204" pitchFamily="34" charset="0"/>
              </a:rPr>
              <a:t>аудита общественно значимой организации</a:t>
            </a:r>
            <a:endParaRPr lang="ru-RU" sz="1600" b="1" baseline="30000" dirty="0">
              <a:solidFill>
                <a:srgbClr val="AB5253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647296" y="1063389"/>
            <a:ext cx="8726127" cy="475623"/>
          </a:xfrm>
          <a:custGeom>
            <a:avLst/>
            <a:gdLst>
              <a:gd name="connsiteX0" fmla="*/ 0 w 3778085"/>
              <a:gd name="connsiteY0" fmla="*/ 0 h 951247"/>
              <a:gd name="connsiteX1" fmla="*/ 3778085 w 3778085"/>
              <a:gd name="connsiteY1" fmla="*/ 0 h 951247"/>
              <a:gd name="connsiteX2" fmla="*/ 3778085 w 3778085"/>
              <a:gd name="connsiteY2" fmla="*/ 951247 h 951247"/>
              <a:gd name="connsiteX3" fmla="*/ 0 w 3778085"/>
              <a:gd name="connsiteY3" fmla="*/ 951247 h 951247"/>
              <a:gd name="connsiteX4" fmla="*/ 0 w 3778085"/>
              <a:gd name="connsiteY4" fmla="*/ 0 h 95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8085" h="951247">
                <a:moveTo>
                  <a:pt x="0" y="0"/>
                </a:moveTo>
                <a:lnTo>
                  <a:pt x="3778085" y="0"/>
                </a:lnTo>
                <a:lnTo>
                  <a:pt x="3778085" y="951247"/>
                </a:lnTo>
                <a:lnTo>
                  <a:pt x="0" y="95124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alpha val="80000"/>
              <a:hueOff val="0"/>
              <a:satOff val="0"/>
              <a:lumOff val="0"/>
              <a:alphaOff val="0"/>
            </a:schemeClr>
          </a:fillRef>
          <a:effectRef idx="1">
            <a:schemeClr val="accent6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8889" tIns="8890" rIns="8891" bIns="889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Руководитель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аудита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ОЗО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679197" y="1629519"/>
            <a:ext cx="8836278" cy="3805124"/>
          </a:xfrm>
          <a:custGeom>
            <a:avLst/>
            <a:gdLst>
              <a:gd name="connsiteX0" fmla="*/ 0 w 7871268"/>
              <a:gd name="connsiteY0" fmla="*/ 0 h 1284173"/>
              <a:gd name="connsiteX1" fmla="*/ 7871268 w 7871268"/>
              <a:gd name="connsiteY1" fmla="*/ 0 h 1284173"/>
              <a:gd name="connsiteX2" fmla="*/ 7871268 w 7871268"/>
              <a:gd name="connsiteY2" fmla="*/ 1284173 h 1284173"/>
              <a:gd name="connsiteX3" fmla="*/ 0 w 7871268"/>
              <a:gd name="connsiteY3" fmla="*/ 1284173 h 1284173"/>
              <a:gd name="connsiteX4" fmla="*/ 0 w 7871268"/>
              <a:gd name="connsiteY4" fmla="*/ 0 h 128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1268" h="1284173">
                <a:moveTo>
                  <a:pt x="0" y="0"/>
                </a:moveTo>
                <a:lnTo>
                  <a:pt x="7871268" y="0"/>
                </a:lnTo>
                <a:lnTo>
                  <a:pt x="7871268" y="1284173"/>
                </a:lnTo>
                <a:lnTo>
                  <a:pt x="0" y="128417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alpha val="70000"/>
              <a:hueOff val="0"/>
              <a:satOff val="0"/>
              <a:lumOff val="0"/>
              <a:alphaOff val="0"/>
            </a:schemeClr>
          </a:fillRef>
          <a:effectRef idx="1">
            <a:schemeClr val="accent6">
              <a:alpha val="7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85750" lvl="0" indent="-285750" algn="just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181717"/>
                </a:solidFill>
                <a:latin typeface="Calibri" panose="020F0502020204030204" pitchFamily="34" charset="0"/>
              </a:rPr>
              <a:t>Имеет </a:t>
            </a:r>
            <a:r>
              <a:rPr lang="ru-RU" sz="1400" b="1" dirty="0">
                <a:solidFill>
                  <a:srgbClr val="181717"/>
                </a:solidFill>
                <a:latin typeface="Calibri" panose="020F0502020204030204" pitchFamily="34" charset="0"/>
              </a:rPr>
              <a:t>единый квалификационный аттестат</a:t>
            </a:r>
            <a:r>
              <a:rPr lang="ru-RU" sz="1400" dirty="0">
                <a:solidFill>
                  <a:srgbClr val="181717"/>
                </a:solidFill>
                <a:latin typeface="Calibri" panose="020F0502020204030204" pitchFamily="34" charset="0"/>
              </a:rPr>
              <a:t>, проходил </a:t>
            </a:r>
            <a:r>
              <a:rPr lang="ru-RU" sz="1400" b="1" dirty="0">
                <a:solidFill>
                  <a:srgbClr val="181717"/>
                </a:solidFill>
                <a:latin typeface="Calibri" panose="020F0502020204030204" pitchFamily="34" charset="0"/>
              </a:rPr>
              <a:t>обучение</a:t>
            </a:r>
            <a:r>
              <a:rPr lang="ru-RU" sz="1400" dirty="0">
                <a:solidFill>
                  <a:srgbClr val="181717"/>
                </a:solidFill>
                <a:latin typeface="Calibri" panose="020F0502020204030204" pitchFamily="34" charset="0"/>
              </a:rPr>
              <a:t> по программам повышения квалификации </a:t>
            </a:r>
            <a:br>
              <a:rPr lang="ru-RU" sz="1400" dirty="0">
                <a:solidFill>
                  <a:srgbClr val="181717"/>
                </a:solidFill>
                <a:latin typeface="Calibri" panose="020F0502020204030204" pitchFamily="34" charset="0"/>
              </a:rPr>
            </a:br>
            <a:r>
              <a:rPr lang="ru-RU" sz="1400" dirty="0">
                <a:solidFill>
                  <a:srgbClr val="181717"/>
                </a:solidFill>
                <a:latin typeface="Calibri" panose="020F0502020204030204" pitchFamily="34" charset="0"/>
              </a:rPr>
              <a:t>по тематике экономической деятельности соответствующих организаций </a:t>
            </a:r>
            <a:r>
              <a:rPr lang="ru-RU" sz="1400" b="1" dirty="0">
                <a:solidFill>
                  <a:srgbClr val="181717"/>
                </a:solidFill>
                <a:latin typeface="Calibri" panose="020F0502020204030204" pitchFamily="34" charset="0"/>
              </a:rPr>
              <a:t>не менее 40 часов за 3 года </a:t>
            </a:r>
            <a:r>
              <a:rPr lang="ru-RU" sz="1400" dirty="0">
                <a:solidFill>
                  <a:srgbClr val="181717"/>
                </a:solidFill>
                <a:latin typeface="Calibri" panose="020F0502020204030204" pitchFamily="34" charset="0"/>
              </a:rPr>
              <a:t>перед заключением договора на проведение </a:t>
            </a:r>
            <a:r>
              <a:rPr lang="ru-RU" sz="1400" dirty="0" smtClean="0">
                <a:solidFill>
                  <a:srgbClr val="181717"/>
                </a:solidFill>
                <a:latin typeface="Calibri" panose="020F0502020204030204" pitchFamily="34" charset="0"/>
              </a:rPr>
              <a:t>аудита</a:t>
            </a:r>
          </a:p>
          <a:p>
            <a:pPr marL="285750" indent="-285750" algn="just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181717"/>
                </a:solidFill>
                <a:latin typeface="Calibri" panose="020F0502020204030204" pitchFamily="34" charset="0"/>
              </a:rPr>
              <a:t>Имеет релевантный </a:t>
            </a:r>
            <a:r>
              <a:rPr lang="ru-RU" sz="1400" b="1" dirty="0">
                <a:solidFill>
                  <a:srgbClr val="181717"/>
                </a:solidFill>
                <a:latin typeface="Calibri" panose="020F0502020204030204" pitchFamily="34" charset="0"/>
              </a:rPr>
              <a:t>опыт участия в проведении аудита </a:t>
            </a:r>
            <a:r>
              <a:rPr lang="ru-RU" sz="1400" dirty="0">
                <a:solidFill>
                  <a:srgbClr val="181717"/>
                </a:solidFill>
                <a:latin typeface="Calibri" panose="020F0502020204030204" pitchFamily="34" charset="0"/>
              </a:rPr>
              <a:t>бухгалтерской (финансовой) отчетности в общественно значимых организаций, осуществляющих экономический вид деятельности, соответствующий экономическому виду деятельности </a:t>
            </a:r>
            <a:r>
              <a:rPr lang="ru-RU" sz="1400" dirty="0" err="1">
                <a:solidFill>
                  <a:srgbClr val="181717"/>
                </a:solidFill>
                <a:latin typeface="Calibri" panose="020F0502020204030204" pitchFamily="34" charset="0"/>
              </a:rPr>
              <a:t>аудируемого</a:t>
            </a:r>
            <a:r>
              <a:rPr lang="ru-RU" sz="1400" dirty="0">
                <a:solidFill>
                  <a:srgbClr val="181717"/>
                </a:solidFill>
                <a:latin typeface="Calibri" panose="020F0502020204030204" pitchFamily="34" charset="0"/>
              </a:rPr>
              <a:t> лица,  </a:t>
            </a:r>
            <a:r>
              <a:rPr lang="ru-RU" sz="1400" b="1" dirty="0">
                <a:solidFill>
                  <a:srgbClr val="181717"/>
                </a:solidFill>
                <a:latin typeface="Calibri" panose="020F0502020204030204" pitchFamily="34" charset="0"/>
              </a:rPr>
              <a:t>в течение 3 лет </a:t>
            </a:r>
            <a:r>
              <a:rPr lang="ru-RU" sz="1400" dirty="0">
                <a:solidFill>
                  <a:srgbClr val="181717"/>
                </a:solidFill>
                <a:latin typeface="Calibri" panose="020F0502020204030204" pitchFamily="34" charset="0"/>
              </a:rPr>
              <a:t>перед заключением договора на проведение аудита</a:t>
            </a:r>
          </a:p>
          <a:p>
            <a:pPr marL="285750" indent="-285750" algn="just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181717"/>
                </a:solidFill>
                <a:latin typeface="Calibri" panose="020F0502020204030204" pitchFamily="34" charset="0"/>
              </a:rPr>
              <a:t>Не имеет</a:t>
            </a:r>
            <a:r>
              <a:rPr lang="ru-RU" sz="1400" dirty="0">
                <a:solidFill>
                  <a:srgbClr val="181717"/>
                </a:solidFill>
                <a:latin typeface="Calibri" panose="020F0502020204030204" pitchFamily="34" charset="0"/>
              </a:rPr>
              <a:t> неснятой или непогашенной судимости за совершение умышленного преступления, фактов признания </a:t>
            </a:r>
            <a:r>
              <a:rPr lang="ru-RU" sz="1400" b="1" dirty="0">
                <a:solidFill>
                  <a:srgbClr val="181717"/>
                </a:solidFill>
                <a:latin typeface="Calibri" panose="020F0502020204030204" pitchFamily="34" charset="0"/>
              </a:rPr>
              <a:t>в течение 5  лет</a:t>
            </a:r>
            <a:r>
              <a:rPr lang="ru-RU" sz="1400" dirty="0">
                <a:solidFill>
                  <a:srgbClr val="181717"/>
                </a:solidFill>
                <a:latin typeface="Calibri" panose="020F0502020204030204" pitchFamily="34" charset="0"/>
              </a:rPr>
              <a:t>, непосредственно предшествующих дате заключения договора на проведение аудита, его виновным в злоупотреблении полномочиями аудитора по вступившему в силу решению суда</a:t>
            </a:r>
          </a:p>
          <a:p>
            <a:pPr marL="285750" indent="-285750" algn="just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181717"/>
                </a:solidFill>
                <a:latin typeface="Calibri" panose="020F0502020204030204" pitchFamily="34" charset="0"/>
              </a:rPr>
              <a:t>Не имеет в течение 3 лет </a:t>
            </a:r>
            <a:r>
              <a:rPr lang="ru-RU" sz="1400" dirty="0">
                <a:solidFill>
                  <a:srgbClr val="181717"/>
                </a:solidFill>
                <a:latin typeface="Calibri" panose="020F0502020204030204" pitchFamily="34" charset="0"/>
              </a:rPr>
              <a:t>перед заключением договора на проведение аудита общественно значимых организаций фактов участия в качестве руководителя аудита, по результатам которого выражено </a:t>
            </a:r>
            <a:r>
              <a:rPr lang="ru-RU" sz="1400" dirty="0" err="1">
                <a:solidFill>
                  <a:srgbClr val="181717"/>
                </a:solidFill>
                <a:latin typeface="Calibri" panose="020F0502020204030204" pitchFamily="34" charset="0"/>
              </a:rPr>
              <a:t>немодифицированное</a:t>
            </a:r>
            <a:r>
              <a:rPr lang="ru-RU" sz="1400" dirty="0">
                <a:solidFill>
                  <a:srgbClr val="181717"/>
                </a:solidFill>
                <a:latin typeface="Calibri" panose="020F0502020204030204" pitchFamily="34" charset="0"/>
              </a:rPr>
              <a:t> мнение о достоверности бухгалтерской (финансовой) отчетности общественно значимых организаций и установления Банком России </a:t>
            </a:r>
            <a:r>
              <a:rPr lang="ru-RU" sz="1400" dirty="0" smtClean="0">
                <a:solidFill>
                  <a:srgbClr val="181717"/>
                </a:solidFill>
                <a:latin typeface="Calibri" panose="020F0502020204030204" pitchFamily="34" charset="0"/>
              </a:rPr>
              <a:t>фактов </a:t>
            </a:r>
            <a:r>
              <a:rPr lang="ru-RU" sz="1400" dirty="0">
                <a:solidFill>
                  <a:srgbClr val="181717"/>
                </a:solidFill>
                <a:latin typeface="Calibri" panose="020F0502020204030204" pitchFamily="34" charset="0"/>
              </a:rPr>
              <a:t>нарушения аудиторской организацией требований законодательства Российской Федерации об аудиторской деятельности, правил независимости, кодекса профессиональной этики при подготовке аудиторского заключения, </a:t>
            </a:r>
            <a:r>
              <a:rPr lang="ru-RU" sz="1400" dirty="0" smtClean="0">
                <a:solidFill>
                  <a:srgbClr val="181717"/>
                </a:solidFill>
                <a:latin typeface="Calibri" panose="020F0502020204030204" pitchFamily="34" charset="0"/>
              </a:rPr>
              <a:t>содержащего </a:t>
            </a:r>
            <a:r>
              <a:rPr lang="ru-RU" sz="1400" dirty="0">
                <a:solidFill>
                  <a:srgbClr val="181717"/>
                </a:solidFill>
                <a:latin typeface="Calibri" panose="020F0502020204030204" pitchFamily="34" charset="0"/>
              </a:rPr>
              <a:t>такое мнение </a:t>
            </a:r>
          </a:p>
          <a:p>
            <a:pPr marL="285750" indent="-285750" algn="just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181717"/>
                </a:solidFill>
                <a:latin typeface="Calibri" panose="020F0502020204030204" pitchFamily="34" charset="0"/>
              </a:rPr>
              <a:t>Не имеет </a:t>
            </a:r>
            <a:r>
              <a:rPr lang="ru-RU" sz="1400" dirty="0">
                <a:solidFill>
                  <a:srgbClr val="181717"/>
                </a:solidFill>
                <a:latin typeface="Calibri" panose="020F0502020204030204" pitchFamily="34" charset="0"/>
              </a:rPr>
              <a:t>фактов несоблюдения требований к независимости при предоставлении аудиторских услуг общественно </a:t>
            </a:r>
            <a:r>
              <a:rPr lang="ru-RU" sz="1400" dirty="0" smtClean="0">
                <a:solidFill>
                  <a:srgbClr val="181717"/>
                </a:solidFill>
                <a:latin typeface="Calibri" panose="020F0502020204030204" pitchFamily="34" charset="0"/>
              </a:rPr>
              <a:t>значимым </a:t>
            </a:r>
            <a:r>
              <a:rPr lang="ru-RU" sz="1400" dirty="0">
                <a:solidFill>
                  <a:srgbClr val="181717"/>
                </a:solidFill>
                <a:latin typeface="Calibri" panose="020F0502020204030204" pitchFamily="34" charset="0"/>
              </a:rPr>
              <a:t>организациям </a:t>
            </a:r>
            <a:r>
              <a:rPr lang="ru-RU" sz="1400" b="1" dirty="0">
                <a:solidFill>
                  <a:srgbClr val="181717"/>
                </a:solidFill>
                <a:latin typeface="Calibri" panose="020F0502020204030204" pitchFamily="34" charset="0"/>
              </a:rPr>
              <a:t>в течение 3 лет </a:t>
            </a:r>
            <a:r>
              <a:rPr lang="ru-RU" sz="1400" dirty="0">
                <a:solidFill>
                  <a:srgbClr val="181717"/>
                </a:solidFill>
                <a:latin typeface="Calibri" panose="020F0502020204030204" pitchFamily="34" charset="0"/>
              </a:rPr>
              <a:t>перед заключением договора на проведение </a:t>
            </a:r>
            <a:r>
              <a:rPr lang="ru-RU" sz="1400" dirty="0" smtClean="0">
                <a:solidFill>
                  <a:srgbClr val="181717"/>
                </a:solidFill>
                <a:latin typeface="Calibri" panose="020F0502020204030204" pitchFamily="34" charset="0"/>
              </a:rPr>
              <a:t>аудита.</a:t>
            </a:r>
            <a:endParaRPr lang="ru-RU" sz="1400" dirty="0">
              <a:solidFill>
                <a:srgbClr val="181717"/>
              </a:solidFill>
              <a:latin typeface="Calibri" panose="020F0502020204030204" pitchFamily="34" charset="0"/>
            </a:endParaRPr>
          </a:p>
          <a:p>
            <a:pPr marL="285750" lvl="0" indent="-285750" algn="just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181717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849" y="5400140"/>
            <a:ext cx="8759626" cy="11127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/>
            <a:r>
              <a:rPr lang="ru-RU" sz="1400" b="1" dirty="0">
                <a:solidFill>
                  <a:srgbClr val="181717"/>
                </a:solidFill>
                <a:latin typeface="Calibri" panose="020F0502020204030204" pitchFamily="34" charset="0"/>
              </a:rPr>
              <a:t>До 1 января 2020 года </a:t>
            </a:r>
            <a:r>
              <a:rPr lang="ru-RU" sz="1400" dirty="0">
                <a:solidFill>
                  <a:srgbClr val="181717"/>
                </a:solidFill>
                <a:latin typeface="Calibri" panose="020F0502020204030204" pitchFamily="34" charset="0"/>
              </a:rPr>
              <a:t>руководителем аудита ОЗО может быть аудитор, имеющий в течение 3 лет подряд, непосредственно предшествовавших дате заключения договора на проведение аудита, опыт участия в проведении аудита бухгалтерской (финансовой) отчетности указанных в части 1 статьи 5.1 Федерального закона от 30 декабря 2008 года № 307-ФЗ «Об аудиторской деятельности» (в редакции </a:t>
            </a:r>
            <a:r>
              <a:rPr lang="ru-RU" sz="1400" dirty="0" err="1">
                <a:solidFill>
                  <a:srgbClr val="181717"/>
                </a:solidFill>
                <a:latin typeface="Calibri" panose="020F0502020204030204" pitchFamily="34" charset="0"/>
              </a:rPr>
              <a:t>пфз</a:t>
            </a:r>
            <a:r>
              <a:rPr lang="ru-RU" sz="1400" dirty="0">
                <a:solidFill>
                  <a:srgbClr val="181717"/>
                </a:solidFill>
                <a:latin typeface="Calibri" panose="020F0502020204030204" pitchFamily="34" charset="0"/>
              </a:rPr>
              <a:t>) организаций, осуществляющих экономический вид деятельности, соответствующий экономическому виду деятельности </a:t>
            </a:r>
            <a:r>
              <a:rPr lang="ru-RU" sz="1400" dirty="0" err="1">
                <a:solidFill>
                  <a:srgbClr val="181717"/>
                </a:solidFill>
                <a:latin typeface="Calibri" panose="020F0502020204030204" pitchFamily="34" charset="0"/>
              </a:rPr>
              <a:t>аудируемого</a:t>
            </a:r>
            <a:r>
              <a:rPr lang="ru-RU" sz="1400" dirty="0">
                <a:solidFill>
                  <a:srgbClr val="181717"/>
                </a:solidFill>
                <a:latin typeface="Calibri" panose="020F0502020204030204" pitchFamily="34" charset="0"/>
              </a:rPr>
              <a:t> лица</a:t>
            </a:r>
            <a:r>
              <a:rPr lang="ru-RU" sz="1400" dirty="0" smtClean="0">
                <a:solidFill>
                  <a:srgbClr val="181717"/>
                </a:solidFill>
                <a:latin typeface="Calibri" panose="020F0502020204030204" pitchFamily="34" charset="0"/>
              </a:rPr>
              <a:t>.</a:t>
            </a:r>
            <a:endParaRPr lang="ru-RU" sz="1400" dirty="0">
              <a:solidFill>
                <a:srgbClr val="181717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103" y="5379734"/>
            <a:ext cx="390193" cy="3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5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 txBox="1">
            <a:spLocks/>
          </p:cNvSpPr>
          <p:nvPr/>
        </p:nvSpPr>
        <p:spPr>
          <a:xfrm>
            <a:off x="267736" y="399785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189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903043-0BCD-43EE-9F6F-644330271C81}" type="slidenum">
              <a:rPr lang="ru-RU" sz="1050" smtClean="0">
                <a:solidFill>
                  <a:srgbClr val="AB5253"/>
                </a:solidFill>
                <a:latin typeface="Calibri" panose="020F0502020204030204" pitchFamily="34" charset="0"/>
              </a:rPr>
              <a:pPr/>
              <a:t>16</a:t>
            </a:fld>
            <a:endParaRPr lang="ru-RU" sz="1050" dirty="0">
              <a:solidFill>
                <a:srgbClr val="AB5253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849" y="431555"/>
            <a:ext cx="185221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189"/>
            <a:r>
              <a:rPr lang="ru-RU" sz="1000" dirty="0" smtClean="0">
                <a:solidFill>
                  <a:srgbClr val="8A8A8D"/>
                </a:solidFill>
                <a:latin typeface="Calibri" panose="020F0502020204030204" pitchFamily="34" charset="0"/>
              </a:rPr>
              <a:t>Развитие регулирования </a:t>
            </a:r>
            <a:r>
              <a:rPr lang="ru-RU" sz="1000" dirty="0">
                <a:solidFill>
                  <a:srgbClr val="8A8A8D"/>
                </a:solidFill>
                <a:latin typeface="Calibri" panose="020F0502020204030204" pitchFamily="34" charset="0"/>
              </a:rPr>
              <a:t>аудиторской деятельности </a:t>
            </a:r>
            <a:endParaRPr lang="en-US" sz="800" cap="all" dirty="0">
              <a:solidFill>
                <a:srgbClr val="8A8A8D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750018" y="273133"/>
            <a:ext cx="5044268" cy="56357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684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AB5253"/>
                </a:solidFill>
                <a:latin typeface="Calibri" panose="020F0502020204030204" pitchFamily="34" charset="0"/>
              </a:rPr>
              <a:t>Реформа. Модель допуска к аудиту ОЗО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929" y="1539013"/>
            <a:ext cx="8857007" cy="443103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Аудиторские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организации, желающие осуществлять аудит общественно значимых организаций, подают в Банк России соответствующее заявление с приложением необходимых документов 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Банк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России в течение 45 рабочих дней  после представления заявления и всех необходимых документов проводит проверку соблюдения установленных Федеральным законом условий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</a:b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и 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принимает решение о внесении сведений об аудиторской организации в реестр (либо отказе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</a:b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в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таком внесении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Банк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России принимает решение об  отказе о внесении сведений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в реестр в следующих случаях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: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 несоответствие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требованиям к численности и деловой репутации аудиторов,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непредставление необходимых документов, представление недостоверных документов,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неоднократное в течение 3 лет нарушение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требований к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независимости, выражение немодифицированного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мнения в отношении орга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н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изаций, чья отчетность была признана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недостоверной, </a:t>
            </a:r>
            <a:r>
              <a:rPr lang="ru-RU" sz="1400" dirty="0" smtClean="0">
                <a:solidFill>
                  <a:srgbClr val="181717"/>
                </a:solidFill>
                <a:latin typeface="Calibri" panose="020F0502020204030204" pitchFamily="34" charset="0"/>
              </a:rPr>
              <a:t>при </a:t>
            </a:r>
            <a:r>
              <a:rPr lang="ru-RU" sz="1400" dirty="0">
                <a:solidFill>
                  <a:srgbClr val="181717"/>
                </a:solidFill>
                <a:latin typeface="Calibri" panose="020F0502020204030204" pitchFamily="34" charset="0"/>
              </a:rPr>
              <a:t>условии установления факта нарушения аудиторской организацией закона, стандартов, кодекса </a:t>
            </a:r>
            <a:r>
              <a:rPr lang="ru-RU" sz="1400" dirty="0" smtClean="0">
                <a:solidFill>
                  <a:srgbClr val="181717"/>
                </a:solidFill>
                <a:latin typeface="Calibri" panose="020F0502020204030204" pitchFamily="34" charset="0"/>
              </a:rPr>
              <a:t>этики, отсутствие профильного опыта  (последние 2 основания действуют до 01.01.2021)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Банк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России принимает решение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об исключении сведений из реестра в следующих случаях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: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заявление аудиторской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организации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,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 прекращение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членства в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СРО,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выявление недостоверных сведений в документах, представленных для внесения в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реестр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;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неоказание аудиторских услуг в течение 2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лет,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несоблюдение требований к численности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аудиторов, к руководителю аудита, раскрытию информации,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независимости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выражение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немодифицированного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мнения в отношении организаций, чья отчетность была признана недостоверной,</a:t>
            </a:r>
            <a:r>
              <a:rPr lang="ru-RU" sz="1400" dirty="0" smtClean="0">
                <a:solidFill>
                  <a:srgbClr val="181717"/>
                </a:solidFill>
                <a:latin typeface="Calibri" panose="020F0502020204030204" pitchFamily="34" charset="0"/>
              </a:rPr>
              <a:t> </a:t>
            </a:r>
            <a:r>
              <a:rPr lang="ru-RU" sz="1400" dirty="0">
                <a:solidFill>
                  <a:srgbClr val="181717"/>
                </a:solidFill>
                <a:latin typeface="Calibri" panose="020F0502020204030204" pitchFamily="34" charset="0"/>
              </a:rPr>
              <a:t>при условии установления факта нарушения аудиторской организацией закона, стандартов, кодекса </a:t>
            </a:r>
            <a:r>
              <a:rPr lang="ru-RU" sz="1400" dirty="0" smtClean="0">
                <a:solidFill>
                  <a:srgbClr val="181717"/>
                </a:solidFill>
                <a:latin typeface="Calibri" panose="020F0502020204030204" pitchFamily="34" charset="0"/>
              </a:rPr>
              <a:t>этики (последние три – при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неоднократном нарушении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в течение 5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лет)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Информация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, содержащаяся в реестре, является общедоступной и размещается на сайте Банка России </a:t>
            </a:r>
            <a:endParaRPr lang="ru-RU" sz="1400" cap="none" baseline="0" dirty="0" smtClean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657929" y="1063390"/>
            <a:ext cx="8726127" cy="475623"/>
          </a:xfrm>
          <a:custGeom>
            <a:avLst/>
            <a:gdLst>
              <a:gd name="connsiteX0" fmla="*/ 0 w 3778085"/>
              <a:gd name="connsiteY0" fmla="*/ 0 h 951247"/>
              <a:gd name="connsiteX1" fmla="*/ 3778085 w 3778085"/>
              <a:gd name="connsiteY1" fmla="*/ 0 h 951247"/>
              <a:gd name="connsiteX2" fmla="*/ 3778085 w 3778085"/>
              <a:gd name="connsiteY2" fmla="*/ 951247 h 951247"/>
              <a:gd name="connsiteX3" fmla="*/ 0 w 3778085"/>
              <a:gd name="connsiteY3" fmla="*/ 951247 h 951247"/>
              <a:gd name="connsiteX4" fmla="*/ 0 w 3778085"/>
              <a:gd name="connsiteY4" fmla="*/ 0 h 95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8085" h="951247">
                <a:moveTo>
                  <a:pt x="0" y="0"/>
                </a:moveTo>
                <a:lnTo>
                  <a:pt x="3778085" y="0"/>
                </a:lnTo>
                <a:lnTo>
                  <a:pt x="3778085" y="951247"/>
                </a:lnTo>
                <a:lnTo>
                  <a:pt x="0" y="95124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alpha val="80000"/>
              <a:hueOff val="0"/>
              <a:satOff val="0"/>
              <a:lumOff val="0"/>
              <a:alphaOff val="0"/>
            </a:schemeClr>
          </a:fillRef>
          <a:effectRef idx="1">
            <a:schemeClr val="accent6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8889" tIns="8890" rIns="8891" bIns="8890" numCol="1" spcCol="1270" anchor="ctr" anchorCtr="0">
            <a:noAutofit/>
          </a:bodyPr>
          <a:lstStyle/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Реестр Банка России </a:t>
            </a:r>
          </a:p>
        </p:txBody>
      </p:sp>
    </p:spTree>
    <p:extLst>
      <p:ext uri="{BB962C8B-B14F-4D97-AF65-F5344CB8AC3E}">
        <p14:creationId xmlns:p14="http://schemas.microsoft.com/office/powerpoint/2010/main" val="414886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 txBox="1">
            <a:spLocks/>
          </p:cNvSpPr>
          <p:nvPr/>
        </p:nvSpPr>
        <p:spPr>
          <a:xfrm>
            <a:off x="267736" y="399785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189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903043-0BCD-43EE-9F6F-644330271C81}" type="slidenum">
              <a:rPr lang="ru-RU" sz="1050" smtClean="0">
                <a:solidFill>
                  <a:srgbClr val="AB5253"/>
                </a:solidFill>
                <a:latin typeface="Calibri" panose="020F0502020204030204" pitchFamily="34" charset="0"/>
              </a:rPr>
              <a:pPr/>
              <a:t>17</a:t>
            </a:fld>
            <a:endParaRPr lang="ru-RU" sz="1050" dirty="0">
              <a:solidFill>
                <a:srgbClr val="AB5253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849" y="431555"/>
            <a:ext cx="185221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000" dirty="0" smtClean="0">
                <a:solidFill>
                  <a:srgbClr val="8A8A8D"/>
                </a:solidFill>
                <a:latin typeface="Calibri" panose="020F0502020204030204" pitchFamily="34" charset="0"/>
              </a:rPr>
              <a:t>Развитие регулирования </a:t>
            </a:r>
            <a:r>
              <a:rPr lang="ru-RU" sz="1000" dirty="0">
                <a:solidFill>
                  <a:srgbClr val="8A8A8D"/>
                </a:solidFill>
                <a:latin typeface="Calibri" panose="020F0502020204030204" pitchFamily="34" charset="0"/>
              </a:rPr>
              <a:t>аудиторской деятельности </a:t>
            </a:r>
            <a:endParaRPr lang="en-US" sz="800" cap="all" dirty="0">
              <a:solidFill>
                <a:srgbClr val="8A8A8D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750018" y="273133"/>
            <a:ext cx="5044268" cy="56357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684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AB5253"/>
                </a:solidFill>
                <a:latin typeface="Calibri" panose="020F0502020204030204" pitchFamily="34" charset="0"/>
              </a:rPr>
              <a:t>Реформа. </a:t>
            </a:r>
            <a:r>
              <a:rPr lang="ru-RU" b="1" dirty="0" smtClean="0">
                <a:solidFill>
                  <a:srgbClr val="AB5253"/>
                </a:solidFill>
                <a:latin typeface="Calibri" panose="020F0502020204030204" pitchFamily="34" charset="0"/>
              </a:rPr>
              <a:t>Субъекты аудиторской деятельности</a:t>
            </a:r>
            <a:endParaRPr lang="ru-RU" b="1" baseline="30000" dirty="0">
              <a:solidFill>
                <a:srgbClr val="AB5253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99730"/>
              </p:ext>
            </p:extLst>
          </p:nvPr>
        </p:nvGraphicFramePr>
        <p:xfrm>
          <a:off x="393106" y="1063999"/>
          <a:ext cx="9075633" cy="47543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577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19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55946"/>
              </a:tblGrid>
              <a:tr h="497675">
                <a:tc>
                  <a:txBody>
                    <a:bodyPr/>
                    <a:lstStyle/>
                    <a:p>
                      <a:pPr marL="0" algn="l" defTabSz="684846" rtl="0" eaLnBrk="1" latinLnBrk="0" hangingPunct="1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Круг</a:t>
                      </a:r>
                      <a:r>
                        <a:rPr lang="ru-RU" sz="1200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возможностей</a:t>
                      </a:r>
                      <a:endParaRPr lang="ru-RU" sz="1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6000" marR="108000" marT="54000" marB="5400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4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 отношении общественно значимых организаций </a:t>
                      </a:r>
                      <a:endParaRPr lang="ru-RU" sz="1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6000" marR="108000" marT="54000" marB="5400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4846" rtl="0" eaLnBrk="1" latinLnBrk="0" hangingPunct="1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 отношении</a:t>
                      </a:r>
                      <a:r>
                        <a:rPr lang="ru-RU" sz="1200" kern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иных объектов аудита</a:t>
                      </a:r>
                      <a:endParaRPr lang="ru-RU" sz="1200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6000" marR="108000" marT="54000" marB="5400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93412">
                <a:tc>
                  <a:txBody>
                    <a:bodyPr/>
                    <a:lstStyle/>
                    <a:p>
                      <a:pPr marL="0" marR="0" indent="0" algn="l" defTabSz="684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Могут заключать договор на осуществление </a:t>
                      </a:r>
                      <a:r>
                        <a:rPr lang="ru-RU" sz="12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аудиторской деятельности</a:t>
                      </a:r>
                      <a:r>
                        <a:rPr lang="ru-RU" sz="12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6000" marR="108000" marT="54000" marB="540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Аудиторские организации, сведения</a:t>
                      </a:r>
                      <a:r>
                        <a:rPr lang="ru-RU" sz="12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 о которых внесены в реестр Банка России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6000" marR="108000" marT="54000" marB="540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684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Аудиторские организации, сведения</a:t>
                      </a:r>
                      <a:r>
                        <a:rPr lang="ru-RU" sz="12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 о которых внесены в реестр Банка России</a:t>
                      </a:r>
                    </a:p>
                    <a:p>
                      <a:pPr marL="285750" marR="0" indent="-285750" algn="l" defTabSz="684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Иные аудиторские организации</a:t>
                      </a:r>
                    </a:p>
                    <a:p>
                      <a:pPr marL="285750" marR="0" indent="-285750" algn="l" defTabSz="684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2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Индивидуальные аудиторы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6000" marR="108000" marT="54000" marB="540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74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Могут  участвовать в осуществлении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 аудиторской деятельности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6000" marR="108000" marT="54000" marB="54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684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Аудиторы,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 имеющие единый аттестат</a:t>
                      </a:r>
                    </a:p>
                    <a:p>
                      <a:pPr marL="285750" marR="0" indent="-285750" algn="l" defTabSz="684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Аудиторы,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 имеющие аттестат по 119-ФЗ</a:t>
                      </a:r>
                    </a:p>
                  </a:txBody>
                  <a:tcPr marL="126000" marR="108000" marT="54000" marB="54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Аудиторы, имеющие единый аттестат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Аудиторы,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 имеющие аттестат по 119-ФЗ </a:t>
                      </a:r>
                    </a:p>
                  </a:txBody>
                  <a:tcPr marL="126000" marR="108000" marT="54000" marB="54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1080">
                <a:tc>
                  <a:txBody>
                    <a:bodyPr/>
                    <a:lstStyle/>
                    <a:p>
                      <a:pPr marL="0" marR="0" indent="0" algn="l" defTabSz="684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Могут быть руководителем</a:t>
                      </a:r>
                      <a:r>
                        <a:rPr lang="ru-RU" sz="1200" kern="1200" baseline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аудита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6000" marR="108000" marT="54000" marB="540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Аудиторы, имеющие единый аттестат</a:t>
                      </a:r>
                    </a:p>
                  </a:txBody>
                  <a:tcPr marL="126000" marR="108000" marT="54000" marB="540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200" baseline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Аудиторы, имеющие единый аттестат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2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Аудиторы,</a:t>
                      </a:r>
                      <a:r>
                        <a:rPr lang="ru-RU" sz="1200" baseline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 имеющие аттестат по 119-ФЗ </a:t>
                      </a:r>
                      <a:endParaRPr lang="ru-RU" sz="120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6000" marR="108000" marT="54000" marB="540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19901">
                <a:tc>
                  <a:txBody>
                    <a:bodyPr/>
                    <a:lstStyle/>
                    <a:p>
                      <a:pPr marL="0" indent="0" algn="l" defTabSz="684846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ru-RU" sz="12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Могут работать в аудиторской организации </a:t>
                      </a:r>
                      <a:endParaRPr lang="ru-RU" sz="1200" kern="1200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6000" marR="108000" marT="54000" marB="540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684846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ru-RU" sz="12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Аудиторы по основному месту работы</a:t>
                      </a:r>
                    </a:p>
                    <a:p>
                      <a:pPr marL="285750" indent="-285750" algn="l" defTabSz="684846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ru-RU" sz="12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Аудиторы по совместительству</a:t>
                      </a:r>
                      <a:endParaRPr lang="ru-RU" sz="1200" kern="1200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6000" marR="108000" marT="54000" marB="540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684846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ru-RU" sz="12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Аудиторы по основному месту работы</a:t>
                      </a:r>
                    </a:p>
                    <a:p>
                      <a:pPr marL="285750" indent="-285750" algn="l" defTabSz="684846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ru-RU" sz="12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Аудиторы по совместительству</a:t>
                      </a:r>
                    </a:p>
                    <a:p>
                      <a:pPr marL="285750" indent="-285750" algn="l" defTabSz="684846" rtl="0" eaLnBrk="1" latinLnBrk="0" hangingPunct="1">
                        <a:buFont typeface="Wingdings" panose="05000000000000000000" pitchFamily="2" charset="2"/>
                        <a:buChar char="ü"/>
                      </a:pPr>
                      <a:endParaRPr lang="ru-RU" sz="1200" kern="1200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6000" marR="108000" marT="54000" marB="540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4833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Будут учитываться</a:t>
                      </a:r>
                      <a:r>
                        <a:rPr lang="ru-RU" sz="12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при проверке критериев численности, установленных законодательством </a:t>
                      </a:r>
                      <a:endParaRPr lang="ru-RU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6000" marR="108000" marT="54000" marB="54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684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Аудиторы по основному месту работы (для внесения в реестр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 Банка России, для членства в СРО аудиторов) 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  <a:p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6000" marR="108000" marT="54000" marB="54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Аудиторы по основному месту работы  </a:t>
                      </a:r>
                      <a:r>
                        <a:rPr lang="ru-RU" sz="12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(для членства в СРО аудиторов)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6000" marR="108000" marT="54000" marB="54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19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 txBox="1">
            <a:spLocks/>
          </p:cNvSpPr>
          <p:nvPr/>
        </p:nvSpPr>
        <p:spPr>
          <a:xfrm>
            <a:off x="267736" y="399785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189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45718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903043-0BCD-43EE-9F6F-644330271C81}" type="slidenum">
              <a:rPr lang="ru-RU" sz="1050" smtClean="0">
                <a:solidFill>
                  <a:srgbClr val="AB5253"/>
                </a:solidFill>
                <a:latin typeface="Calibri" panose="020F0502020204030204" pitchFamily="34" charset="0"/>
              </a:rPr>
              <a:pPr/>
              <a:t>18</a:t>
            </a:fld>
            <a:endParaRPr lang="ru-RU" sz="1050" dirty="0">
              <a:solidFill>
                <a:srgbClr val="AB5253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849" y="431555"/>
            <a:ext cx="185221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189"/>
            <a:r>
              <a:rPr lang="ru-RU" sz="1000" dirty="0" smtClean="0">
                <a:solidFill>
                  <a:srgbClr val="8A8A8D"/>
                </a:solidFill>
                <a:latin typeface="Calibri" panose="020F0502020204030204" pitchFamily="34" charset="0"/>
              </a:rPr>
              <a:t>Развитие регулирования </a:t>
            </a:r>
            <a:r>
              <a:rPr lang="ru-RU" sz="1000" dirty="0">
                <a:solidFill>
                  <a:srgbClr val="8A8A8D"/>
                </a:solidFill>
                <a:latin typeface="Calibri" panose="020F0502020204030204" pitchFamily="34" charset="0"/>
              </a:rPr>
              <a:t>аудиторской деятельности </a:t>
            </a:r>
            <a:endParaRPr lang="en-US" sz="800" cap="all" dirty="0">
              <a:solidFill>
                <a:srgbClr val="8A8A8D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750018" y="273133"/>
            <a:ext cx="5044268" cy="56357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684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AB5253"/>
                </a:solidFill>
                <a:latin typeface="Calibri" panose="020F0502020204030204" pitchFamily="34" charset="0"/>
              </a:rPr>
              <a:t>Реформа</a:t>
            </a:r>
            <a:r>
              <a:rPr lang="ru-RU" b="1" dirty="0">
                <a:solidFill>
                  <a:srgbClr val="AB5253"/>
                </a:solidFill>
                <a:latin typeface="Calibri" panose="020F0502020204030204" pitchFamily="34" charset="0"/>
              </a:rPr>
              <a:t>. </a:t>
            </a:r>
            <a:r>
              <a:rPr lang="en-US" b="1" dirty="0">
                <a:solidFill>
                  <a:srgbClr val="AB5253"/>
                </a:solidFill>
                <a:latin typeface="Calibri" panose="020F0502020204030204" pitchFamily="34" charset="0"/>
              </a:rPr>
              <a:t>Time-line</a:t>
            </a:r>
            <a:endParaRPr lang="ru-RU" b="1" dirty="0">
              <a:solidFill>
                <a:srgbClr val="AB5253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66855" y="1058117"/>
            <a:ext cx="1721641" cy="3222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Times New Roman" pitchFamily="18" charset="0"/>
                <a:sym typeface="Wingdings 2"/>
              </a:rPr>
              <a:t>09.2017 – 12.2017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2100" y="2196040"/>
            <a:ext cx="1692811" cy="11124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100" dirty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>Обсуждение </a:t>
            </a:r>
            <a:r>
              <a:rPr lang="ru-RU" sz="1100" dirty="0" smtClean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/>
            </a:r>
            <a:br>
              <a:rPr lang="ru-RU" sz="1100" dirty="0" smtClean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</a:br>
            <a:r>
              <a:rPr lang="ru-RU" sz="1100" dirty="0" smtClean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>с </a:t>
            </a:r>
            <a:r>
              <a:rPr lang="ru-RU" sz="1100" dirty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>профессиональным сообществом согласованных </a:t>
            </a:r>
            <a:r>
              <a:rPr lang="ru-RU" sz="1100" dirty="0" smtClean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/>
            </a:r>
            <a:br>
              <a:rPr lang="ru-RU" sz="1100" dirty="0" smtClean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</a:br>
            <a:r>
              <a:rPr lang="ru-RU" sz="1100" dirty="0" smtClean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>с Минфином России предложений</a:t>
            </a:r>
            <a:endParaRPr lang="ru-RU" sz="1100" dirty="0">
              <a:solidFill>
                <a:srgbClr val="8A8A8D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2101" y="3369233"/>
            <a:ext cx="1692810" cy="11469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100" dirty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>Представление </a:t>
            </a:r>
            <a:r>
              <a:rPr lang="ru-RU" sz="1100" dirty="0" smtClean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>проекта федерального </a:t>
            </a:r>
            <a:r>
              <a:rPr lang="ru-RU" sz="1100" dirty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>закона </a:t>
            </a:r>
            <a:r>
              <a:rPr lang="ru-RU" sz="1100" dirty="0" smtClean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/>
            </a:r>
            <a:br>
              <a:rPr lang="ru-RU" sz="1100" dirty="0" smtClean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</a:br>
            <a:r>
              <a:rPr lang="ru-RU" sz="1100" dirty="0" smtClean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>в </a:t>
            </a:r>
            <a:r>
              <a:rPr lang="ru-RU" sz="1100" dirty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>Государственную </a:t>
            </a:r>
            <a:r>
              <a:rPr lang="ru-RU" sz="1100" dirty="0" smtClean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>Думу</a:t>
            </a:r>
          </a:p>
          <a:p>
            <a:pPr algn="ctr"/>
            <a:endParaRPr lang="ru-RU" sz="1100" dirty="0">
              <a:solidFill>
                <a:srgbClr val="8A8A8D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8446" y="1058117"/>
            <a:ext cx="1768301" cy="322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Times New Roman" pitchFamily="18" charset="0"/>
                <a:sym typeface="Wingdings 2"/>
              </a:rPr>
              <a:t>04.2017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Times New Roman" pitchFamily="18" charset="0"/>
                <a:sym typeface="Wingdings 2"/>
              </a:rPr>
              <a:t>– 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Times New Roman" pitchFamily="18" charset="0"/>
              </a:rPr>
              <a:t>09.2017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Times New Roman" pitchFamily="18" charset="0"/>
                <a:sym typeface="Wingdings 2"/>
              </a:rPr>
              <a:t> 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2100" y="1416453"/>
            <a:ext cx="1692811" cy="7278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100" dirty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>Разработка проекта федерального закона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888499" y="1020206"/>
            <a:ext cx="0" cy="565858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028232" y="1430366"/>
            <a:ext cx="1879576" cy="799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100" dirty="0" smtClean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>Формирование </a:t>
            </a:r>
          </a:p>
          <a:p>
            <a:pPr algn="ctr"/>
            <a:r>
              <a:rPr lang="ru-RU" sz="1100" dirty="0" smtClean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>Банком России реестра аудиторских организаций ОЗО</a:t>
            </a:r>
            <a:endParaRPr lang="ru-RU" sz="1100" dirty="0">
              <a:solidFill>
                <a:srgbClr val="8A8A8D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41004" y="1434042"/>
            <a:ext cx="1476557" cy="1420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100" b="1" dirty="0" smtClean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>Полномочия Банка России по надзору за аудиторскими организациями</a:t>
            </a:r>
            <a:r>
              <a:rPr lang="ru-RU" sz="1100" b="1" dirty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>, </a:t>
            </a:r>
            <a:r>
              <a:rPr lang="ru-RU" sz="1100" b="1" dirty="0" smtClean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>оказывающими </a:t>
            </a:r>
            <a:r>
              <a:rPr lang="ru-RU" sz="1100" b="1" dirty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>аудиторские услуги ОЗО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72225" y="1058117"/>
            <a:ext cx="1605712" cy="322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Times New Roman" pitchFamily="18" charset="0"/>
              </a:rPr>
              <a:t>2019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888497" y="1058117"/>
            <a:ext cx="2142400" cy="3222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Times New Roman" pitchFamily="18" charset="0"/>
                <a:sym typeface="Wingdings 2"/>
              </a:rPr>
              <a:t>2018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00891" y="2179666"/>
            <a:ext cx="1619090" cy="14797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100" dirty="0" smtClean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>Проведение </a:t>
            </a:r>
          </a:p>
          <a:p>
            <a:pPr algn="ctr"/>
            <a:r>
              <a:rPr lang="ru-RU" sz="1100" dirty="0" smtClean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>Банком России добровольной квалификационной оценки аудиторских организаций</a:t>
            </a:r>
            <a:endParaRPr lang="ru-RU" sz="1100" dirty="0">
              <a:solidFill>
                <a:srgbClr val="8A8A8D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764308" y="1058117"/>
            <a:ext cx="1838610" cy="3222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Times New Roman" pitchFamily="18" charset="0"/>
              </a:rPr>
              <a:t>2020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025512" y="2998787"/>
            <a:ext cx="1884712" cy="724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100" dirty="0" smtClean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>Взаимодействие Банка России с Федеральным казначейством  при формировании реестра</a:t>
            </a:r>
            <a:endParaRPr lang="ru-RU" sz="1100" dirty="0">
              <a:solidFill>
                <a:srgbClr val="8A8A8D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25512" y="4420863"/>
            <a:ext cx="1859618" cy="238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100" b="1" dirty="0" smtClean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>Расширенное АЗ</a:t>
            </a:r>
            <a:endParaRPr lang="ru-RU" sz="1100" b="1" dirty="0">
              <a:solidFill>
                <a:srgbClr val="8A8A8D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28396" y="2309606"/>
            <a:ext cx="1726206" cy="998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100" dirty="0" smtClean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>Требования </a:t>
            </a:r>
            <a:br>
              <a:rPr lang="ru-RU" sz="1100" dirty="0" smtClean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</a:br>
            <a:r>
              <a:rPr lang="ru-RU" sz="1100" dirty="0" smtClean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>к проведению открытого конкурса для выбора аудитора ОЗО</a:t>
            </a:r>
            <a:endParaRPr lang="ru-RU" sz="1100" dirty="0">
              <a:solidFill>
                <a:srgbClr val="8A8A8D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35036" y="3755593"/>
            <a:ext cx="1859618" cy="625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sz="1200" dirty="0" smtClean="0">
              <a:solidFill>
                <a:srgbClr val="8A8A8D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>Полномочия Банка России по надзору за СРО аудиторов</a:t>
            </a:r>
          </a:p>
          <a:p>
            <a:pPr algn="ctr"/>
            <a:endParaRPr lang="ru-RU" sz="1200" b="1" dirty="0">
              <a:solidFill>
                <a:srgbClr val="8A8A8D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141007" y="2910074"/>
            <a:ext cx="1476556" cy="5367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100" dirty="0" smtClean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>Подготовка нормативной базы</a:t>
            </a:r>
            <a:endParaRPr lang="ru-RU" sz="1100" dirty="0">
              <a:solidFill>
                <a:srgbClr val="8A8A8D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831591" y="1440061"/>
            <a:ext cx="1704045" cy="7900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100" b="1" dirty="0" smtClean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>АЗ в отношении отчетности ОЗО за 2019 готовят только аудиторы из реестра</a:t>
            </a:r>
            <a:endParaRPr lang="ru-RU" sz="1100" b="1" dirty="0">
              <a:solidFill>
                <a:srgbClr val="8A8A8D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831591" y="3400514"/>
            <a:ext cx="1704045" cy="12762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100" dirty="0" smtClean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>Обязанность Банка России предоставлять информацию о поднадзорных Банку России ОЗО по запросу аудиторской организации</a:t>
            </a:r>
            <a:endParaRPr lang="ru-RU" sz="1100" dirty="0">
              <a:solidFill>
                <a:srgbClr val="8A8A8D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025512" y="5591925"/>
            <a:ext cx="1864753" cy="5831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100" dirty="0" smtClean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>Взаимодействие аудиторов ОЗО </a:t>
            </a:r>
            <a:br>
              <a:rPr lang="ru-RU" sz="1100" dirty="0" smtClean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</a:br>
            <a:r>
              <a:rPr lang="ru-RU" sz="1100" dirty="0" smtClean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>с банковским надзором</a:t>
            </a:r>
            <a:endParaRPr lang="ru-RU" sz="1100" dirty="0">
              <a:solidFill>
                <a:srgbClr val="8A8A8D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26322" y="6235374"/>
            <a:ext cx="1864753" cy="357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100" dirty="0" smtClean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>Подготовка нормативной базы</a:t>
            </a:r>
            <a:endParaRPr lang="ru-RU" sz="1100" dirty="0">
              <a:solidFill>
                <a:srgbClr val="8A8A8D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035037" y="4695815"/>
            <a:ext cx="1859617" cy="8625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100" b="1" dirty="0" smtClean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>Новые критерии обязательного аудита </a:t>
            </a:r>
            <a:br>
              <a:rPr lang="ru-RU" sz="1100" b="1" dirty="0" smtClean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</a:br>
            <a:r>
              <a:rPr lang="ru-RU" sz="1100" b="1" dirty="0" smtClean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>с отчетности  за 2018 год</a:t>
            </a:r>
            <a:endParaRPr lang="ru-RU" sz="1100" b="1" dirty="0">
              <a:solidFill>
                <a:srgbClr val="8A8A8D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6030897" y="1014977"/>
            <a:ext cx="2" cy="5616184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098337" y="1010682"/>
            <a:ext cx="0" cy="565858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7722979" y="993779"/>
            <a:ext cx="0" cy="565858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660021" y="2910074"/>
            <a:ext cx="45719" cy="11061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endParaRPr lang="ru-RU" sz="2000" cap="none" baseline="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32899" y="1492102"/>
            <a:ext cx="254243" cy="7557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6000" cap="none" baseline="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!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025512" y="2247870"/>
            <a:ext cx="1884712" cy="724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100" b="1" dirty="0" smtClean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>Сохраняются полномочия </a:t>
            </a:r>
            <a:r>
              <a:rPr lang="ru-RU" sz="1100" b="1" dirty="0" err="1" smtClean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>Фед</a:t>
            </a:r>
            <a:r>
              <a:rPr lang="ru-RU" sz="1100" b="1" dirty="0" smtClean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>. казначейства </a:t>
            </a:r>
            <a:br>
              <a:rPr lang="ru-RU" sz="1100" b="1" dirty="0" smtClean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</a:br>
            <a:r>
              <a:rPr lang="ru-RU" sz="1100" b="1" dirty="0" smtClean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>по надзору за аудиторами</a:t>
            </a:r>
            <a:endParaRPr lang="ru-RU" sz="1100" b="1" dirty="0">
              <a:solidFill>
                <a:srgbClr val="8A8A8D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200890" y="1419018"/>
            <a:ext cx="1619091" cy="725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100" b="1" dirty="0" smtClean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>Принятие проекта федерального </a:t>
            </a:r>
            <a:r>
              <a:rPr lang="ru-RU" sz="1100" b="1" dirty="0">
                <a:solidFill>
                  <a:srgbClr val="8A8A8D">
                    <a:lumMod val="50000"/>
                  </a:srgbClr>
                </a:solidFill>
                <a:latin typeface="Calibri" panose="020F0502020204030204" pitchFamily="34" charset="0"/>
              </a:rPr>
              <a:t>закона </a:t>
            </a:r>
            <a:endParaRPr lang="ru-RU" sz="1100" b="1" dirty="0" smtClean="0">
              <a:solidFill>
                <a:srgbClr val="8A8A8D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818575" y="1058117"/>
            <a:ext cx="1774161" cy="358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Times New Roman" pitchFamily="18" charset="0"/>
              </a:rPr>
              <a:t>2020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957013" y="1058118"/>
            <a:ext cx="2019617" cy="322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Times New Roman" pitchFamily="18" charset="0"/>
              </a:rPr>
              <a:t>2018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83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/>
          <p:cNvCxnSpPr/>
          <p:nvPr/>
        </p:nvCxnSpPr>
        <p:spPr bwMode="auto">
          <a:xfrm>
            <a:off x="272498" y="836712"/>
            <a:ext cx="9361041" cy="0"/>
          </a:xfrm>
          <a:prstGeom prst="line">
            <a:avLst/>
          </a:prstGeom>
          <a:solidFill>
            <a:schemeClr val="accent6"/>
          </a:solidFill>
          <a:ln w="3175">
            <a:solidFill>
              <a:schemeClr val="accent6"/>
            </a:solidFill>
            <a:round/>
            <a:headEnd/>
            <a:tailEnd type="none" w="med" len="med"/>
          </a:ln>
          <a:effectLst/>
        </p:spPr>
      </p:cxnSp>
      <p:sp>
        <p:nvSpPr>
          <p:cNvPr id="12" name="Прямоугольник 11"/>
          <p:cNvSpPr/>
          <p:nvPr/>
        </p:nvSpPr>
        <p:spPr>
          <a:xfrm>
            <a:off x="4695356" y="921270"/>
            <a:ext cx="4683207" cy="985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144000" rIns="0" bIns="144000" anchor="t" anchorCtr="0">
            <a:noAutofit/>
          </a:bodyPr>
          <a:lstStyle/>
          <a:p>
            <a:pPr marL="180000" lvl="1" defTabSz="456564"/>
            <a:r>
              <a:rPr lang="ru-RU" dirty="0">
                <a:solidFill>
                  <a:srgbClr val="AB5253">
                    <a:lumMod val="75000"/>
                  </a:srgb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Стратегическая</a:t>
            </a:r>
            <a:r>
              <a:rPr lang="ru-RU" dirty="0">
                <a:solidFill>
                  <a:srgbClr val="00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AB5253">
                    <a:lumMod val="75000"/>
                  </a:srgb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цель Банка России </a:t>
            </a:r>
            <a:r>
              <a:rPr lang="en-US" dirty="0">
                <a:solidFill>
                  <a:srgbClr val="AB5253">
                    <a:lumMod val="75000"/>
                  </a:srgb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AB5253">
                    <a:lumMod val="75000"/>
                  </a:srgb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обеспечение устойчивости финансового рынка</a:t>
            </a:r>
          </a:p>
          <a:p>
            <a:pPr marL="144000" defTabSz="456564"/>
            <a:endParaRPr lang="ru-RU" sz="1600" dirty="0" smtClean="0">
              <a:solidFill>
                <a:srgbClr val="8A8A8D">
                  <a:lumMod val="50000"/>
                </a:srgbClr>
              </a:solidFill>
              <a:ea typeface="+mj-ea"/>
              <a:cs typeface="Times New Roman" panose="02020603050405020304" pitchFamily="18" charset="0"/>
            </a:endParaRPr>
          </a:p>
          <a:p>
            <a:pPr marL="144000" defTabSz="456564"/>
            <a:endParaRPr lang="ru-RU" sz="1600" dirty="0">
              <a:solidFill>
                <a:srgbClr val="8A8A8D">
                  <a:lumMod val="50000"/>
                </a:srgbClr>
              </a:solidFill>
              <a:ea typeface="+mj-ea"/>
              <a:cs typeface="Times New Roman" panose="02020603050405020304" pitchFamily="18" charset="0"/>
            </a:endParaRPr>
          </a:p>
          <a:p>
            <a:pPr marL="144000" defTabSz="456564"/>
            <a:endParaRPr lang="ru-RU" sz="1600" dirty="0">
              <a:solidFill>
                <a:srgbClr val="8A8A8D">
                  <a:lumMod val="50000"/>
                </a:srgbClr>
              </a:solidFill>
              <a:ea typeface="+mj-ea"/>
              <a:cs typeface="Times New Roman" panose="02020603050405020304" pitchFamily="18" charset="0"/>
            </a:endParaRPr>
          </a:p>
          <a:p>
            <a:pPr marL="144000" defTabSz="456564"/>
            <a:endParaRPr lang="ru-RU" sz="1600" dirty="0">
              <a:solidFill>
                <a:srgbClr val="8A8A8D">
                  <a:lumMod val="50000"/>
                </a:srgbClr>
              </a:solidFill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403847" y="939026"/>
            <a:ext cx="4305553" cy="1085660"/>
          </a:xfrm>
          <a:prstGeom prst="homePlate">
            <a:avLst>
              <a:gd name="adj" fmla="val 3666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144000" rIns="0" bIns="144000" anchor="t" anchorCtr="0">
            <a:noAutofit/>
          </a:bodyPr>
          <a:lstStyle/>
          <a:p>
            <a:pPr marL="180000" lvl="1" defTabSz="456564"/>
            <a:r>
              <a:rPr lang="ru-RU" dirty="0">
                <a:solidFill>
                  <a:srgbClr val="AB5253">
                    <a:lumMod val="75000"/>
                  </a:srgb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Миссия Банка России</a:t>
            </a:r>
            <a:r>
              <a:rPr lang="en-US" dirty="0">
                <a:solidFill>
                  <a:srgbClr val="AB5253">
                    <a:lumMod val="75000"/>
                  </a:srgb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solidFill>
                  <a:srgbClr val="AB5253">
                    <a:lumMod val="75000"/>
                  </a:srgb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содействие развитию</a:t>
            </a:r>
            <a:r>
              <a:rPr lang="en-US" dirty="0">
                <a:solidFill>
                  <a:srgbClr val="AB5253">
                    <a:lumMod val="75000"/>
                  </a:srgb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AB5253">
                    <a:lumMod val="75000"/>
                  </a:srgb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конкурентоспособного финансового рынка</a:t>
            </a:r>
          </a:p>
        </p:txBody>
      </p:sp>
      <p:sp>
        <p:nvSpPr>
          <p:cNvPr id="2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267736" y="399785"/>
            <a:ext cx="390193" cy="365125"/>
          </a:xfrm>
        </p:spPr>
        <p:txBody>
          <a:bodyPr/>
          <a:lstStyle/>
          <a:p>
            <a:fld id="{52903043-0BCD-43EE-9F6F-644330271C81}" type="slidenum">
              <a:rPr lang="ru-RU" sz="1050" smtClean="0">
                <a:solidFill>
                  <a:srgbClr val="AB5253"/>
                </a:solidFill>
              </a:rPr>
              <a:pPr/>
              <a:t>2</a:t>
            </a:fld>
            <a:endParaRPr lang="ru-RU" sz="1050" dirty="0">
              <a:solidFill>
                <a:srgbClr val="AB5253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5849" y="431555"/>
            <a:ext cx="185221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000" dirty="0" smtClean="0">
                <a:solidFill>
                  <a:srgbClr val="8A8A8D"/>
                </a:solidFill>
              </a:rPr>
              <a:t>Развитие регулирования </a:t>
            </a:r>
            <a:r>
              <a:rPr lang="ru-RU" sz="1000" dirty="0">
                <a:solidFill>
                  <a:srgbClr val="8A8A8D"/>
                </a:solidFill>
              </a:rPr>
              <a:t>аудиторской деятельности </a:t>
            </a:r>
            <a:endParaRPr lang="en-US" sz="800" cap="all" dirty="0">
              <a:solidFill>
                <a:srgbClr val="8A8A8D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2750018" y="273133"/>
            <a:ext cx="5044268" cy="56357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684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AB5253"/>
                </a:solidFill>
              </a:rPr>
              <a:t>Совершенствование аудиторской деятельности в контексте миссии Банка России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27472" y="4112329"/>
            <a:ext cx="8713635" cy="2029101"/>
            <a:chOff x="638284" y="3196017"/>
            <a:chExt cx="8713635" cy="2221402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638284" y="3196017"/>
              <a:ext cx="8713635" cy="2221402"/>
              <a:chOff x="648974" y="3141680"/>
              <a:chExt cx="9145036" cy="2221402"/>
            </a:xfrm>
          </p:grpSpPr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648974" y="3188760"/>
                <a:ext cx="3839892" cy="972000"/>
              </a:xfrm>
              <a:prstGeom prst="roundRect">
                <a:avLst/>
              </a:prstGeom>
              <a:solidFill>
                <a:srgbClr val="F4F2F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4000" tIns="123448" rIns="108000" bIns="123448" numCol="1" spcCol="1270" anchor="ctr" anchorCtr="0">
                <a:noAutofit/>
              </a:bodyPr>
              <a:lstStyle/>
              <a:p>
                <a:pPr marL="180000" lvl="1" algn="ctr" defTabSz="456564"/>
                <a:r>
                  <a:rPr lang="ru-RU" sz="1600" dirty="0" err="1">
                    <a:solidFill>
                      <a:srgbClr val="AB5253">
                        <a:lumMod val="75000"/>
                      </a:srgbClr>
                    </a:solidFill>
                    <a:latin typeface="Calibri Light" panose="020F0302020204030204" pitchFamily="34" charset="0"/>
                    <a:cs typeface="Times New Roman" panose="02020603050405020304" pitchFamily="18" charset="0"/>
                  </a:rPr>
                  <a:t>Дестимулирование</a:t>
                </a:r>
                <a:r>
                  <a:rPr lang="ru-RU" sz="1600" dirty="0">
                    <a:solidFill>
                      <a:srgbClr val="AB5253">
                        <a:lumMod val="75000"/>
                      </a:srgbClr>
                    </a:solidFill>
                    <a:latin typeface="Calibri Light" panose="020F0302020204030204" pitchFamily="34" charset="0"/>
                    <a:cs typeface="Times New Roman" panose="02020603050405020304" pitchFamily="18" charset="0"/>
                  </a:rPr>
                  <a:t> недобросовестного поведения </a:t>
                </a:r>
                <a:br>
                  <a:rPr lang="ru-RU" sz="1600" dirty="0">
                    <a:solidFill>
                      <a:srgbClr val="AB5253">
                        <a:lumMod val="75000"/>
                      </a:srgbClr>
                    </a:solidFill>
                    <a:latin typeface="Calibri Light" panose="020F0302020204030204" pitchFamily="34" charset="0"/>
                    <a:cs typeface="Times New Roman" panose="02020603050405020304" pitchFamily="18" charset="0"/>
                  </a:rPr>
                </a:br>
                <a:r>
                  <a:rPr lang="ru-RU" sz="1600" dirty="0">
                    <a:solidFill>
                      <a:srgbClr val="AB5253">
                        <a:lumMod val="75000"/>
                      </a:srgbClr>
                    </a:solidFill>
                    <a:latin typeface="Calibri Light" panose="020F0302020204030204" pitchFamily="34" charset="0"/>
                    <a:cs typeface="Times New Roman" panose="02020603050405020304" pitchFamily="18" charset="0"/>
                  </a:rPr>
                  <a:t>на финансовом рынке </a:t>
                </a:r>
              </a:p>
            </p:txBody>
          </p:sp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5438107" y="3264429"/>
                <a:ext cx="4355903" cy="820662"/>
              </a:xfrm>
              <a:prstGeom prst="roundRect">
                <a:avLst/>
              </a:prstGeom>
              <a:solidFill>
                <a:srgbClr val="F4F2F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4678" tIns="137061" rIns="284678" bIns="137061" numCol="1" spcCol="1270" anchor="ctr" anchorCtr="0">
                <a:noAutofit/>
              </a:bodyPr>
              <a:lstStyle/>
              <a:p>
                <a:pPr algn="ctr">
                  <a:spcBef>
                    <a:spcPts val="400"/>
                  </a:spcBef>
                </a:pPr>
                <a:r>
                  <a:rPr lang="ru-RU" sz="1400" dirty="0">
                    <a:solidFill>
                      <a:srgbClr val="AB5253">
                        <a:lumMod val="75000"/>
                      </a:srgbClr>
                    </a:solidFill>
                    <a:latin typeface="Calibri Light" panose="020F0302020204030204" pitchFamily="34" charset="0"/>
                    <a:cs typeface="Times New Roman" panose="02020603050405020304" pitchFamily="18" charset="0"/>
                  </a:rPr>
                  <a:t>Анализ системы</a:t>
                </a:r>
                <a:r>
                  <a:rPr lang="en-US" sz="1400" dirty="0">
                    <a:solidFill>
                      <a:srgbClr val="AB5253">
                        <a:lumMod val="75000"/>
                      </a:srgbClr>
                    </a:solidFill>
                    <a:latin typeface="Calibri Light" panose="020F03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solidFill>
                      <a:srgbClr val="AB5253">
                        <a:lumMod val="75000"/>
                      </a:srgbClr>
                    </a:solidFill>
                    <a:latin typeface="Calibri Light" panose="020F0302020204030204" pitchFamily="34" charset="0"/>
                    <a:cs typeface="Times New Roman" panose="02020603050405020304" pitchFamily="18" charset="0"/>
                  </a:rPr>
                  <a:t>регулирования и  надзора за аудиторскими организациями и </a:t>
                </a:r>
                <a:r>
                  <a:rPr lang="ru-RU" sz="1400" b="1" dirty="0">
                    <a:solidFill>
                      <a:srgbClr val="AB5253">
                        <a:lumMod val="75000"/>
                      </a:srgbClr>
                    </a:solidFill>
                    <a:latin typeface="Calibri Light" panose="020F0302020204030204" pitchFamily="34" charset="0"/>
                    <a:cs typeface="Times New Roman" panose="02020603050405020304" pitchFamily="18" charset="0"/>
                  </a:rPr>
                  <a:t>подготовка предложений по ее совершенствованию</a:t>
                </a:r>
              </a:p>
            </p:txBody>
          </p:sp>
          <p:sp>
            <p:nvSpPr>
              <p:cNvPr id="18" name="Левая фигурная скобка 17"/>
              <p:cNvSpPr/>
              <p:nvPr/>
            </p:nvSpPr>
            <p:spPr>
              <a:xfrm rot="10800000">
                <a:off x="4572930" y="3141680"/>
                <a:ext cx="594760" cy="2221402"/>
              </a:xfrm>
              <a:prstGeom prst="leftBrace">
                <a:avLst>
                  <a:gd name="adj1" fmla="val 78281"/>
                  <a:gd name="adj2" fmla="val 50159"/>
                </a:avLst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8A8A8D"/>
                  </a:solidFill>
                </a:endParaRPr>
              </a:p>
            </p:txBody>
          </p:sp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648974" y="4296253"/>
                <a:ext cx="3839892" cy="972000"/>
              </a:xfrm>
              <a:prstGeom prst="roundRect">
                <a:avLst/>
              </a:prstGeom>
              <a:solidFill>
                <a:srgbClr val="F4F2F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4000" tIns="123448" rIns="108000" bIns="123448" numCol="1" spcCol="1270" anchor="ctr" anchorCtr="0">
                <a:noAutofit/>
              </a:bodyPr>
              <a:lstStyle/>
              <a:p>
                <a:pPr algn="ctr"/>
                <a:r>
                  <a:rPr lang="ru-RU" sz="1600" dirty="0">
                    <a:solidFill>
                      <a:srgbClr val="AB5253">
                        <a:lumMod val="75000"/>
                      </a:srgbClr>
                    </a:solidFill>
                    <a:latin typeface="Calibri Light" panose="020F0302020204030204" pitchFamily="34" charset="0"/>
                    <a:cs typeface="Times New Roman" panose="02020603050405020304" pitchFamily="18" charset="0"/>
                  </a:rPr>
                  <a:t>Соответствие финансовой инфраструктуры международным стандартам</a:t>
                </a:r>
              </a:p>
            </p:txBody>
          </p:sp>
        </p:grpSp>
        <p:sp>
          <p:nvSpPr>
            <p:cNvPr id="24" name="Скругленный прямоугольник 23"/>
            <p:cNvSpPr/>
            <p:nvPr/>
          </p:nvSpPr>
          <p:spPr>
            <a:xfrm>
              <a:off x="5201498" y="4305394"/>
              <a:ext cx="4150421" cy="919724"/>
            </a:xfrm>
            <a:prstGeom prst="roundRect">
              <a:avLst/>
            </a:prstGeom>
            <a:solidFill>
              <a:srgbClr val="F4F2F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678" tIns="137061" rIns="284678" bIns="137061" numCol="1" spcCol="1270" anchor="ctr" anchorCtr="0">
              <a:noAutofit/>
            </a:bodyPr>
            <a:lstStyle/>
            <a:p>
              <a:pPr algn="ctr">
                <a:spcBef>
                  <a:spcPts val="400"/>
                </a:spcBef>
              </a:pPr>
              <a:r>
                <a:rPr lang="ru-RU" sz="1400" dirty="0">
                  <a:solidFill>
                    <a:srgbClr val="AB5253">
                      <a:lumMod val="75000"/>
                    </a:srgbClr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Создание механизма </a:t>
              </a:r>
              <a:r>
                <a:rPr lang="ru-RU" sz="1400" b="1" dirty="0">
                  <a:solidFill>
                    <a:srgbClr val="AB5253">
                      <a:lumMod val="75000"/>
                    </a:srgbClr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взаимодействия Банка России с аудиторскими организациями</a:t>
              </a:r>
              <a:r>
                <a:rPr lang="ru-RU" sz="1400" dirty="0">
                  <a:solidFill>
                    <a:srgbClr val="AB5253">
                      <a:lumMod val="75000"/>
                    </a:srgbClr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, оказывающими услуги кредитным и </a:t>
              </a:r>
              <a:r>
                <a:rPr lang="ru-RU" sz="1400" dirty="0" err="1">
                  <a:solidFill>
                    <a:srgbClr val="AB5253">
                      <a:lumMod val="75000"/>
                    </a:srgbClr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некредитным</a:t>
              </a:r>
              <a:r>
                <a:rPr lang="ru-RU" sz="1400" dirty="0">
                  <a:solidFill>
                    <a:srgbClr val="AB5253">
                      <a:lumMod val="75000"/>
                    </a:srgbClr>
                  </a:solidFill>
                  <a:latin typeface="Calibri Light" panose="020F0302020204030204" pitchFamily="34" charset="0"/>
                  <a:cs typeface="Times New Roman" panose="02020603050405020304" pitchFamily="18" charset="0"/>
                </a:rPr>
                <a:t> финансовым организациям </a:t>
              </a: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527472" y="6275075"/>
            <a:ext cx="88510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/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Arial"/>
              </a:rPr>
              <a:t>* У</a:t>
            </a:r>
            <a:r>
              <a:rPr lang="ru-RU" sz="900" dirty="0" smtClean="0">
                <a:solidFill>
                  <a:schemeClr val="bg2">
                    <a:lumMod val="10000"/>
                  </a:schemeClr>
                </a:solidFill>
                <a:latin typeface="Arial"/>
              </a:rPr>
              <a:t>твержден </a:t>
            </a:r>
            <a:r>
              <a:rPr lang="ru-RU" sz="900" dirty="0">
                <a:solidFill>
                  <a:schemeClr val="bg2">
                    <a:lumMod val="10000"/>
                  </a:schemeClr>
                </a:solidFill>
                <a:latin typeface="Arial"/>
              </a:rPr>
              <a:t>Первым заместителем Председателя Правительства Российской Федерации И.И. Шуваловым 28.06.2016 </a:t>
            </a:r>
            <a:r>
              <a:rPr lang="ru-RU" sz="900" dirty="0" smtClean="0">
                <a:solidFill>
                  <a:schemeClr val="bg2">
                    <a:lumMod val="10000"/>
                  </a:schemeClr>
                </a:solidFill>
                <a:latin typeface="Arial"/>
              </a:rPr>
              <a:t>№ ИШ-П13-3745</a:t>
            </a:r>
            <a:endParaRPr lang="ru-RU" sz="900" dirty="0">
              <a:solidFill>
                <a:schemeClr val="bg2">
                  <a:lumMod val="10000"/>
                </a:schemeClr>
              </a:solidFill>
              <a:latin typeface="Arial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7472" y="3433865"/>
            <a:ext cx="9020288" cy="646331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t" anchorCtr="0"/>
          <a:lstStyle/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ru-RU" kern="0" dirty="0">
                <a:solidFill>
                  <a:srgbClr val="E7E6E6">
                    <a:lumMod val="10000"/>
                  </a:srgbClr>
                </a:solidFill>
              </a:rPr>
              <a:t>План мероприятий («дорожная карта») «Основные мероприятия по развитию финансового рынка Российской Федерации на период 2016 –  2018 годов</a:t>
            </a:r>
            <a:r>
              <a:rPr lang="ru-RU" kern="0" dirty="0" smtClean="0">
                <a:solidFill>
                  <a:srgbClr val="E7E6E6">
                    <a:lumMod val="10000"/>
                  </a:srgbClr>
                </a:solidFill>
              </a:rPr>
              <a:t>»* </a:t>
            </a:r>
            <a:endParaRPr lang="ru-RU" kern="0" dirty="0">
              <a:solidFill>
                <a:srgbClr val="E7E6E6">
                  <a:lumMod val="10000"/>
                </a:srgb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7472" y="2161560"/>
            <a:ext cx="9020288" cy="1163280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t" anchorCtr="0"/>
          <a:lstStyle/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ru-RU" kern="0" dirty="0">
                <a:solidFill>
                  <a:srgbClr val="E7E6E6">
                    <a:lumMod val="10000"/>
                  </a:srgbClr>
                </a:solidFill>
              </a:rPr>
              <a:t>29.03.2017 на совещании у Первого заместителя Председателя Правительства Российской Федерации И.И. Шувалова принято решение о поэтапной передаче </a:t>
            </a:r>
            <a:br>
              <a:rPr lang="ru-RU" kern="0" dirty="0">
                <a:solidFill>
                  <a:srgbClr val="E7E6E6">
                    <a:lumMod val="10000"/>
                  </a:srgbClr>
                </a:solidFill>
              </a:rPr>
            </a:br>
            <a:r>
              <a:rPr lang="ru-RU" kern="0" dirty="0">
                <a:solidFill>
                  <a:srgbClr val="E7E6E6">
                    <a:lumMod val="10000"/>
                  </a:srgbClr>
                </a:solidFill>
              </a:rPr>
              <a:t>ряда полномочий по регулированию и надзору в области аудиторской деятельности </a:t>
            </a:r>
            <a:br>
              <a:rPr lang="ru-RU" kern="0" dirty="0">
                <a:solidFill>
                  <a:srgbClr val="E7E6E6">
                    <a:lumMod val="10000"/>
                  </a:srgbClr>
                </a:solidFill>
              </a:rPr>
            </a:br>
            <a:r>
              <a:rPr lang="ru-RU" kern="0" dirty="0">
                <a:solidFill>
                  <a:srgbClr val="E7E6E6">
                    <a:lumMod val="10000"/>
                  </a:srgbClr>
                </a:solidFill>
              </a:rPr>
              <a:t>Банку России</a:t>
            </a:r>
          </a:p>
        </p:txBody>
      </p:sp>
    </p:spTree>
    <p:extLst>
      <p:ext uri="{BB962C8B-B14F-4D97-AF65-F5344CB8AC3E}">
        <p14:creationId xmlns:p14="http://schemas.microsoft.com/office/powerpoint/2010/main" val="94134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/>
          <p:cNvCxnSpPr/>
          <p:nvPr/>
        </p:nvCxnSpPr>
        <p:spPr bwMode="auto">
          <a:xfrm>
            <a:off x="272498" y="836712"/>
            <a:ext cx="9361041" cy="0"/>
          </a:xfrm>
          <a:prstGeom prst="line">
            <a:avLst/>
          </a:prstGeom>
          <a:solidFill>
            <a:schemeClr val="accent6"/>
          </a:solidFill>
          <a:ln w="3175">
            <a:solidFill>
              <a:schemeClr val="accent6"/>
            </a:solidFill>
            <a:round/>
            <a:headEnd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710809" y="5999552"/>
            <a:ext cx="4059591" cy="47161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defTabSz="456564">
              <a:lnSpc>
                <a:spcPct val="90000"/>
              </a:lnSpc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*   По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данным Минфина России на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12.09.2017</a:t>
            </a:r>
            <a:endParaRPr lang="ru-RU" sz="12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defTabSz="456564">
              <a:lnSpc>
                <a:spcPct val="90000"/>
              </a:lnSpc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** Требование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ч. 4.1 ст.23 Федерального закона №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307-ФЗ</a:t>
            </a:r>
          </a:p>
          <a:p>
            <a:pPr defTabSz="456564">
              <a:lnSpc>
                <a:spcPct val="90000"/>
              </a:lnSpc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*** По данным  Федерального казначейства</a:t>
            </a:r>
            <a:endParaRPr lang="ru-RU" sz="1200" dirty="0" smtClean="0">
              <a:solidFill>
                <a:srgbClr val="181717"/>
              </a:solidFill>
              <a:latin typeface="Calibri" panose="020F0502020204030204" pitchFamily="34" charset="0"/>
            </a:endParaRPr>
          </a:p>
          <a:p>
            <a:pPr marL="171211" indent="-171211" defTabSz="456564">
              <a:lnSpc>
                <a:spcPct val="90000"/>
              </a:lnSpc>
              <a:buFont typeface="Arial" charset="0"/>
              <a:buChar char="•"/>
            </a:pPr>
            <a:endParaRPr lang="ru-RU" sz="1200" dirty="0">
              <a:solidFill>
                <a:srgbClr val="181717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95924" y="4284375"/>
            <a:ext cx="4101987" cy="2073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144000" bIns="144000" anchor="t" anchorCtr="0">
            <a:noAutofit/>
          </a:bodyPr>
          <a:lstStyle/>
          <a:p>
            <a:pPr marL="144000" defTabSz="456564">
              <a:spcAft>
                <a:spcPts val="400"/>
              </a:spcAft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Аудиторские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заключения,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опубликованные в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2016 году,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отношении финансовых организаций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готовили </a:t>
            </a:r>
            <a:endParaRPr lang="ru-RU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+mj-ea"/>
              <a:cs typeface="Times New Roman" panose="02020603050405020304" pitchFamily="18" charset="0"/>
            </a:endParaRPr>
          </a:p>
          <a:p>
            <a:pPr marL="144000" defTabSz="456564"/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168</a:t>
            </a:r>
            <a:r>
              <a:rPr lang="ru-RU" kern="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8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аудиторских организаций </a:t>
            </a:r>
          </a:p>
          <a:p>
            <a:pPr marL="144000" defTabSz="456564">
              <a:spcAft>
                <a:spcPts val="600"/>
              </a:spcAft>
            </a:pPr>
            <a:endParaRPr lang="en-US" sz="16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+mj-ea"/>
              <a:cs typeface="Times New Roman" panose="02020603050405020304" pitchFamily="18" charset="0"/>
            </a:endParaRPr>
          </a:p>
          <a:p>
            <a:pPr marL="144000" defTabSz="456564"/>
            <a:endParaRPr lang="ru-RU" sz="16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95925" y="1024398"/>
            <a:ext cx="4137614" cy="27357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144000" rIns="0" bIns="144000" anchor="t" anchorCtr="0">
            <a:noAutofit/>
          </a:bodyPr>
          <a:lstStyle/>
          <a:p>
            <a:pPr marL="180000" lvl="1" defTabSz="456564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Вправе проводить аудит общественно значимых организаций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: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b="1" baseline="300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**</a:t>
            </a:r>
            <a:endParaRPr lang="ru-RU" sz="2000" b="1" baseline="30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44000" defTabSz="456564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1943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аудиторские организации</a:t>
            </a:r>
            <a:r>
              <a:rPr lang="ru-RU" baseline="300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*</a:t>
            </a:r>
            <a:endParaRPr lang="ru-RU" baseline="30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+mj-ea"/>
              <a:cs typeface="Times New Roman" panose="02020603050405020304" pitchFamily="18" charset="0"/>
            </a:endParaRPr>
          </a:p>
          <a:p>
            <a:pPr marL="144000" lvl="1" defTabSz="456564"/>
            <a:endParaRPr lang="ru-RU" sz="2000" b="1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44000" lvl="1" defTabSz="456564"/>
            <a:endParaRPr lang="ru-RU" sz="500" b="1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44000" lvl="1" defTabSz="456564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Проводили аудит ОЗХС  в 2016 году</a:t>
            </a:r>
          </a:p>
          <a:p>
            <a:pPr marL="144000" lvl="1" defTabSz="456564"/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743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аудиторские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организации***</a:t>
            </a:r>
          </a:p>
          <a:p>
            <a:pPr marL="144000" defTabSz="456564"/>
            <a:endParaRPr lang="ru-RU" sz="1600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+mj-ea"/>
              <a:cs typeface="Times New Roman" panose="02020603050405020304" pitchFamily="18" charset="0"/>
            </a:endParaRPr>
          </a:p>
          <a:p>
            <a:pPr marL="144000" defTabSz="456564"/>
            <a:endParaRPr lang="ru-RU" sz="1600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+mj-ea"/>
              <a:cs typeface="Times New Roman" panose="02020603050405020304" pitchFamily="18" charset="0"/>
            </a:endParaRPr>
          </a:p>
          <a:p>
            <a:pPr marL="144000" defTabSz="456564"/>
            <a:endParaRPr lang="ru-RU" sz="16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+mj-ea"/>
              <a:cs typeface="Times New Roman" panose="02020603050405020304" pitchFamily="18" charset="0"/>
            </a:endParaRPr>
          </a:p>
          <a:p>
            <a:pPr marL="144000" defTabSz="456564"/>
            <a:endParaRPr lang="ru-RU" sz="16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+mj-ea"/>
              <a:cs typeface="Times New Roman" panose="02020603050405020304" pitchFamily="18" charset="0"/>
            </a:endParaRPr>
          </a:p>
          <a:p>
            <a:pPr marL="144000" defTabSz="456564"/>
            <a:endParaRPr lang="ru-RU" sz="16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615873" y="1024398"/>
            <a:ext cx="4944475" cy="1824965"/>
          </a:xfrm>
          <a:prstGeom prst="homePlate">
            <a:avLst>
              <a:gd name="adj" fmla="val 36665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44000" rIns="144000" bIns="144000" rtlCol="0" anchor="t" anchorCtr="0"/>
          <a:lstStyle/>
          <a:p>
            <a:pPr marL="0" lvl="1" defTabSz="456564">
              <a:spcAft>
                <a:spcPts val="800"/>
              </a:spcAft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Субъекты аудиторской деятельности:</a:t>
            </a:r>
            <a:r>
              <a:rPr lang="ru-RU" sz="2000" b="1" baseline="300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56564">
              <a:lnSpc>
                <a:spcPts val="3500"/>
              </a:lnSpc>
              <a:spcBef>
                <a:spcPts val="200"/>
              </a:spcBef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19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21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аудитор</a:t>
            </a:r>
            <a:endParaRPr lang="ru-RU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56564">
              <a:lnSpc>
                <a:spcPts val="3500"/>
              </a:lnSpc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4305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аудиторских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организаций </a:t>
            </a:r>
          </a:p>
          <a:p>
            <a:pPr defTabSz="456564">
              <a:lnSpc>
                <a:spcPts val="3500"/>
              </a:lnSpc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625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индивидуальных аудиторов</a:t>
            </a:r>
            <a:endParaRPr lang="en-US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267736" y="399785"/>
            <a:ext cx="390193" cy="365125"/>
          </a:xfrm>
        </p:spPr>
        <p:txBody>
          <a:bodyPr/>
          <a:lstStyle/>
          <a:p>
            <a:fld id="{52903043-0BCD-43EE-9F6F-644330271C81}" type="slidenum">
              <a:rPr lang="ru-RU" sz="1050" smtClean="0">
                <a:solidFill>
                  <a:srgbClr val="AB5253"/>
                </a:solidFill>
                <a:latin typeface="Calibri" panose="020F0502020204030204" pitchFamily="34" charset="0"/>
              </a:rPr>
              <a:pPr/>
              <a:t>3</a:t>
            </a:fld>
            <a:endParaRPr lang="ru-RU" sz="1050" dirty="0">
              <a:solidFill>
                <a:srgbClr val="AB5253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5849" y="431555"/>
            <a:ext cx="185221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189"/>
            <a:r>
              <a:rPr lang="ru-RU" sz="1000" dirty="0" smtClean="0">
                <a:solidFill>
                  <a:srgbClr val="8A8A8D"/>
                </a:solidFill>
                <a:latin typeface="Calibri" panose="020F0502020204030204" pitchFamily="34" charset="0"/>
              </a:rPr>
              <a:t>Развитие регулирования </a:t>
            </a:r>
            <a:r>
              <a:rPr lang="ru-RU" sz="1000" dirty="0">
                <a:solidFill>
                  <a:srgbClr val="8A8A8D"/>
                </a:solidFill>
                <a:latin typeface="Calibri" panose="020F0502020204030204" pitchFamily="34" charset="0"/>
              </a:rPr>
              <a:t>аудиторской деятельности </a:t>
            </a:r>
            <a:endParaRPr lang="en-US" sz="800" cap="all" dirty="0">
              <a:solidFill>
                <a:srgbClr val="8A8A8D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2750018" y="273133"/>
            <a:ext cx="5044268" cy="56357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684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AB5253"/>
                </a:solidFill>
                <a:latin typeface="Calibri" panose="020F0502020204030204" pitchFamily="34" charset="0"/>
              </a:rPr>
              <a:t>Участн</a:t>
            </a:r>
            <a:r>
              <a:rPr lang="ru-RU" b="1" dirty="0">
                <a:latin typeface="Calibri" panose="020F0502020204030204" pitchFamily="34" charset="0"/>
              </a:rPr>
              <a:t>ик</a:t>
            </a:r>
            <a:r>
              <a:rPr lang="ru-RU" b="1" dirty="0">
                <a:solidFill>
                  <a:srgbClr val="AB5253"/>
                </a:solidFill>
                <a:latin typeface="Calibri" panose="020F0502020204030204" pitchFamily="34" charset="0"/>
              </a:rPr>
              <a:t>и аудиторского рынка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15873" y="3456375"/>
            <a:ext cx="4154527" cy="1941904"/>
            <a:chOff x="651387" y="3440665"/>
            <a:chExt cx="4154527" cy="1941904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1502538" y="3498610"/>
              <a:ext cx="3171146" cy="1009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t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Саморегулируемая </a:t>
              </a:r>
              <a:r>
                <a:rPr lang="ru-RU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организация аудиторов Ассоциация</a:t>
              </a:r>
              <a:endParaRPr lang="ru-RU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90000"/>
                </a:lnSpc>
              </a:pPr>
              <a:r>
                <a:rPr lang="ru-RU" b="1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«Российский союз аудиторов»</a:t>
              </a:r>
              <a:endParaRPr lang="ru-RU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387" y="3440665"/>
              <a:ext cx="690602" cy="828000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1502538" y="4621013"/>
              <a:ext cx="3303376" cy="76155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t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Саморегулируемая </a:t>
              </a:r>
              <a:r>
                <a:rPr lang="ru-RU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организация </a:t>
              </a:r>
              <a:r>
                <a:rPr lang="ru-RU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аудиторов Ассоциация </a:t>
              </a:r>
              <a:r>
                <a:rPr lang="ru-RU" b="1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«Содружество</a:t>
              </a:r>
              <a:r>
                <a:rPr lang="ru-RU" b="1" dirty="0" smtClea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» </a:t>
              </a:r>
              <a:endParaRPr lang="ru-RU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33" y="4642279"/>
              <a:ext cx="658350" cy="684000"/>
            </a:xfrm>
            <a:prstGeom prst="rect">
              <a:avLst/>
            </a:prstGeom>
          </p:spPr>
        </p:pic>
      </p:grpSp>
      <p:sp>
        <p:nvSpPr>
          <p:cNvPr id="20" name="Выгнутая влево стрелка 19"/>
          <p:cNvSpPr/>
          <p:nvPr/>
        </p:nvSpPr>
        <p:spPr>
          <a:xfrm>
            <a:off x="4805055" y="2225041"/>
            <a:ext cx="626213" cy="1419112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rgbClr val="BAD5DC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7263925" y="3838453"/>
            <a:ext cx="530361" cy="445921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rgbClr val="BAD5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4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3043-0BCD-43EE-9F6F-644330271C81}" type="slidenum">
              <a:rPr lang="ru-RU" sz="1050" smtClean="0">
                <a:solidFill>
                  <a:srgbClr val="AB5253"/>
                </a:solidFill>
                <a:latin typeface="Calibri" panose="020F0502020204030204" pitchFamily="34" charset="0"/>
              </a:rPr>
              <a:pPr/>
              <a:t>4</a:t>
            </a:fld>
            <a:endParaRPr lang="ru-RU" sz="1050" dirty="0">
              <a:solidFill>
                <a:srgbClr val="AB5253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9080" y="931656"/>
            <a:ext cx="914401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indent="361950" algn="just">
              <a:lnSpc>
                <a:spcPct val="90000"/>
              </a:lnSpc>
            </a:pP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849" y="431555"/>
            <a:ext cx="185221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000" dirty="0" smtClean="0">
                <a:solidFill>
                  <a:srgbClr val="8A8A8D"/>
                </a:solidFill>
                <a:latin typeface="Calibri" panose="020F0502020204030204" pitchFamily="34" charset="0"/>
              </a:rPr>
              <a:t>Развитие регулирования </a:t>
            </a:r>
            <a:r>
              <a:rPr lang="ru-RU" sz="1000" dirty="0">
                <a:solidFill>
                  <a:srgbClr val="8A8A8D"/>
                </a:solidFill>
                <a:latin typeface="Calibri" panose="020F0502020204030204" pitchFamily="34" charset="0"/>
              </a:rPr>
              <a:t>аудиторской деятельности </a:t>
            </a:r>
            <a:endParaRPr lang="en-US" sz="800" cap="all" dirty="0">
              <a:solidFill>
                <a:srgbClr val="8A8A8D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258883"/>
              </p:ext>
            </p:extLst>
          </p:nvPr>
        </p:nvGraphicFramePr>
        <p:xfrm>
          <a:off x="277261" y="987160"/>
          <a:ext cx="9220650" cy="375631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5719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37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49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Показатели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рынка аудиторских услуг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126000" marR="126000" marT="108000" marB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8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2015</a:t>
                      </a:r>
                      <a:endParaRPr lang="ru-RU" sz="1400" b="1" kern="12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6000" marR="126000" marT="108000" marB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73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</a:t>
                      </a:r>
                    </a:p>
                  </a:txBody>
                  <a:tcPr marL="126000" marR="126000" marT="108000" marB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73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Объем оказанных </a:t>
                      </a:r>
                      <a:r>
                        <a:rPr lang="ru-RU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услуг, млрд руб.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126000" marR="126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56,1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126000" marR="126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57,1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126000" marR="126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клиентов аудиторских организаций, бухгалтерская отчетность которых проаудирована, ед.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126000" marR="126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71 841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126000" marR="126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74 537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126000" marR="126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Из общих доходов за год, </a:t>
                      </a:r>
                      <a:r>
                        <a:rPr lang="ru-RU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доля (%)</a:t>
                      </a:r>
                      <a:r>
                        <a:rPr lang="ru-RU" sz="14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доходов от: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126000" marR="126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1" marR="46391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0000" lvl="1" indent="-216000" algn="l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–"/>
                      </a:pPr>
                      <a:r>
                        <a:rPr lang="ru-RU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проведения аудита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126000" marR="126000" marT="18000" marB="1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49,2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126000" marR="126000" marT="18000" marB="1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48,7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126000" marR="126000" marT="18000" marB="1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0000" lvl="1" indent="-216000" algn="l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–"/>
                      </a:pPr>
                      <a:r>
                        <a:rPr lang="ru-RU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оказания сопутствующих аудиту услуг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126000" marR="126000" marT="18000" marB="1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126000" marR="126000" marT="18000" marB="1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126000" marR="126000" marT="18000" marB="1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0000" lvl="1" indent="-216000" algn="l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–"/>
                      </a:pPr>
                      <a:r>
                        <a:rPr lang="ru-RU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оказания прочих услуг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126000" marR="126000" marT="18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46,8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126000" marR="126000" marT="18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48,6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126000" marR="126000" marT="18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Из общих доходов от проведения аудита за год доля (%) доходов от проведения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126000" marR="126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1" marR="46391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0000" lvl="1" indent="-216000" algn="l" defTabSz="685783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–"/>
                      </a:pPr>
                      <a:r>
                        <a:rPr lang="ru-RU" sz="14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обязательного аудита </a:t>
                      </a:r>
                    </a:p>
                  </a:txBody>
                  <a:tcPr marL="126000" marR="126000" marT="18000" marB="1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н/д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126000" marR="126000" marT="18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90,2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126000" marR="126000" marT="18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0000" lvl="1" indent="-216000" algn="l" defTabSz="685783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–"/>
                      </a:pPr>
                      <a:r>
                        <a:rPr lang="ru-RU" sz="14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инициативного аудита </a:t>
                      </a:r>
                    </a:p>
                  </a:txBody>
                  <a:tcPr marL="126000" marR="126000" marT="18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н/д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126000" marR="126000" marT="18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126000" marR="126000" marT="18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клиентов, относящихся к общественно значимым </a:t>
                      </a:r>
                      <a:r>
                        <a:rPr lang="ru-RU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организациям</a:t>
                      </a:r>
                      <a:r>
                        <a:rPr lang="ru-RU" sz="1400" b="0" baseline="30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  <a:r>
                        <a:rPr lang="ru-RU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ru-RU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бухгалтерская отчетность которых проаудирована, </a:t>
                      </a:r>
                      <a:r>
                        <a:rPr lang="ru-RU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ед.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126000" marR="126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н/д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126000" marR="126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3 940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126000" marR="126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7260" y="5828805"/>
            <a:ext cx="9095339" cy="8958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ru-RU" sz="1200" dirty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</a:rPr>
              <a:t>*Данные Минфина России </a:t>
            </a:r>
          </a:p>
          <a:p>
            <a:r>
              <a:rPr lang="ru-RU" sz="1200" dirty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</a:rPr>
              <a:t>** Общественно значимые </a:t>
            </a:r>
            <a:r>
              <a:rPr lang="ru-RU" sz="1200" dirty="0" smtClean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</a:rPr>
              <a:t>организации - организации</a:t>
            </a:r>
            <a:r>
              <a:rPr lang="ru-RU" sz="1200" dirty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</a:rPr>
              <a:t>, ценные бумаги которых допущены к обращению на организованных  торгах, кредитные и страховые </a:t>
            </a:r>
            <a:r>
              <a:rPr lang="ru-RU" sz="1200" dirty="0" smtClean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</a:rPr>
              <a:t>организации</a:t>
            </a:r>
            <a:r>
              <a:rPr lang="ru-RU" sz="1200" dirty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</a:rPr>
              <a:t>, негосударственные пенсионные фонды, организации, </a:t>
            </a:r>
            <a:r>
              <a:rPr lang="ru-RU" sz="1200" dirty="0" smtClean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</a:rPr>
              <a:t>в </a:t>
            </a:r>
            <a:r>
              <a:rPr lang="ru-RU" sz="1200" dirty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</a:rPr>
              <a:t>уставных (складочных) капиталах которых для государственной собственности составляет </a:t>
            </a:r>
            <a:r>
              <a:rPr lang="ru-RU" sz="1200" dirty="0" smtClean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</a:rPr>
              <a:t> не </a:t>
            </a:r>
            <a:r>
              <a:rPr lang="ru-RU" sz="1200" dirty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</a:rPr>
              <a:t>менее 25 процентов, государственные корпорации, государственные компании</a:t>
            </a:r>
          </a:p>
          <a:p>
            <a:endParaRPr lang="ru-RU" sz="1400" dirty="0" smtClean="0">
              <a:solidFill>
                <a:srgbClr val="B9B8BA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838203" y="201881"/>
            <a:ext cx="5044268" cy="69415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Calibri" panose="020F0502020204030204" pitchFamily="34" charset="0"/>
              </a:rPr>
              <a:t>Статистика рынка аудиторских услуг </a:t>
            </a:r>
            <a:br>
              <a:rPr lang="ru-RU" b="1" dirty="0" smtClean="0">
                <a:latin typeface="Calibri" panose="020F0502020204030204" pitchFamily="34" charset="0"/>
              </a:rPr>
            </a:br>
            <a:r>
              <a:rPr lang="ru-RU" sz="1600" dirty="0" smtClean="0">
                <a:latin typeface="Calibri" panose="020F0502020204030204" pitchFamily="34" charset="0"/>
              </a:rPr>
              <a:t>2015 – 2016 годы*</a:t>
            </a:r>
            <a:endParaRPr lang="ru-RU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24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9080" y="931656"/>
            <a:ext cx="914401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indent="361950" algn="just">
              <a:lnSpc>
                <a:spcPct val="90000"/>
              </a:lnSpc>
            </a:pP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2099" y="6128008"/>
            <a:ext cx="2655944" cy="41300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200" smtClean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</a:rPr>
              <a:t>*Данные Минфина России </a:t>
            </a:r>
            <a:endParaRPr lang="ru-RU" sz="1200" dirty="0" smtClean="0">
              <a:solidFill>
                <a:srgbClr val="E7E6E6">
                  <a:lumMod val="10000"/>
                </a:srgb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136065"/>
              </p:ext>
            </p:extLst>
          </p:nvPr>
        </p:nvGraphicFramePr>
        <p:xfrm>
          <a:off x="277261" y="987160"/>
          <a:ext cx="9220650" cy="369765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5719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37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49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Показатели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рынка аудиторских услуг </a:t>
                      </a:r>
                      <a:r>
                        <a:rPr lang="ru-RU" sz="1400" b="0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(продолжение)</a:t>
                      </a:r>
                      <a:endParaRPr lang="ru-RU" sz="1400" b="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126000" marR="126000" marT="108000" marB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7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83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2015</a:t>
                      </a:r>
                      <a:endParaRPr lang="ru-RU" sz="1400" b="1" kern="12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6000" marR="126000" marT="108000" marB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73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 </a:t>
                      </a:r>
                    </a:p>
                  </a:txBody>
                  <a:tcPr marL="126000" marR="126000" marT="108000" marB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73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Из общего количества клиентов, относящихся к общественно значимым организациям, отчетность </a:t>
                      </a:r>
                      <a:r>
                        <a:rPr lang="ru-RU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которых проаудирована, доля (%)</a:t>
                      </a:r>
                      <a:r>
                        <a:rPr lang="ru-RU" sz="14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клиентов, являющихся: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108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391" marR="46391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0000" lvl="1" indent="-216000" algn="l" defTabSz="685783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–"/>
                      </a:pPr>
                      <a:r>
                        <a:rPr lang="ru-RU" sz="14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организациями, ценные бумаги которых допущены </a:t>
                      </a:r>
                      <a:r>
                        <a:rPr lang="ru-RU" sz="14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14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4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 </a:t>
                      </a:r>
                      <a:r>
                        <a:rPr lang="ru-RU" sz="14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обращению на организованных торгах</a:t>
                      </a:r>
                    </a:p>
                  </a:txBody>
                  <a:tcPr marL="108000" marR="108000" marT="54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н/д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108000" marR="108000" marT="54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14,5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108000" marR="108000" marT="54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7748">
                <a:tc>
                  <a:txBody>
                    <a:bodyPr/>
                    <a:lstStyle/>
                    <a:p>
                      <a:pPr marL="360000" lvl="1" indent="-216000" algn="l" defTabSz="685783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–"/>
                      </a:pPr>
                      <a:r>
                        <a:rPr lang="ru-RU" sz="14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организациями, выпустившими проспект ценных бумаг</a:t>
                      </a:r>
                    </a:p>
                  </a:txBody>
                  <a:tcPr marL="108000" marR="108000" marT="54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н/д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108000" marR="108000" marT="54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108000" marR="108000" marT="54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7748">
                <a:tc>
                  <a:txBody>
                    <a:bodyPr/>
                    <a:lstStyle/>
                    <a:p>
                      <a:pPr marL="360000" lvl="1" indent="-216000" algn="l" defTabSz="685783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–"/>
                      </a:pPr>
                      <a:r>
                        <a:rPr lang="ru-RU" sz="14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кредитными организациями</a:t>
                      </a:r>
                    </a:p>
                  </a:txBody>
                  <a:tcPr marL="108000" marR="108000" marT="54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н/д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108000" marR="108000" marT="54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19,4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108000" marR="108000" marT="54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7748">
                <a:tc>
                  <a:txBody>
                    <a:bodyPr/>
                    <a:lstStyle/>
                    <a:p>
                      <a:pPr marL="360000" lvl="1" indent="-216000" algn="l" defTabSz="685783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–"/>
                      </a:pPr>
                      <a:r>
                        <a:rPr lang="ru-RU" sz="14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страховыми организациями и обществами взаимного страхования</a:t>
                      </a:r>
                    </a:p>
                  </a:txBody>
                  <a:tcPr marL="108000" marR="108000" marT="54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н/д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108000" marR="108000" marT="54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9,56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108000" marR="108000" marT="54000" marB="54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7748">
                <a:tc>
                  <a:txBody>
                    <a:bodyPr/>
                    <a:lstStyle/>
                    <a:p>
                      <a:pPr marL="360000" lvl="1" indent="-216000" algn="l" defTabSz="685783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–"/>
                      </a:pPr>
                      <a:r>
                        <a:rPr lang="ru-RU" sz="14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негосударственными пенсионными фондами</a:t>
                      </a:r>
                    </a:p>
                  </a:txBody>
                  <a:tcPr marL="108000" marR="108000" marT="54000" marB="54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н/д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108000" marR="108000" marT="54000" marB="54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108000" marR="108000" marT="54000" marB="54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6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7326">
                <a:tc>
                  <a:txBody>
                    <a:bodyPr/>
                    <a:lstStyle/>
                    <a:p>
                      <a:pPr marL="360000" lvl="1" indent="-216000" algn="l" defTabSz="685783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–"/>
                      </a:pPr>
                      <a:r>
                        <a:rPr lang="ru-RU" sz="14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организациями, в уставных (складочных) капиталах которых доля федеральной собственности составляет не менее 25%</a:t>
                      </a:r>
                    </a:p>
                  </a:txBody>
                  <a:tcPr marL="108000" marR="108000" marT="54000" marB="54000" anchor="ctr"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н/д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108000" marR="108000" marT="54000" marB="54000" anchor="ctr"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14,9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108000" marR="108000" marT="54000" marB="54000" anchor="ctr">
                    <a:solidFill>
                      <a:srgbClr val="F6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3652">
                <a:tc>
                  <a:txBody>
                    <a:bodyPr/>
                    <a:lstStyle/>
                    <a:p>
                      <a:pPr marL="360000" lvl="1" indent="-216000" algn="l" defTabSz="685783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–"/>
                      </a:pPr>
                      <a:r>
                        <a:rPr lang="ru-RU" sz="14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организациями, в уставных (складочных) капиталах которых доля собственности субъектов Российской Федерации составляет не менее 25%</a:t>
                      </a:r>
                    </a:p>
                  </a:txBody>
                  <a:tcPr marL="108000" marR="108000" marT="54000" marB="54000" anchor="ctr"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/>
                        </a:rPr>
                        <a:t>н/д</a:t>
                      </a:r>
                      <a:endParaRPr lang="ru-RU" sz="14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108000" marR="108000" marT="54000" marB="54000" anchor="ctr"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30,7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</a:endParaRPr>
                    </a:p>
                  </a:txBody>
                  <a:tcPr marL="108000" marR="108000" marT="54000" marB="54000" anchor="ctr">
                    <a:solidFill>
                      <a:srgbClr val="F6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838203" y="201881"/>
            <a:ext cx="5044268" cy="69415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Calibri" panose="020F0502020204030204" pitchFamily="34" charset="0"/>
              </a:rPr>
              <a:t>Статистика рынка аудиторских услуг </a:t>
            </a:r>
            <a:br>
              <a:rPr lang="ru-RU" b="1" dirty="0" smtClean="0">
                <a:latin typeface="Calibri" panose="020F0502020204030204" pitchFamily="34" charset="0"/>
              </a:rPr>
            </a:br>
            <a:r>
              <a:rPr lang="ru-RU" sz="1600" dirty="0" smtClean="0">
                <a:latin typeface="Calibri" panose="020F0502020204030204" pitchFamily="34" charset="0"/>
              </a:rPr>
              <a:t>2015 – 2016 годы*</a:t>
            </a:r>
            <a:endParaRPr lang="ru-RU" sz="1600" dirty="0">
              <a:latin typeface="Calibri" panose="020F0502020204030204" pitchFamily="34" charset="0"/>
            </a:endParaRPr>
          </a:p>
        </p:txBody>
      </p:sp>
      <p:sp>
        <p:nvSpPr>
          <p:cNvPr id="1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267736" y="399785"/>
            <a:ext cx="390193" cy="365125"/>
          </a:xfrm>
        </p:spPr>
        <p:txBody>
          <a:bodyPr/>
          <a:lstStyle/>
          <a:p>
            <a:fld id="{52903043-0BCD-43EE-9F6F-644330271C81}" type="slidenum">
              <a:rPr lang="ru-RU" sz="1050" smtClean="0">
                <a:solidFill>
                  <a:srgbClr val="AB5253"/>
                </a:solidFill>
                <a:latin typeface="Calibri" panose="020F0502020204030204" pitchFamily="34" charset="0"/>
              </a:rPr>
              <a:pPr/>
              <a:t>5</a:t>
            </a:fld>
            <a:endParaRPr lang="ru-RU" sz="1050" dirty="0">
              <a:solidFill>
                <a:srgbClr val="AB5253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849" y="431555"/>
            <a:ext cx="185221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000" dirty="0" smtClean="0">
                <a:solidFill>
                  <a:srgbClr val="8A8A8D"/>
                </a:solidFill>
                <a:latin typeface="Calibri" panose="020F0502020204030204" pitchFamily="34" charset="0"/>
              </a:rPr>
              <a:t>Развитие регулирования </a:t>
            </a:r>
            <a:r>
              <a:rPr lang="ru-RU" sz="1000" dirty="0">
                <a:solidFill>
                  <a:srgbClr val="8A8A8D"/>
                </a:solidFill>
                <a:latin typeface="Calibri" panose="020F0502020204030204" pitchFamily="34" charset="0"/>
              </a:rPr>
              <a:t>аудиторской деятельности </a:t>
            </a:r>
            <a:endParaRPr lang="en-US" sz="800" cap="all" dirty="0">
              <a:solidFill>
                <a:srgbClr val="8A8A8D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06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648974" y="3188760"/>
            <a:ext cx="3839892" cy="972000"/>
          </a:xfrm>
          <a:prstGeom prst="roundRect">
            <a:avLst/>
          </a:prstGeom>
          <a:solidFill>
            <a:srgbClr val="F4F2F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123448" rIns="108000" bIns="123448" numCol="1" spcCol="1270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dirty="0" smtClean="0">
                <a:solidFill>
                  <a:srgbClr val="AB5253">
                    <a:lumMod val="75000"/>
                  </a:srgb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3600" dirty="0">
                <a:solidFill>
                  <a:srgbClr val="AB5253">
                    <a:lumMod val="75000"/>
                  </a:srgb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ru-RU" sz="2000" dirty="0" smtClean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</a:rPr>
              <a:t>лицензий отозвано </a:t>
            </a:r>
            <a:r>
              <a:rPr lang="ru-RU" dirty="0" smtClean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</a:rPr>
              <a:t/>
            </a:r>
            <a:br>
              <a:rPr lang="ru-RU" dirty="0" smtClean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</a:rPr>
            </a:br>
            <a:r>
              <a:rPr lang="ru-RU" sz="2000" b="1" dirty="0" smtClean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</a:rPr>
              <a:t>за недостоверную отчетность</a:t>
            </a:r>
            <a:endParaRPr lang="ru-RU" sz="2000" b="1" dirty="0">
              <a:solidFill>
                <a:srgbClr val="E7E6E6">
                  <a:lumMod val="1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400033" y="3707174"/>
            <a:ext cx="2629009" cy="2104846"/>
          </a:xfrm>
          <a:prstGeom prst="roundRect">
            <a:avLst/>
          </a:prstGeom>
          <a:solidFill>
            <a:srgbClr val="F4F2F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678" tIns="137061" rIns="284678" bIns="137061" numCol="1" spcCol="1270" anchor="ctr" anchorCtr="0">
            <a:noAutofit/>
          </a:bodyPr>
          <a:lstStyle/>
          <a:p>
            <a:pPr defTabSz="355600">
              <a:spcBef>
                <a:spcPct val="0"/>
              </a:spcBef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в отношении 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3600" dirty="0">
                <a:solidFill>
                  <a:srgbClr val="AB5253">
                    <a:lumMod val="75000"/>
                  </a:srgb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71</a:t>
            </a:r>
            <a:r>
              <a:rPr lang="ru-RU" sz="3200" b="1" dirty="0" smtClean="0">
                <a:solidFill>
                  <a:srgbClr val="AB5253">
                    <a:lumMod val="75000"/>
                  </a:srgb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</a:rPr>
              <a:t>из</a:t>
            </a:r>
            <a:r>
              <a:rPr lang="ru-RU" sz="1600" b="1" dirty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ru-RU" sz="3600" dirty="0">
                <a:solidFill>
                  <a:srgbClr val="AB5253">
                    <a:lumMod val="75000"/>
                  </a:srgb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135</a:t>
            </a:r>
            <a:r>
              <a:rPr lang="ru-RU" sz="3200" b="1" dirty="0">
                <a:solidFill>
                  <a:srgbClr val="AB5253">
                    <a:lumMod val="75000"/>
                  </a:srgb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</a:p>
          <a:p>
            <a:pPr defTabSz="355600">
              <a:spcBef>
                <a:spcPct val="0"/>
              </a:spcBef>
            </a:pPr>
            <a:r>
              <a:rPr lang="ru-RU" sz="2000" dirty="0" smtClean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</a:rPr>
              <a:t>случаев отзыва </a:t>
            </a:r>
            <a:br>
              <a:rPr lang="ru-RU" sz="2000" dirty="0" smtClean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</a:rPr>
            </a:br>
            <a:r>
              <a:rPr lang="ru-RU" sz="2000" b="1" dirty="0" smtClean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</a:rPr>
              <a:t>требуется</a:t>
            </a:r>
            <a:r>
              <a:rPr lang="ru-RU" sz="2000" dirty="0" smtClean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</a:rPr>
              <a:t> </a:t>
            </a:r>
          </a:p>
          <a:p>
            <a:pPr defTabSz="355600">
              <a:spcBef>
                <a:spcPct val="0"/>
              </a:spcBef>
            </a:pPr>
            <a:r>
              <a:rPr lang="ru-RU" sz="2000" b="1" dirty="0" smtClean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</a:rPr>
              <a:t>проверка</a:t>
            </a:r>
            <a:r>
              <a:rPr lang="en-US" sz="2000" b="1" dirty="0" smtClean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</a:rPr>
              <a:t>АЗ</a:t>
            </a:r>
          </a:p>
        </p:txBody>
      </p:sp>
      <p:sp>
        <p:nvSpPr>
          <p:cNvPr id="4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267736" y="399785"/>
            <a:ext cx="390193" cy="365125"/>
          </a:xfrm>
        </p:spPr>
        <p:txBody>
          <a:bodyPr/>
          <a:lstStyle/>
          <a:p>
            <a:fld id="{52903043-0BCD-43EE-9F6F-644330271C81}" type="slidenum">
              <a:rPr lang="ru-RU" sz="1050" smtClean="0">
                <a:solidFill>
                  <a:srgbClr val="AB5253"/>
                </a:solidFill>
                <a:latin typeface="Calibri" panose="020F0502020204030204" pitchFamily="34" charset="0"/>
              </a:rPr>
              <a:pPr/>
              <a:t>6</a:t>
            </a:fld>
            <a:endParaRPr lang="ru-RU" sz="1050" dirty="0">
              <a:solidFill>
                <a:srgbClr val="AB5253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5849" y="431555"/>
            <a:ext cx="185221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000" dirty="0" smtClean="0">
                <a:solidFill>
                  <a:srgbClr val="8A8A8D"/>
                </a:solidFill>
                <a:latin typeface="Calibri" panose="020F0502020204030204" pitchFamily="34" charset="0"/>
              </a:rPr>
              <a:t>Развитие регулирования </a:t>
            </a:r>
            <a:r>
              <a:rPr lang="ru-RU" sz="1000" dirty="0">
                <a:solidFill>
                  <a:srgbClr val="8A8A8D"/>
                </a:solidFill>
                <a:latin typeface="Calibri" panose="020F0502020204030204" pitchFamily="34" charset="0"/>
              </a:rPr>
              <a:t>аудиторской деятельности </a:t>
            </a:r>
            <a:endParaRPr lang="en-US" sz="800" cap="all" dirty="0">
              <a:solidFill>
                <a:srgbClr val="8A8A8D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2750018" y="273133"/>
            <a:ext cx="5044268" cy="56357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684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AB5253"/>
                </a:solidFill>
                <a:latin typeface="Calibri" panose="020F0502020204030204" pitchFamily="34" charset="0"/>
              </a:rPr>
              <a:t>Аудиторские заключения </a:t>
            </a:r>
            <a:r>
              <a:rPr lang="ru-RU" b="1" dirty="0" smtClean="0">
                <a:solidFill>
                  <a:srgbClr val="AB5253"/>
                </a:solidFill>
                <a:latin typeface="Calibri" panose="020F0502020204030204" pitchFamily="34" charset="0"/>
              </a:rPr>
              <a:t>и </a:t>
            </a:r>
            <a:r>
              <a:rPr lang="ru-RU" b="1" dirty="0">
                <a:solidFill>
                  <a:srgbClr val="AB5253"/>
                </a:solidFill>
                <a:latin typeface="Calibri" panose="020F0502020204030204" pitchFamily="34" charset="0"/>
              </a:rPr>
              <a:t>отзыв лицензий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930" y="1190847"/>
            <a:ext cx="8882795" cy="19989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300"/>
              </a:spcAft>
            </a:pP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В </a:t>
            </a:r>
            <a:r>
              <a:rPr lang="ru-RU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2015–2017 </a:t>
            </a: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гг. </a:t>
            </a:r>
            <a:r>
              <a:rPr lang="ru-RU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отозвано </a:t>
            </a:r>
          </a:p>
          <a:p>
            <a:pPr>
              <a:lnSpc>
                <a:spcPts val="3900"/>
              </a:lnSpc>
            </a:pPr>
            <a:r>
              <a:rPr lang="ru-RU" sz="3600" dirty="0" smtClean="0">
                <a:solidFill>
                  <a:srgbClr val="AB5253">
                    <a:lumMod val="75000"/>
                  </a:srgb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135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лицензий кредитных организаций, в отношении которых представлено  </a:t>
            </a:r>
          </a:p>
          <a:p>
            <a:pPr>
              <a:lnSpc>
                <a:spcPts val="3900"/>
              </a:lnSpc>
            </a:pPr>
            <a:r>
              <a:rPr lang="en-US" sz="3600" dirty="0">
                <a:solidFill>
                  <a:srgbClr val="8B797C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3600" dirty="0">
                <a:solidFill>
                  <a:srgbClr val="8B797C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67 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аудиторских заключений (в том числе в отношении отчетности по МСФО),</a:t>
            </a:r>
          </a:p>
          <a:p>
            <a:pPr>
              <a:lnSpc>
                <a:spcPts val="3900"/>
              </a:lnSpc>
            </a:pPr>
            <a:r>
              <a:rPr lang="en-US" sz="3600" dirty="0">
                <a:solidFill>
                  <a:srgbClr val="8B797C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3600" dirty="0">
                <a:solidFill>
                  <a:srgbClr val="8B797C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27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из них содержат </a:t>
            </a:r>
            <a:r>
              <a:rPr lang="ru-RU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немодифицированное</a:t>
            </a: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мнение </a:t>
            </a:r>
          </a:p>
        </p:txBody>
      </p:sp>
      <p:sp>
        <p:nvSpPr>
          <p:cNvPr id="5" name="Левая фигурная скобка 4"/>
          <p:cNvSpPr/>
          <p:nvPr/>
        </p:nvSpPr>
        <p:spPr>
          <a:xfrm rot="10800000">
            <a:off x="4607617" y="3395336"/>
            <a:ext cx="594760" cy="2790703"/>
          </a:xfrm>
          <a:prstGeom prst="leftBrace">
            <a:avLst>
              <a:gd name="adj1" fmla="val 78281"/>
              <a:gd name="adj2" fmla="val 5015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A8A8D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48974" y="4296253"/>
            <a:ext cx="3839892" cy="972000"/>
          </a:xfrm>
          <a:prstGeom prst="roundRect">
            <a:avLst/>
          </a:prstGeom>
          <a:solidFill>
            <a:srgbClr val="F4F2F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123448" rIns="108000" bIns="123448" numCol="1" spcCol="1270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ru-RU" sz="3600" dirty="0" smtClean="0">
                <a:solidFill>
                  <a:srgbClr val="AB5253">
                    <a:lumMod val="75000"/>
                  </a:srgb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35</a:t>
            </a:r>
            <a:r>
              <a:rPr lang="ru-RU" sz="3200" b="1" dirty="0" smtClean="0">
                <a:solidFill>
                  <a:srgbClr val="AB5253">
                    <a:lumMod val="75000"/>
                  </a:srgb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</a:rPr>
              <a:t>лицензий </a:t>
            </a:r>
            <a:r>
              <a:rPr lang="ru-RU" sz="2000" dirty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</a:rPr>
              <a:t>отозвано </a:t>
            </a:r>
            <a:r>
              <a:rPr lang="ru-RU" dirty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</a:rPr>
              <a:t/>
            </a:r>
            <a:br>
              <a:rPr lang="ru-RU" dirty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</a:rPr>
            </a:br>
            <a:r>
              <a:rPr lang="ru-RU" sz="2000" b="1" dirty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</a:rPr>
              <a:t>за нарушение ПОД</a:t>
            </a:r>
            <a:r>
              <a:rPr lang="en-US" sz="2000" b="1" dirty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</a:rPr>
              <a:t>/</a:t>
            </a:r>
            <a:r>
              <a:rPr lang="ru-RU" sz="2000" b="1" dirty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</a:rPr>
              <a:t>ФТ</a:t>
            </a:r>
            <a:endParaRPr lang="en-US" sz="2000" b="1" dirty="0">
              <a:solidFill>
                <a:srgbClr val="E7E6E6">
                  <a:lumMod val="1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48974" y="5415620"/>
            <a:ext cx="3839892" cy="972000"/>
          </a:xfrm>
          <a:prstGeom prst="roundRect">
            <a:avLst/>
          </a:prstGeom>
          <a:solidFill>
            <a:srgbClr val="F4F2F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123448" rIns="108000" bIns="123448" numCol="1" spcCol="1270" anchor="ctr" anchorCtr="0">
            <a:noAutofit/>
          </a:bodyPr>
          <a:lstStyle/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dirty="0" smtClean="0">
                <a:solidFill>
                  <a:srgbClr val="AB5253">
                    <a:lumMod val="75000"/>
                  </a:srgb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21</a:t>
            </a:r>
            <a:r>
              <a:rPr lang="ru-RU" sz="3200" b="1" dirty="0" smtClean="0">
                <a:solidFill>
                  <a:srgbClr val="AB5253">
                    <a:lumMod val="75000"/>
                  </a:srgb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</a:rPr>
              <a:t>лицензий </a:t>
            </a:r>
            <a:r>
              <a:rPr lang="ru-RU" sz="2000" dirty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</a:rPr>
              <a:t>отозвано </a:t>
            </a:r>
            <a:r>
              <a:rPr lang="ru-RU" dirty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</a:rPr>
              <a:t/>
            </a:r>
            <a:br>
              <a:rPr lang="ru-RU" dirty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</a:rPr>
            </a:br>
            <a:r>
              <a:rPr lang="ru-RU" sz="2000" b="1" dirty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</a:rPr>
              <a:t>за сомнительные </a:t>
            </a:r>
            <a:r>
              <a:rPr lang="ru-RU" sz="2000" b="1" dirty="0" smtClean="0">
                <a:solidFill>
                  <a:srgbClr val="E7E6E6">
                    <a:lumMod val="10000"/>
                  </a:srgbClr>
                </a:solidFill>
                <a:latin typeface="Calibri" panose="020F0502020204030204" pitchFamily="34" charset="0"/>
              </a:rPr>
              <a:t>операции</a:t>
            </a:r>
            <a:endParaRPr lang="ru-RU" sz="2000" b="1" dirty="0">
              <a:solidFill>
                <a:srgbClr val="E7E6E6">
                  <a:lumMod val="10000"/>
                </a:srgb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699552" y="4150536"/>
            <a:ext cx="45719" cy="13658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endParaRPr lang="ru-RU" sz="1600" dirty="0">
              <a:solidFill>
                <a:srgbClr val="B9B8BA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78570" y="2487005"/>
            <a:ext cx="2679032" cy="900000"/>
          </a:xfrm>
          <a:prstGeom prst="roundRect">
            <a:avLst/>
          </a:prstGeom>
          <a:solidFill>
            <a:srgbClr val="F4F2F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108000" rIns="108000" bIns="108000" numCol="1" spcCol="1270" anchor="ctr" anchorCtr="0">
            <a:noAutofit/>
          </a:bodyPr>
          <a:lstStyle/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rgbClr val="181717"/>
                </a:solidFill>
                <a:latin typeface="Calibri" panose="020F0502020204030204" pitchFamily="34" charset="0"/>
              </a:rPr>
              <a:t>Страховые </a:t>
            </a:r>
            <a:r>
              <a:rPr lang="ru-RU" b="1" dirty="0" smtClean="0">
                <a:solidFill>
                  <a:srgbClr val="181717"/>
                </a:solidFill>
                <a:latin typeface="Calibri" panose="020F0502020204030204" pitchFamily="34" charset="0"/>
              </a:rPr>
              <a:t/>
            </a:r>
            <a:br>
              <a:rPr lang="ru-RU" b="1" dirty="0" smtClean="0">
                <a:solidFill>
                  <a:srgbClr val="181717"/>
                </a:solidFill>
                <a:latin typeface="Calibri" panose="020F0502020204030204" pitchFamily="34" charset="0"/>
              </a:rPr>
            </a:br>
            <a:r>
              <a:rPr lang="ru-RU" b="1" dirty="0" smtClean="0">
                <a:solidFill>
                  <a:srgbClr val="181717"/>
                </a:solidFill>
                <a:latin typeface="Calibri" panose="020F0502020204030204" pitchFamily="34" charset="0"/>
              </a:rPr>
              <a:t>организации</a:t>
            </a:r>
            <a:endParaRPr lang="ru-RU" b="1" dirty="0">
              <a:solidFill>
                <a:srgbClr val="181717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3825112" y="2451380"/>
            <a:ext cx="5686699" cy="873714"/>
          </a:xfrm>
          <a:custGeom>
            <a:avLst/>
            <a:gdLst>
              <a:gd name="connsiteX0" fmla="*/ 0 w 1086471"/>
              <a:gd name="connsiteY0" fmla="*/ 67904 h 679044"/>
              <a:gd name="connsiteX1" fmla="*/ 67904 w 1086471"/>
              <a:gd name="connsiteY1" fmla="*/ 0 h 679044"/>
              <a:gd name="connsiteX2" fmla="*/ 1018567 w 1086471"/>
              <a:gd name="connsiteY2" fmla="*/ 0 h 679044"/>
              <a:gd name="connsiteX3" fmla="*/ 1086471 w 1086471"/>
              <a:gd name="connsiteY3" fmla="*/ 67904 h 679044"/>
              <a:gd name="connsiteX4" fmla="*/ 1086471 w 1086471"/>
              <a:gd name="connsiteY4" fmla="*/ 611140 h 679044"/>
              <a:gd name="connsiteX5" fmla="*/ 1018567 w 1086471"/>
              <a:gd name="connsiteY5" fmla="*/ 679044 h 679044"/>
              <a:gd name="connsiteX6" fmla="*/ 67904 w 1086471"/>
              <a:gd name="connsiteY6" fmla="*/ 679044 h 679044"/>
              <a:gd name="connsiteX7" fmla="*/ 0 w 1086471"/>
              <a:gd name="connsiteY7" fmla="*/ 611140 h 679044"/>
              <a:gd name="connsiteX8" fmla="*/ 0 w 1086471"/>
              <a:gd name="connsiteY8" fmla="*/ 67904 h 67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6471" h="679044">
                <a:moveTo>
                  <a:pt x="0" y="67904"/>
                </a:moveTo>
                <a:cubicBezTo>
                  <a:pt x="0" y="30402"/>
                  <a:pt x="30402" y="0"/>
                  <a:pt x="67904" y="0"/>
                </a:cubicBezTo>
                <a:lnTo>
                  <a:pt x="1018567" y="0"/>
                </a:lnTo>
                <a:cubicBezTo>
                  <a:pt x="1056069" y="0"/>
                  <a:pt x="1086471" y="30402"/>
                  <a:pt x="1086471" y="67904"/>
                </a:cubicBezTo>
                <a:lnTo>
                  <a:pt x="1086471" y="611140"/>
                </a:lnTo>
                <a:cubicBezTo>
                  <a:pt x="1086471" y="648642"/>
                  <a:pt x="1056069" y="679044"/>
                  <a:pt x="1018567" y="679044"/>
                </a:cubicBezTo>
                <a:lnTo>
                  <a:pt x="67904" y="679044"/>
                </a:lnTo>
                <a:cubicBezTo>
                  <a:pt x="30402" y="679044"/>
                  <a:pt x="0" y="648642"/>
                  <a:pt x="0" y="611140"/>
                </a:cubicBezTo>
                <a:lnTo>
                  <a:pt x="0" y="679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00" tIns="36000" rIns="108000" bIns="72000" numCol="1" spcCol="1270" anchor="t" anchorCtr="0">
            <a:noAutofit/>
          </a:bodyPr>
          <a:lstStyle/>
          <a:p>
            <a:pPr defTabSz="533400">
              <a:spcBef>
                <a:spcPct val="0"/>
              </a:spcBef>
            </a:pPr>
            <a:r>
              <a:rPr lang="ru-RU" sz="3600" dirty="0" smtClean="0">
                <a:solidFill>
                  <a:srgbClr val="AB5253">
                    <a:lumMod val="75000"/>
                  </a:srgbClr>
                </a:solidFill>
                <a:latin typeface="Calibri Light" panose="020F0302020204030204" pitchFamily="34" charset="0"/>
              </a:rPr>
              <a:t>76%</a:t>
            </a:r>
            <a:r>
              <a:rPr lang="ru-RU" sz="36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немодифицированное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мнение</a:t>
            </a:r>
          </a:p>
          <a:p>
            <a:pPr defTabSz="533400">
              <a:spcBef>
                <a:spcPct val="0"/>
              </a:spcBef>
            </a:pPr>
            <a:r>
              <a:rPr lang="ru-RU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 10 </a:t>
            </a: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из 13 </a:t>
            </a:r>
            <a:r>
              <a:rPr lang="ru-RU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случаев аннулирования лицензии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78569" y="3548073"/>
            <a:ext cx="2679031" cy="900000"/>
          </a:xfrm>
          <a:prstGeom prst="roundRect">
            <a:avLst/>
          </a:prstGeom>
          <a:solidFill>
            <a:srgbClr val="F4F2F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108000" rIns="108000" bIns="108000" numCol="1" spcCol="1270" anchor="ctr" anchorCtr="0">
            <a:noAutofit/>
          </a:bodyPr>
          <a:lstStyle/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rgbClr val="181717"/>
                </a:solidFill>
                <a:latin typeface="Calibri" panose="020F0502020204030204" pitchFamily="34" charset="0"/>
              </a:rPr>
              <a:t>Негосударственные пенсионные фонды</a:t>
            </a:r>
          </a:p>
        </p:txBody>
      </p:sp>
      <p:sp>
        <p:nvSpPr>
          <p:cNvPr id="26" name="Полилиния 25"/>
          <p:cNvSpPr/>
          <p:nvPr/>
        </p:nvSpPr>
        <p:spPr>
          <a:xfrm>
            <a:off x="3825112" y="3548073"/>
            <a:ext cx="5818916" cy="967378"/>
          </a:xfrm>
          <a:custGeom>
            <a:avLst/>
            <a:gdLst>
              <a:gd name="connsiteX0" fmla="*/ 0 w 1086471"/>
              <a:gd name="connsiteY0" fmla="*/ 67904 h 679044"/>
              <a:gd name="connsiteX1" fmla="*/ 67904 w 1086471"/>
              <a:gd name="connsiteY1" fmla="*/ 0 h 679044"/>
              <a:gd name="connsiteX2" fmla="*/ 1018567 w 1086471"/>
              <a:gd name="connsiteY2" fmla="*/ 0 h 679044"/>
              <a:gd name="connsiteX3" fmla="*/ 1086471 w 1086471"/>
              <a:gd name="connsiteY3" fmla="*/ 67904 h 679044"/>
              <a:gd name="connsiteX4" fmla="*/ 1086471 w 1086471"/>
              <a:gd name="connsiteY4" fmla="*/ 611140 h 679044"/>
              <a:gd name="connsiteX5" fmla="*/ 1018567 w 1086471"/>
              <a:gd name="connsiteY5" fmla="*/ 679044 h 679044"/>
              <a:gd name="connsiteX6" fmla="*/ 67904 w 1086471"/>
              <a:gd name="connsiteY6" fmla="*/ 679044 h 679044"/>
              <a:gd name="connsiteX7" fmla="*/ 0 w 1086471"/>
              <a:gd name="connsiteY7" fmla="*/ 611140 h 679044"/>
              <a:gd name="connsiteX8" fmla="*/ 0 w 1086471"/>
              <a:gd name="connsiteY8" fmla="*/ 67904 h 67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6471" h="679044">
                <a:moveTo>
                  <a:pt x="0" y="67904"/>
                </a:moveTo>
                <a:cubicBezTo>
                  <a:pt x="0" y="30402"/>
                  <a:pt x="30402" y="0"/>
                  <a:pt x="67904" y="0"/>
                </a:cubicBezTo>
                <a:lnTo>
                  <a:pt x="1018567" y="0"/>
                </a:lnTo>
                <a:cubicBezTo>
                  <a:pt x="1056069" y="0"/>
                  <a:pt x="1086471" y="30402"/>
                  <a:pt x="1086471" y="67904"/>
                </a:cubicBezTo>
                <a:lnTo>
                  <a:pt x="1086471" y="611140"/>
                </a:lnTo>
                <a:cubicBezTo>
                  <a:pt x="1086471" y="648642"/>
                  <a:pt x="1056069" y="679044"/>
                  <a:pt x="1018567" y="679044"/>
                </a:cubicBezTo>
                <a:lnTo>
                  <a:pt x="67904" y="679044"/>
                </a:lnTo>
                <a:cubicBezTo>
                  <a:pt x="30402" y="679044"/>
                  <a:pt x="0" y="648642"/>
                  <a:pt x="0" y="611140"/>
                </a:cubicBezTo>
                <a:lnTo>
                  <a:pt x="0" y="679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00" tIns="36000" rIns="108000" bIns="72000" numCol="1" spcCol="1270" anchor="t" anchorCtr="0">
            <a:noAutofit/>
          </a:bodyPr>
          <a:lstStyle/>
          <a:p>
            <a:pPr defTabSz="533400">
              <a:spcBef>
                <a:spcPct val="0"/>
              </a:spcBef>
            </a:pPr>
            <a:r>
              <a:rPr lang="ru-RU" sz="3600" dirty="0" smtClean="0">
                <a:solidFill>
                  <a:srgbClr val="AB5253">
                    <a:lumMod val="75000"/>
                  </a:srgbClr>
                </a:solidFill>
                <a:latin typeface="Calibri Light" panose="020F0302020204030204" pitchFamily="34" charset="0"/>
              </a:rPr>
              <a:t>91</a:t>
            </a:r>
            <a:r>
              <a:rPr lang="ru-RU" sz="2800" dirty="0" smtClean="0">
                <a:solidFill>
                  <a:srgbClr val="AB5253">
                    <a:lumMod val="75000"/>
                  </a:srgbClr>
                </a:solidFill>
                <a:latin typeface="Calibri Light" panose="020F0302020204030204" pitchFamily="34" charset="0"/>
              </a:rPr>
              <a:t>%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немодифицированное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 мнение </a:t>
            </a:r>
            <a:endParaRPr lang="ru-RU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533400">
              <a:spcBef>
                <a:spcPct val="0"/>
              </a:spcBef>
            </a:pPr>
            <a:r>
              <a:rPr lang="ru-RU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 11 </a:t>
            </a: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из 12 </a:t>
            </a:r>
            <a:r>
              <a:rPr lang="ru-RU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случаев </a:t>
            </a: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аннулирования </a:t>
            </a:r>
            <a:r>
              <a:rPr lang="ru-RU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лицензии</a:t>
            </a:r>
            <a:endParaRPr lang="ru-RU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78569" y="4624333"/>
            <a:ext cx="2679031" cy="900000"/>
          </a:xfrm>
          <a:prstGeom prst="roundRect">
            <a:avLst/>
          </a:prstGeom>
          <a:solidFill>
            <a:srgbClr val="F4F2F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108000" rIns="108000" bIns="108000" numCol="1" spcCol="1270" anchor="ctr" anchorCtr="0">
            <a:noAutofit/>
          </a:bodyPr>
          <a:lstStyle/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rgbClr val="181717"/>
                </a:solidFill>
                <a:latin typeface="Calibri" panose="020F0502020204030204" pitchFamily="34" charset="0"/>
              </a:rPr>
              <a:t>Управляющие </a:t>
            </a:r>
            <a:br>
              <a:rPr lang="ru-RU" b="1" dirty="0">
                <a:solidFill>
                  <a:srgbClr val="181717"/>
                </a:solidFill>
                <a:latin typeface="Calibri" panose="020F0502020204030204" pitchFamily="34" charset="0"/>
              </a:rPr>
            </a:br>
            <a:r>
              <a:rPr lang="ru-RU" b="1" dirty="0">
                <a:solidFill>
                  <a:srgbClr val="181717"/>
                </a:solidFill>
                <a:latin typeface="Calibri" panose="020F0502020204030204" pitchFamily="34" charset="0"/>
              </a:rPr>
              <a:t>компании</a:t>
            </a:r>
          </a:p>
        </p:txBody>
      </p:sp>
      <p:sp>
        <p:nvSpPr>
          <p:cNvPr id="29" name="Полилиния 28"/>
          <p:cNvSpPr/>
          <p:nvPr/>
        </p:nvSpPr>
        <p:spPr>
          <a:xfrm>
            <a:off x="3825112" y="4587500"/>
            <a:ext cx="5718489" cy="999526"/>
          </a:xfrm>
          <a:custGeom>
            <a:avLst/>
            <a:gdLst>
              <a:gd name="connsiteX0" fmla="*/ 0 w 1086471"/>
              <a:gd name="connsiteY0" fmla="*/ 67904 h 679044"/>
              <a:gd name="connsiteX1" fmla="*/ 67904 w 1086471"/>
              <a:gd name="connsiteY1" fmla="*/ 0 h 679044"/>
              <a:gd name="connsiteX2" fmla="*/ 1018567 w 1086471"/>
              <a:gd name="connsiteY2" fmla="*/ 0 h 679044"/>
              <a:gd name="connsiteX3" fmla="*/ 1086471 w 1086471"/>
              <a:gd name="connsiteY3" fmla="*/ 67904 h 679044"/>
              <a:gd name="connsiteX4" fmla="*/ 1086471 w 1086471"/>
              <a:gd name="connsiteY4" fmla="*/ 611140 h 679044"/>
              <a:gd name="connsiteX5" fmla="*/ 1018567 w 1086471"/>
              <a:gd name="connsiteY5" fmla="*/ 679044 h 679044"/>
              <a:gd name="connsiteX6" fmla="*/ 67904 w 1086471"/>
              <a:gd name="connsiteY6" fmla="*/ 679044 h 679044"/>
              <a:gd name="connsiteX7" fmla="*/ 0 w 1086471"/>
              <a:gd name="connsiteY7" fmla="*/ 611140 h 679044"/>
              <a:gd name="connsiteX8" fmla="*/ 0 w 1086471"/>
              <a:gd name="connsiteY8" fmla="*/ 67904 h 67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6471" h="679044">
                <a:moveTo>
                  <a:pt x="0" y="67904"/>
                </a:moveTo>
                <a:cubicBezTo>
                  <a:pt x="0" y="30402"/>
                  <a:pt x="30402" y="0"/>
                  <a:pt x="67904" y="0"/>
                </a:cubicBezTo>
                <a:lnTo>
                  <a:pt x="1018567" y="0"/>
                </a:lnTo>
                <a:cubicBezTo>
                  <a:pt x="1056069" y="0"/>
                  <a:pt x="1086471" y="30402"/>
                  <a:pt x="1086471" y="67904"/>
                </a:cubicBezTo>
                <a:lnTo>
                  <a:pt x="1086471" y="611140"/>
                </a:lnTo>
                <a:cubicBezTo>
                  <a:pt x="1086471" y="648642"/>
                  <a:pt x="1056069" y="679044"/>
                  <a:pt x="1018567" y="679044"/>
                </a:cubicBezTo>
                <a:lnTo>
                  <a:pt x="67904" y="679044"/>
                </a:lnTo>
                <a:cubicBezTo>
                  <a:pt x="30402" y="679044"/>
                  <a:pt x="0" y="648642"/>
                  <a:pt x="0" y="611140"/>
                </a:cubicBezTo>
                <a:lnTo>
                  <a:pt x="0" y="679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00" tIns="36000" rIns="108000" bIns="72000" numCol="1" spcCol="1270" anchor="t" anchorCtr="0">
            <a:noAutofit/>
          </a:bodyPr>
          <a:lstStyle/>
          <a:p>
            <a:pPr defTabSz="533400">
              <a:spcBef>
                <a:spcPct val="0"/>
              </a:spcBef>
            </a:pPr>
            <a:r>
              <a:rPr lang="ru-RU" sz="3600" dirty="0" smtClean="0">
                <a:solidFill>
                  <a:srgbClr val="AB5253">
                    <a:lumMod val="75000"/>
                  </a:srgbClr>
                </a:solidFill>
                <a:latin typeface="Calibri Light" panose="020F0302020204030204" pitchFamily="34" charset="0"/>
              </a:rPr>
              <a:t>100</a:t>
            </a:r>
            <a:r>
              <a:rPr lang="ru-RU" sz="2800" dirty="0" smtClean="0">
                <a:solidFill>
                  <a:srgbClr val="AB5253">
                    <a:lumMod val="75000"/>
                  </a:srgbClr>
                </a:solidFill>
                <a:latin typeface="Calibri Light" panose="020F0302020204030204" pitchFamily="34" charset="0"/>
              </a:rPr>
              <a:t>%</a:t>
            </a:r>
            <a:r>
              <a:rPr lang="ru-RU" sz="3600" dirty="0" smtClean="0">
                <a:solidFill>
                  <a:srgbClr val="AB5253">
                    <a:lumMod val="75000"/>
                  </a:srgbClr>
                </a:solidFill>
                <a:latin typeface="Calibri Light" panose="020F03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немодифицированное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 мнение </a:t>
            </a:r>
            <a:endParaRPr lang="ru-RU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533400">
              <a:spcBef>
                <a:spcPct val="0"/>
              </a:spcBef>
            </a:pPr>
            <a:r>
              <a:rPr lang="ru-RU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 8 </a:t>
            </a: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из 8 </a:t>
            </a:r>
            <a:r>
              <a:rPr lang="ru-RU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случаев аннулирования лицензии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267736" y="399785"/>
            <a:ext cx="390193" cy="365125"/>
          </a:xfrm>
        </p:spPr>
        <p:txBody>
          <a:bodyPr/>
          <a:lstStyle/>
          <a:p>
            <a:fld id="{52903043-0BCD-43EE-9F6F-644330271C81}" type="slidenum">
              <a:rPr lang="ru-RU" sz="1050" smtClean="0">
                <a:solidFill>
                  <a:srgbClr val="AB5253"/>
                </a:solidFill>
                <a:latin typeface="Calibri" panose="020F0502020204030204" pitchFamily="34" charset="0"/>
              </a:rPr>
              <a:pPr/>
              <a:t>7</a:t>
            </a:fld>
            <a:endParaRPr lang="ru-RU" sz="1050" dirty="0">
              <a:solidFill>
                <a:srgbClr val="AB5253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5849" y="431555"/>
            <a:ext cx="185221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000" dirty="0" smtClean="0">
                <a:solidFill>
                  <a:srgbClr val="8A8A8D"/>
                </a:solidFill>
                <a:latin typeface="Calibri" panose="020F0502020204030204" pitchFamily="34" charset="0"/>
              </a:rPr>
              <a:t>Развитие регулирования </a:t>
            </a:r>
            <a:r>
              <a:rPr lang="ru-RU" sz="1000" dirty="0">
                <a:solidFill>
                  <a:srgbClr val="8A8A8D"/>
                </a:solidFill>
                <a:latin typeface="Calibri" panose="020F0502020204030204" pitchFamily="34" charset="0"/>
              </a:rPr>
              <a:t>аудиторской деятельности </a:t>
            </a:r>
            <a:endParaRPr lang="en-US" sz="800" cap="all" dirty="0">
              <a:solidFill>
                <a:srgbClr val="8A8A8D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2750018" y="273133"/>
            <a:ext cx="5044268" cy="56357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684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AB5253"/>
                </a:solidFill>
                <a:latin typeface="Calibri" panose="020F0502020204030204" pitchFamily="34" charset="0"/>
              </a:rPr>
              <a:t>Аудиторские заключения и отзыв лицензий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2309" y="1190847"/>
            <a:ext cx="8751884" cy="11376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В 2016 г. 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представлены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аудиторские заключения в 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отношении 33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страховых организаций, 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НПФ, управляющих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компаний инвестиционных фондов, 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ПИФ </a:t>
            </a:r>
            <a:b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и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НПФ, у которых аннулирована лицензия за нарушение требований 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законодательства.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8569" y="5791841"/>
            <a:ext cx="8343244" cy="7243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</a:rPr>
              <a:t>Есть случаи, когда одна аудиторская организация выразила </a:t>
            </a:r>
            <a:r>
              <a:rPr lang="ru-RU" dirty="0" err="1" smtClean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</a:rPr>
              <a:t>немодифицированное</a:t>
            </a:r>
            <a:r>
              <a:rPr lang="ru-RU" dirty="0" smtClean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</a:rPr>
              <a:t> мнение </a:t>
            </a:r>
            <a:r>
              <a:rPr lang="ru-RU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</a:rPr>
              <a:t>в отношении отчетности </a:t>
            </a:r>
            <a:r>
              <a:rPr lang="ru-RU" b="1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</a:rPr>
              <a:t>5 и более </a:t>
            </a:r>
            <a:r>
              <a:rPr lang="ru-RU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</a:rPr>
              <a:t>организаций, лицензии которых были отозваны</a:t>
            </a:r>
          </a:p>
          <a:p>
            <a:pPr algn="just">
              <a:lnSpc>
                <a:spcPct val="90000"/>
              </a:lnSpc>
            </a:pPr>
            <a:endParaRPr lang="ru-RU" sz="2000" dirty="0" smtClean="0">
              <a:solidFill>
                <a:srgbClr val="B9B8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59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153307"/>
              </p:ext>
            </p:extLst>
          </p:nvPr>
        </p:nvGraphicFramePr>
        <p:xfrm>
          <a:off x="734129" y="1238473"/>
          <a:ext cx="8828971" cy="3353669"/>
        </p:xfrm>
        <a:graphic>
          <a:graphicData uri="http://schemas.openxmlformats.org/drawingml/2006/table">
            <a:tbl>
              <a:tblPr firstRow="1" bandRow="1"/>
              <a:tblGrid>
                <a:gridCol w="29710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7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58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240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702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17241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720" marR="4572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737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73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73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8777">
                <a:tc vMerge="1">
                  <a:txBody>
                    <a:bodyPr/>
                    <a:lstStyle/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700"/>
                        </a:lnSpc>
                      </a:pP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СРО аудиторов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7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700"/>
                        </a:lnSpc>
                      </a:pPr>
                      <a:r>
                        <a:rPr lang="ru-RU" sz="14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Росфиннадзор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7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700"/>
                        </a:lnSpc>
                      </a:pP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СРО аудиторов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7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700"/>
                        </a:lnSpc>
                      </a:pP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Федеральное казначейство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737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90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Кол-во </a:t>
                      </a:r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проверок </a:t>
                      </a:r>
                      <a:r>
                        <a:rPr lang="ru-RU" sz="14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аудиторских </a:t>
                      </a:r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организаций</a:t>
                      </a:r>
                      <a:endParaRPr lang="ru-RU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90000" marB="108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1007</a:t>
                      </a:r>
                      <a:endParaRPr lang="ru-RU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90000" marB="108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72000" marR="72000" marT="90000" marB="108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1311</a:t>
                      </a:r>
                      <a:endParaRPr lang="ru-RU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90000" marB="108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72000" marR="72000" marT="90000" marB="108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E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548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Кол-во </a:t>
                      </a:r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проверок аудиторских организаций, </a:t>
                      </a:r>
                      <a:r>
                        <a:rPr lang="ru-RU" sz="14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по итогам которых приняты меры </a:t>
                      </a:r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воздействия</a:t>
                      </a:r>
                      <a:endParaRPr lang="ru-RU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72000" marT="90000" marB="108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(7%)</a:t>
                      </a:r>
                      <a:endParaRPr lang="ru-RU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90000" marB="108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(81%)</a:t>
                      </a:r>
                      <a:endParaRPr lang="ru-RU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90000" marB="108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(8%)</a:t>
                      </a:r>
                      <a:endParaRPr lang="ru-RU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90000" marB="108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188</a:t>
                      </a:r>
                      <a:br>
                        <a:rPr lang="ru-RU" sz="1400" b="0" i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4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(79%)</a:t>
                      </a:r>
                      <a:endParaRPr lang="ru-RU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90000" marB="108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09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Кол-во решений </a:t>
                      </a:r>
                      <a:r>
                        <a:rPr lang="en-US" sz="14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4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об </a:t>
                      </a:r>
                      <a:r>
                        <a:rPr lang="ru-RU" sz="14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исключении </a:t>
                      </a:r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аудиторских организаций из </a:t>
                      </a:r>
                      <a:r>
                        <a:rPr lang="ru-RU" sz="14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реестра</a:t>
                      </a:r>
                    </a:p>
                  </a:txBody>
                  <a:tcPr marL="108000" marR="72000" marT="90000" marB="108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2000" marR="72000" marT="90000" marB="108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000" marR="72000" marT="90000" marB="108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ru-RU" sz="1400" b="0" i="0" u="none" strike="noStrike" baseline="30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90000" marB="108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90000" marB="108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E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34129" y="4948551"/>
            <a:ext cx="9235877" cy="9248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AB5253">
                    <a:lumMod val="75000"/>
                  </a:srgbClr>
                </a:solidFill>
                <a:latin typeface="Calibri Light" panose="020F0302020204030204" pitchFamily="34" charset="0"/>
              </a:rPr>
              <a:t>0,4% </a:t>
            </a:r>
            <a:r>
              <a:rPr lang="ru-RU" sz="1600" dirty="0" smtClean="0">
                <a:solidFill>
                  <a:srgbClr val="E7E6E6">
                    <a:lumMod val="10000"/>
                  </a:srgbClr>
                </a:solidFill>
              </a:rPr>
              <a:t>— доля  аудиторских организаций, деятельность которых прекращена </a:t>
            </a:r>
            <a:r>
              <a:rPr lang="ru-RU" sz="1600" dirty="0">
                <a:solidFill>
                  <a:srgbClr val="E7E6E6">
                    <a:lumMod val="10000"/>
                  </a:srgbClr>
                </a:solidFill>
              </a:rPr>
              <a:t>в 2016 году </a:t>
            </a:r>
            <a:r>
              <a:rPr lang="ru-RU" sz="1600" dirty="0" smtClean="0">
                <a:solidFill>
                  <a:srgbClr val="E7E6E6">
                    <a:lumMod val="10000"/>
                  </a:srgbClr>
                </a:solidFill>
              </a:rPr>
              <a:t>в результате контрольных процедур</a:t>
            </a:r>
            <a:endParaRPr lang="ru-RU" sz="1600" dirty="0">
              <a:solidFill>
                <a:srgbClr val="E7E6E6">
                  <a:lumMod val="1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953" y="6130909"/>
            <a:ext cx="6572440" cy="2286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defTabSz="456564">
              <a:lnSpc>
                <a:spcPct val="90000"/>
              </a:lnSpc>
            </a:pPr>
            <a:r>
              <a:rPr lang="ru-RU" sz="1200" dirty="0">
                <a:solidFill>
                  <a:srgbClr val="8A8A8D">
                    <a:lumMod val="50000"/>
                  </a:srgbClr>
                </a:solidFill>
              </a:rPr>
              <a:t>* По данным Минфина России 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267736" y="399785"/>
            <a:ext cx="390193" cy="365125"/>
          </a:xfrm>
        </p:spPr>
        <p:txBody>
          <a:bodyPr/>
          <a:lstStyle/>
          <a:p>
            <a:fld id="{52903043-0BCD-43EE-9F6F-644330271C81}" type="slidenum">
              <a:rPr lang="ru-RU" sz="1050" smtClean="0">
                <a:solidFill>
                  <a:srgbClr val="AB5253"/>
                </a:solidFill>
              </a:rPr>
              <a:pPr/>
              <a:t>8</a:t>
            </a:fld>
            <a:endParaRPr lang="ru-RU" sz="1050" dirty="0">
              <a:solidFill>
                <a:srgbClr val="AB525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849" y="431555"/>
            <a:ext cx="185221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000" dirty="0" smtClean="0">
                <a:solidFill>
                  <a:srgbClr val="8A8A8D"/>
                </a:solidFill>
              </a:rPr>
              <a:t>Развитие регулирования </a:t>
            </a:r>
            <a:r>
              <a:rPr lang="ru-RU" sz="1000" dirty="0">
                <a:solidFill>
                  <a:srgbClr val="8A8A8D"/>
                </a:solidFill>
              </a:rPr>
              <a:t>аудиторской деятельности </a:t>
            </a:r>
            <a:endParaRPr lang="en-US" sz="800" cap="all" dirty="0">
              <a:solidFill>
                <a:srgbClr val="8A8A8D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750018" y="273133"/>
            <a:ext cx="5044268" cy="56357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684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AB5253"/>
                </a:solidFill>
              </a:rPr>
              <a:t>Аудиторские организации. </a:t>
            </a:r>
            <a:r>
              <a:rPr lang="ru-RU" b="1" dirty="0">
                <a:solidFill>
                  <a:srgbClr val="AB5253"/>
                </a:solidFill>
              </a:rPr>
              <a:t>Контроль </a:t>
            </a:r>
            <a:r>
              <a:rPr lang="ru-RU" b="1" dirty="0" smtClean="0">
                <a:solidFill>
                  <a:srgbClr val="AB5253"/>
                </a:solidFill>
              </a:rPr>
              <a:t>качества</a:t>
            </a:r>
            <a:r>
              <a:rPr lang="ru-RU" b="1" baseline="30000" dirty="0" smtClean="0">
                <a:solidFill>
                  <a:srgbClr val="AB5253"/>
                </a:solidFill>
              </a:rPr>
              <a:t>*</a:t>
            </a:r>
            <a:endParaRPr lang="ru-RU" b="1" baseline="30000" dirty="0">
              <a:solidFill>
                <a:srgbClr val="AB5253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3" y="1238473"/>
            <a:ext cx="966435" cy="60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5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99960"/>
              </p:ext>
            </p:extLst>
          </p:nvPr>
        </p:nvGraphicFramePr>
        <p:xfrm>
          <a:off x="657929" y="2434443"/>
          <a:ext cx="8834466" cy="38232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74963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80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3893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Мероприятия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90000" marB="90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73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Сроки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90000" marB="90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73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38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Проведение</a:t>
                      </a:r>
                      <a:r>
                        <a:rPr lang="ru-RU" sz="1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 стратегической сессии Банка России (Одинцово) </a:t>
                      </a:r>
                      <a:endParaRPr lang="ru-RU" sz="18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90000" marB="90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14.04.2017</a:t>
                      </a:r>
                    </a:p>
                  </a:txBody>
                  <a:tcPr marL="90000" marR="90000" marT="90000" marB="90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438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</a:rPr>
                        <a:t>Направление в Минфин России предложений Банка России </a:t>
                      </a:r>
                      <a:endParaRPr lang="ru-RU" sz="180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90000" marB="90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  <a:sym typeface="Wingdings 2"/>
                        </a:rPr>
                        <a:t>26.04.2017</a:t>
                      </a:r>
                      <a:endParaRPr lang="ru-RU" sz="180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90000" marB="90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393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8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рамках МФК проведен круглый стол «Роль регулятора в повышении доверия финансового рынка к результатам работы аудиторов»</a:t>
                      </a:r>
                      <a:endParaRPr lang="ru-RU" sz="180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90000" marB="90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07.2017</a:t>
                      </a:r>
                    </a:p>
                  </a:txBody>
                  <a:tcPr marL="90000" marR="90000" marT="90000" marB="90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393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Учет замечаний</a:t>
                      </a:r>
                      <a:r>
                        <a:rPr lang="ru-RU" sz="18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и предложений, поступающих от профессионального сообщества и иных заинтересованных лиц (более 200 обращений</a:t>
                      </a:r>
                      <a:r>
                        <a:rPr lang="en-US" sz="1800" kern="1200" baseline="30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</a:t>
                      </a:r>
                      <a:r>
                        <a:rPr lang="ru-RU" sz="18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180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90000" marB="90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05-07.2017</a:t>
                      </a:r>
                    </a:p>
                  </a:txBody>
                  <a:tcPr marL="90000" marR="90000" marT="90000" marB="90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43489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Согласование предложений</a:t>
                      </a:r>
                      <a:r>
                        <a:rPr lang="ru-RU" sz="18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по внесению изменений в законодательство  в рабочем порядке Банком России и Минфином России (2 согласительных совещания, а также рабочие встречи)</a:t>
                      </a:r>
                      <a:endParaRPr lang="ru-RU" sz="180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0000" marR="90000" marT="90000" marB="90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  <a:sym typeface="Wingdings 2"/>
                        </a:rPr>
                        <a:t>22.06.2017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27.07.2017 </a:t>
                      </a:r>
                    </a:p>
                  </a:txBody>
                  <a:tcPr marL="90000" marR="90000" marT="90000" marB="90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267736" y="399785"/>
            <a:ext cx="390193" cy="365125"/>
          </a:xfrm>
        </p:spPr>
        <p:txBody>
          <a:bodyPr/>
          <a:lstStyle/>
          <a:p>
            <a:fld id="{52903043-0BCD-43EE-9F6F-644330271C81}" type="slidenum">
              <a:rPr lang="ru-RU" sz="1050" smtClean="0">
                <a:solidFill>
                  <a:srgbClr val="AB5253"/>
                </a:solidFill>
                <a:latin typeface="Calibri" panose="020F0502020204030204" pitchFamily="34" charset="0"/>
              </a:rPr>
              <a:pPr/>
              <a:t>9</a:t>
            </a:fld>
            <a:endParaRPr lang="ru-RU" sz="1050" dirty="0">
              <a:solidFill>
                <a:srgbClr val="AB5253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849" y="431555"/>
            <a:ext cx="185221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189"/>
            <a:r>
              <a:rPr lang="ru-RU" sz="1000" dirty="0" smtClean="0">
                <a:solidFill>
                  <a:srgbClr val="8A8A8D"/>
                </a:solidFill>
                <a:latin typeface="Calibri" panose="020F0502020204030204" pitchFamily="34" charset="0"/>
              </a:rPr>
              <a:t>Развитие регулирования </a:t>
            </a:r>
            <a:r>
              <a:rPr lang="ru-RU" sz="1000" dirty="0">
                <a:solidFill>
                  <a:srgbClr val="8A8A8D"/>
                </a:solidFill>
                <a:latin typeface="Calibri" panose="020F0502020204030204" pitchFamily="34" charset="0"/>
              </a:rPr>
              <a:t>аудиторской деятельности </a:t>
            </a:r>
            <a:endParaRPr lang="en-US" sz="800" cap="all" dirty="0">
              <a:solidFill>
                <a:srgbClr val="8A8A8D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750018" y="273133"/>
            <a:ext cx="5044268" cy="56357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684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AB5253"/>
                </a:solidFill>
                <a:latin typeface="Calibri" panose="020F0502020204030204" pitchFamily="34" charset="0"/>
              </a:rPr>
              <a:t>Реформа. Начало. Ориентиры</a:t>
            </a:r>
            <a:endParaRPr lang="ru-RU" b="1" baseline="30000" dirty="0">
              <a:solidFill>
                <a:srgbClr val="AB5253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7929" y="1008420"/>
            <a:ext cx="8932386" cy="14237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29.03.2017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на совещании у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Первого заместителя Председателя Правительства Российской Федерации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И.И. Шувалова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принято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решение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о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поэтапной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передаче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полномочий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по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регулированию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и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надзору в области аудиторской деятельности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Банку России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929" y="6458484"/>
            <a:ext cx="6416477" cy="39951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200" cap="none" baseline="0" dirty="0" smtClean="0">
                <a:solidFill>
                  <a:srgbClr val="181717"/>
                </a:solidFill>
                <a:latin typeface="Calibri" panose="020F0502020204030204" pitchFamily="34" charset="0"/>
              </a:rPr>
              <a:t>* В том числе поступивших в Банк</a:t>
            </a:r>
            <a:r>
              <a:rPr lang="ru-RU" sz="1200" cap="none" dirty="0" smtClean="0">
                <a:solidFill>
                  <a:srgbClr val="181717"/>
                </a:solidFill>
                <a:latin typeface="Calibri" panose="020F0502020204030204" pitchFamily="34" charset="0"/>
              </a:rPr>
              <a:t> России </a:t>
            </a:r>
            <a:r>
              <a:rPr lang="ru-RU" sz="1200" cap="none" baseline="0" dirty="0" smtClean="0">
                <a:solidFill>
                  <a:srgbClr val="181717"/>
                </a:solidFill>
                <a:latin typeface="Calibri" panose="020F0502020204030204" pitchFamily="34" charset="0"/>
              </a:rPr>
              <a:t>по электронной</a:t>
            </a:r>
            <a:r>
              <a:rPr lang="ru-RU" sz="1200" cap="none" dirty="0" smtClean="0">
                <a:solidFill>
                  <a:srgbClr val="181717"/>
                </a:solidFill>
                <a:latin typeface="Calibri" panose="020F0502020204030204" pitchFamily="34" charset="0"/>
              </a:rPr>
              <a:t> почте </a:t>
            </a:r>
            <a:r>
              <a:rPr lang="ru-RU" sz="1200" dirty="0" smtClean="0">
                <a:solidFill>
                  <a:srgbClr val="181717"/>
                </a:solidFill>
                <a:latin typeface="Calibri" panose="020F0502020204030204" pitchFamily="34" charset="0"/>
              </a:rPr>
              <a:t>на </a:t>
            </a:r>
            <a:r>
              <a:rPr lang="ru-RU" sz="1200" cap="none" baseline="0" dirty="0" smtClean="0">
                <a:solidFill>
                  <a:srgbClr val="181717"/>
                </a:solidFill>
                <a:latin typeface="Calibri" panose="020F0502020204030204" pitchFamily="34" charset="0"/>
              </a:rPr>
              <a:t>адрес: </a:t>
            </a:r>
            <a:r>
              <a:rPr lang="en-GB" sz="1200" dirty="0" smtClean="0">
                <a:solidFill>
                  <a:srgbClr val="181717"/>
                </a:solidFill>
                <a:latin typeface="Calibri" panose="020F0502020204030204" pitchFamily="34" charset="0"/>
              </a:rPr>
              <a:t>new_audit@cbr.ru</a:t>
            </a:r>
            <a:endParaRPr lang="ru-RU" sz="1200" cap="none" baseline="0" dirty="0" smtClean="0">
              <a:solidFill>
                <a:srgbClr val="18171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1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BRF Terracotta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CBRF Terracotta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CBRF Terracotta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CBRF Terracotta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CBRF Terracotta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CBRF Terracotta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CBRF Terracotta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CBRF Terracotta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CBRF Terracotta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BRF Terracotta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BRF Terracotta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BRF Terracotta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BRF Terracotta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BRF Terracotta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CBRF Terracotta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CBRF Terracotta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CBRF Terracotta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8958406292FA84CBB73275E1FBEB0D5" ma:contentTypeVersion="0" ma:contentTypeDescription="Создание документа." ma:contentTypeScope="" ma:versionID="060d760653f0f6843f916e6699cc94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B6F6FD-F14D-4D29-8EFA-DA1125EA8D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78ABD8-5295-4616-B6BE-5B81D71A7D7B}">
  <ds:schemaRefs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6445C53-243E-4050-BDF1-5FAF4BC60F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14406</TotalTime>
  <Words>1773</Words>
  <Application>Microsoft Office PowerPoint</Application>
  <PresentationFormat>Лист A4 (210x297 мм)</PresentationFormat>
  <Paragraphs>345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17</vt:i4>
      </vt:variant>
      <vt:variant>
        <vt:lpstr>Заголовки слайдов</vt:lpstr>
      </vt:variant>
      <vt:variant>
        <vt:i4>18</vt:i4>
      </vt:variant>
    </vt:vector>
  </HeadingPairs>
  <TitlesOfParts>
    <vt:vector size="35" baseType="lpstr">
      <vt:lpstr>CBRF Terracotta</vt:lpstr>
      <vt:lpstr>1_CBRF Terracotta</vt:lpstr>
      <vt:lpstr>2_CBRF Terracotta</vt:lpstr>
      <vt:lpstr>3_CBRF Terracotta</vt:lpstr>
      <vt:lpstr>4_CBRF Terracotta</vt:lpstr>
      <vt:lpstr>5_CBRF Terracotta</vt:lpstr>
      <vt:lpstr>6_CBRF Terracotta</vt:lpstr>
      <vt:lpstr>7_CBRF Terracotta</vt:lpstr>
      <vt:lpstr>11_CBRF Terracotta</vt:lpstr>
      <vt:lpstr>8_CBRF Terracotta</vt:lpstr>
      <vt:lpstr>9_CBRF Terracotta</vt:lpstr>
      <vt:lpstr>10_CBRF Terracotta</vt:lpstr>
      <vt:lpstr>12_CBRF Terracotta</vt:lpstr>
      <vt:lpstr>13_CBRF Terracotta</vt:lpstr>
      <vt:lpstr>14_CBRF Terracotta</vt:lpstr>
      <vt:lpstr>15_CBRF Terracotta</vt:lpstr>
      <vt:lpstr>16_CBRF Terracotta</vt:lpstr>
      <vt:lpstr>Развитие регулирования  аудиторской деятельности</vt:lpstr>
      <vt:lpstr>Презентация PowerPoint</vt:lpstr>
      <vt:lpstr>Презентация PowerPoint</vt:lpstr>
      <vt:lpstr>Статистика рынка аудиторских услуг  2015 – 2016 годы*</vt:lpstr>
      <vt:lpstr>Статистика рынка аудиторских услуг  2015 – 2016 годы*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March</dc:creator>
  <cp:lastModifiedBy>Kotlyarova Angela</cp:lastModifiedBy>
  <cp:revision>1698</cp:revision>
  <cp:lastPrinted>2017-09-18T16:10:07Z</cp:lastPrinted>
  <dcterms:created xsi:type="dcterms:W3CDTF">2015-05-29T06:16:23Z</dcterms:created>
  <dcterms:modified xsi:type="dcterms:W3CDTF">2017-09-28T07:07:43Z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0x01010068958406292FA84CBB73275E1FBEB0D5</vt:lpwstr>
  </property>
</Properties>
</file>