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72" r:id="rId3"/>
    <p:sldId id="261" r:id="rId4"/>
    <p:sldId id="257" r:id="rId5"/>
    <p:sldId id="258" r:id="rId6"/>
    <p:sldId id="260" r:id="rId7"/>
    <p:sldId id="267" r:id="rId8"/>
    <p:sldId id="259" r:id="rId9"/>
    <p:sldId id="263" r:id="rId10"/>
    <p:sldId id="264" r:id="rId11"/>
    <p:sldId id="262" r:id="rId12"/>
    <p:sldId id="268" r:id="rId13"/>
    <p:sldId id="269" r:id="rId14"/>
    <p:sldId id="265" r:id="rId15"/>
    <p:sldId id="266" r:id="rId16"/>
    <p:sldId id="270" r:id="rId17"/>
    <p:sldId id="273" r:id="rId1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E86004-88F0-45E4-B068-F3F7C22AD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FFF7C3-E843-4009-8ED1-A9D053955649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1AA34-AA61-44C7-8377-30D7672A3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63E2B-6554-4995-8EF0-A62EA27F7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175FC-664B-46E3-ABA0-2322910BD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54AB4-8903-4334-99CC-8CF7D0A3B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7E3B3-E80D-45DE-BF24-FB6EBB80C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6C082-0AE1-4D35-B732-115529E14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53A94-9B82-4A1B-9F51-9EB99A31B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C02F-4254-4F7B-82CD-2838046D7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A2DCC-2D68-4CCF-812A-96AAAD32A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7348D-DD78-45D9-AF68-FEBAABB58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6CE8A-F956-4E69-A2DD-A53C2A911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6A4CD-08E7-4B3C-A0EC-A0EE337F2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C43B-9D7B-45D3-B05F-D3D360718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46556-9337-440B-8440-DBFE86B18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F6F131-9071-488A-8F7E-85A690583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gi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6"/>
          <p:cNvSpPr txBox="1">
            <a:spLocks noChangeArrowheads="1"/>
          </p:cNvSpPr>
          <p:nvPr/>
        </p:nvSpPr>
        <p:spPr bwMode="auto">
          <a:xfrm>
            <a:off x="857250" y="1165614"/>
            <a:ext cx="6530975" cy="349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ts val="4500"/>
              </a:lnSpc>
            </a:pPr>
            <a:r>
              <a:rPr lang="ru-RU" sz="3000" b="1" dirty="0" smtClean="0">
                <a:solidFill>
                  <a:srgbClr val="000099"/>
                </a:solidFill>
              </a:rPr>
              <a:t>Роль стандартизации в </a:t>
            </a:r>
            <a:r>
              <a:rPr lang="ru-RU" sz="3000" b="1" dirty="0" smtClean="0">
                <a:solidFill>
                  <a:srgbClr val="000099"/>
                </a:solidFill>
              </a:rPr>
              <a:t>создании </a:t>
            </a:r>
            <a:r>
              <a:rPr lang="ru-RU" sz="3000" b="1" dirty="0">
                <a:solidFill>
                  <a:srgbClr val="000099"/>
                </a:solidFill>
              </a:rPr>
              <a:t>системы технического регулирования </a:t>
            </a:r>
            <a:br>
              <a:rPr lang="ru-RU" sz="3000" b="1" dirty="0">
                <a:solidFill>
                  <a:srgbClr val="000099"/>
                </a:solidFill>
              </a:rPr>
            </a:br>
            <a:r>
              <a:rPr lang="ru-RU" sz="3000" b="1" dirty="0">
                <a:solidFill>
                  <a:srgbClr val="000099"/>
                </a:solidFill>
              </a:rPr>
              <a:t>Таможенного Союза </a:t>
            </a:r>
            <a:br>
              <a:rPr lang="ru-RU" sz="3000" b="1" dirty="0">
                <a:solidFill>
                  <a:srgbClr val="000099"/>
                </a:solidFill>
              </a:rPr>
            </a:br>
            <a:r>
              <a:rPr lang="ru-RU" sz="3000" b="1" dirty="0">
                <a:solidFill>
                  <a:srgbClr val="000099"/>
                </a:solidFill>
              </a:rPr>
              <a:t>и единого экономического пространства</a:t>
            </a:r>
          </a:p>
        </p:txBody>
      </p:sp>
      <p:sp>
        <p:nvSpPr>
          <p:cNvPr id="10243" name="Subtitle 2"/>
          <p:cNvSpPr>
            <a:spLocks/>
          </p:cNvSpPr>
          <p:nvPr/>
        </p:nvSpPr>
        <p:spPr bwMode="auto">
          <a:xfrm>
            <a:off x="1258888" y="4508500"/>
            <a:ext cx="64087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10000"/>
              </a:lnSpc>
              <a:spcBef>
                <a:spcPct val="20000"/>
              </a:spcBef>
            </a:pPr>
            <a:r>
              <a:rPr lang="ru-RU" sz="2000" b="1">
                <a:solidFill>
                  <a:srgbClr val="800000"/>
                </a:solidFill>
              </a:rPr>
              <a:t>Элькин Григорий Иосифович</a:t>
            </a:r>
          </a:p>
          <a:p>
            <a:pPr algn="r">
              <a:spcBef>
                <a:spcPct val="20000"/>
              </a:spcBef>
            </a:pPr>
            <a:r>
              <a:rPr lang="ru-RU" sz="1600" b="1">
                <a:solidFill>
                  <a:srgbClr val="800000"/>
                </a:solidFill>
              </a:rPr>
              <a:t>Руководитель Федерального агентства </a:t>
            </a:r>
            <a:br>
              <a:rPr lang="ru-RU" sz="1600" b="1">
                <a:solidFill>
                  <a:srgbClr val="800000"/>
                </a:solidFill>
              </a:rPr>
            </a:br>
            <a:r>
              <a:rPr lang="ru-RU" sz="1600" b="1">
                <a:solidFill>
                  <a:srgbClr val="800000"/>
                </a:solidFill>
              </a:rPr>
              <a:t>по техническому регулированию и метрологии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7629525" cy="95436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2"/>
                </a:solidFill>
              </a:rPr>
              <a:t/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r>
              <a:rPr lang="ru-RU" sz="2000" b="1" dirty="0" smtClean="0">
                <a:solidFill>
                  <a:schemeClr val="accent2"/>
                </a:solidFill>
              </a:rPr>
              <a:t/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r>
              <a:rPr lang="ru-RU" sz="2000" b="1" dirty="0" smtClean="0">
                <a:solidFill>
                  <a:schemeClr val="accent2"/>
                </a:solidFill>
              </a:rPr>
              <a:t>СООТНОШЕНИЕ МЕЖДУ СТРАНАМИ ПО КОЛИЧЕСТВУ ТЕМ ПЛАНА РАЗРАБОТКИ МЕЖГОСУДАРСТВЕННЫХ СТАНДАРТОВ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dirty="0" smtClean="0">
                <a:solidFill>
                  <a:schemeClr val="accent2"/>
                </a:solidFill>
              </a:rPr>
              <a:t>(период 2010 г. и 2011 г.)</a:t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endParaRPr lang="ru-RU" sz="2000" b="1" dirty="0" smtClean="0">
              <a:solidFill>
                <a:schemeClr val="accent2"/>
              </a:solidFill>
            </a:endParaRPr>
          </a:p>
        </p:txBody>
      </p:sp>
      <p:pic>
        <p:nvPicPr>
          <p:cNvPr id="10243" name="Picture 3" descr="EASC-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260648"/>
            <a:ext cx="66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468313" y="1557338"/>
          <a:ext cx="8353425" cy="5084762"/>
        </p:xfrm>
        <a:graphic>
          <a:graphicData uri="http://schemas.openxmlformats.org/presentationml/2006/ole">
            <p:oleObj spid="_x0000_s5122" name="Диаграмма" r:id="rId4" imgW="7715329" imgH="4686424" progId="MSGraph.Chart.8">
              <p:embed followColorScheme="full"/>
            </p:oleObj>
          </a:graphicData>
        </a:graphic>
      </p:graphicFrame>
      <p:pic>
        <p:nvPicPr>
          <p:cNvPr id="5125" name="Picture 5" descr="map_ci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1863" y="2133600"/>
            <a:ext cx="2770187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27088" y="1304925"/>
            <a:ext cx="54991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i="1">
                <a:solidFill>
                  <a:schemeClr val="bg2"/>
                </a:solidFill>
                <a:latin typeface="Times New Roman" pitchFamily="18" charset="0"/>
              </a:rPr>
              <a:t>Данные получены от бюро МГС ( приложения 3,4 к протоколу НТКС № 40-2010)</a:t>
            </a:r>
          </a:p>
          <a:p>
            <a:endParaRPr lang="ru-RU" sz="900" i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743075" y="1963738"/>
            <a:ext cx="2281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>
                <a:solidFill>
                  <a:srgbClr val="990033"/>
                </a:solidFill>
              </a:rPr>
              <a:t>Всего в плане 2010 г. – 334 темы</a:t>
            </a:r>
          </a:p>
          <a:p>
            <a:r>
              <a:rPr lang="ru-RU" sz="1000" b="1">
                <a:solidFill>
                  <a:srgbClr val="990033"/>
                </a:solidFill>
              </a:rPr>
              <a:t>                          2011 г. – 2393 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2"/>
                </a:solidFill>
              </a:rPr>
              <a:t>Программа разработки технических регламентов</a:t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r>
              <a:rPr lang="ru-RU" sz="2000" b="1" dirty="0" smtClean="0">
                <a:solidFill>
                  <a:schemeClr val="accent2"/>
                </a:solidFill>
              </a:rPr>
              <a:t>Таможенного союза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11560" y="1412776"/>
            <a:ext cx="1720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33"/>
                </a:solidFill>
              </a:rPr>
              <a:t>Всего: 47 тем</a:t>
            </a:r>
          </a:p>
          <a:p>
            <a:r>
              <a:rPr lang="ru-RU" b="1" dirty="0">
                <a:solidFill>
                  <a:srgbClr val="990033"/>
                </a:solidFill>
              </a:rPr>
              <a:t>Россия – </a:t>
            </a:r>
            <a:r>
              <a:rPr lang="ru-RU" sz="2000" b="1" dirty="0">
                <a:solidFill>
                  <a:srgbClr val="990033"/>
                </a:solidFill>
              </a:rPr>
              <a:t>25</a:t>
            </a:r>
          </a:p>
          <a:p>
            <a:r>
              <a:rPr lang="ru-RU" dirty="0">
                <a:solidFill>
                  <a:srgbClr val="990033"/>
                </a:solidFill>
              </a:rPr>
              <a:t>Беларусь – 9</a:t>
            </a:r>
          </a:p>
          <a:p>
            <a:r>
              <a:rPr lang="ru-RU" dirty="0">
                <a:solidFill>
                  <a:srgbClr val="990033"/>
                </a:solidFill>
              </a:rPr>
              <a:t>Казахстан - 13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9552" y="2780928"/>
            <a:ext cx="80613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b="1" u="sng" dirty="0">
                <a:solidFill>
                  <a:schemeClr val="accent2"/>
                </a:solidFill>
              </a:rPr>
              <a:t>Первоочередные технические  регламенты: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990033"/>
                </a:solidFill>
              </a:rPr>
              <a:t>О безопасности низковольтного оборудования;</a:t>
            </a:r>
            <a:endParaRPr lang="en-US" dirty="0">
              <a:solidFill>
                <a:srgbClr val="990033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990033"/>
                </a:solidFill>
              </a:rPr>
              <a:t>О безопасности продукции, предназначенной для детей и подростков;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990033"/>
                </a:solidFill>
              </a:rPr>
              <a:t>О безопасности игрушек;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990033"/>
                </a:solidFill>
              </a:rPr>
              <a:t>О безопасности упаковки;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990033"/>
                </a:solidFill>
              </a:rPr>
              <a:t>О безопасности железнодорожного подвижного состава;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990033"/>
                </a:solidFill>
              </a:rPr>
              <a:t>О безопасности высокоскоростного железнодорожного транспорта;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990033"/>
                </a:solidFill>
              </a:rPr>
              <a:t>О безопасности инфраструктуры железнодорожного транспорта;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990033"/>
                </a:solidFill>
              </a:rPr>
              <a:t>О безопасности зерна;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990033"/>
                </a:solidFill>
              </a:rPr>
              <a:t>О требованиях к бензинам, дизельному топливу и мазутам;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990033"/>
                </a:solidFill>
              </a:rPr>
              <a:t>О безопасности пиротехнических изделий.</a:t>
            </a:r>
            <a:endParaRPr lang="en-US" dirty="0">
              <a:solidFill>
                <a:srgbClr val="990033"/>
              </a:solidFill>
            </a:endParaRPr>
          </a:p>
          <a:p>
            <a:pPr marL="342900" indent="-342900">
              <a:buFontTx/>
              <a:buAutoNum type="arabicPeriod"/>
            </a:pPr>
            <a:endParaRPr lang="ru-RU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532812" cy="9080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2"/>
                </a:solidFill>
              </a:rPr>
              <a:t>Сфера распространения стандартизации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gray">
          <a:xfrm rot="60796516">
            <a:off x="4282281" y="244871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gray">
          <a:xfrm rot="3269031">
            <a:off x="4580732" y="454580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gray">
          <a:xfrm rot="36419052">
            <a:off x="3332957" y="2415381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gray">
          <a:xfrm rot="7383408">
            <a:off x="3098006" y="46299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gray">
          <a:xfrm rot="-1504016">
            <a:off x="4962525" y="312261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gray">
          <a:xfrm rot="-9612955">
            <a:off x="2611438" y="3094038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gray">
          <a:xfrm>
            <a:off x="2320925" y="1844675"/>
            <a:ext cx="3743325" cy="3744913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gray">
          <a:xfrm>
            <a:off x="3252788" y="2797175"/>
            <a:ext cx="1944687" cy="1944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gray">
          <a:xfrm>
            <a:off x="3246438" y="2781300"/>
            <a:ext cx="1944687" cy="1944688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gray">
          <a:xfrm>
            <a:off x="3379788" y="2924175"/>
            <a:ext cx="1690687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gray">
          <a:xfrm>
            <a:off x="3362325" y="2897188"/>
            <a:ext cx="1690688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gray">
          <a:xfrm>
            <a:off x="3463925" y="3008313"/>
            <a:ext cx="1522413" cy="1522412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gray">
          <a:xfrm>
            <a:off x="3486150" y="3027363"/>
            <a:ext cx="1471613" cy="1473200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gray">
          <a:xfrm>
            <a:off x="3503613" y="3036888"/>
            <a:ext cx="1438275" cy="14351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gray">
          <a:xfrm>
            <a:off x="3519488" y="3051175"/>
            <a:ext cx="1366837" cy="1341438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gray">
          <a:xfrm>
            <a:off x="3600450" y="3087688"/>
            <a:ext cx="1214438" cy="109061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gray">
          <a:xfrm>
            <a:off x="3563938" y="3284538"/>
            <a:ext cx="1276350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/>
              <a:t>Фонд</a:t>
            </a:r>
          </a:p>
          <a:p>
            <a:pPr algn="ctr" eaLnBrk="0" hangingPunct="0"/>
            <a:r>
              <a:rPr lang="ru-RU"/>
              <a:t>18185</a:t>
            </a:r>
            <a:br>
              <a:rPr lang="ru-RU"/>
            </a:br>
            <a:r>
              <a:rPr lang="ru-RU"/>
              <a:t>стандарта</a:t>
            </a:r>
            <a:endParaRPr lang="en-US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219700" y="1484313"/>
            <a:ext cx="1050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/>
              <a:t>Качество</a:t>
            </a:r>
            <a:endParaRPr lang="en-US" sz="1600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165850" y="2876550"/>
            <a:ext cx="13382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/>
              <a:t>Надежность</a:t>
            </a:r>
            <a:endParaRPr lang="en-US" sz="1600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5343525" y="5397500"/>
            <a:ext cx="22399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/>
              <a:t>Взаимозаменяемость</a:t>
            </a:r>
            <a:endParaRPr lang="en-US" sz="1600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189038" y="4221163"/>
            <a:ext cx="1046162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1600"/>
              <a:t>Методы</a:t>
            </a:r>
            <a:br>
              <a:rPr lang="ru-RU" sz="1600"/>
            </a:br>
            <a:r>
              <a:rPr lang="ru-RU" sz="1600"/>
              <a:t>контроля</a:t>
            </a:r>
            <a:endParaRPr lang="en-US" sz="1600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1684338" y="1484313"/>
            <a:ext cx="14874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1600"/>
              <a:t>Безопасность</a:t>
            </a:r>
            <a:endParaRPr lang="en-US" sz="1600"/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gray">
          <a:xfrm>
            <a:off x="3221038" y="1700213"/>
            <a:ext cx="487362" cy="48736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gray">
          <a:xfrm>
            <a:off x="3243263" y="1741488"/>
            <a:ext cx="301625" cy="3048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36471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176963" y="4271963"/>
            <a:ext cx="16668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/>
              <a:t>Совместимость</a:t>
            </a:r>
            <a:endParaRPr lang="en-US" sz="1600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573088" y="2781300"/>
            <a:ext cx="16065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1600"/>
              <a:t>Качество услуг</a:t>
            </a:r>
            <a:endParaRPr lang="en-US" sz="1600"/>
          </a:p>
        </p:txBody>
      </p:sp>
      <p:sp>
        <p:nvSpPr>
          <p:cNvPr id="16413" name="AutoShape 29"/>
          <p:cNvSpPr>
            <a:spLocks noChangeArrowheads="1"/>
          </p:cNvSpPr>
          <p:nvPr/>
        </p:nvSpPr>
        <p:spPr bwMode="gray">
          <a:xfrm rot="-12086864">
            <a:off x="2659063" y="3933825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14" name="AutoShape 30"/>
          <p:cNvSpPr>
            <a:spLocks noChangeArrowheads="1"/>
          </p:cNvSpPr>
          <p:nvPr/>
        </p:nvSpPr>
        <p:spPr bwMode="gray">
          <a:xfrm rot="1313229">
            <a:off x="4973638" y="3938588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gray">
          <a:xfrm rot="5208931">
            <a:off x="3883820" y="4809331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492500" y="5805488"/>
            <a:ext cx="13112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/>
              <a:t>Эргономика</a:t>
            </a:r>
            <a:endParaRPr lang="en-US" sz="1600"/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1403350" y="5589588"/>
            <a:ext cx="2336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/>
              <a:t>Энергоэффективность</a:t>
            </a:r>
            <a:endParaRPr lang="en-US" sz="1600"/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gray">
          <a:xfrm>
            <a:off x="4716463" y="1773238"/>
            <a:ext cx="487362" cy="48736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gray">
          <a:xfrm>
            <a:off x="4738688" y="1814513"/>
            <a:ext cx="301625" cy="3048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36471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gray">
          <a:xfrm>
            <a:off x="2124075" y="2797175"/>
            <a:ext cx="487363" cy="4873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gray">
          <a:xfrm>
            <a:off x="2146300" y="2838450"/>
            <a:ext cx="301625" cy="3048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36471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gray">
          <a:xfrm>
            <a:off x="2195513" y="4076700"/>
            <a:ext cx="487362" cy="4873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gray">
          <a:xfrm>
            <a:off x="2217738" y="4117975"/>
            <a:ext cx="301625" cy="3048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36471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gray">
          <a:xfrm>
            <a:off x="2916238" y="5013325"/>
            <a:ext cx="487362" cy="4873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gray">
          <a:xfrm>
            <a:off x="2938463" y="5054600"/>
            <a:ext cx="301625" cy="3048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36471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26" name="Oval 42"/>
          <p:cNvSpPr>
            <a:spLocks noChangeArrowheads="1"/>
          </p:cNvSpPr>
          <p:nvPr/>
        </p:nvSpPr>
        <p:spPr bwMode="gray">
          <a:xfrm>
            <a:off x="4084638" y="5373688"/>
            <a:ext cx="487362" cy="48736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27" name="Oval 43"/>
          <p:cNvSpPr>
            <a:spLocks noChangeArrowheads="1"/>
          </p:cNvSpPr>
          <p:nvPr/>
        </p:nvSpPr>
        <p:spPr bwMode="gray">
          <a:xfrm>
            <a:off x="4106863" y="5414963"/>
            <a:ext cx="301625" cy="3048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36471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28" name="Oval 44"/>
          <p:cNvSpPr>
            <a:spLocks noChangeArrowheads="1"/>
          </p:cNvSpPr>
          <p:nvPr/>
        </p:nvSpPr>
        <p:spPr bwMode="gray">
          <a:xfrm>
            <a:off x="5076825" y="5013325"/>
            <a:ext cx="487363" cy="4873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29" name="Oval 45"/>
          <p:cNvSpPr>
            <a:spLocks noChangeArrowheads="1"/>
          </p:cNvSpPr>
          <p:nvPr/>
        </p:nvSpPr>
        <p:spPr bwMode="gray">
          <a:xfrm>
            <a:off x="5099050" y="5054600"/>
            <a:ext cx="301625" cy="3048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36471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30" name="Oval 46"/>
          <p:cNvSpPr>
            <a:spLocks noChangeArrowheads="1"/>
          </p:cNvSpPr>
          <p:nvPr/>
        </p:nvSpPr>
        <p:spPr bwMode="gray">
          <a:xfrm>
            <a:off x="5724525" y="4149725"/>
            <a:ext cx="487363" cy="4873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31" name="Oval 47"/>
          <p:cNvSpPr>
            <a:spLocks noChangeArrowheads="1"/>
          </p:cNvSpPr>
          <p:nvPr/>
        </p:nvSpPr>
        <p:spPr bwMode="gray">
          <a:xfrm>
            <a:off x="5746750" y="4191000"/>
            <a:ext cx="301625" cy="3048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36471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32" name="Oval 48"/>
          <p:cNvSpPr>
            <a:spLocks noChangeArrowheads="1"/>
          </p:cNvSpPr>
          <p:nvPr/>
        </p:nvSpPr>
        <p:spPr bwMode="gray">
          <a:xfrm>
            <a:off x="5740400" y="2781300"/>
            <a:ext cx="487363" cy="4873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33" name="Oval 49"/>
          <p:cNvSpPr>
            <a:spLocks noChangeArrowheads="1"/>
          </p:cNvSpPr>
          <p:nvPr/>
        </p:nvSpPr>
        <p:spPr bwMode="gray">
          <a:xfrm>
            <a:off x="5762625" y="2822575"/>
            <a:ext cx="301625" cy="3048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36471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4732338" y="189547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5902325" y="290195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5889625" y="427990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5238750" y="515302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4244975" y="550227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3070225" y="514667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2343150" y="420052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2263775" y="291147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3375025" y="183197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1600" b="1" dirty="0" smtClean="0">
                <a:solidFill>
                  <a:schemeClr val="accent2"/>
                </a:solidFill>
              </a:rPr>
              <a:t>Сравнение количества тем по разработке стандартов в национальной программе 2010 года и проекте программы 2011 года в связи с необходимостью обеспечения технических регламентов Таможенного союза межгосударственными стандартами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0" y="1235075"/>
          <a:ext cx="9036050" cy="5154613"/>
        </p:xfrm>
        <a:graphic>
          <a:graphicData uri="http://schemas.openxmlformats.org/presentationml/2006/ole">
            <p:oleObj spid="_x0000_s6146" name="Диаграмма" r:id="rId3" imgW="8229781" imgH="4628986" progId="MSGraph.Chart.8">
              <p:embed followColorScheme="full"/>
            </p:oleObj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935913" y="6138863"/>
            <a:ext cx="1189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/>
              <a:t>Количество тем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68313" y="1196975"/>
            <a:ext cx="414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/>
              <a:t>Год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484438" y="3429000"/>
            <a:ext cx="19351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>
                <a:solidFill>
                  <a:schemeClr val="bg1"/>
                </a:solidFill>
              </a:rPr>
              <a:t>Межгосударственные стандарты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188640"/>
            <a:ext cx="7696200" cy="9271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2"/>
                </a:solidFill>
              </a:rPr>
              <a:t>Товарная структура экспорта Российской Федерации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>
            <p:ph/>
          </p:nvPr>
        </p:nvGraphicFramePr>
        <p:xfrm>
          <a:off x="547688" y="1557338"/>
          <a:ext cx="8696325" cy="5111750"/>
        </p:xfrm>
        <a:graphic>
          <a:graphicData uri="http://schemas.openxmlformats.org/presentationml/2006/ole">
            <p:oleObj spid="_x0000_s7170" name="Диаграмма" r:id="rId4" imgW="6924839" imgH="4067251" progId="MSGraph.Chart.8">
              <p:embed followColorScheme="full"/>
            </p:oleObj>
          </a:graphicData>
        </a:graphic>
      </p:graphicFrame>
      <p:pic>
        <p:nvPicPr>
          <p:cNvPr id="7172" name="Picture 4" descr="intro_plate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04664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457200" y="2462213"/>
          <a:ext cx="4033838" cy="2797175"/>
        </p:xfrm>
        <a:graphic>
          <a:graphicData uri="http://schemas.openxmlformats.org/presentationml/2006/ole">
            <p:oleObj spid="_x0000_s8194" name="Диаграмма" r:id="rId3" imgW="6096000" imgH="4067251" progId="MSGraph.Chart.8">
              <p:embed followColorScheme="full"/>
            </p:oleObj>
          </a:graphicData>
        </a:graphic>
      </p:graphicFrame>
      <p:sp>
        <p:nvSpPr>
          <p:cNvPr id="819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88640"/>
            <a:ext cx="7696200" cy="10715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2"/>
                </a:solidFill>
              </a:rPr>
              <a:t>Товарная структура импорта Российской Федерации </a:t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endParaRPr lang="ru-RU" sz="2000" b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8195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-304800" y="1524000"/>
          <a:ext cx="9605963" cy="4608513"/>
        </p:xfrm>
        <a:graphic>
          <a:graphicData uri="http://schemas.openxmlformats.org/presentationml/2006/ole">
            <p:oleObj spid="_x0000_s8195" name="Диаграмма" r:id="rId4" imgW="7810477" imgH="374321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2"/>
                </a:solidFill>
              </a:rPr>
              <a:t>Основные задачи Росстандарта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kern="0">
                <a:solidFill>
                  <a:schemeClr val="accent2"/>
                </a:solidFill>
                <a:latin typeface="+mn-lt"/>
              </a:rPr>
              <a:t>Обеспечить принятие межгосударственных стандартов в обеспечение первоочередных регламентов Таможенного союза;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kern="0">
                <a:solidFill>
                  <a:schemeClr val="accent2"/>
                </a:solidFill>
                <a:latin typeface="+mn-lt"/>
              </a:rPr>
              <a:t>Доработать основополагающие стандарты МГС, с целью сокращения сроков разработки и принятия межгосударственных стандартов;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kern="0">
                <a:solidFill>
                  <a:schemeClr val="accent2"/>
                </a:solidFill>
                <a:latin typeface="+mn-lt"/>
              </a:rPr>
              <a:t>Реформировать «спящие» межгосударственные технические комитеты;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kern="0">
                <a:solidFill>
                  <a:schemeClr val="accent2"/>
                </a:solidFill>
                <a:latin typeface="+mn-lt"/>
              </a:rPr>
              <a:t>Максимально возможно использовать международные стандарты в качестве межгосударственных стандартов, повышение уровня гармонизации фонда межгосударственных стандартов;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kern="0">
                <a:solidFill>
                  <a:schemeClr val="accent2"/>
                </a:solidFill>
                <a:latin typeface="+mn-lt"/>
              </a:rPr>
              <a:t>Вовлечение бизнес-структур стран-участниц Таможенного союза в разработку стандартов;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kern="0">
                <a:solidFill>
                  <a:schemeClr val="accent2"/>
                </a:solidFill>
                <a:latin typeface="+mn-lt"/>
              </a:rPr>
              <a:t>Создание консультационных центров на базе институтов Росстандарта по оказанию помощи предприятиям и организациям, малому бизнесу в вопросах применения требований технических регламентов и подтверждению соответствия. </a:t>
            </a:r>
            <a:endParaRPr lang="en-US" kern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kern="0">
                <a:solidFill>
                  <a:schemeClr val="accent2"/>
                </a:solidFill>
                <a:latin typeface="+mn-lt"/>
              </a:rPr>
              <a:t>Переход на преимущественную разработку межгосударственных стандартов, с сокращением разработки национальных стандартов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ru-RU" kern="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24"/>
          <p:cNvSpPr>
            <a:spLocks noChangeArrowheads="1"/>
          </p:cNvSpPr>
          <p:nvPr/>
        </p:nvSpPr>
        <p:spPr bwMode="auto">
          <a:xfrm>
            <a:off x="539750" y="2001838"/>
            <a:ext cx="6337300" cy="398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ru-RU" sz="3200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БЛАГОДАРЮ ЗА ВНИМАНИЕ!</a:t>
            </a:r>
          </a:p>
          <a:p>
            <a:pPr algn="ctr">
              <a:defRPr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ru-RU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Федеральное агентство </a:t>
            </a:r>
            <a:r>
              <a:rPr lang="en-US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техническому </a:t>
            </a:r>
            <a:r>
              <a:rPr lang="en-US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регулированию и метрологии</a:t>
            </a:r>
          </a:p>
          <a:p>
            <a:pPr algn="ctr">
              <a:defRPr/>
            </a:pPr>
            <a:endParaRPr lang="ru-RU" sz="19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ru-RU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Тел.: 8 (495) 236-03-00</a:t>
            </a:r>
            <a:endParaRPr lang="en-US" sz="19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www.gost.ru</a:t>
            </a:r>
          </a:p>
          <a:p>
            <a:pPr algn="ctr">
              <a:defRPr/>
            </a:pPr>
            <a:r>
              <a:rPr lang="en-US" sz="19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htpp</a:t>
            </a:r>
            <a:r>
              <a:rPr lang="en-US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//:</a:t>
            </a:r>
            <a:r>
              <a:rPr lang="ru-RU" sz="19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росстандарт.рф</a:t>
            </a:r>
            <a:r>
              <a:rPr lang="ru-RU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19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accent2"/>
                </a:solidFill>
              </a:rPr>
              <a:t>Техническое регулирование Таможенного Союза</a:t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r>
              <a:rPr lang="ru-RU" sz="2000" dirty="0" smtClean="0"/>
              <a:t> 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2124075" y="3860800"/>
            <a:ext cx="5099050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Технические регламенты Таможенного союза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2771775" y="4941888"/>
            <a:ext cx="37179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Межгосударственные стандарты</a:t>
            </a:r>
          </a:p>
        </p:txBody>
      </p:sp>
      <p:sp>
        <p:nvSpPr>
          <p:cNvPr id="11269" name="AutoShape 8"/>
          <p:cNvSpPr>
            <a:spLocks noChangeArrowheads="1"/>
          </p:cNvSpPr>
          <p:nvPr/>
        </p:nvSpPr>
        <p:spPr bwMode="auto">
          <a:xfrm>
            <a:off x="4500563" y="3357563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AutoShape 9"/>
          <p:cNvSpPr>
            <a:spLocks noChangeArrowheads="1"/>
          </p:cNvSpPr>
          <p:nvPr/>
        </p:nvSpPr>
        <p:spPr bwMode="auto">
          <a:xfrm>
            <a:off x="4500563" y="4365625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Rectangle 10"/>
          <p:cNvSpPr>
            <a:spLocks noChangeArrowheads="1"/>
          </p:cNvSpPr>
          <p:nvPr/>
        </p:nvSpPr>
        <p:spPr bwMode="auto">
          <a:xfrm>
            <a:off x="1258888" y="1989138"/>
            <a:ext cx="6983412" cy="1219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chemeClr val="accent2"/>
                </a:solidFill>
              </a:rPr>
              <a:t>Соглашение о единых принципах и правилах технического регулирования в Республике Белоруссия, Республике Казахстан и Российской Федерации"</a:t>
            </a:r>
            <a:br>
              <a:rPr lang="ru-RU">
                <a:solidFill>
                  <a:schemeClr val="accent2"/>
                </a:solidFill>
              </a:rPr>
            </a:br>
            <a:endParaRPr lang="ru-RU">
              <a:solidFill>
                <a:schemeClr val="accent2"/>
              </a:solidFill>
            </a:endParaRP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2771775" y="5445125"/>
            <a:ext cx="3744913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accent2"/>
                </a:solidFill>
              </a:rPr>
              <a:t>Международные стандарты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2771775" y="5949950"/>
            <a:ext cx="3744913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accent2"/>
                </a:solidFill>
              </a:rPr>
              <a:t>Национальные стандарты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937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b="1" dirty="0" smtClean="0">
                <a:solidFill>
                  <a:schemeClr val="accent2"/>
                </a:solidFill>
              </a:rPr>
              <a:t>Единое пространство – единые нормы</a:t>
            </a:r>
          </a:p>
        </p:txBody>
      </p:sp>
      <p:pic>
        <p:nvPicPr>
          <p:cNvPr id="12291" name="Picture 3" descr="L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484313"/>
            <a:ext cx="596265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843213" y="1844675"/>
            <a:ext cx="215900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203575" y="1916113"/>
            <a:ext cx="215900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492500" y="1628775"/>
            <a:ext cx="431800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284663" y="1773238"/>
            <a:ext cx="431800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867400" y="2924175"/>
            <a:ext cx="431800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443663" y="2924175"/>
            <a:ext cx="431800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7019925" y="3284538"/>
            <a:ext cx="647700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924300" y="2133600"/>
            <a:ext cx="215900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4787900" y="2636838"/>
            <a:ext cx="215900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148263" y="2781300"/>
            <a:ext cx="215900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580063" y="2924175"/>
            <a:ext cx="215900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1692275" y="2997200"/>
            <a:ext cx="215900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124075" y="4437063"/>
            <a:ext cx="360363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348038" y="1292225"/>
            <a:ext cx="8683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/>
              <a:t>Россия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3708400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787900" y="1844675"/>
            <a:ext cx="12954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Казахстан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292725" y="22050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572250" y="2732088"/>
            <a:ext cx="10937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/>
              <a:t>Беларусь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7092950" y="30686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6632"/>
            <a:ext cx="8229600" cy="10801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b="1" dirty="0" smtClean="0">
                <a:solidFill>
                  <a:schemeClr val="accent2"/>
                </a:solidFill>
              </a:rPr>
              <a:t>Фонд нормативно-правовых и нормативно-технических документов, разработанных с момента введения в действие ФЗ «О техническом регулировании»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type="chart" idx="4294967295"/>
          </p:nvPr>
        </p:nvGraphicFramePr>
        <p:xfrm>
          <a:off x="468313" y="1628775"/>
          <a:ext cx="8212137" cy="4524375"/>
        </p:xfrm>
        <a:graphic>
          <a:graphicData uri="http://schemas.openxmlformats.org/presentationml/2006/ole">
            <p:oleObj spid="_x0000_s1026" name="Диаграмма" r:id="rId3" imgW="8229781" imgH="4533979" progId="MSGraph.Chart.8">
              <p:embed followColorScheme="full"/>
            </p:oleObj>
          </a:graphicData>
        </a:graphic>
      </p:graphicFrame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2616200" y="2852738"/>
            <a:ext cx="1841500" cy="258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200" b="1">
                <a:solidFill>
                  <a:srgbClr val="000066"/>
                </a:solidFill>
              </a:rPr>
              <a:t>С  1 января 2004 года</a:t>
            </a:r>
          </a:p>
          <a:p>
            <a:pPr algn="ctr">
              <a:defRPr/>
            </a:pPr>
            <a:r>
              <a:rPr lang="ru-RU" sz="1200" b="1">
                <a:solidFill>
                  <a:srgbClr val="000066"/>
                </a:solidFill>
              </a:rPr>
              <a:t>по 1 января 2011 года</a:t>
            </a:r>
          </a:p>
          <a:p>
            <a:pPr algn="ctr">
              <a:defRPr/>
            </a:pPr>
            <a:r>
              <a:rPr lang="ru-RU" sz="1200" b="1">
                <a:solidFill>
                  <a:srgbClr val="000066"/>
                </a:solidFill>
              </a:rPr>
              <a:t>принято</a:t>
            </a:r>
          </a:p>
          <a:p>
            <a:pPr algn="ctr">
              <a:defRPr/>
            </a:pPr>
            <a:endParaRPr lang="ru-RU" sz="1200" b="1">
              <a:solidFill>
                <a:srgbClr val="000066"/>
              </a:solidFill>
            </a:endParaRPr>
          </a:p>
          <a:p>
            <a:pPr algn="ctr">
              <a:defRPr/>
            </a:pPr>
            <a:r>
              <a:rPr lang="ru-RU" sz="4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4711</a:t>
            </a:r>
          </a:p>
          <a:p>
            <a:pPr algn="ctr">
              <a:defRPr/>
            </a:pPr>
            <a:endParaRPr lang="ru-RU" sz="3600" b="1">
              <a:solidFill>
                <a:srgbClr val="000066"/>
              </a:solidFill>
            </a:endParaRPr>
          </a:p>
          <a:p>
            <a:pPr algn="ctr">
              <a:defRPr/>
            </a:pPr>
            <a:r>
              <a:rPr lang="ru-RU" sz="1200" b="1">
                <a:solidFill>
                  <a:srgbClr val="000066"/>
                </a:solidFill>
              </a:rPr>
              <a:t>Стандартов и</a:t>
            </a:r>
          </a:p>
          <a:p>
            <a:pPr algn="ctr">
              <a:defRPr/>
            </a:pPr>
            <a:r>
              <a:rPr lang="ru-RU" sz="1200" b="1">
                <a:solidFill>
                  <a:srgbClr val="000066"/>
                </a:solidFill>
              </a:rPr>
              <a:t>изменений к ним</a:t>
            </a:r>
          </a:p>
          <a:p>
            <a:pPr algn="ctr">
              <a:defRPr/>
            </a:pPr>
            <a:endParaRPr lang="ru-RU" sz="120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156325" y="4365625"/>
            <a:ext cx="24479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1000" b="1">
                <a:solidFill>
                  <a:srgbClr val="000066"/>
                </a:solidFill>
              </a:rPr>
              <a:t>За  тот же период приняты</a:t>
            </a:r>
            <a:r>
              <a:rPr lang="ru-RU" sz="1200"/>
              <a:t>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1600" b="1"/>
              <a:t>25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1000" b="1">
                <a:solidFill>
                  <a:srgbClr val="000066"/>
                </a:solidFill>
              </a:rPr>
              <a:t>технических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1000" b="1">
                <a:solidFill>
                  <a:srgbClr val="000066"/>
                </a:solidFill>
              </a:rPr>
              <a:t> регламентов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H="1">
            <a:off x="5580063" y="4941888"/>
            <a:ext cx="11525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323850" y="188913"/>
            <a:ext cx="86407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Применение стандартов</a:t>
            </a:r>
            <a:br>
              <a:rPr lang="ru-RU" sz="2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r>
              <a:rPr lang="ru-RU" sz="2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(по результатам мониторинга деятельности</a:t>
            </a:r>
            <a:br>
              <a:rPr lang="ru-RU" sz="2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r>
              <a:rPr lang="ru-RU" sz="2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200-от предприятий </a:t>
            </a:r>
            <a:r>
              <a:rPr lang="ru-RU" sz="2000" b="1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Северо</a:t>
            </a:r>
            <a:r>
              <a:rPr lang="ru-RU" sz="2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– Западного региона)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692275" y="3500438"/>
          <a:ext cx="5616575" cy="3263900"/>
        </p:xfrm>
        <a:graphic>
          <a:graphicData uri="http://schemas.openxmlformats.org/presentationml/2006/ole">
            <p:oleObj spid="_x0000_s2050" name="CorelDRAW" r:id="rId3" imgW="10469520" imgH="6085800" progId="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0" y="1268413"/>
          <a:ext cx="4991100" cy="3352800"/>
        </p:xfrm>
        <a:graphic>
          <a:graphicData uri="http://schemas.openxmlformats.org/presentationml/2006/ole">
            <p:oleObj spid="_x0000_s2051" name="Диаграмма" r:id="rId4" imgW="4991123" imgH="3352710" progId="MSGraph.Chart.8">
              <p:embed followColorScheme="full"/>
            </p:oleObj>
          </a:graphicData>
        </a:graphic>
      </p:graphicFrame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303213" y="1619250"/>
            <a:ext cx="3940175" cy="2008188"/>
            <a:chOff x="349" y="1111"/>
            <a:chExt cx="2482" cy="1265"/>
          </a:xfrm>
        </p:grpSpPr>
        <p:sp>
          <p:nvSpPr>
            <p:cNvPr id="2067" name="Text Box 6"/>
            <p:cNvSpPr txBox="1">
              <a:spLocks noChangeArrowheads="1"/>
            </p:cNvSpPr>
            <p:nvPr/>
          </p:nvSpPr>
          <p:spPr bwMode="auto">
            <a:xfrm>
              <a:off x="357" y="1111"/>
              <a:ext cx="15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000" b="1"/>
                <a:t>Снижение несчастных случаев</a:t>
              </a:r>
            </a:p>
            <a:p>
              <a:r>
                <a:rPr lang="ru-RU" sz="1000" b="1"/>
                <a:t>на производстве – 5,0%</a:t>
              </a:r>
            </a:p>
          </p:txBody>
        </p:sp>
        <p:sp>
          <p:nvSpPr>
            <p:cNvPr id="2068" name="Text Box 7"/>
            <p:cNvSpPr txBox="1">
              <a:spLocks noChangeArrowheads="1"/>
            </p:cNvSpPr>
            <p:nvPr/>
          </p:nvSpPr>
          <p:spPr bwMode="auto">
            <a:xfrm>
              <a:off x="349" y="1327"/>
              <a:ext cx="20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000" b="1"/>
                <a:t>Повышение эффективности контроля качества –</a:t>
              </a:r>
            </a:p>
            <a:p>
              <a:r>
                <a:rPr lang="ru-RU" sz="1000" b="1"/>
                <a:t>5,8%</a:t>
              </a:r>
            </a:p>
          </p:txBody>
        </p:sp>
        <p:sp>
          <p:nvSpPr>
            <p:cNvPr id="2069" name="Text Box 8"/>
            <p:cNvSpPr txBox="1">
              <a:spLocks noChangeArrowheads="1"/>
            </p:cNvSpPr>
            <p:nvPr/>
          </p:nvSpPr>
          <p:spPr bwMode="auto">
            <a:xfrm>
              <a:off x="369" y="1538"/>
              <a:ext cx="20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000" b="1">
                  <a:solidFill>
                    <a:schemeClr val="bg1"/>
                  </a:solidFill>
                </a:rPr>
                <a:t>Повышение конкурентоспособности на внешнем</a:t>
              </a:r>
            </a:p>
            <a:p>
              <a:r>
                <a:rPr lang="ru-RU" sz="1000" b="1">
                  <a:solidFill>
                    <a:schemeClr val="bg1"/>
                  </a:solidFill>
                </a:rPr>
                <a:t>рынке – 6,0%</a:t>
              </a:r>
            </a:p>
          </p:txBody>
        </p:sp>
        <p:sp>
          <p:nvSpPr>
            <p:cNvPr id="2070" name="Text Box 9"/>
            <p:cNvSpPr txBox="1">
              <a:spLocks noChangeArrowheads="1"/>
            </p:cNvSpPr>
            <p:nvPr/>
          </p:nvSpPr>
          <p:spPr bwMode="auto">
            <a:xfrm>
              <a:off x="357" y="1748"/>
              <a:ext cx="20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000" b="1">
                  <a:solidFill>
                    <a:schemeClr val="bg1"/>
                  </a:solidFill>
                </a:rPr>
                <a:t>Совершенствование технологии для повышения</a:t>
              </a:r>
            </a:p>
            <a:p>
              <a:r>
                <a:rPr lang="ru-RU" sz="1000" b="1">
                  <a:solidFill>
                    <a:schemeClr val="bg1"/>
                  </a:solidFill>
                </a:rPr>
                <a:t>качества – 6,1%</a:t>
              </a:r>
            </a:p>
          </p:txBody>
        </p:sp>
        <p:sp>
          <p:nvSpPr>
            <p:cNvPr id="2071" name="Text Box 10"/>
            <p:cNvSpPr txBox="1">
              <a:spLocks noChangeArrowheads="1"/>
            </p:cNvSpPr>
            <p:nvPr/>
          </p:nvSpPr>
          <p:spPr bwMode="auto">
            <a:xfrm>
              <a:off x="369" y="1960"/>
              <a:ext cx="21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000" b="1">
                  <a:solidFill>
                    <a:schemeClr val="bg1"/>
                  </a:solidFill>
                </a:rPr>
                <a:t>Улучшение взаимоотношений с потребителями – </a:t>
              </a:r>
            </a:p>
            <a:p>
              <a:r>
                <a:rPr lang="ru-RU" sz="1000" b="1">
                  <a:solidFill>
                    <a:schemeClr val="bg1"/>
                  </a:solidFill>
                </a:rPr>
                <a:t>6,1%</a:t>
              </a:r>
            </a:p>
          </p:txBody>
        </p:sp>
        <p:sp>
          <p:nvSpPr>
            <p:cNvPr id="2072" name="Text Box 11"/>
            <p:cNvSpPr txBox="1">
              <a:spLocks noChangeArrowheads="1"/>
            </p:cNvSpPr>
            <p:nvPr/>
          </p:nvSpPr>
          <p:spPr bwMode="auto">
            <a:xfrm>
              <a:off x="365" y="2232"/>
              <a:ext cx="24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900" b="1"/>
                <a:t>Повышение конкурентоспособности на внутреннем рынке – 7,0%</a:t>
              </a:r>
            </a:p>
          </p:txBody>
        </p:sp>
      </p:grpSp>
      <p:graphicFrame>
        <p:nvGraphicFramePr>
          <p:cNvPr id="239651" name="Group 35"/>
          <p:cNvGraphicFramePr>
            <a:graphicFrameLocks noGrp="1"/>
          </p:cNvGraphicFramePr>
          <p:nvPr/>
        </p:nvGraphicFramePr>
        <p:xfrm>
          <a:off x="5003800" y="1412875"/>
          <a:ext cx="3816350" cy="2640331"/>
        </p:xfrm>
        <a:graphic>
          <a:graphicData uri="http://schemas.openxmlformats.org/drawingml/2006/table">
            <a:tbl>
              <a:tblPr/>
              <a:tblGrid>
                <a:gridCol w="38163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15% предприятий являются членами Технических комитетов по стандартизации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98% предприятий используют в работе стандарты ГОСТ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Более 40% предприятий принимают участие в разработке стандартов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Около 30% предприятий указали на необходимость принятия закона «О стандартизации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»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в течение года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6" name="Text Box 24"/>
          <p:cNvSpPr txBox="1">
            <a:spLocks noChangeArrowheads="1"/>
          </p:cNvSpPr>
          <p:nvPr/>
        </p:nvSpPr>
        <p:spPr bwMode="auto">
          <a:xfrm rot="-5400000">
            <a:off x="-1062830" y="2520156"/>
            <a:ext cx="25574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/>
              <a:t>Факторные коэффициенты (всего 22)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188640"/>
            <a:ext cx="8287072" cy="87816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2"/>
                </a:solidFill>
              </a:rPr>
              <a:t>Межгосударственный стандарт – универсальный инструмент для снятия барьеров на постсоветском пространстве</a:t>
            </a: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684213" y="1557338"/>
            <a:ext cx="1843087" cy="14001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>
              <a:tabLst>
                <a:tab pos="571500" algn="l"/>
              </a:tabLst>
              <a:defRPr/>
            </a:pPr>
            <a:r>
              <a:rPr lang="ru-RU" sz="1400" b="1">
                <a:latin typeface="Times New Roman" pitchFamily="18" charset="0"/>
              </a:rPr>
              <a:t>ЕврАзЭС</a:t>
            </a:r>
          </a:p>
          <a:p>
            <a:pPr algn="ctr">
              <a:tabLst>
                <a:tab pos="571500" algn="l"/>
              </a:tabLst>
              <a:defRPr/>
            </a:pPr>
            <a:r>
              <a:rPr lang="ru-RU" sz="1200">
                <a:latin typeface="Times New Roman" pitchFamily="18" charset="0"/>
              </a:rPr>
              <a:t>Республика Беларусь</a:t>
            </a:r>
          </a:p>
          <a:p>
            <a:pPr algn="ctr">
              <a:tabLst>
                <a:tab pos="571500" algn="l"/>
              </a:tabLst>
              <a:defRPr/>
            </a:pPr>
            <a:r>
              <a:rPr lang="ru-RU" sz="1200">
                <a:latin typeface="Times New Roman" pitchFamily="18" charset="0"/>
              </a:rPr>
              <a:t>Республика Казахстан</a:t>
            </a:r>
          </a:p>
          <a:p>
            <a:pPr algn="ctr">
              <a:tabLst>
                <a:tab pos="571500" algn="l"/>
              </a:tabLst>
              <a:defRPr/>
            </a:pPr>
            <a:r>
              <a:rPr lang="ru-RU" sz="1200">
                <a:latin typeface="Times New Roman" pitchFamily="18" charset="0"/>
              </a:rPr>
              <a:t>Кыргызская Республика </a:t>
            </a:r>
          </a:p>
          <a:p>
            <a:pPr algn="ctr">
              <a:tabLst>
                <a:tab pos="571500" algn="l"/>
              </a:tabLst>
              <a:defRPr/>
            </a:pPr>
            <a:r>
              <a:rPr lang="ru-RU" sz="1200">
                <a:latin typeface="Times New Roman" pitchFamily="18" charset="0"/>
              </a:rPr>
              <a:t>Российская Федерация</a:t>
            </a:r>
          </a:p>
          <a:p>
            <a:pPr algn="ctr">
              <a:tabLst>
                <a:tab pos="571500" algn="l"/>
              </a:tabLst>
              <a:defRPr/>
            </a:pPr>
            <a:r>
              <a:rPr lang="ru-RU" sz="1200">
                <a:latin typeface="Times New Roman" pitchFamily="18" charset="0"/>
              </a:rPr>
              <a:t>Республика Таджикистан</a:t>
            </a:r>
          </a:p>
          <a:p>
            <a:pPr algn="ctr">
              <a:tabLst>
                <a:tab pos="571500" algn="l"/>
              </a:tabLst>
              <a:defRPr/>
            </a:pPr>
            <a:r>
              <a:rPr lang="ru-RU" sz="1200">
                <a:latin typeface="Times New Roman" pitchFamily="18" charset="0"/>
              </a:rPr>
              <a:t>Республика Узбекистан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755650" y="3500438"/>
            <a:ext cx="1711325" cy="10350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1400" b="1">
                <a:latin typeface="Times New Roman" pitchFamily="18" charset="0"/>
              </a:rPr>
              <a:t>ЕЭП</a:t>
            </a:r>
          </a:p>
          <a:p>
            <a:pPr algn="ctr">
              <a:defRPr/>
            </a:pPr>
            <a:r>
              <a:rPr lang="ru-RU" sz="1200">
                <a:latin typeface="Times New Roman" pitchFamily="18" charset="0"/>
              </a:rPr>
              <a:t>Республика Беларусь</a:t>
            </a:r>
          </a:p>
          <a:p>
            <a:pPr algn="ctr">
              <a:defRPr/>
            </a:pPr>
            <a:r>
              <a:rPr lang="ru-RU" sz="1200">
                <a:latin typeface="Times New Roman" pitchFamily="18" charset="0"/>
              </a:rPr>
              <a:t> Республика Казахстан</a:t>
            </a:r>
          </a:p>
          <a:p>
            <a:pPr algn="ctr">
              <a:defRPr/>
            </a:pPr>
            <a:r>
              <a:rPr lang="ru-RU" sz="1200">
                <a:latin typeface="Times New Roman" pitchFamily="18" charset="0"/>
              </a:rPr>
              <a:t> Российская Федерация</a:t>
            </a:r>
          </a:p>
          <a:p>
            <a:pPr algn="ctr">
              <a:defRPr/>
            </a:pPr>
            <a:r>
              <a:rPr lang="ru-RU" sz="1200">
                <a:latin typeface="Times New Roman" pitchFamily="18" charset="0"/>
              </a:rPr>
              <a:t> 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6372225" y="3284538"/>
            <a:ext cx="2322513" cy="140017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bg2"/>
                </a:solidFill>
                <a:latin typeface="Times New Roman" pitchFamily="18" charset="0"/>
              </a:rPr>
              <a:t>                 </a:t>
            </a:r>
            <a:r>
              <a:rPr lang="ru-RU" sz="1400" b="1">
                <a:latin typeface="Times New Roman" pitchFamily="18" charset="0"/>
              </a:rPr>
              <a:t>ШОС</a:t>
            </a:r>
          </a:p>
          <a:p>
            <a:pPr>
              <a:defRPr/>
            </a:pPr>
            <a:r>
              <a:rPr lang="ru-RU" sz="1200">
                <a:latin typeface="Times New Roman" pitchFamily="18" charset="0"/>
              </a:rPr>
              <a:t>Республика Казахстан</a:t>
            </a:r>
          </a:p>
          <a:p>
            <a:pPr>
              <a:defRPr/>
            </a:pPr>
            <a:r>
              <a:rPr lang="ru-RU" sz="1200">
                <a:latin typeface="Times New Roman" pitchFamily="18" charset="0"/>
              </a:rPr>
              <a:t>Китайская Народная Республика</a:t>
            </a:r>
          </a:p>
          <a:p>
            <a:pPr>
              <a:defRPr/>
            </a:pPr>
            <a:r>
              <a:rPr lang="ru-RU" sz="1200">
                <a:latin typeface="Times New Roman" pitchFamily="18" charset="0"/>
              </a:rPr>
              <a:t> Кыргызская Республика </a:t>
            </a:r>
          </a:p>
          <a:p>
            <a:pPr>
              <a:defRPr/>
            </a:pPr>
            <a:r>
              <a:rPr lang="ru-RU" sz="1200">
                <a:latin typeface="Times New Roman" pitchFamily="18" charset="0"/>
              </a:rPr>
              <a:t> Российская Федерация</a:t>
            </a:r>
          </a:p>
          <a:p>
            <a:pPr>
              <a:defRPr/>
            </a:pPr>
            <a:r>
              <a:rPr lang="ru-RU" sz="1200">
                <a:latin typeface="Times New Roman" pitchFamily="18" charset="0"/>
              </a:rPr>
              <a:t> Республика Таджикистан</a:t>
            </a:r>
          </a:p>
          <a:p>
            <a:pPr>
              <a:defRPr/>
            </a:pPr>
            <a:r>
              <a:rPr lang="ru-RU" sz="1200">
                <a:latin typeface="Times New Roman" pitchFamily="18" charset="0"/>
              </a:rPr>
              <a:t> Республика Узбекистан</a:t>
            </a:r>
          </a:p>
        </p:txBody>
      </p:sp>
      <p:graphicFrame>
        <p:nvGraphicFramePr>
          <p:cNvPr id="208902" name="Group 6"/>
          <p:cNvGraphicFramePr>
            <a:graphicFrameLocks noGrp="1"/>
          </p:cNvGraphicFramePr>
          <p:nvPr/>
        </p:nvGraphicFramePr>
        <p:xfrm>
          <a:off x="1979613" y="5157788"/>
          <a:ext cx="4983162" cy="1368425"/>
        </p:xfrm>
        <a:graphic>
          <a:graphicData uri="http://schemas.openxmlformats.org/drawingml/2006/table">
            <a:tbl>
              <a:tblPr/>
              <a:tblGrid>
                <a:gridCol w="2492375"/>
                <a:gridCol w="2490787"/>
              </a:tblGrid>
              <a:tr h="1368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Азербайджанская Республика Республика Албания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Армения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Болгария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Греция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Грузия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Республика Молдова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Румыния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Сербия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Украина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3563938" y="5589588"/>
            <a:ext cx="563562" cy="3048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Times New Roman" pitchFamily="18" charset="0"/>
              </a:rPr>
              <a:t>ЧЭС</a:t>
            </a:r>
          </a:p>
        </p:txBody>
      </p:sp>
      <p:sp>
        <p:nvSpPr>
          <p:cNvPr id="208910" name="Rectangle 14"/>
          <p:cNvSpPr>
            <a:spLocks noChangeArrowheads="1"/>
          </p:cNvSpPr>
          <p:nvPr/>
        </p:nvSpPr>
        <p:spPr bwMode="auto">
          <a:xfrm>
            <a:off x="6372225" y="1989138"/>
            <a:ext cx="1892300" cy="66992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1400" b="1">
                <a:latin typeface="Times New Roman" pitchFamily="18" charset="0"/>
              </a:rPr>
              <a:t>Союзное государство</a:t>
            </a:r>
          </a:p>
          <a:p>
            <a:pPr algn="ctr">
              <a:defRPr/>
            </a:pPr>
            <a:r>
              <a:rPr lang="ru-RU" sz="1200">
                <a:latin typeface="Times New Roman" pitchFamily="18" charset="0"/>
              </a:rPr>
              <a:t>Республика Беларусь</a:t>
            </a:r>
          </a:p>
          <a:p>
            <a:pPr algn="ctr">
              <a:defRPr/>
            </a:pPr>
            <a:r>
              <a:rPr lang="ru-RU" sz="1200">
                <a:latin typeface="Times New Roman" pitchFamily="18" charset="0"/>
              </a:rPr>
              <a:t>Российская Федерация</a:t>
            </a:r>
            <a:r>
              <a:rPr lang="ru-RU" sz="1200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13323" name="Group 15"/>
          <p:cNvGrpSpPr>
            <a:grpSpLocks/>
          </p:cNvGrpSpPr>
          <p:nvPr/>
        </p:nvGrpSpPr>
        <p:grpSpPr bwMode="auto">
          <a:xfrm>
            <a:off x="3924300" y="1844675"/>
            <a:ext cx="1517650" cy="2303463"/>
            <a:chOff x="3334" y="981"/>
            <a:chExt cx="956" cy="1451"/>
          </a:xfrm>
        </p:grpSpPr>
        <p:sp>
          <p:nvSpPr>
            <p:cNvPr id="208912" name="Document"/>
            <p:cNvSpPr>
              <a:spLocks noEditPoints="1" noChangeArrowheads="1"/>
            </p:cNvSpPr>
            <p:nvPr/>
          </p:nvSpPr>
          <p:spPr bwMode="auto">
            <a:xfrm>
              <a:off x="3334" y="981"/>
              <a:ext cx="907" cy="1451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3" name="Text Box 17"/>
            <p:cNvSpPr txBox="1">
              <a:spLocks noChangeArrowheads="1"/>
            </p:cNvSpPr>
            <p:nvPr/>
          </p:nvSpPr>
          <p:spPr bwMode="auto">
            <a:xfrm>
              <a:off x="3334" y="1026"/>
              <a:ext cx="956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800"/>
                <a:t>МЕЖГОСУДАРСТВЕННЫЙ </a:t>
              </a:r>
            </a:p>
            <a:p>
              <a:pPr algn="ctr"/>
              <a:r>
                <a:rPr lang="ru-RU" sz="800"/>
                <a:t>СТАНДАРТ</a:t>
              </a:r>
            </a:p>
            <a:p>
              <a:pPr algn="ctr"/>
              <a:endParaRPr lang="ru-RU"/>
            </a:p>
          </p:txBody>
        </p:sp>
        <p:sp>
          <p:nvSpPr>
            <p:cNvPr id="13334" name="Text Box 18"/>
            <p:cNvSpPr txBox="1">
              <a:spLocks noChangeArrowheads="1"/>
            </p:cNvSpPr>
            <p:nvPr/>
          </p:nvSpPr>
          <p:spPr bwMode="auto">
            <a:xfrm>
              <a:off x="3515" y="1600"/>
              <a:ext cx="5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/>
                <a:t>ГОСТ</a:t>
              </a:r>
            </a:p>
          </p:txBody>
        </p:sp>
      </p:grpSp>
      <p:sp>
        <p:nvSpPr>
          <p:cNvPr id="208915" name="AutoShape 19"/>
          <p:cNvSpPr>
            <a:spLocks noChangeArrowheads="1"/>
          </p:cNvSpPr>
          <p:nvPr/>
        </p:nvSpPr>
        <p:spPr bwMode="auto">
          <a:xfrm>
            <a:off x="5724525" y="1989138"/>
            <a:ext cx="431800" cy="360362"/>
          </a:xfrm>
          <a:prstGeom prst="right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600"/>
          </a:p>
        </p:txBody>
      </p:sp>
      <p:sp>
        <p:nvSpPr>
          <p:cNvPr id="208916" name="AutoShape 20"/>
          <p:cNvSpPr>
            <a:spLocks noChangeArrowheads="1"/>
          </p:cNvSpPr>
          <p:nvPr/>
        </p:nvSpPr>
        <p:spPr bwMode="auto">
          <a:xfrm>
            <a:off x="5651500" y="3716338"/>
            <a:ext cx="431800" cy="360362"/>
          </a:xfrm>
          <a:prstGeom prst="right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600"/>
          </a:p>
        </p:txBody>
      </p:sp>
      <p:sp>
        <p:nvSpPr>
          <p:cNvPr id="208917" name="AutoShape 21"/>
          <p:cNvSpPr>
            <a:spLocks noChangeArrowheads="1"/>
          </p:cNvSpPr>
          <p:nvPr/>
        </p:nvSpPr>
        <p:spPr bwMode="auto">
          <a:xfrm rot="10800000">
            <a:off x="3276600" y="1916113"/>
            <a:ext cx="431800" cy="360362"/>
          </a:xfrm>
          <a:prstGeom prst="right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600"/>
          </a:p>
        </p:txBody>
      </p:sp>
      <p:sp>
        <p:nvSpPr>
          <p:cNvPr id="208918" name="AutoShape 22"/>
          <p:cNvSpPr>
            <a:spLocks noChangeArrowheads="1"/>
          </p:cNvSpPr>
          <p:nvPr/>
        </p:nvSpPr>
        <p:spPr bwMode="auto">
          <a:xfrm rot="5400000">
            <a:off x="4464844" y="4544219"/>
            <a:ext cx="431800" cy="360362"/>
          </a:xfrm>
          <a:prstGeom prst="right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600"/>
          </a:p>
        </p:txBody>
      </p:sp>
      <p:sp>
        <p:nvSpPr>
          <p:cNvPr id="208919" name="AutoShape 23"/>
          <p:cNvSpPr>
            <a:spLocks noChangeArrowheads="1"/>
          </p:cNvSpPr>
          <p:nvPr/>
        </p:nvSpPr>
        <p:spPr bwMode="auto">
          <a:xfrm rot="10800000">
            <a:off x="3203575" y="3716338"/>
            <a:ext cx="431800" cy="360362"/>
          </a:xfrm>
          <a:prstGeom prst="right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600"/>
          </a:p>
        </p:txBody>
      </p:sp>
      <p:grpSp>
        <p:nvGrpSpPr>
          <p:cNvPr id="13329" name="Group 24"/>
          <p:cNvGrpSpPr>
            <a:grpSpLocks/>
          </p:cNvGrpSpPr>
          <p:nvPr/>
        </p:nvGrpSpPr>
        <p:grpSpPr bwMode="auto">
          <a:xfrm>
            <a:off x="4211638" y="1125538"/>
            <a:ext cx="865187" cy="647700"/>
            <a:chOff x="2653" y="709"/>
            <a:chExt cx="545" cy="408"/>
          </a:xfrm>
        </p:grpSpPr>
        <p:sp>
          <p:nvSpPr>
            <p:cNvPr id="208921" name="Rectangle 25"/>
            <p:cNvSpPr>
              <a:spLocks noChangeArrowheads="1"/>
            </p:cNvSpPr>
            <p:nvPr/>
          </p:nvSpPr>
          <p:spPr bwMode="auto">
            <a:xfrm>
              <a:off x="2653" y="709"/>
              <a:ext cx="545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600"/>
            </a:p>
          </p:txBody>
        </p:sp>
        <p:pic>
          <p:nvPicPr>
            <p:cNvPr id="208922" name="Picture 26" descr="EASC-C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44" y="709"/>
              <a:ext cx="390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0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08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0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0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400" decel="100000"/>
                                        <p:tgtEl>
                                          <p:spTgt spid="208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400" decel="100000"/>
                                        <p:tgtEl>
                                          <p:spTgt spid="20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400" decel="100000" fill="hold"/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00" decel="100000" fill="hold"/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00" decel="100000" fill="hold"/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400" decel="100000"/>
                                        <p:tgtEl>
                                          <p:spTgt spid="208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400" decel="100000" fill="hold"/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00" decel="100000" fill="hold"/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400" decel="100000" fill="hold"/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400" decel="100000"/>
                                        <p:tgtEl>
                                          <p:spTgt spid="208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400" decel="100000" fill="hold"/>
                                        <p:tgtEl>
                                          <p:spTgt spid="208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400" decel="100000" fill="hold"/>
                                        <p:tgtEl>
                                          <p:spTgt spid="20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00" decel="100000" fill="hold"/>
                                        <p:tgtEl>
                                          <p:spTgt spid="20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15" grpId="0" animBg="1"/>
      <p:bldP spid="208916" grpId="0" animBg="1"/>
      <p:bldP spid="208917" grpId="0" animBg="1"/>
      <p:bldP spid="208918" grpId="0" animBg="1"/>
      <p:bldP spid="2089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4"/>
          <p:cNvSpPr>
            <a:spLocks noEditPoints="1"/>
          </p:cNvSpPr>
          <p:nvPr/>
        </p:nvSpPr>
        <p:spPr bwMode="gray">
          <a:xfrm rot="-1358056">
            <a:off x="1128713" y="2530475"/>
            <a:ext cx="6913562" cy="2919413"/>
          </a:xfrm>
          <a:custGeom>
            <a:avLst/>
            <a:gdLst>
              <a:gd name="T0" fmla="*/ 2147483647 w 4040"/>
              <a:gd name="T1" fmla="*/ 2147483647 h 1888"/>
              <a:gd name="T2" fmla="*/ 2147483647 w 4040"/>
              <a:gd name="T3" fmla="*/ 2147483647 h 1888"/>
              <a:gd name="T4" fmla="*/ 2147483647 w 4040"/>
              <a:gd name="T5" fmla="*/ 2147483647 h 1888"/>
              <a:gd name="T6" fmla="*/ 2147483647 w 4040"/>
              <a:gd name="T7" fmla="*/ 2147483647 h 1888"/>
              <a:gd name="T8" fmla="*/ 2147483647 w 4040"/>
              <a:gd name="T9" fmla="*/ 2147483647 h 1888"/>
              <a:gd name="T10" fmla="*/ 2147483647 w 4040"/>
              <a:gd name="T11" fmla="*/ 2147483647 h 1888"/>
              <a:gd name="T12" fmla="*/ 0 w 4040"/>
              <a:gd name="T13" fmla="*/ 2147483647 h 1888"/>
              <a:gd name="T14" fmla="*/ 2147483647 w 4040"/>
              <a:gd name="T15" fmla="*/ 2147483647 h 1888"/>
              <a:gd name="T16" fmla="*/ 2147483647 w 4040"/>
              <a:gd name="T17" fmla="*/ 2147483647 h 1888"/>
              <a:gd name="T18" fmla="*/ 2147483647 w 4040"/>
              <a:gd name="T19" fmla="*/ 2147483647 h 1888"/>
              <a:gd name="T20" fmla="*/ 2147483647 w 4040"/>
              <a:gd name="T21" fmla="*/ 2147483647 h 1888"/>
              <a:gd name="T22" fmla="*/ 2147483647 w 4040"/>
              <a:gd name="T23" fmla="*/ 2147483647 h 1888"/>
              <a:gd name="T24" fmla="*/ 2147483647 w 4040"/>
              <a:gd name="T25" fmla="*/ 2147483647 h 1888"/>
              <a:gd name="T26" fmla="*/ 2147483647 w 4040"/>
              <a:gd name="T27" fmla="*/ 2147483647 h 1888"/>
              <a:gd name="T28" fmla="*/ 2147483647 w 4040"/>
              <a:gd name="T29" fmla="*/ 2147483647 h 1888"/>
              <a:gd name="T30" fmla="*/ 2147483647 w 4040"/>
              <a:gd name="T31" fmla="*/ 2147483647 h 1888"/>
              <a:gd name="T32" fmla="*/ 2147483647 w 4040"/>
              <a:gd name="T33" fmla="*/ 2147483647 h 1888"/>
              <a:gd name="T34" fmla="*/ 2147483647 w 4040"/>
              <a:gd name="T35" fmla="*/ 2147483647 h 1888"/>
              <a:gd name="T36" fmla="*/ 2147483647 w 4040"/>
              <a:gd name="T37" fmla="*/ 2147483647 h 1888"/>
              <a:gd name="T38" fmla="*/ 2147483647 w 4040"/>
              <a:gd name="T39" fmla="*/ 2147483647 h 1888"/>
              <a:gd name="T40" fmla="*/ 2147483647 w 4040"/>
              <a:gd name="T41" fmla="*/ 2147483647 h 1888"/>
              <a:gd name="T42" fmla="*/ 2147483647 w 4040"/>
              <a:gd name="T43" fmla="*/ 2147483647 h 1888"/>
              <a:gd name="T44" fmla="*/ 2147483647 w 4040"/>
              <a:gd name="T45" fmla="*/ 2147483647 h 1888"/>
              <a:gd name="T46" fmla="*/ 2147483647 w 4040"/>
              <a:gd name="T47" fmla="*/ 2147483647 h 1888"/>
              <a:gd name="T48" fmla="*/ 2147483647 w 4040"/>
              <a:gd name="T49" fmla="*/ 2147483647 h 1888"/>
              <a:gd name="T50" fmla="*/ 2147483647 w 4040"/>
              <a:gd name="T51" fmla="*/ 2147483647 h 1888"/>
              <a:gd name="T52" fmla="*/ 2147483647 w 4040"/>
              <a:gd name="T53" fmla="*/ 0 h 1888"/>
              <a:gd name="T54" fmla="*/ 2147483647 w 4040"/>
              <a:gd name="T55" fmla="*/ 2147483647 h 1888"/>
              <a:gd name="T56" fmla="*/ 2147483647 w 4040"/>
              <a:gd name="T57" fmla="*/ 2147483647 h 1888"/>
              <a:gd name="T58" fmla="*/ 2147483647 w 4040"/>
              <a:gd name="T59" fmla="*/ 2147483647 h 1888"/>
              <a:gd name="T60" fmla="*/ 2147483647 w 4040"/>
              <a:gd name="T61" fmla="*/ 2147483647 h 1888"/>
              <a:gd name="T62" fmla="*/ 2147483647 w 4040"/>
              <a:gd name="T63" fmla="*/ 2147483647 h 1888"/>
              <a:gd name="T64" fmla="*/ 2147483647 w 4040"/>
              <a:gd name="T65" fmla="*/ 2147483647 h 1888"/>
              <a:gd name="T66" fmla="*/ 2147483647 w 4040"/>
              <a:gd name="T67" fmla="*/ 2147483647 h 1888"/>
              <a:gd name="T68" fmla="*/ 2147483647 w 4040"/>
              <a:gd name="T69" fmla="*/ 2147483647 h 1888"/>
              <a:gd name="T70" fmla="*/ 2147483647 w 4040"/>
              <a:gd name="T71" fmla="*/ 2147483647 h 1888"/>
              <a:gd name="T72" fmla="*/ 2147483647 w 4040"/>
              <a:gd name="T73" fmla="*/ 2147483647 h 1888"/>
              <a:gd name="T74" fmla="*/ 2147483647 w 4040"/>
              <a:gd name="T75" fmla="*/ 2147483647 h 1888"/>
              <a:gd name="T76" fmla="*/ 2147483647 w 4040"/>
              <a:gd name="T77" fmla="*/ 2147483647 h 1888"/>
              <a:gd name="T78" fmla="*/ 2147483647 w 4040"/>
              <a:gd name="T79" fmla="*/ 2147483647 h 1888"/>
              <a:gd name="T80" fmla="*/ 2147483647 w 4040"/>
              <a:gd name="T81" fmla="*/ 2147483647 h 1888"/>
              <a:gd name="T82" fmla="*/ 2147483647 w 4040"/>
              <a:gd name="T83" fmla="*/ 2147483647 h 1888"/>
              <a:gd name="T84" fmla="*/ 2147483647 w 4040"/>
              <a:gd name="T85" fmla="*/ 2147483647 h 1888"/>
              <a:gd name="T86" fmla="*/ 2147483647 w 4040"/>
              <a:gd name="T87" fmla="*/ 2147483647 h 1888"/>
              <a:gd name="T88" fmla="*/ 2147483647 w 4040"/>
              <a:gd name="T89" fmla="*/ 2147483647 h 1888"/>
              <a:gd name="T90" fmla="*/ 2147483647 w 4040"/>
              <a:gd name="T91" fmla="*/ 2147483647 h 1888"/>
              <a:gd name="T92" fmla="*/ 2147483647 w 4040"/>
              <a:gd name="T93" fmla="*/ 2147483647 h 1888"/>
              <a:gd name="T94" fmla="*/ 2147483647 w 4040"/>
              <a:gd name="T95" fmla="*/ 2147483647 h 1888"/>
              <a:gd name="T96" fmla="*/ 2147483647 w 4040"/>
              <a:gd name="T97" fmla="*/ 2147483647 h 1888"/>
              <a:gd name="T98" fmla="*/ 2147483647 w 4040"/>
              <a:gd name="T99" fmla="*/ 2147483647 h 1888"/>
              <a:gd name="T100" fmla="*/ 2147483647 w 4040"/>
              <a:gd name="T101" fmla="*/ 2147483647 h 1888"/>
              <a:gd name="T102" fmla="*/ 2147483647 w 4040"/>
              <a:gd name="T103" fmla="*/ 2147483647 h 188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0"/>
              <a:gd name="T157" fmla="*/ 0 h 1888"/>
              <a:gd name="T158" fmla="*/ 4040 w 4040"/>
              <a:gd name="T159" fmla="*/ 1888 h 188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rgbClr val="656565"/>
              </a:gs>
              <a:gs pos="100000">
                <a:srgbClr val="DDDDDD"/>
              </a:gs>
            </a:gsLst>
            <a:lin ang="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39" name="Oval 5"/>
          <p:cNvSpPr>
            <a:spLocks noChangeArrowheads="1"/>
          </p:cNvSpPr>
          <p:nvPr/>
        </p:nvSpPr>
        <p:spPr bwMode="gray">
          <a:xfrm>
            <a:off x="6156325" y="3789363"/>
            <a:ext cx="1008063" cy="1008062"/>
          </a:xfrm>
          <a:prstGeom prst="ellipse">
            <a:avLst/>
          </a:prstGeom>
          <a:gradFill rotWithShape="1">
            <a:gsLst>
              <a:gs pos="0">
                <a:srgbClr val="DDEEAA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6D7491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46505E"/>
                </a:solidFill>
              </a:rPr>
              <a:t>8%</a:t>
            </a:r>
          </a:p>
        </p:txBody>
      </p:sp>
      <p:sp>
        <p:nvSpPr>
          <p:cNvPr id="14340" name="Oval 7"/>
          <p:cNvSpPr>
            <a:spLocks noChangeArrowheads="1"/>
          </p:cNvSpPr>
          <p:nvPr/>
        </p:nvSpPr>
        <p:spPr bwMode="gray">
          <a:xfrm>
            <a:off x="4932363" y="4508500"/>
            <a:ext cx="1009650" cy="1008063"/>
          </a:xfrm>
          <a:prstGeom prst="ellipse">
            <a:avLst/>
          </a:prstGeom>
          <a:gradFill rotWithShape="1">
            <a:gsLst>
              <a:gs pos="0">
                <a:srgbClr val="DDBBFF"/>
              </a:gs>
              <a:gs pos="100000">
                <a:srgbClr val="9933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63500" dir="10800000">
              <a:srgbClr val="6D7491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46505E"/>
                </a:solidFill>
              </a:rPr>
              <a:t>8%</a:t>
            </a:r>
          </a:p>
        </p:txBody>
      </p:sp>
      <p:sp>
        <p:nvSpPr>
          <p:cNvPr id="14341" name="Oval 8"/>
          <p:cNvSpPr>
            <a:spLocks noChangeArrowheads="1"/>
          </p:cNvSpPr>
          <p:nvPr/>
        </p:nvSpPr>
        <p:spPr bwMode="gray">
          <a:xfrm>
            <a:off x="2268538" y="5300663"/>
            <a:ext cx="792162" cy="790575"/>
          </a:xfrm>
          <a:prstGeom prst="ellipse">
            <a:avLst/>
          </a:prstGeom>
          <a:gradFill rotWithShape="1">
            <a:gsLst>
              <a:gs pos="0">
                <a:srgbClr val="FFE3B9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>
              <a:srgbClr val="6D7491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46505E"/>
                </a:solidFill>
              </a:rPr>
              <a:t>6%</a:t>
            </a:r>
          </a:p>
        </p:txBody>
      </p:sp>
      <p:sp>
        <p:nvSpPr>
          <p:cNvPr id="14342" name="Oval 9"/>
          <p:cNvSpPr>
            <a:spLocks noChangeArrowheads="1"/>
          </p:cNvSpPr>
          <p:nvPr/>
        </p:nvSpPr>
        <p:spPr bwMode="gray">
          <a:xfrm>
            <a:off x="1042988" y="4797425"/>
            <a:ext cx="792162" cy="790575"/>
          </a:xfrm>
          <a:prstGeom prst="ellipse">
            <a:avLst/>
          </a:prstGeom>
          <a:gradFill rotWithShape="1">
            <a:gsLst>
              <a:gs pos="0">
                <a:srgbClr val="83E6FF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>
              <a:srgbClr val="6D7491"/>
            </a:prst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46505E"/>
                </a:solidFill>
              </a:rPr>
              <a:t>4</a:t>
            </a:r>
            <a:r>
              <a:rPr lang="ru-RU" b="1">
                <a:solidFill>
                  <a:srgbClr val="46505E"/>
                </a:solidFill>
              </a:rPr>
              <a:t>%</a:t>
            </a:r>
          </a:p>
        </p:txBody>
      </p:sp>
      <p:sp>
        <p:nvSpPr>
          <p:cNvPr id="14343" name="Oval 10"/>
          <p:cNvSpPr>
            <a:spLocks noChangeArrowheads="1"/>
          </p:cNvSpPr>
          <p:nvPr/>
        </p:nvSpPr>
        <p:spPr bwMode="gray">
          <a:xfrm>
            <a:off x="3708400" y="1989138"/>
            <a:ext cx="1081088" cy="1079500"/>
          </a:xfrm>
          <a:prstGeom prst="ellipse">
            <a:avLst/>
          </a:prstGeom>
          <a:gradFill rotWithShape="1">
            <a:gsLst>
              <a:gs pos="0">
                <a:srgbClr val="FFE3B9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>
              <a:srgbClr val="6D7491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46505E"/>
                </a:solidFill>
              </a:rPr>
              <a:t>6%</a:t>
            </a:r>
          </a:p>
        </p:txBody>
      </p:sp>
      <p:sp>
        <p:nvSpPr>
          <p:cNvPr id="14344" name="Oval 11"/>
          <p:cNvSpPr>
            <a:spLocks noChangeArrowheads="1"/>
          </p:cNvSpPr>
          <p:nvPr/>
        </p:nvSpPr>
        <p:spPr bwMode="gray">
          <a:xfrm>
            <a:off x="2268538" y="2565400"/>
            <a:ext cx="1152525" cy="1223963"/>
          </a:xfrm>
          <a:prstGeom prst="ellipse">
            <a:avLst/>
          </a:prstGeom>
          <a:gradFill rotWithShape="1">
            <a:gsLst>
              <a:gs pos="0">
                <a:srgbClr val="DDBBFF"/>
              </a:gs>
              <a:gs pos="100000">
                <a:srgbClr val="9933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63500" dir="10800000">
              <a:srgbClr val="6D7491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46505E"/>
                </a:solidFill>
              </a:rPr>
              <a:t>9%</a:t>
            </a:r>
          </a:p>
        </p:txBody>
      </p:sp>
      <p:sp>
        <p:nvSpPr>
          <p:cNvPr id="14345" name="Oval 12"/>
          <p:cNvSpPr>
            <a:spLocks noChangeArrowheads="1"/>
          </p:cNvSpPr>
          <p:nvPr/>
        </p:nvSpPr>
        <p:spPr bwMode="gray">
          <a:xfrm>
            <a:off x="1042988" y="3357563"/>
            <a:ext cx="1295400" cy="1301750"/>
          </a:xfrm>
          <a:prstGeom prst="ellipse">
            <a:avLst/>
          </a:prstGeom>
          <a:gradFill rotWithShape="1">
            <a:gsLst>
              <a:gs pos="0">
                <a:srgbClr val="F7FCFD"/>
              </a:gs>
              <a:gs pos="100000">
                <a:srgbClr val="0099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12700" dir="10800000">
              <a:srgbClr val="6D7491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46505E"/>
                </a:solidFill>
              </a:rPr>
              <a:t>24%</a:t>
            </a:r>
          </a:p>
        </p:txBody>
      </p:sp>
      <p:sp>
        <p:nvSpPr>
          <p:cNvPr id="14346" name="Oval 13"/>
          <p:cNvSpPr>
            <a:spLocks noChangeArrowheads="1"/>
          </p:cNvSpPr>
          <p:nvPr/>
        </p:nvSpPr>
        <p:spPr bwMode="gray">
          <a:xfrm>
            <a:off x="3779838" y="5157788"/>
            <a:ext cx="792162" cy="796925"/>
          </a:xfrm>
          <a:prstGeom prst="ellipse">
            <a:avLst/>
          </a:prstGeom>
          <a:gradFill rotWithShape="1">
            <a:gsLst>
              <a:gs pos="0">
                <a:srgbClr val="DDEEAA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6D7491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46505E"/>
                </a:solidFill>
              </a:rPr>
              <a:t>7%</a:t>
            </a:r>
          </a:p>
        </p:txBody>
      </p:sp>
      <p:sp>
        <p:nvSpPr>
          <p:cNvPr id="14347" name="Text Box 14"/>
          <p:cNvSpPr txBox="1">
            <a:spLocks noChangeArrowheads="1"/>
          </p:cNvSpPr>
          <p:nvPr/>
        </p:nvSpPr>
        <p:spPr bwMode="auto">
          <a:xfrm>
            <a:off x="6588125" y="4868863"/>
            <a:ext cx="23336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>
                <a:solidFill>
                  <a:srgbClr val="46505E"/>
                </a:solidFill>
              </a:rPr>
              <a:t>Нефте-химическая</a:t>
            </a:r>
            <a:br>
              <a:rPr lang="ru-RU" b="1">
                <a:solidFill>
                  <a:srgbClr val="46505E"/>
                </a:solidFill>
              </a:rPr>
            </a:br>
            <a:r>
              <a:rPr lang="ru-RU" b="1">
                <a:solidFill>
                  <a:srgbClr val="46505E"/>
                </a:solidFill>
              </a:rPr>
              <a:t>промышленность</a:t>
            </a:r>
          </a:p>
        </p:txBody>
      </p:sp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5391150" y="5516563"/>
            <a:ext cx="16668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>
                <a:solidFill>
                  <a:srgbClr val="46505E"/>
                </a:solidFill>
              </a:rPr>
              <a:t>Металлургия</a:t>
            </a:r>
          </a:p>
        </p:txBody>
      </p:sp>
      <p:sp>
        <p:nvSpPr>
          <p:cNvPr id="14349" name="Text Box 16"/>
          <p:cNvSpPr txBox="1">
            <a:spLocks noChangeArrowheads="1"/>
          </p:cNvSpPr>
          <p:nvPr/>
        </p:nvSpPr>
        <p:spPr bwMode="auto">
          <a:xfrm>
            <a:off x="447675" y="2997200"/>
            <a:ext cx="1030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b="1">
                <a:solidFill>
                  <a:srgbClr val="46505E"/>
                </a:solidFill>
              </a:rPr>
              <a:t>Прочие</a:t>
            </a:r>
          </a:p>
        </p:txBody>
      </p:sp>
      <p:sp>
        <p:nvSpPr>
          <p:cNvPr id="14350" name="Text Box 18"/>
          <p:cNvSpPr txBox="1">
            <a:spLocks noChangeArrowheads="1"/>
          </p:cNvSpPr>
          <p:nvPr/>
        </p:nvSpPr>
        <p:spPr bwMode="auto">
          <a:xfrm>
            <a:off x="-69850" y="5589588"/>
            <a:ext cx="1928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>
                <a:solidFill>
                  <a:srgbClr val="46505E"/>
                </a:solidFill>
              </a:rPr>
              <a:t>Строительство</a:t>
            </a:r>
          </a:p>
        </p:txBody>
      </p:sp>
      <p:sp>
        <p:nvSpPr>
          <p:cNvPr id="14351" name="Text Box 19"/>
          <p:cNvSpPr txBox="1">
            <a:spLocks noChangeArrowheads="1"/>
          </p:cNvSpPr>
          <p:nvPr/>
        </p:nvSpPr>
        <p:spPr bwMode="auto">
          <a:xfrm>
            <a:off x="3878263" y="6021388"/>
            <a:ext cx="1547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>
                <a:solidFill>
                  <a:srgbClr val="46505E"/>
                </a:solidFill>
              </a:rPr>
              <a:t>Метрология</a:t>
            </a:r>
          </a:p>
        </p:txBody>
      </p:sp>
      <p:sp>
        <p:nvSpPr>
          <p:cNvPr id="14352" name="Text Box 20"/>
          <p:cNvSpPr txBox="1">
            <a:spLocks noChangeArrowheads="1"/>
          </p:cNvSpPr>
          <p:nvPr/>
        </p:nvSpPr>
        <p:spPr bwMode="auto">
          <a:xfrm>
            <a:off x="6980238" y="1268413"/>
            <a:ext cx="21637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>
                <a:solidFill>
                  <a:srgbClr val="46505E"/>
                </a:solidFill>
              </a:rPr>
              <a:t>Машиностроение</a:t>
            </a:r>
          </a:p>
        </p:txBody>
      </p:sp>
      <p:sp>
        <p:nvSpPr>
          <p:cNvPr id="14353" name="Text Box 21"/>
          <p:cNvSpPr txBox="1">
            <a:spLocks noChangeArrowheads="1"/>
          </p:cNvSpPr>
          <p:nvPr/>
        </p:nvSpPr>
        <p:spPr bwMode="auto">
          <a:xfrm>
            <a:off x="2123728" y="1268760"/>
            <a:ext cx="24765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46505E"/>
                </a:solidFill>
              </a:rPr>
              <a:t>Основополагающие</a:t>
            </a:r>
            <a:br>
              <a:rPr lang="ru-RU" b="1" dirty="0">
                <a:solidFill>
                  <a:srgbClr val="46505E"/>
                </a:solidFill>
              </a:rPr>
            </a:br>
            <a:r>
              <a:rPr lang="ru-RU" b="1" dirty="0">
                <a:solidFill>
                  <a:srgbClr val="46505E"/>
                </a:solidFill>
              </a:rPr>
              <a:t>стандарты</a:t>
            </a:r>
          </a:p>
        </p:txBody>
      </p:sp>
      <p:sp>
        <p:nvSpPr>
          <p:cNvPr id="14354" name="Text Box 22"/>
          <p:cNvSpPr txBox="1">
            <a:spLocks noChangeArrowheads="1"/>
          </p:cNvSpPr>
          <p:nvPr/>
        </p:nvSpPr>
        <p:spPr bwMode="auto">
          <a:xfrm>
            <a:off x="4283968" y="1052736"/>
            <a:ext cx="295116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46505E"/>
                </a:solidFill>
              </a:rPr>
              <a:t>Пищевая</a:t>
            </a:r>
            <a:endParaRPr lang="ru-RU" b="1" dirty="0">
              <a:solidFill>
                <a:srgbClr val="46505E"/>
              </a:solidFill>
            </a:endParaRPr>
          </a:p>
          <a:p>
            <a:pPr algn="ctr" eaLnBrk="0" hangingPunct="0"/>
            <a:r>
              <a:rPr lang="ru-RU" b="1" dirty="0">
                <a:solidFill>
                  <a:srgbClr val="46505E"/>
                </a:solidFill>
              </a:rPr>
              <a:t>промышленность</a:t>
            </a:r>
          </a:p>
        </p:txBody>
      </p:sp>
      <p:sp>
        <p:nvSpPr>
          <p:cNvPr id="14355" name="Freeform 23"/>
          <p:cNvSpPr>
            <a:spLocks noEditPoints="1"/>
          </p:cNvSpPr>
          <p:nvPr/>
        </p:nvSpPr>
        <p:spPr bwMode="gray">
          <a:xfrm rot="-1358056">
            <a:off x="2709863" y="3357563"/>
            <a:ext cx="3581400" cy="1419225"/>
          </a:xfrm>
          <a:custGeom>
            <a:avLst/>
            <a:gdLst>
              <a:gd name="T0" fmla="*/ 2147483647 w 4040"/>
              <a:gd name="T1" fmla="*/ 2147483647 h 1888"/>
              <a:gd name="T2" fmla="*/ 2147483647 w 4040"/>
              <a:gd name="T3" fmla="*/ 2147483647 h 1888"/>
              <a:gd name="T4" fmla="*/ 2147483647 w 4040"/>
              <a:gd name="T5" fmla="*/ 2147483647 h 1888"/>
              <a:gd name="T6" fmla="*/ 2147483647 w 4040"/>
              <a:gd name="T7" fmla="*/ 2147483647 h 1888"/>
              <a:gd name="T8" fmla="*/ 2147483647 w 4040"/>
              <a:gd name="T9" fmla="*/ 2147483647 h 1888"/>
              <a:gd name="T10" fmla="*/ 2147483647 w 4040"/>
              <a:gd name="T11" fmla="*/ 2147483647 h 1888"/>
              <a:gd name="T12" fmla="*/ 0 w 4040"/>
              <a:gd name="T13" fmla="*/ 2147483647 h 1888"/>
              <a:gd name="T14" fmla="*/ 2147483647 w 4040"/>
              <a:gd name="T15" fmla="*/ 2147483647 h 1888"/>
              <a:gd name="T16" fmla="*/ 2147483647 w 4040"/>
              <a:gd name="T17" fmla="*/ 2147483647 h 1888"/>
              <a:gd name="T18" fmla="*/ 2147483647 w 4040"/>
              <a:gd name="T19" fmla="*/ 2147483647 h 1888"/>
              <a:gd name="T20" fmla="*/ 2147483647 w 4040"/>
              <a:gd name="T21" fmla="*/ 2147483647 h 1888"/>
              <a:gd name="T22" fmla="*/ 2147483647 w 4040"/>
              <a:gd name="T23" fmla="*/ 2147483647 h 1888"/>
              <a:gd name="T24" fmla="*/ 2147483647 w 4040"/>
              <a:gd name="T25" fmla="*/ 2147483647 h 1888"/>
              <a:gd name="T26" fmla="*/ 2147483647 w 4040"/>
              <a:gd name="T27" fmla="*/ 2147483647 h 1888"/>
              <a:gd name="T28" fmla="*/ 2147483647 w 4040"/>
              <a:gd name="T29" fmla="*/ 2147483647 h 1888"/>
              <a:gd name="T30" fmla="*/ 2147483647 w 4040"/>
              <a:gd name="T31" fmla="*/ 2147483647 h 1888"/>
              <a:gd name="T32" fmla="*/ 2147483647 w 4040"/>
              <a:gd name="T33" fmla="*/ 2147483647 h 1888"/>
              <a:gd name="T34" fmla="*/ 2147483647 w 4040"/>
              <a:gd name="T35" fmla="*/ 2147483647 h 1888"/>
              <a:gd name="T36" fmla="*/ 2147483647 w 4040"/>
              <a:gd name="T37" fmla="*/ 2147483647 h 1888"/>
              <a:gd name="T38" fmla="*/ 2147483647 w 4040"/>
              <a:gd name="T39" fmla="*/ 2147483647 h 1888"/>
              <a:gd name="T40" fmla="*/ 2147483647 w 4040"/>
              <a:gd name="T41" fmla="*/ 2147483647 h 1888"/>
              <a:gd name="T42" fmla="*/ 2147483647 w 4040"/>
              <a:gd name="T43" fmla="*/ 2147483647 h 1888"/>
              <a:gd name="T44" fmla="*/ 2147483647 w 4040"/>
              <a:gd name="T45" fmla="*/ 2147483647 h 1888"/>
              <a:gd name="T46" fmla="*/ 2147483647 w 4040"/>
              <a:gd name="T47" fmla="*/ 2147483647 h 1888"/>
              <a:gd name="T48" fmla="*/ 2147483647 w 4040"/>
              <a:gd name="T49" fmla="*/ 2147483647 h 1888"/>
              <a:gd name="T50" fmla="*/ 2147483647 w 4040"/>
              <a:gd name="T51" fmla="*/ 2147483647 h 1888"/>
              <a:gd name="T52" fmla="*/ 2147483647 w 4040"/>
              <a:gd name="T53" fmla="*/ 0 h 1888"/>
              <a:gd name="T54" fmla="*/ 2147483647 w 4040"/>
              <a:gd name="T55" fmla="*/ 2147483647 h 1888"/>
              <a:gd name="T56" fmla="*/ 2147483647 w 4040"/>
              <a:gd name="T57" fmla="*/ 2147483647 h 1888"/>
              <a:gd name="T58" fmla="*/ 2147483647 w 4040"/>
              <a:gd name="T59" fmla="*/ 2147483647 h 1888"/>
              <a:gd name="T60" fmla="*/ 2147483647 w 4040"/>
              <a:gd name="T61" fmla="*/ 2147483647 h 1888"/>
              <a:gd name="T62" fmla="*/ 2147483647 w 4040"/>
              <a:gd name="T63" fmla="*/ 2147483647 h 1888"/>
              <a:gd name="T64" fmla="*/ 2147483647 w 4040"/>
              <a:gd name="T65" fmla="*/ 2147483647 h 1888"/>
              <a:gd name="T66" fmla="*/ 2147483647 w 4040"/>
              <a:gd name="T67" fmla="*/ 2147483647 h 1888"/>
              <a:gd name="T68" fmla="*/ 2147483647 w 4040"/>
              <a:gd name="T69" fmla="*/ 2147483647 h 1888"/>
              <a:gd name="T70" fmla="*/ 2147483647 w 4040"/>
              <a:gd name="T71" fmla="*/ 2147483647 h 1888"/>
              <a:gd name="T72" fmla="*/ 2147483647 w 4040"/>
              <a:gd name="T73" fmla="*/ 2147483647 h 1888"/>
              <a:gd name="T74" fmla="*/ 2147483647 w 4040"/>
              <a:gd name="T75" fmla="*/ 2147483647 h 1888"/>
              <a:gd name="T76" fmla="*/ 2147483647 w 4040"/>
              <a:gd name="T77" fmla="*/ 2147483647 h 1888"/>
              <a:gd name="T78" fmla="*/ 2147483647 w 4040"/>
              <a:gd name="T79" fmla="*/ 2147483647 h 1888"/>
              <a:gd name="T80" fmla="*/ 2147483647 w 4040"/>
              <a:gd name="T81" fmla="*/ 2147483647 h 1888"/>
              <a:gd name="T82" fmla="*/ 2147483647 w 4040"/>
              <a:gd name="T83" fmla="*/ 2147483647 h 1888"/>
              <a:gd name="T84" fmla="*/ 2147483647 w 4040"/>
              <a:gd name="T85" fmla="*/ 2147483647 h 1888"/>
              <a:gd name="T86" fmla="*/ 2147483647 w 4040"/>
              <a:gd name="T87" fmla="*/ 2147483647 h 1888"/>
              <a:gd name="T88" fmla="*/ 2147483647 w 4040"/>
              <a:gd name="T89" fmla="*/ 2147483647 h 1888"/>
              <a:gd name="T90" fmla="*/ 2147483647 w 4040"/>
              <a:gd name="T91" fmla="*/ 2147483647 h 1888"/>
              <a:gd name="T92" fmla="*/ 2147483647 w 4040"/>
              <a:gd name="T93" fmla="*/ 2147483647 h 1888"/>
              <a:gd name="T94" fmla="*/ 2147483647 w 4040"/>
              <a:gd name="T95" fmla="*/ 2147483647 h 1888"/>
              <a:gd name="T96" fmla="*/ 2147483647 w 4040"/>
              <a:gd name="T97" fmla="*/ 2147483647 h 1888"/>
              <a:gd name="T98" fmla="*/ 2147483647 w 4040"/>
              <a:gd name="T99" fmla="*/ 2147483647 h 1888"/>
              <a:gd name="T100" fmla="*/ 2147483647 w 4040"/>
              <a:gd name="T101" fmla="*/ 2147483647 h 1888"/>
              <a:gd name="T102" fmla="*/ 2147483647 w 4040"/>
              <a:gd name="T103" fmla="*/ 2147483647 h 188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0"/>
              <a:gd name="T157" fmla="*/ 0 h 1888"/>
              <a:gd name="T158" fmla="*/ 4040 w 4040"/>
              <a:gd name="T159" fmla="*/ 1888 h 188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rgbClr val="656565"/>
              </a:gs>
              <a:gs pos="100000">
                <a:srgbClr val="DDDDDD"/>
              </a:gs>
            </a:gsLst>
            <a:lin ang="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6" name="Text Box 24"/>
          <p:cNvSpPr txBox="1">
            <a:spLocks noChangeArrowheads="1"/>
          </p:cNvSpPr>
          <p:nvPr/>
        </p:nvSpPr>
        <p:spPr bwMode="auto">
          <a:xfrm>
            <a:off x="4356100" y="3284538"/>
            <a:ext cx="1493838" cy="67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800000"/>
                </a:solidFill>
              </a:rPr>
              <a:t>18185</a:t>
            </a:r>
            <a:r>
              <a:rPr lang="ru-RU" b="1">
                <a:solidFill>
                  <a:srgbClr val="800000"/>
                </a:solidFill>
              </a:rPr>
              <a:t/>
            </a:r>
            <a:br>
              <a:rPr lang="ru-RU" b="1">
                <a:solidFill>
                  <a:srgbClr val="800000"/>
                </a:solidFill>
              </a:rPr>
            </a:br>
            <a:r>
              <a:rPr lang="ru-RU" b="1">
                <a:solidFill>
                  <a:srgbClr val="800000"/>
                </a:solidFill>
              </a:rPr>
              <a:t>стандартов</a:t>
            </a:r>
          </a:p>
        </p:txBody>
      </p:sp>
      <p:sp>
        <p:nvSpPr>
          <p:cNvPr id="14357" name="Rectangle 25"/>
          <p:cNvSpPr>
            <a:spLocks noChangeArrowheads="1"/>
          </p:cNvSpPr>
          <p:nvPr/>
        </p:nvSpPr>
        <p:spPr bwMode="auto">
          <a:xfrm>
            <a:off x="762000" y="0"/>
            <a:ext cx="77724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Фонд межгосударственных стандартов </a:t>
            </a:r>
            <a:r>
              <a:rPr lang="ru-RU" sz="2000" b="1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стандартов</a:t>
            </a:r>
            <a:endParaRPr lang="ru-RU" sz="2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358" name="Rectangle 26"/>
          <p:cNvSpPr>
            <a:spLocks noChangeArrowheads="1"/>
          </p:cNvSpPr>
          <p:nvPr/>
        </p:nvSpPr>
        <p:spPr bwMode="auto">
          <a:xfrm>
            <a:off x="3419475" y="3860800"/>
            <a:ext cx="19431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9E2234"/>
                </a:solidFill>
              </a:rPr>
              <a:t>Уровень гармонизации 32%</a:t>
            </a:r>
          </a:p>
        </p:txBody>
      </p:sp>
      <p:sp>
        <p:nvSpPr>
          <p:cNvPr id="14359" name="Oval 6"/>
          <p:cNvSpPr>
            <a:spLocks noChangeArrowheads="1"/>
          </p:cNvSpPr>
          <p:nvPr/>
        </p:nvSpPr>
        <p:spPr bwMode="gray">
          <a:xfrm>
            <a:off x="7092950" y="2924175"/>
            <a:ext cx="1008063" cy="1008063"/>
          </a:xfrm>
          <a:prstGeom prst="ellipse">
            <a:avLst/>
          </a:prstGeom>
          <a:solidFill>
            <a:srgbClr val="FF7C80"/>
          </a:solidFill>
          <a:ln w="9525">
            <a:noFill/>
            <a:round/>
            <a:headEnd/>
            <a:tailEnd/>
          </a:ln>
          <a:effectLst>
            <a:prstShdw prst="shdw12" dist="12700" dir="10800000">
              <a:srgbClr val="6D7491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46505E"/>
                </a:solidFill>
              </a:rPr>
              <a:t>6%</a:t>
            </a:r>
          </a:p>
        </p:txBody>
      </p:sp>
      <p:sp>
        <p:nvSpPr>
          <p:cNvPr id="14360" name="Text Box 20"/>
          <p:cNvSpPr txBox="1">
            <a:spLocks noChangeArrowheads="1"/>
          </p:cNvSpPr>
          <p:nvPr/>
        </p:nvSpPr>
        <p:spPr bwMode="auto">
          <a:xfrm>
            <a:off x="7232650" y="3860800"/>
            <a:ext cx="197643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>
                <a:solidFill>
                  <a:srgbClr val="46505E"/>
                </a:solidFill>
              </a:rPr>
              <a:t>Энергетика</a:t>
            </a:r>
            <a:endParaRPr lang="en-US" b="1">
              <a:solidFill>
                <a:srgbClr val="46505E"/>
              </a:solidFill>
            </a:endParaRPr>
          </a:p>
          <a:p>
            <a:pPr algn="ctr" eaLnBrk="0" hangingPunct="0"/>
            <a:r>
              <a:rPr lang="ru-RU" b="1">
                <a:solidFill>
                  <a:srgbClr val="46505E"/>
                </a:solidFill>
              </a:rPr>
              <a:t>электротехника</a:t>
            </a:r>
          </a:p>
        </p:txBody>
      </p:sp>
      <p:sp>
        <p:nvSpPr>
          <p:cNvPr id="14361" name="Text Box 21"/>
          <p:cNvSpPr txBox="1">
            <a:spLocks noChangeArrowheads="1"/>
          </p:cNvSpPr>
          <p:nvPr/>
        </p:nvSpPr>
        <p:spPr bwMode="auto">
          <a:xfrm>
            <a:off x="434975" y="6237288"/>
            <a:ext cx="33480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>
                <a:solidFill>
                  <a:srgbClr val="46505E"/>
                </a:solidFill>
              </a:rPr>
              <a:t>Охрана окружающей среды</a:t>
            </a:r>
          </a:p>
        </p:txBody>
      </p:sp>
      <p:sp>
        <p:nvSpPr>
          <p:cNvPr id="14362" name="Oval 11"/>
          <p:cNvSpPr>
            <a:spLocks noChangeArrowheads="1"/>
          </p:cNvSpPr>
          <p:nvPr/>
        </p:nvSpPr>
        <p:spPr bwMode="gray">
          <a:xfrm>
            <a:off x="5076825" y="1628775"/>
            <a:ext cx="1152525" cy="1223963"/>
          </a:xfrm>
          <a:prstGeom prst="ellipse">
            <a:avLst/>
          </a:prstGeom>
          <a:gradFill rotWithShape="1">
            <a:gsLst>
              <a:gs pos="0">
                <a:srgbClr val="DDBBFF"/>
              </a:gs>
              <a:gs pos="100000">
                <a:srgbClr val="9933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63500" dir="10800000">
              <a:srgbClr val="6D7491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46505E"/>
                </a:solidFill>
              </a:rPr>
              <a:t>10%</a:t>
            </a:r>
          </a:p>
        </p:txBody>
      </p:sp>
      <p:sp>
        <p:nvSpPr>
          <p:cNvPr id="14363" name="Text Box 21"/>
          <p:cNvSpPr txBox="1">
            <a:spLocks noChangeArrowheads="1"/>
          </p:cNvSpPr>
          <p:nvPr/>
        </p:nvSpPr>
        <p:spPr bwMode="auto">
          <a:xfrm>
            <a:off x="0" y="1916113"/>
            <a:ext cx="36544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>
                <a:solidFill>
                  <a:srgbClr val="46505E"/>
                </a:solidFill>
              </a:rPr>
              <a:t>Информационные технологии</a:t>
            </a:r>
          </a:p>
          <a:p>
            <a:pPr algn="ctr" eaLnBrk="0" hangingPunct="0"/>
            <a:r>
              <a:rPr lang="ru-RU" b="1">
                <a:solidFill>
                  <a:srgbClr val="46505E"/>
                </a:solidFill>
              </a:rPr>
              <a:t>электроника, БРЭА</a:t>
            </a:r>
          </a:p>
        </p:txBody>
      </p:sp>
      <p:sp>
        <p:nvSpPr>
          <p:cNvPr id="14364" name="Oval 12"/>
          <p:cNvSpPr>
            <a:spLocks noChangeArrowheads="1"/>
          </p:cNvSpPr>
          <p:nvPr/>
        </p:nvSpPr>
        <p:spPr bwMode="gray">
          <a:xfrm>
            <a:off x="6372225" y="1700213"/>
            <a:ext cx="1295400" cy="1301750"/>
          </a:xfrm>
          <a:prstGeom prst="ellipse">
            <a:avLst/>
          </a:prstGeom>
          <a:gradFill rotWithShape="1">
            <a:gsLst>
              <a:gs pos="0">
                <a:srgbClr val="F7FCFD"/>
              </a:gs>
              <a:gs pos="100000">
                <a:srgbClr val="0099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12700" dir="10800000">
              <a:srgbClr val="6D7491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46505E"/>
                </a:solidFill>
              </a:rPr>
              <a:t>12%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633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2"/>
                </a:solidFill>
              </a:rPr>
              <a:t>СРЕДНИЙ ВОЗРАСТ СТАНДАРТОВ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ph type="chart" idx="4294967295"/>
          </p:nvPr>
        </p:nvGraphicFramePr>
        <p:xfrm>
          <a:off x="457200" y="1600200"/>
          <a:ext cx="8229600" cy="4524375"/>
        </p:xfrm>
        <a:graphic>
          <a:graphicData uri="http://schemas.openxmlformats.org/presentationml/2006/ole">
            <p:oleObj spid="_x0000_s3074" name="Диаграмма" r:id="rId3" imgW="7715329" imgH="5038638" progId="MSGraph.Chart.8">
              <p:embed followColorScheme="full"/>
            </p:oleObj>
          </a:graphicData>
        </a:graphic>
      </p:graphicFrame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8151813" y="5681663"/>
            <a:ext cx="549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696200" cy="8397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2"/>
                </a:solidFill>
              </a:rPr>
              <a:t>Динамика разработки межгосударственных стандартов за период с 2000 по 2010 годы</a:t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r>
              <a:rPr lang="ru-RU" sz="2000" b="1" dirty="0" smtClean="0">
                <a:solidFill>
                  <a:schemeClr val="accent2"/>
                </a:solidFill>
              </a:rPr>
              <a:t>(зарегистрировано в «Стандартинформ)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468313" y="1916113"/>
          <a:ext cx="8378825" cy="4621212"/>
        </p:xfrm>
        <a:graphic>
          <a:graphicData uri="http://schemas.openxmlformats.org/presentationml/2006/ole">
            <p:oleObj spid="_x0000_s4098" name="Диаграмма" r:id="rId3" imgW="8391497" imgH="4628986" progId="MSGraph.Chart.8">
              <p:embed followColorScheme="full"/>
            </p:oleObj>
          </a:graphicData>
        </a:graphic>
      </p:graphicFrame>
      <p:pic>
        <p:nvPicPr>
          <p:cNvPr id="9220" name="Picture 4" descr="EASC-C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404664"/>
            <a:ext cx="533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77050" y="2276475"/>
            <a:ext cx="566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План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524750" y="2492375"/>
            <a:ext cx="3603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617</Words>
  <Application>Microsoft Office PowerPoint</Application>
  <PresentationFormat>Экран (4:3)</PresentationFormat>
  <Paragraphs>169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Оформление по умолчанию</vt:lpstr>
      <vt:lpstr>Диаграмма</vt:lpstr>
      <vt:lpstr>CorelDRAW</vt:lpstr>
      <vt:lpstr>Слайд 1</vt:lpstr>
      <vt:lpstr>Техническое регулирование Таможенного Союза  </vt:lpstr>
      <vt:lpstr>Единое пространство – единые нормы</vt:lpstr>
      <vt:lpstr>Фонд нормативно-правовых и нормативно-технических документов, разработанных с момента введения в действие ФЗ «О техническом регулировании»</vt:lpstr>
      <vt:lpstr>Слайд 5</vt:lpstr>
      <vt:lpstr>Межгосударственный стандарт – универсальный инструмент для снятия барьеров на постсоветском пространстве</vt:lpstr>
      <vt:lpstr>Слайд 7</vt:lpstr>
      <vt:lpstr>СРЕДНИЙ ВОЗРАСТ СТАНДАРТОВ</vt:lpstr>
      <vt:lpstr>Динамика разработки межгосударственных стандартов за период с 2000 по 2010 годы (зарегистрировано в «Стандартинформ)</vt:lpstr>
      <vt:lpstr>  СООТНОШЕНИЕ МЕЖДУ СТРАНАМИ ПО КОЛИЧЕСТВУ ТЕМ ПЛАНА РАЗРАБОТКИ МЕЖГОСУДАРСТВЕННЫХ СТАНДАРТОВ (период 2010 г. и 2011 г.) </vt:lpstr>
      <vt:lpstr>Программа разработки технических регламентов Таможенного союза</vt:lpstr>
      <vt:lpstr>Сфера распространения стандартизации</vt:lpstr>
      <vt:lpstr>Сравнение количества тем по разработке стандартов в национальной программе 2010 года и проекте программы 2011 года в связи с необходимостью обеспечения технических регламентов Таможенного союза межгосударственными стандартами</vt:lpstr>
      <vt:lpstr>Товарная структура экспорта Российской Федерации</vt:lpstr>
      <vt:lpstr>Товарная структура импорта Российской Федерации  </vt:lpstr>
      <vt:lpstr>Основные задачи Росстандарта</vt:lpstr>
      <vt:lpstr>Слайд 17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Фонд нормативно-правовых и нормативно-технических документов, разработанных с момента введения в действие ФЗ «О техническом регулировании»</dc:title>
  <dc:creator>Customer</dc:creator>
  <cp:lastModifiedBy>Сергей М. Дорофеев</cp:lastModifiedBy>
  <cp:revision>37</cp:revision>
  <dcterms:created xsi:type="dcterms:W3CDTF">2011-04-20T04:35:55Z</dcterms:created>
  <dcterms:modified xsi:type="dcterms:W3CDTF">2011-04-20T10:32:25Z</dcterms:modified>
</cp:coreProperties>
</file>