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2" r:id="rId1"/>
    <p:sldMasterId id="2147483751" r:id="rId2"/>
    <p:sldMasterId id="2147483756" r:id="rId3"/>
    <p:sldMasterId id="2147483768" r:id="rId4"/>
    <p:sldMasterId id="2147483780" r:id="rId5"/>
  </p:sldMasterIdLst>
  <p:notesMasterIdLst>
    <p:notesMasterId r:id="rId30"/>
  </p:notesMasterIdLst>
  <p:handoutMasterIdLst>
    <p:handoutMasterId r:id="rId31"/>
  </p:handoutMasterIdLst>
  <p:sldIdLst>
    <p:sldId id="717" r:id="rId6"/>
    <p:sldId id="807" r:id="rId7"/>
    <p:sldId id="802" r:id="rId8"/>
    <p:sldId id="827" r:id="rId9"/>
    <p:sldId id="795" r:id="rId10"/>
    <p:sldId id="809" r:id="rId11"/>
    <p:sldId id="810" r:id="rId12"/>
    <p:sldId id="811" r:id="rId13"/>
    <p:sldId id="812" r:id="rId14"/>
    <p:sldId id="813" r:id="rId15"/>
    <p:sldId id="814" r:id="rId16"/>
    <p:sldId id="815" r:id="rId17"/>
    <p:sldId id="816" r:id="rId18"/>
    <p:sldId id="817" r:id="rId19"/>
    <p:sldId id="818" r:id="rId20"/>
    <p:sldId id="819" r:id="rId21"/>
    <p:sldId id="820" r:id="rId22"/>
    <p:sldId id="821" r:id="rId23"/>
    <p:sldId id="822" r:id="rId24"/>
    <p:sldId id="823" r:id="rId25"/>
    <p:sldId id="824" r:id="rId26"/>
    <p:sldId id="825" r:id="rId27"/>
    <p:sldId id="826" r:id="rId28"/>
    <p:sldId id="808" r:id="rId29"/>
  </p:sldIdLst>
  <p:sldSz cx="9144000" cy="6858000" type="screen4x3"/>
  <p:notesSz cx="6669088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MS PGothic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3300"/>
    <a:srgbClr val="CCCC00"/>
    <a:srgbClr val="0070C0"/>
    <a:srgbClr val="008000"/>
    <a:srgbClr val="0066FF"/>
    <a:srgbClr val="FF0000"/>
    <a:srgbClr val="A9C9ED"/>
    <a:srgbClr val="C0C0C0"/>
    <a:srgbClr val="969696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5874" autoAdjust="0"/>
  </p:normalViewPr>
  <p:slideViewPr>
    <p:cSldViewPr>
      <p:cViewPr>
        <p:scale>
          <a:sx n="100" d="100"/>
          <a:sy n="100" d="100"/>
        </p:scale>
        <p:origin x="-600" y="108"/>
      </p:cViewPr>
      <p:guideLst>
        <p:guide orient="horz" pos="4190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586" y="-90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pfs01.jv.ru\users$\yagudinn\Desktop\Frank%20RG%20%20Retail%20Banking%20Market%20-%20Volumes%20%202015-08-01%20(&#1076;&#1083;&#1103;%20&#1087;&#1088;&#1077;&#1079;&#1077;&#1085;&#1090;&#1072;&#1094;&#1080;&#1080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2539086929330918E-3"/>
          <c:y val="0.10705596107055969"/>
          <c:w val="0.98999374609130708"/>
          <c:h val="0.6602433090024331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 b="1"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Autoloans!$AB$2:$AU$2</c:f>
              <c:numCache>
                <c:formatCode>[$-419]mmmm\ yyyy;@</c:formatCode>
                <c:ptCount val="20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</c:numCache>
            </c:numRef>
          </c:cat>
          <c:val>
            <c:numRef>
              <c:f>Autoloans!$AB$55:$AU$55</c:f>
              <c:numCache>
                <c:formatCode>0.00</c:formatCode>
                <c:ptCount val="20"/>
                <c:pt idx="0">
                  <c:v>27.89427550395342</c:v>
                </c:pt>
                <c:pt idx="1">
                  <c:v>36.986202098408917</c:v>
                </c:pt>
                <c:pt idx="2">
                  <c:v>41.38854487243178</c:v>
                </c:pt>
                <c:pt idx="3">
                  <c:v>39.023715911460322</c:v>
                </c:pt>
                <c:pt idx="4">
                  <c:v>32.343446190090297</c:v>
                </c:pt>
                <c:pt idx="5">
                  <c:v>34.236558546378234</c:v>
                </c:pt>
                <c:pt idx="6">
                  <c:v>34.615406420411702</c:v>
                </c:pt>
                <c:pt idx="7">
                  <c:v>31.286491922626229</c:v>
                </c:pt>
                <c:pt idx="8">
                  <c:v>37.515886460789872</c:v>
                </c:pt>
                <c:pt idx="9">
                  <c:v>36.772825959182647</c:v>
                </c:pt>
                <c:pt idx="10">
                  <c:v>36.446836827053801</c:v>
                </c:pt>
                <c:pt idx="11">
                  <c:v>44.221526514165319</c:v>
                </c:pt>
                <c:pt idx="12">
                  <c:v>8.5832842079712606</c:v>
                </c:pt>
                <c:pt idx="13">
                  <c:v>10.519976940493921</c:v>
                </c:pt>
                <c:pt idx="14">
                  <c:v>17.338880186877155</c:v>
                </c:pt>
                <c:pt idx="15">
                  <c:v>22.652961455395609</c:v>
                </c:pt>
                <c:pt idx="16">
                  <c:v>22.397400000000001</c:v>
                </c:pt>
                <c:pt idx="17">
                  <c:v>30.64967437320924</c:v>
                </c:pt>
                <c:pt idx="18">
                  <c:v>29.84676329815855</c:v>
                </c:pt>
                <c:pt idx="19">
                  <c:v>28.462746520379717</c:v>
                </c:pt>
              </c:numCache>
            </c:numRef>
          </c:val>
        </c:ser>
        <c:gapWidth val="80"/>
        <c:axId val="53844224"/>
        <c:axId val="53858304"/>
      </c:barChart>
      <c:dateAx>
        <c:axId val="53844224"/>
        <c:scaling>
          <c:orientation val="minMax"/>
        </c:scaling>
        <c:axPos val="b"/>
        <c:numFmt formatCode="[$-419]mmmm\ yyyy;@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3858304"/>
        <c:crosses val="autoZero"/>
        <c:auto val="1"/>
        <c:lblOffset val="100"/>
        <c:baseTimeUnit val="months"/>
      </c:dateAx>
      <c:valAx>
        <c:axId val="53858304"/>
        <c:scaling>
          <c:orientation val="minMax"/>
        </c:scaling>
        <c:delete val="1"/>
        <c:axPos val="l"/>
        <c:numFmt formatCode="0.00" sourceLinked="1"/>
        <c:tickLblPos val="none"/>
        <c:crossAx val="53844224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 sz="600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29CBBE7-D57B-4359-AA23-4F8DD6EA33E1}" type="datetime5">
              <a:rPr lang="en-US"/>
              <a:pPr>
                <a:defRPr/>
              </a:pPr>
              <a:t>14-Oct-15</a:t>
            </a:fld>
            <a:endParaRPr lang="fr-F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6FD5AFDA-5F4C-4EFB-B499-9C7635B8A08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D1FE28A-6293-4B0A-A598-B7BC6C934BBC}" type="datetime5">
              <a:rPr lang="en-US"/>
              <a:pPr>
                <a:defRPr/>
              </a:pPr>
              <a:t>14-Oct-15</a:t>
            </a:fld>
            <a:endParaRPr lang="fr-FR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8159E5D8-EBC8-4E5F-8451-2B4631ED85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ea typeface="MS PGothic"/>
            </a:endParaRP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fr-FR" sz="1200"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4188FA-C46E-4050-8C4F-6EB85B0FF719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15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4188FA-C46E-4050-8C4F-6EB85B0FF719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16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147E8B9-8C86-4C63-BEBD-0CB18A01E734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17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9E7129B-C5CE-4685-A027-9D4395D1DF85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18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FCAAA49-CE47-442A-894D-D5D9053F68A1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19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CFF0AA-47C8-4313-9865-91ABF0C380E4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20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3C170BA-7A93-44EF-8678-F089EC3E0370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21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1A345C-6961-4DF5-914A-4582DDCB82F8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22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364E78-4506-4432-9091-B1FD0DB58748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6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4450" y="-14288"/>
            <a:ext cx="6762750" cy="5072063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302250"/>
            <a:ext cx="6253162" cy="4089400"/>
          </a:xfrm>
          <a:noFill/>
          <a:ln/>
        </p:spPr>
        <p:txBody>
          <a:bodyPr lIns="89715" tIns="44860" rIns="89715" bIns="44860"/>
          <a:lstStyle/>
          <a:p>
            <a:pPr eaLnBrk="1" hangingPunct="1"/>
            <a:endParaRPr lang="en-GB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120813-BD11-4CAE-8F1A-E13A10CC5246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7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DEDAF0F-B36F-431C-96B1-FCBFC8855064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8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202A4EB-0C80-411E-8175-5C27243FBF8B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9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94B4AA-864D-41D5-BFEE-FC8814958CB2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10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6463"/>
            <a:ext cx="4891088" cy="4467225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noProof="1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noProof="1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303E97-940D-41FD-98ED-1ED198EFA958}" type="slidenum">
              <a:rPr sz="1200" noProof="1">
                <a:solidFill>
                  <a:prstClr val="black"/>
                </a:solidFill>
                <a:cs typeface="MS PGothic"/>
              </a:rPr>
              <a:pPr algn="r"/>
              <a:t>14</a:t>
            </a:fld>
            <a:endParaRPr lang="ru-RU" sz="1200" noProof="1">
              <a:solidFill>
                <a:prstClr val="black"/>
              </a:solidFill>
              <a:cs typeface="MS PGothic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ea typeface="MS PGothic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5938" y="144463"/>
            <a:ext cx="1820862" cy="594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3350" y="144463"/>
            <a:ext cx="5310188" cy="594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6"/>
          <p:cNvSpPr/>
          <p:nvPr userDrawn="1"/>
        </p:nvSpPr>
        <p:spPr>
          <a:xfrm>
            <a:off x="0" y="0"/>
            <a:ext cx="9144000" cy="3886200"/>
          </a:xfrm>
          <a:prstGeom prst="rect">
            <a:avLst/>
          </a:prstGeom>
          <a:gradFill flip="none" rotWithShape="1">
            <a:gsLst>
              <a:gs pos="42000">
                <a:srgbClr val="4D4D4D"/>
              </a:gs>
              <a:gs pos="100000">
                <a:srgbClr val="000000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8000" smtClean="0">
              <a:solidFill>
                <a:prstClr val="white"/>
              </a:solidFill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5560" y="1998133"/>
            <a:ext cx="6217640" cy="1416050"/>
          </a:xfrm>
        </p:spPr>
        <p:txBody>
          <a:bodyPr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7171" y="4037202"/>
            <a:ext cx="6226029" cy="1271398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8CFA6-1534-4695-B522-1F5BB9C5D2B7}" type="datetimeFigureOut">
              <a:rPr lang="de-DE"/>
              <a:pPr/>
              <a:t>14.10.2015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170F0-6EE2-4BDB-8A63-4A83580CF98C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F03308CD-3C5E-4D75-9010-1324D388B468}" type="datetimeFigureOut">
              <a:rPr lang="de-DE"/>
              <a:pPr/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71AB1CF-7ECA-48BD-943C-CFC7887C221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E3CD23-F69D-41B3-BF75-C8AF7F553E2C}" type="datetimeFigureOut">
              <a:rPr lang="de-DE"/>
              <a:pPr/>
              <a:t>14.10.2015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6160D-4D32-4A01-9E4F-4AB0D0F0A16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2385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D72B22D-80EB-49C2-B88B-DF22CF06E3BC}" type="datetimeFigureOut">
              <a:rPr lang="de-DE"/>
              <a:pPr/>
              <a:t>14.10.2015</a:t>
            </a:fld>
            <a:endParaRPr lang="de-D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457450" y="6356350"/>
            <a:ext cx="42291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8655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5321E55-4F46-4698-BBBB-8949760C67BB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9725" y="58738"/>
            <a:ext cx="2130425" cy="5743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95275" y="58738"/>
            <a:ext cx="6242050" cy="5743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9725" y="58738"/>
            <a:ext cx="2130425" cy="5743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5275" y="58738"/>
            <a:ext cx="6242050" cy="5743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3D881-EDEC-4E36-B92B-0FBDEA9994D3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6898B-3EA0-4C9E-AF82-73209C40241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341438"/>
            <a:ext cx="356552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1275" y="1341438"/>
            <a:ext cx="356552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69836-0C66-4260-9465-02F1AEE61920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9F9A3-5FDC-4386-8E19-61A1F31879F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59E78-02CD-46C3-9C69-DAFE9B065215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EF9B-F597-4D11-80C6-5A40C747853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554163"/>
            <a:ext cx="41719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4163"/>
            <a:ext cx="417195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41B3-465F-4822-9EB6-0B615AC967CB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CDDFF-92E7-47E8-A25B-54775D39986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94B13-9FF8-483B-9FA7-800AF26AA535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3A0BA-DFD8-43E4-9CB7-2A079F54F19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55543-4D3F-4DDA-B80F-60853FE92C94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85D6E-6AFB-404C-81EC-79DD51E41B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AB41-8526-4D5D-BC06-EA30B5B4464D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8AF0-0EBA-4698-A690-CB06E27E55A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F6E03-3BB1-462D-B9C9-B36038BFF9A1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67C9F-DA1E-4CA4-B4B0-8DE83CCC55B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BDB2B-D378-41BA-9F3A-363142436098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45B82-C96C-4AEE-B9D9-BE51C826063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6F635-B031-45FC-B9DB-DD0B5D82474D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E447C-D3AE-42D0-80E2-D295C258C27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0"/>
            <a:ext cx="2124075" cy="58023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0"/>
            <a:ext cx="6219825" cy="58023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FACB-B50D-401F-B6F6-9C65DB210B89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D57E-66C7-48D4-8F79-D5D27C508F0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44463"/>
            <a:ext cx="7272338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1341438"/>
            <a:ext cx="728345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" name="Date Placeholder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0" y="5976938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5" r:id="rId3"/>
    <p:sldLayoutId id="2147483724" r:id="rId4"/>
    <p:sldLayoutId id="2147483723" r:id="rId5"/>
    <p:sldLayoutId id="2147483722" r:id="rId6"/>
    <p:sldLayoutId id="2147483721" r:id="rId7"/>
    <p:sldLayoutId id="2147483720" r:id="rId8"/>
    <p:sldLayoutId id="2147483719" r:id="rId9"/>
    <p:sldLayoutId id="2147483718" r:id="rId10"/>
    <p:sldLayoutId id="2147483717" r:id="rId11"/>
    <p:sldLayoutId id="214748375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/>
          <a:cs typeface="MS PGothic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23850" y="1554163"/>
            <a:ext cx="84963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323850" y="0"/>
            <a:ext cx="84963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735FA722-B4DF-4218-B055-1A752D46E8AA}" type="datetimeFigureOut">
              <a:rPr lang="de-DE" smtClean="0">
                <a:ea typeface="+mn-ea"/>
              </a:rPr>
              <a:pPr/>
              <a:t>14.10.2015</a:t>
            </a:fld>
            <a:endParaRPr lang="de-DE" smtClean="0">
              <a:ea typeface="+mn-ea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57450" y="6356350"/>
            <a:ext cx="4229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smtClean="0">
              <a:ea typeface="+mn-ea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6865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AB8C5A2-DA78-4DDD-81BF-DC5AAEF11C7C}" type="slidenum">
              <a:rPr lang="de-DE" smtClean="0">
                <a:ea typeface="+mn-ea"/>
              </a:rPr>
              <a:pPr/>
              <a:t>‹#›</a:t>
            </a:fld>
            <a:endParaRPr lang="de-DE" smtClean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360363" indent="-184150" algn="l" rtl="0" fontAlgn="base">
        <a:spcBef>
          <a:spcPct val="20000"/>
        </a:spcBef>
        <a:spcAft>
          <a:spcPct val="0"/>
        </a:spcAft>
        <a:buFont typeface="Symbol" pitchFamily="18" charset="2"/>
        <a:buChar char="-"/>
        <a:defRPr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536575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720725" indent="-184150" algn="l" rtl="0" fontAlgn="base">
        <a:spcBef>
          <a:spcPct val="20000"/>
        </a:spcBef>
        <a:spcAft>
          <a:spcPct val="0"/>
        </a:spcAft>
        <a:buFont typeface="Symbol" pitchFamily="18" charset="2"/>
        <a:buChar char="-"/>
        <a:defRPr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896938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 smtClean="0"/>
              <a:t>Textmasterformate durch Klicken bearbeiten</a:t>
            </a:r>
          </a:p>
          <a:p>
            <a:pPr lvl="1"/>
            <a:r>
              <a:rPr lang="en-US" noProof="1" smtClean="0"/>
              <a:t>Zweite Ebene</a:t>
            </a:r>
          </a:p>
          <a:p>
            <a:pPr lvl="2"/>
            <a:r>
              <a:rPr lang="en-US" noProof="1" smtClean="0"/>
              <a:t>Dritte Ebene</a:t>
            </a:r>
          </a:p>
          <a:p>
            <a:pPr lvl="3"/>
            <a:r>
              <a:rPr lang="en-US" noProof="1" smtClean="0"/>
              <a:t>Vierte Ebene</a:t>
            </a:r>
          </a:p>
          <a:p>
            <a:pPr lvl="4"/>
            <a:r>
              <a:rPr lang="en-US" noProof="1" smtClean="0"/>
              <a:t>Fünfte Ebene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6868" name="Rectangle 10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MS PGothic"/>
              </a:rPr>
              <a:t>Page </a:t>
            </a:r>
            <a:fld id="{60E7FA7B-BD06-40CE-B917-F0EC55AF0DAC}" type="slidenum">
              <a:rPr lang="de-DE" sz="1000">
                <a:solidFill>
                  <a:srgbClr val="000000"/>
                </a:solidFill>
                <a:latin typeface="Arial" pitchFamily="34" charset="0"/>
                <a:cs typeface="MS PGothic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MS P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 smtClean="0"/>
              <a:t>Textmasterformate durch Klicken bearbeiten</a:t>
            </a:r>
          </a:p>
          <a:p>
            <a:pPr lvl="1"/>
            <a:r>
              <a:rPr lang="en-US" noProof="1" smtClean="0"/>
              <a:t>Zweite Ebene</a:t>
            </a:r>
          </a:p>
          <a:p>
            <a:pPr lvl="2"/>
            <a:r>
              <a:rPr lang="en-US" noProof="1" smtClean="0"/>
              <a:t>Dritte Ebene</a:t>
            </a:r>
          </a:p>
          <a:p>
            <a:pPr lvl="3"/>
            <a:r>
              <a:rPr lang="en-US" noProof="1" smtClean="0"/>
              <a:t>Vierte Ebene</a:t>
            </a:r>
          </a:p>
          <a:p>
            <a:pPr lvl="4"/>
            <a:r>
              <a:rPr lang="en-US" noProof="1" smtClean="0"/>
              <a:t>Fünfte Ebene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>
                <a:ea typeface="+mn-ea"/>
              </a:defRPr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03109" name="Rectangle 10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ea typeface="+mn-ea"/>
              </a:rPr>
              <a:t>Page </a:t>
            </a:r>
            <a:r>
              <a:rPr lang="de-DE" sz="1000">
                <a:solidFill>
                  <a:srgbClr val="000000"/>
                </a:solidFill>
                <a:ea typeface="+mn-ea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ea typeface="+mn-ea"/>
              </a:rPr>
              <a:t> </a:t>
            </a:r>
            <a:fld id="{2151101A-A6F8-4609-8BA6-FC37D0D708C1}" type="slidenum">
              <a:rPr lang="de-DE" sz="1000">
                <a:solidFill>
                  <a:srgbClr val="000000"/>
                </a:solidFill>
                <a:ea typeface="+mn-ea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323850" y="1554163"/>
            <a:ext cx="84963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50179" name="Titelplatzhalter 1"/>
          <p:cNvSpPr>
            <a:spLocks noGrp="1"/>
          </p:cNvSpPr>
          <p:nvPr>
            <p:ph type="title"/>
          </p:nvPr>
        </p:nvSpPr>
        <p:spPr bwMode="auto">
          <a:xfrm>
            <a:off x="323850" y="0"/>
            <a:ext cx="84963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238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MS PGothic"/>
              </a:defRPr>
            </a:lvl1pPr>
          </a:lstStyle>
          <a:p>
            <a:pPr>
              <a:defRPr/>
            </a:pPr>
            <a:fld id="{0C9AC90A-2F77-4B87-8E8C-9B1C861066F8}" type="datetimeFigureOut">
              <a:rPr lang="de-DE"/>
              <a:pPr>
                <a:defRPr/>
              </a:pPr>
              <a:t>14.10.2015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457450" y="6356350"/>
            <a:ext cx="4229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cs typeface="MS PGothic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6865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MS PGothic"/>
              </a:defRPr>
            </a:lvl1pPr>
          </a:lstStyle>
          <a:p>
            <a:pPr>
              <a:defRPr/>
            </a:pPr>
            <a:fld id="{F877EC88-8574-42E0-B40B-8F8FCDBE3FB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60363" indent="-18415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536575" indent="-1762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720725" indent="-184150" algn="l" rtl="0" eaLnBrk="0" fontAlgn="base" hangingPunct="0">
        <a:spcBef>
          <a:spcPct val="20000"/>
        </a:spcBef>
        <a:spcAft>
          <a:spcPct val="0"/>
        </a:spcAft>
        <a:buFont typeface="Symbol" pitchFamily="18" charset="2"/>
        <a:buChar char="-"/>
        <a:defRPr>
          <a:solidFill>
            <a:schemeClr val="tx1"/>
          </a:solidFill>
          <a:latin typeface="+mn-lt"/>
        </a:defRPr>
      </a:lvl4pPr>
      <a:lvl5pPr marL="896938" indent="-17621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354138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11338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268538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25738" indent="-1762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udiomobile.ru/imager.php/getnews/140/802047326_1__Hyundai_Solaris_profile__520_259_jp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4.jpeg"/><Relationship Id="rId4" Type="http://schemas.openxmlformats.org/officeDocument/2006/relationships/hyperlink" Target="http://audiomobile.ru/imager.php/getnews/140/802047326_1__Hyundai_Solaris_profile__520_259_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tags" Target="../tags/tag4.xml"/><Relationship Id="rId7" Type="http://schemas.openxmlformats.org/officeDocument/2006/relationships/image" Target="../media/image9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34.xml"/><Relationship Id="rId4" Type="http://schemas.openxmlformats.org/officeDocument/2006/relationships/tags" Target="../tags/tag5.xml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7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89094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cs typeface="MS PGothic"/>
              </a:endParaRPr>
            </a:p>
          </p:txBody>
        </p:sp>
        <p:sp>
          <p:nvSpPr>
            <p:cNvPr id="89095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cs typeface="MS PGothic"/>
              </a:endParaRPr>
            </a:p>
          </p:txBody>
        </p:sp>
      </p:grpSp>
      <p:pic>
        <p:nvPicPr>
          <p:cNvPr id="89090" name="Picture 75" descr="Background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0" y="0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1" name="Rectangle 2"/>
          <p:cNvSpPr>
            <a:spLocks noChangeArrowheads="1"/>
          </p:cNvSpPr>
          <p:nvPr/>
        </p:nvSpPr>
        <p:spPr bwMode="auto">
          <a:xfrm>
            <a:off x="107504" y="1700809"/>
            <a:ext cx="8822184" cy="259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r"/>
            <a:r>
              <a:rPr lang="ru-RU" sz="3200" b="1" dirty="0" smtClean="0"/>
              <a:t>Стратегия автокредитования 2016</a:t>
            </a:r>
            <a:endParaRPr lang="ru-RU" sz="3200" b="1" dirty="0"/>
          </a:p>
        </p:txBody>
      </p:sp>
      <p:sp>
        <p:nvSpPr>
          <p:cNvPr id="89092" name="Rectangle 3"/>
          <p:cNvSpPr>
            <a:spLocks noChangeArrowheads="1"/>
          </p:cNvSpPr>
          <p:nvPr/>
        </p:nvSpPr>
        <p:spPr bwMode="auto">
          <a:xfrm>
            <a:off x="611188" y="4437063"/>
            <a:ext cx="83185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r">
              <a:spcBef>
                <a:spcPct val="20000"/>
              </a:spcBef>
            </a:pPr>
            <a:r>
              <a:rPr lang="ru-RU" sz="3600" b="1" dirty="0" smtClean="0">
                <a:solidFill>
                  <a:srgbClr val="008000"/>
                </a:solidFill>
                <a:cs typeface="MS PGothic"/>
              </a:rPr>
              <a:t>Сетелем </a:t>
            </a:r>
            <a:r>
              <a:rPr lang="ru-RU" sz="3600" b="1" dirty="0">
                <a:solidFill>
                  <a:srgbClr val="008000"/>
                </a:solidFill>
                <a:cs typeface="MS PGothic"/>
              </a:rPr>
              <a:t>Банк</a:t>
            </a:r>
            <a:r>
              <a:rPr lang="ru-RU" sz="3600" b="1" dirty="0">
                <a:cs typeface="MS PGothic"/>
              </a:rPr>
              <a:t> </a:t>
            </a:r>
            <a:endParaRPr lang="en-US" sz="3600" b="1" dirty="0">
              <a:cs typeface="MS PGothic"/>
            </a:endParaRPr>
          </a:p>
          <a:p>
            <a:pPr algn="r">
              <a:spcBef>
                <a:spcPct val="20000"/>
              </a:spcBef>
            </a:pPr>
            <a:r>
              <a:rPr lang="en-US" sz="3000" dirty="0" smtClean="0">
                <a:cs typeface="MS PGothic"/>
              </a:rPr>
              <a:t>15</a:t>
            </a:r>
            <a:r>
              <a:rPr lang="ru-RU" sz="3000" dirty="0" smtClean="0">
                <a:cs typeface="MS PGothic"/>
              </a:rPr>
              <a:t> </a:t>
            </a:r>
            <a:r>
              <a:rPr lang="ru-RU" sz="3000" dirty="0" smtClean="0">
                <a:cs typeface="MS PGothic"/>
              </a:rPr>
              <a:t>октября</a:t>
            </a:r>
            <a:r>
              <a:rPr lang="en-US" sz="3000" dirty="0" smtClean="0">
                <a:cs typeface="MS PGothic"/>
              </a:rPr>
              <a:t> </a:t>
            </a:r>
            <a:r>
              <a:rPr lang="en-US" sz="3000" dirty="0" smtClean="0">
                <a:cs typeface="MS PGothic"/>
              </a:rPr>
              <a:t>201</a:t>
            </a:r>
            <a:r>
              <a:rPr lang="ru-RU" sz="3000" dirty="0" smtClean="0">
                <a:cs typeface="MS PGothic"/>
              </a:rPr>
              <a:t>5 </a:t>
            </a:r>
            <a:r>
              <a:rPr lang="ru-RU" sz="3000" dirty="0">
                <a:cs typeface="MS PGothic"/>
              </a:rPr>
              <a:t>г.</a:t>
            </a:r>
            <a:endParaRPr lang="en-US" sz="3000" dirty="0">
              <a:cs typeface="MS PGothic"/>
            </a:endParaRPr>
          </a:p>
          <a:p>
            <a:pPr algn="r">
              <a:spcBef>
                <a:spcPct val="20000"/>
              </a:spcBef>
            </a:pPr>
            <a:endParaRPr lang="ru-RU" sz="3000" dirty="0">
              <a:cs typeface="MS PGothic"/>
            </a:endParaRPr>
          </a:p>
        </p:txBody>
      </p:sp>
      <p:sp>
        <p:nvSpPr>
          <p:cNvPr id="89093" name="Text Box 8"/>
          <p:cNvSpPr txBox="1">
            <a:spLocks noChangeArrowheads="1"/>
          </p:cNvSpPr>
          <p:nvPr/>
        </p:nvSpPr>
        <p:spPr bwMode="auto">
          <a:xfrm>
            <a:off x="3388394" y="6164263"/>
            <a:ext cx="55841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400" dirty="0">
                <a:cs typeface="MS PGothic"/>
              </a:rPr>
              <a:t>Владимир Мартюков, </a:t>
            </a:r>
            <a:r>
              <a:rPr lang="ru-RU" sz="1400" dirty="0" smtClean="0">
                <a:cs typeface="MS PGothic"/>
              </a:rPr>
              <a:t>Директор </a:t>
            </a:r>
            <a:r>
              <a:rPr lang="ru-RU" sz="1400" dirty="0">
                <a:cs typeface="MS PGothic"/>
              </a:rPr>
              <a:t>департамента автокредитования</a:t>
            </a:r>
          </a:p>
          <a:p>
            <a:pPr algn="r"/>
            <a:r>
              <a:rPr lang="en-US" sz="1400" dirty="0">
                <a:cs typeface="MS PGothic"/>
              </a:rPr>
              <a:t>vladimir.martyukov@cetelem.ru / +</a:t>
            </a:r>
            <a:r>
              <a:rPr lang="en-US" sz="1400" dirty="0" smtClean="0">
                <a:cs typeface="MS PGothic"/>
              </a:rPr>
              <a:t>7-985-174-73-19</a:t>
            </a:r>
            <a:endParaRPr lang="ru-RU" sz="1400" dirty="0">
              <a:cs typeface="MS P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99347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99348" name="Rectangle 25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99330" name="Text Box 4"/>
          <p:cNvSpPr txBox="1">
            <a:spLocks noChangeArrowheads="1"/>
          </p:cNvSpPr>
          <p:nvPr/>
        </p:nvSpPr>
        <p:spPr bwMode="gray">
          <a:xfrm>
            <a:off x="228600" y="4084638"/>
            <a:ext cx="20399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800">
                <a:solidFill>
                  <a:srgbClr val="000000"/>
                </a:solidFill>
                <a:cs typeface="MS PGothic"/>
              </a:rPr>
              <a:t>Бизнес-процессы</a:t>
            </a:r>
          </a:p>
          <a:p>
            <a:pPr eaLnBrk="0" hangingPunct="0"/>
            <a:r>
              <a:rPr lang="ru-RU" sz="1800">
                <a:solidFill>
                  <a:srgbClr val="000000"/>
                </a:solidFill>
                <a:cs typeface="MS PGothic"/>
              </a:rPr>
              <a:t>(качество)</a:t>
            </a:r>
            <a:endParaRPr lang="ru-RU" sz="1800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1" name="Text Box 5"/>
          <p:cNvSpPr txBox="1">
            <a:spLocks noChangeArrowheads="1"/>
          </p:cNvSpPr>
          <p:nvPr/>
        </p:nvSpPr>
        <p:spPr bwMode="gray">
          <a:xfrm>
            <a:off x="228600" y="3357563"/>
            <a:ext cx="330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800">
                <a:solidFill>
                  <a:srgbClr val="0070C0"/>
                </a:solidFill>
                <a:cs typeface="MS PGothic"/>
              </a:rPr>
              <a:t>Организация</a:t>
            </a:r>
          </a:p>
          <a:p>
            <a:pPr eaLnBrk="0" hangingPunct="0"/>
            <a:r>
              <a:rPr lang="ru-RU" sz="1800">
                <a:solidFill>
                  <a:srgbClr val="0070C0"/>
                </a:solidFill>
                <a:cs typeface="MS PGothic"/>
              </a:rPr>
              <a:t>под цели ДЦ (= квази-кэптив)</a:t>
            </a:r>
            <a:endParaRPr lang="ru-RU" sz="1800" noProof="1">
              <a:solidFill>
                <a:srgbClr val="0070C0"/>
              </a:solidFill>
              <a:cs typeface="MS PGothic"/>
            </a:endParaRPr>
          </a:p>
        </p:txBody>
      </p:sp>
      <p:sp>
        <p:nvSpPr>
          <p:cNvPr id="99332" name="Text Box 6"/>
          <p:cNvSpPr txBox="1">
            <a:spLocks noChangeArrowheads="1"/>
          </p:cNvSpPr>
          <p:nvPr/>
        </p:nvSpPr>
        <p:spPr bwMode="gray">
          <a:xfrm>
            <a:off x="228600" y="2708275"/>
            <a:ext cx="3727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800">
                <a:solidFill>
                  <a:srgbClr val="000000"/>
                </a:solidFill>
                <a:cs typeface="MS PGothic"/>
              </a:rPr>
              <a:t>Понимание рынка</a:t>
            </a:r>
          </a:p>
          <a:p>
            <a:pPr eaLnBrk="0" hangingPunct="0"/>
            <a:r>
              <a:rPr lang="ru-RU" sz="1800">
                <a:solidFill>
                  <a:srgbClr val="000000"/>
                </a:solidFill>
                <a:cs typeface="MS PGothic"/>
              </a:rPr>
              <a:t>(инновативность + креативность)</a:t>
            </a:r>
            <a:endParaRPr lang="ru-RU" sz="1800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3" name="Text Box 7"/>
          <p:cNvSpPr txBox="1">
            <a:spLocks noChangeArrowheads="1"/>
          </p:cNvSpPr>
          <p:nvPr/>
        </p:nvSpPr>
        <p:spPr bwMode="gray">
          <a:xfrm>
            <a:off x="228600" y="1989138"/>
            <a:ext cx="2790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800">
                <a:solidFill>
                  <a:srgbClr val="000000"/>
                </a:solidFill>
                <a:cs typeface="MS PGothic"/>
              </a:rPr>
              <a:t>Адекватность рынку</a:t>
            </a:r>
          </a:p>
          <a:p>
            <a:pPr eaLnBrk="0" hangingPunct="0"/>
            <a:r>
              <a:rPr lang="ru-RU" sz="1800">
                <a:solidFill>
                  <a:srgbClr val="000000"/>
                </a:solidFill>
                <a:cs typeface="MS PGothic"/>
              </a:rPr>
              <a:t>и работа на опережение</a:t>
            </a:r>
            <a:endParaRPr lang="ru-RU" sz="1800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4" name="Oval 2"/>
          <p:cNvSpPr>
            <a:spLocks noChangeArrowheads="1"/>
          </p:cNvSpPr>
          <p:nvPr/>
        </p:nvSpPr>
        <p:spPr bwMode="gray">
          <a:xfrm>
            <a:off x="4214813" y="5422900"/>
            <a:ext cx="4886325" cy="717550"/>
          </a:xfrm>
          <a:prstGeom prst="ellipse">
            <a:avLst/>
          </a:prstGeom>
          <a:gradFill rotWithShape="1">
            <a:gsLst>
              <a:gs pos="0">
                <a:srgbClr val="777777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5" name="Freeform 25"/>
          <p:cNvSpPr>
            <a:spLocks/>
          </p:cNvSpPr>
          <p:nvPr/>
        </p:nvSpPr>
        <p:spPr bwMode="gray">
          <a:xfrm rot="-1800000">
            <a:off x="4660900" y="3230563"/>
            <a:ext cx="4760913" cy="2386012"/>
          </a:xfrm>
          <a:custGeom>
            <a:avLst/>
            <a:gdLst>
              <a:gd name="T0" fmla="*/ 2378868 w 1499"/>
              <a:gd name="T1" fmla="*/ 2386012 h 751"/>
              <a:gd name="T2" fmla="*/ 4760913 w 1499"/>
              <a:gd name="T3" fmla="*/ 6354 h 751"/>
              <a:gd name="T4" fmla="*/ 0 w 1499"/>
              <a:gd name="T5" fmla="*/ 0 h 751"/>
              <a:gd name="T6" fmla="*/ 2378868 w 1499"/>
              <a:gd name="T7" fmla="*/ 2386012 h 751"/>
              <a:gd name="T8" fmla="*/ 0 60000 65536"/>
              <a:gd name="T9" fmla="*/ 0 60000 65536"/>
              <a:gd name="T10" fmla="*/ 0 60000 65536"/>
              <a:gd name="T11" fmla="*/ 0 60000 65536"/>
              <a:gd name="T12" fmla="*/ 0 w 1499"/>
              <a:gd name="T13" fmla="*/ 0 h 751"/>
              <a:gd name="T14" fmla="*/ 1499 w 1499"/>
              <a:gd name="T15" fmla="*/ 751 h 7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9" h="751">
                <a:moveTo>
                  <a:pt x="749" y="751"/>
                </a:moveTo>
                <a:cubicBezTo>
                  <a:pt x="1163" y="751"/>
                  <a:pt x="1499" y="416"/>
                  <a:pt x="1499" y="2"/>
                </a:cubicBezTo>
                <a:cubicBezTo>
                  <a:pt x="0" y="0"/>
                  <a:pt x="0" y="0"/>
                  <a:pt x="0" y="0"/>
                </a:cubicBezTo>
                <a:cubicBezTo>
                  <a:pt x="0" y="414"/>
                  <a:pt x="335" y="750"/>
                  <a:pt x="749" y="751"/>
                </a:cubicBezTo>
                <a:close/>
              </a:path>
            </a:pathLst>
          </a:custGeom>
          <a:gradFill rotWithShape="1">
            <a:gsLst>
              <a:gs pos="0">
                <a:srgbClr val="E9E9E9"/>
              </a:gs>
              <a:gs pos="100000">
                <a:srgbClr val="777777"/>
              </a:gs>
            </a:gsLst>
            <a:lin ang="2700000" scaled="1"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36" name="Oval 9"/>
          <p:cNvSpPr>
            <a:spLocks noChangeArrowheads="1"/>
          </p:cNvSpPr>
          <p:nvPr/>
        </p:nvSpPr>
        <p:spPr bwMode="gray">
          <a:xfrm rot="-1800000">
            <a:off x="4083050" y="2670175"/>
            <a:ext cx="4759325" cy="14525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4B4B4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7" name="Oval 10"/>
          <p:cNvSpPr>
            <a:spLocks noChangeArrowheads="1"/>
          </p:cNvSpPr>
          <p:nvPr/>
        </p:nvSpPr>
        <p:spPr bwMode="gray">
          <a:xfrm rot="-1800000">
            <a:off x="4619625" y="2841625"/>
            <a:ext cx="3632200" cy="11112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767676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8" name="Oval 19"/>
          <p:cNvSpPr>
            <a:spLocks noChangeArrowheads="1"/>
          </p:cNvSpPr>
          <p:nvPr/>
        </p:nvSpPr>
        <p:spPr bwMode="gray">
          <a:xfrm rot="-1800000">
            <a:off x="5195888" y="3016250"/>
            <a:ext cx="2479675" cy="762000"/>
          </a:xfrm>
          <a:prstGeom prst="ellipse">
            <a:avLst/>
          </a:prstGeom>
          <a:gradFill rotWithShape="1">
            <a:gsLst>
              <a:gs pos="0">
                <a:srgbClr val="EAEAEA"/>
              </a:gs>
              <a:gs pos="100000">
                <a:srgbClr val="3D3D3D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39" name="Line 19"/>
          <p:cNvSpPr>
            <a:spLocks noChangeShapeType="1"/>
          </p:cNvSpPr>
          <p:nvPr/>
        </p:nvSpPr>
        <p:spPr bwMode="gray">
          <a:xfrm flipH="1">
            <a:off x="2484438" y="2924175"/>
            <a:ext cx="4464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40" name="Oval 11"/>
          <p:cNvSpPr>
            <a:spLocks noChangeArrowheads="1"/>
          </p:cNvSpPr>
          <p:nvPr/>
        </p:nvSpPr>
        <p:spPr bwMode="gray">
          <a:xfrm rot="-1800000">
            <a:off x="5854700" y="3217863"/>
            <a:ext cx="1162050" cy="358775"/>
          </a:xfrm>
          <a:prstGeom prst="ellipse">
            <a:avLst/>
          </a:prstGeom>
          <a:gradFill rotWithShape="1">
            <a:gsLst>
              <a:gs pos="0">
                <a:srgbClr val="0061B2"/>
              </a:gs>
              <a:gs pos="100000">
                <a:srgbClr val="002747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41" name="Line 12"/>
          <p:cNvSpPr>
            <a:spLocks noChangeShapeType="1"/>
          </p:cNvSpPr>
          <p:nvPr/>
        </p:nvSpPr>
        <p:spPr bwMode="gray">
          <a:xfrm flipH="1">
            <a:off x="2339975" y="4292600"/>
            <a:ext cx="2952750" cy="0"/>
          </a:xfrm>
          <a:prstGeom prst="line">
            <a:avLst/>
          </a:prstGeom>
          <a:noFill/>
          <a:ln w="127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42" name="Line 13"/>
          <p:cNvSpPr>
            <a:spLocks noChangeShapeType="1"/>
          </p:cNvSpPr>
          <p:nvPr/>
        </p:nvSpPr>
        <p:spPr bwMode="gray">
          <a:xfrm flipH="1">
            <a:off x="1816100" y="3636963"/>
            <a:ext cx="4343400" cy="0"/>
          </a:xfrm>
          <a:prstGeom prst="line">
            <a:avLst/>
          </a:prstGeom>
          <a:noFill/>
          <a:ln w="127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43" name="Line 14"/>
          <p:cNvSpPr>
            <a:spLocks noChangeShapeType="1"/>
          </p:cNvSpPr>
          <p:nvPr/>
        </p:nvSpPr>
        <p:spPr bwMode="gray">
          <a:xfrm flipH="1" flipV="1">
            <a:off x="2555875" y="2276475"/>
            <a:ext cx="5040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44" name="Rectangle 4"/>
          <p:cNvSpPr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lnSpc>
                <a:spcPct val="90000"/>
              </a:lnSpc>
            </a:pPr>
            <a:r>
              <a:rPr lang="ru-RU" sz="3000" b="1">
                <a:solidFill>
                  <a:srgbClr val="000000"/>
                </a:solidFill>
                <a:cs typeface="MS PGothic"/>
              </a:rPr>
              <a:t>Банк-партнёр автодилера</a:t>
            </a:r>
            <a:endParaRPr lang="ru-RU" sz="3000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9345" name="Rectangle 4"/>
          <p:cNvSpPr>
            <a:spLocks noChangeArrowheads="1"/>
          </p:cNvSpPr>
          <p:nvPr/>
        </p:nvSpPr>
        <p:spPr bwMode="gray">
          <a:xfrm>
            <a:off x="304800" y="827088"/>
            <a:ext cx="75803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Искомые условия</a:t>
            </a:r>
            <a:endParaRPr lang="en-US" sz="2000" b="1">
              <a:solidFill>
                <a:srgbClr val="008000"/>
              </a:solidFill>
              <a:cs typeface="MS PGothic"/>
            </a:endParaRPr>
          </a:p>
        </p:txBody>
      </p:sp>
      <p:pic>
        <p:nvPicPr>
          <p:cNvPr id="99346" name="Picture 21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ChangeArrowheads="1"/>
          </p:cNvSpPr>
          <p:nvPr/>
        </p:nvSpPr>
        <p:spPr bwMode="auto">
          <a:xfrm flipV="1">
            <a:off x="0" y="2890838"/>
            <a:ext cx="9144000" cy="3967162"/>
          </a:xfrm>
          <a:prstGeom prst="rect">
            <a:avLst/>
          </a:prstGeom>
          <a:gradFill rotWithShape="1">
            <a:gsLst>
              <a:gs pos="0">
                <a:srgbClr val="002D52"/>
              </a:gs>
              <a:gs pos="100000">
                <a:srgbClr val="0061B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pic>
        <p:nvPicPr>
          <p:cNvPr id="101378" name="Picture 3" descr="Background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290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79" name="Rectangle 4"/>
          <p:cNvSpPr>
            <a:spLocks noChangeArrowheads="1"/>
          </p:cNvSpPr>
          <p:nvPr/>
        </p:nvSpPr>
        <p:spPr bwMode="auto">
          <a:xfrm flipV="1">
            <a:off x="0" y="2759075"/>
            <a:ext cx="9144000" cy="147638"/>
          </a:xfrm>
          <a:prstGeom prst="rect">
            <a:avLst/>
          </a:prstGeom>
          <a:gradFill rotWithShape="1">
            <a:gsLst>
              <a:gs pos="0">
                <a:srgbClr val="69A2E1"/>
              </a:gs>
              <a:gs pos="100000">
                <a:srgbClr val="CFE1F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138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Продажи ДЦ</a:t>
            </a:r>
            <a:endParaRPr lang="en-US" smtClean="0"/>
          </a:p>
        </p:txBody>
      </p:sp>
      <p:sp>
        <p:nvSpPr>
          <p:cNvPr id="101381" name="Rectangle 4"/>
          <p:cNvSpPr>
            <a:spLocks noChangeArrowheads="1"/>
          </p:cNvSpPr>
          <p:nvPr/>
        </p:nvSpPr>
        <p:spPr bwMode="gray">
          <a:xfrm>
            <a:off x="314325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ru-RU" sz="2000">
                <a:solidFill>
                  <a:srgbClr val="008000"/>
                </a:solidFill>
                <a:cs typeface="MS PGothic"/>
              </a:rPr>
              <a:t>Структура и охват совместными программами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01963" y="1811338"/>
            <a:ext cx="3008312" cy="1101725"/>
            <a:chOff x="1988" y="1175"/>
            <a:chExt cx="1582" cy="654"/>
          </a:xfrm>
        </p:grpSpPr>
        <p:sp>
          <p:nvSpPr>
            <p:cNvPr id="101414" name="Freeform 8"/>
            <p:cNvSpPr>
              <a:spLocks/>
            </p:cNvSpPr>
            <p:nvPr/>
          </p:nvSpPr>
          <p:spPr bwMode="auto">
            <a:xfrm>
              <a:off x="1988" y="1175"/>
              <a:ext cx="940" cy="650"/>
            </a:xfrm>
            <a:custGeom>
              <a:avLst/>
              <a:gdLst>
                <a:gd name="T0" fmla="*/ 505 w 1079"/>
                <a:gd name="T1" fmla="*/ 25 h 746"/>
                <a:gd name="T2" fmla="*/ 537 w 1079"/>
                <a:gd name="T3" fmla="*/ 2 h 746"/>
                <a:gd name="T4" fmla="*/ 585 w 1079"/>
                <a:gd name="T5" fmla="*/ 65 h 746"/>
                <a:gd name="T6" fmla="*/ 639 w 1079"/>
                <a:gd name="T7" fmla="*/ 64 h 746"/>
                <a:gd name="T8" fmla="*/ 646 w 1079"/>
                <a:gd name="T9" fmla="*/ 62 h 746"/>
                <a:gd name="T10" fmla="*/ 674 w 1079"/>
                <a:gd name="T11" fmla="*/ 107 h 746"/>
                <a:gd name="T12" fmla="*/ 695 w 1079"/>
                <a:gd name="T13" fmla="*/ 117 h 746"/>
                <a:gd name="T14" fmla="*/ 710 w 1079"/>
                <a:gd name="T15" fmla="*/ 125 h 746"/>
                <a:gd name="T16" fmla="*/ 727 w 1079"/>
                <a:gd name="T17" fmla="*/ 127 h 746"/>
                <a:gd name="T18" fmla="*/ 739 w 1079"/>
                <a:gd name="T19" fmla="*/ 140 h 746"/>
                <a:gd name="T20" fmla="*/ 795 w 1079"/>
                <a:gd name="T21" fmla="*/ 178 h 746"/>
                <a:gd name="T22" fmla="*/ 810 w 1079"/>
                <a:gd name="T23" fmla="*/ 191 h 746"/>
                <a:gd name="T24" fmla="*/ 801 w 1079"/>
                <a:gd name="T25" fmla="*/ 292 h 746"/>
                <a:gd name="T26" fmla="*/ 819 w 1079"/>
                <a:gd name="T27" fmla="*/ 566 h 746"/>
                <a:gd name="T28" fmla="*/ 27 w 1079"/>
                <a:gd name="T29" fmla="*/ 565 h 746"/>
                <a:gd name="T30" fmla="*/ 47 w 1079"/>
                <a:gd name="T31" fmla="*/ 493 h 746"/>
                <a:gd name="T32" fmla="*/ 84 w 1079"/>
                <a:gd name="T33" fmla="*/ 465 h 746"/>
                <a:gd name="T34" fmla="*/ 180 w 1079"/>
                <a:gd name="T35" fmla="*/ 364 h 746"/>
                <a:gd name="T36" fmla="*/ 227 w 1079"/>
                <a:gd name="T37" fmla="*/ 314 h 746"/>
                <a:gd name="T38" fmla="*/ 265 w 1079"/>
                <a:gd name="T39" fmla="*/ 304 h 746"/>
                <a:gd name="T40" fmla="*/ 268 w 1079"/>
                <a:gd name="T41" fmla="*/ 239 h 746"/>
                <a:gd name="T42" fmla="*/ 314 w 1079"/>
                <a:gd name="T43" fmla="*/ 161 h 746"/>
                <a:gd name="T44" fmla="*/ 346 w 1079"/>
                <a:gd name="T45" fmla="*/ 105 h 746"/>
                <a:gd name="T46" fmla="*/ 365 w 1079"/>
                <a:gd name="T47" fmla="*/ 91 h 746"/>
                <a:gd name="T48" fmla="*/ 405 w 1079"/>
                <a:gd name="T49" fmla="*/ 68 h 746"/>
                <a:gd name="T50" fmla="*/ 423 w 1079"/>
                <a:gd name="T51" fmla="*/ 52 h 746"/>
                <a:gd name="T52" fmla="*/ 444 w 1079"/>
                <a:gd name="T53" fmla="*/ 40 h 746"/>
                <a:gd name="T54" fmla="*/ 463 w 1079"/>
                <a:gd name="T55" fmla="*/ 32 h 746"/>
                <a:gd name="T56" fmla="*/ 480 w 1079"/>
                <a:gd name="T57" fmla="*/ 36 h 746"/>
                <a:gd name="T58" fmla="*/ 505 w 1079"/>
                <a:gd name="T59" fmla="*/ 25 h 7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79"/>
                <a:gd name="T91" fmla="*/ 0 h 746"/>
                <a:gd name="T92" fmla="*/ 1079 w 1079"/>
                <a:gd name="T93" fmla="*/ 746 h 74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79" h="746">
                  <a:moveTo>
                    <a:pt x="666" y="33"/>
                  </a:moveTo>
                  <a:cubicBezTo>
                    <a:pt x="682" y="14"/>
                    <a:pt x="697" y="0"/>
                    <a:pt x="707" y="2"/>
                  </a:cubicBezTo>
                  <a:cubicBezTo>
                    <a:pt x="770" y="86"/>
                    <a:pt x="770" y="86"/>
                    <a:pt x="770" y="86"/>
                  </a:cubicBezTo>
                  <a:cubicBezTo>
                    <a:pt x="770" y="86"/>
                    <a:pt x="780" y="104"/>
                    <a:pt x="843" y="84"/>
                  </a:cubicBezTo>
                  <a:cubicBezTo>
                    <a:pt x="851" y="81"/>
                    <a:pt x="851" y="81"/>
                    <a:pt x="851" y="81"/>
                  </a:cubicBezTo>
                  <a:cubicBezTo>
                    <a:pt x="851" y="81"/>
                    <a:pt x="867" y="143"/>
                    <a:pt x="889" y="141"/>
                  </a:cubicBezTo>
                  <a:cubicBezTo>
                    <a:pt x="889" y="141"/>
                    <a:pt x="906" y="162"/>
                    <a:pt x="916" y="154"/>
                  </a:cubicBezTo>
                  <a:cubicBezTo>
                    <a:pt x="927" y="147"/>
                    <a:pt x="935" y="160"/>
                    <a:pt x="935" y="165"/>
                  </a:cubicBezTo>
                  <a:cubicBezTo>
                    <a:pt x="935" y="170"/>
                    <a:pt x="954" y="172"/>
                    <a:pt x="959" y="168"/>
                  </a:cubicBezTo>
                  <a:cubicBezTo>
                    <a:pt x="963" y="164"/>
                    <a:pt x="973" y="179"/>
                    <a:pt x="973" y="185"/>
                  </a:cubicBezTo>
                  <a:cubicBezTo>
                    <a:pt x="973" y="191"/>
                    <a:pt x="1032" y="213"/>
                    <a:pt x="1048" y="234"/>
                  </a:cubicBezTo>
                  <a:cubicBezTo>
                    <a:pt x="1062" y="252"/>
                    <a:pt x="1070" y="249"/>
                    <a:pt x="1068" y="251"/>
                  </a:cubicBezTo>
                  <a:cubicBezTo>
                    <a:pt x="1066" y="253"/>
                    <a:pt x="1043" y="281"/>
                    <a:pt x="1056" y="385"/>
                  </a:cubicBezTo>
                  <a:cubicBezTo>
                    <a:pt x="1071" y="499"/>
                    <a:pt x="1005" y="652"/>
                    <a:pt x="1079" y="746"/>
                  </a:cubicBezTo>
                  <a:cubicBezTo>
                    <a:pt x="36" y="745"/>
                    <a:pt x="36" y="745"/>
                    <a:pt x="36" y="745"/>
                  </a:cubicBezTo>
                  <a:cubicBezTo>
                    <a:pt x="36" y="745"/>
                    <a:pt x="0" y="686"/>
                    <a:pt x="62" y="650"/>
                  </a:cubicBezTo>
                  <a:cubicBezTo>
                    <a:pt x="62" y="650"/>
                    <a:pt x="87" y="610"/>
                    <a:pt x="110" y="613"/>
                  </a:cubicBezTo>
                  <a:cubicBezTo>
                    <a:pt x="127" y="615"/>
                    <a:pt x="187" y="572"/>
                    <a:pt x="238" y="480"/>
                  </a:cubicBezTo>
                  <a:cubicBezTo>
                    <a:pt x="253" y="454"/>
                    <a:pt x="282" y="430"/>
                    <a:pt x="299" y="413"/>
                  </a:cubicBezTo>
                  <a:cubicBezTo>
                    <a:pt x="299" y="413"/>
                    <a:pt x="358" y="426"/>
                    <a:pt x="349" y="401"/>
                  </a:cubicBezTo>
                  <a:cubicBezTo>
                    <a:pt x="339" y="375"/>
                    <a:pt x="385" y="376"/>
                    <a:pt x="354" y="314"/>
                  </a:cubicBezTo>
                  <a:cubicBezTo>
                    <a:pt x="354" y="314"/>
                    <a:pt x="377" y="253"/>
                    <a:pt x="414" y="212"/>
                  </a:cubicBezTo>
                  <a:cubicBezTo>
                    <a:pt x="451" y="171"/>
                    <a:pt x="456" y="139"/>
                    <a:pt x="456" y="139"/>
                  </a:cubicBezTo>
                  <a:cubicBezTo>
                    <a:pt x="456" y="139"/>
                    <a:pt x="480" y="128"/>
                    <a:pt x="481" y="119"/>
                  </a:cubicBezTo>
                  <a:cubicBezTo>
                    <a:pt x="482" y="110"/>
                    <a:pt x="525" y="93"/>
                    <a:pt x="534" y="90"/>
                  </a:cubicBezTo>
                  <a:cubicBezTo>
                    <a:pt x="543" y="87"/>
                    <a:pt x="544" y="70"/>
                    <a:pt x="557" y="69"/>
                  </a:cubicBezTo>
                  <a:cubicBezTo>
                    <a:pt x="570" y="68"/>
                    <a:pt x="585" y="61"/>
                    <a:pt x="585" y="53"/>
                  </a:cubicBezTo>
                  <a:cubicBezTo>
                    <a:pt x="585" y="45"/>
                    <a:pt x="600" y="64"/>
                    <a:pt x="610" y="43"/>
                  </a:cubicBezTo>
                  <a:cubicBezTo>
                    <a:pt x="610" y="43"/>
                    <a:pt x="629" y="41"/>
                    <a:pt x="633" y="47"/>
                  </a:cubicBezTo>
                  <a:cubicBezTo>
                    <a:pt x="635" y="50"/>
                    <a:pt x="653" y="49"/>
                    <a:pt x="666" y="3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5" name="Freeform 9"/>
            <p:cNvSpPr>
              <a:spLocks/>
            </p:cNvSpPr>
            <p:nvPr/>
          </p:nvSpPr>
          <p:spPr bwMode="auto">
            <a:xfrm>
              <a:off x="2281" y="1424"/>
              <a:ext cx="294" cy="150"/>
            </a:xfrm>
            <a:custGeom>
              <a:avLst/>
              <a:gdLst>
                <a:gd name="T0" fmla="*/ 13 w 337"/>
                <a:gd name="T1" fmla="*/ 22 h 173"/>
                <a:gd name="T2" fmla="*/ 253 w 337"/>
                <a:gd name="T3" fmla="*/ 1 h 173"/>
                <a:gd name="T4" fmla="*/ 116 w 337"/>
                <a:gd name="T5" fmla="*/ 79 h 173"/>
                <a:gd name="T6" fmla="*/ 6 w 337"/>
                <a:gd name="T7" fmla="*/ 94 h 173"/>
                <a:gd name="T8" fmla="*/ 13 w 337"/>
                <a:gd name="T9" fmla="*/ 22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7"/>
                <a:gd name="T16" fmla="*/ 0 h 173"/>
                <a:gd name="T17" fmla="*/ 337 w 337"/>
                <a:gd name="T18" fmla="*/ 173 h 1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7" h="173">
                  <a:moveTo>
                    <a:pt x="17" y="29"/>
                  </a:moveTo>
                  <a:cubicBezTo>
                    <a:pt x="17" y="29"/>
                    <a:pt x="207" y="38"/>
                    <a:pt x="332" y="1"/>
                  </a:cubicBezTo>
                  <a:cubicBezTo>
                    <a:pt x="337" y="0"/>
                    <a:pt x="180" y="77"/>
                    <a:pt x="152" y="105"/>
                  </a:cubicBezTo>
                  <a:cubicBezTo>
                    <a:pt x="124" y="133"/>
                    <a:pt x="16" y="173"/>
                    <a:pt x="8" y="125"/>
                  </a:cubicBezTo>
                  <a:cubicBezTo>
                    <a:pt x="0" y="77"/>
                    <a:pt x="50" y="97"/>
                    <a:pt x="17" y="29"/>
                  </a:cubicBezTo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6" name="Freeform 10"/>
            <p:cNvSpPr>
              <a:spLocks/>
            </p:cNvSpPr>
            <p:nvPr/>
          </p:nvSpPr>
          <p:spPr bwMode="auto">
            <a:xfrm>
              <a:off x="2015" y="1248"/>
              <a:ext cx="902" cy="578"/>
            </a:xfrm>
            <a:custGeom>
              <a:avLst/>
              <a:gdLst>
                <a:gd name="T0" fmla="*/ 736 w 1035"/>
                <a:gd name="T1" fmla="*/ 141 h 663"/>
                <a:gd name="T2" fmla="*/ 705 w 1035"/>
                <a:gd name="T3" fmla="*/ 108 h 663"/>
                <a:gd name="T4" fmla="*/ 714 w 1035"/>
                <a:gd name="T5" fmla="*/ 167 h 663"/>
                <a:gd name="T6" fmla="*/ 676 w 1035"/>
                <a:gd name="T7" fmla="*/ 180 h 663"/>
                <a:gd name="T8" fmla="*/ 620 w 1035"/>
                <a:gd name="T9" fmla="*/ 0 h 663"/>
                <a:gd name="T10" fmla="*/ 599 w 1035"/>
                <a:gd name="T11" fmla="*/ 37 h 663"/>
                <a:gd name="T12" fmla="*/ 538 w 1035"/>
                <a:gd name="T13" fmla="*/ 76 h 663"/>
                <a:gd name="T14" fmla="*/ 489 w 1035"/>
                <a:gd name="T15" fmla="*/ 143 h 663"/>
                <a:gd name="T16" fmla="*/ 409 w 1035"/>
                <a:gd name="T17" fmla="*/ 260 h 663"/>
                <a:gd name="T18" fmla="*/ 204 w 1035"/>
                <a:gd name="T19" fmla="*/ 377 h 663"/>
                <a:gd name="T20" fmla="*/ 6 w 1035"/>
                <a:gd name="T21" fmla="*/ 498 h 663"/>
                <a:gd name="T22" fmla="*/ 204 w 1035"/>
                <a:gd name="T23" fmla="*/ 383 h 663"/>
                <a:gd name="T24" fmla="*/ 470 w 1035"/>
                <a:gd name="T25" fmla="*/ 275 h 663"/>
                <a:gd name="T26" fmla="*/ 491 w 1035"/>
                <a:gd name="T27" fmla="*/ 217 h 663"/>
                <a:gd name="T28" fmla="*/ 559 w 1035"/>
                <a:gd name="T29" fmla="*/ 225 h 663"/>
                <a:gd name="T30" fmla="*/ 556 w 1035"/>
                <a:gd name="T31" fmla="*/ 278 h 663"/>
                <a:gd name="T32" fmla="*/ 535 w 1035"/>
                <a:gd name="T33" fmla="*/ 316 h 663"/>
                <a:gd name="T34" fmla="*/ 477 w 1035"/>
                <a:gd name="T35" fmla="*/ 354 h 663"/>
                <a:gd name="T36" fmla="*/ 420 w 1035"/>
                <a:gd name="T37" fmla="*/ 412 h 663"/>
                <a:gd name="T38" fmla="*/ 302 w 1035"/>
                <a:gd name="T39" fmla="*/ 445 h 663"/>
                <a:gd name="T40" fmla="*/ 313 w 1035"/>
                <a:gd name="T41" fmla="*/ 418 h 663"/>
                <a:gd name="T42" fmla="*/ 159 w 1035"/>
                <a:gd name="T43" fmla="*/ 430 h 663"/>
                <a:gd name="T44" fmla="*/ 145 w 1035"/>
                <a:gd name="T45" fmla="*/ 428 h 663"/>
                <a:gd name="T46" fmla="*/ 3 w 1035"/>
                <a:gd name="T47" fmla="*/ 502 h 663"/>
                <a:gd name="T48" fmla="*/ 772 w 1035"/>
                <a:gd name="T49" fmla="*/ 504 h 663"/>
                <a:gd name="T50" fmla="*/ 779 w 1035"/>
                <a:gd name="T51" fmla="*/ 217 h 663"/>
                <a:gd name="T52" fmla="*/ 783 w 1035"/>
                <a:gd name="T53" fmla="*/ 133 h 663"/>
                <a:gd name="T54" fmla="*/ 736 w 1035"/>
                <a:gd name="T55" fmla="*/ 141 h 66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35"/>
                <a:gd name="T85" fmla="*/ 0 h 663"/>
                <a:gd name="T86" fmla="*/ 1035 w 1035"/>
                <a:gd name="T87" fmla="*/ 663 h 66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35" h="663">
                  <a:moveTo>
                    <a:pt x="968" y="186"/>
                  </a:moveTo>
                  <a:cubicBezTo>
                    <a:pt x="967" y="177"/>
                    <a:pt x="937" y="156"/>
                    <a:pt x="928" y="142"/>
                  </a:cubicBezTo>
                  <a:cubicBezTo>
                    <a:pt x="920" y="130"/>
                    <a:pt x="952" y="210"/>
                    <a:pt x="940" y="220"/>
                  </a:cubicBezTo>
                  <a:cubicBezTo>
                    <a:pt x="900" y="253"/>
                    <a:pt x="918" y="260"/>
                    <a:pt x="890" y="238"/>
                  </a:cubicBezTo>
                  <a:cubicBezTo>
                    <a:pt x="754" y="134"/>
                    <a:pt x="852" y="80"/>
                    <a:pt x="816" y="0"/>
                  </a:cubicBezTo>
                  <a:cubicBezTo>
                    <a:pt x="816" y="0"/>
                    <a:pt x="811" y="20"/>
                    <a:pt x="788" y="48"/>
                  </a:cubicBezTo>
                  <a:cubicBezTo>
                    <a:pt x="774" y="66"/>
                    <a:pt x="708" y="100"/>
                    <a:pt x="708" y="100"/>
                  </a:cubicBezTo>
                  <a:cubicBezTo>
                    <a:pt x="708" y="100"/>
                    <a:pt x="654" y="154"/>
                    <a:pt x="644" y="188"/>
                  </a:cubicBezTo>
                  <a:cubicBezTo>
                    <a:pt x="631" y="232"/>
                    <a:pt x="570" y="230"/>
                    <a:pt x="538" y="342"/>
                  </a:cubicBezTo>
                  <a:cubicBezTo>
                    <a:pt x="527" y="380"/>
                    <a:pt x="377" y="483"/>
                    <a:pt x="268" y="496"/>
                  </a:cubicBezTo>
                  <a:cubicBezTo>
                    <a:pt x="100" y="515"/>
                    <a:pt x="0" y="654"/>
                    <a:pt x="8" y="655"/>
                  </a:cubicBezTo>
                  <a:cubicBezTo>
                    <a:pt x="16" y="655"/>
                    <a:pt x="108" y="524"/>
                    <a:pt x="269" y="503"/>
                  </a:cubicBezTo>
                  <a:cubicBezTo>
                    <a:pt x="390" y="488"/>
                    <a:pt x="563" y="413"/>
                    <a:pt x="618" y="362"/>
                  </a:cubicBezTo>
                  <a:cubicBezTo>
                    <a:pt x="631" y="351"/>
                    <a:pt x="635" y="296"/>
                    <a:pt x="646" y="286"/>
                  </a:cubicBezTo>
                  <a:cubicBezTo>
                    <a:pt x="700" y="235"/>
                    <a:pt x="732" y="254"/>
                    <a:pt x="736" y="296"/>
                  </a:cubicBezTo>
                  <a:cubicBezTo>
                    <a:pt x="736" y="296"/>
                    <a:pt x="816" y="342"/>
                    <a:pt x="732" y="366"/>
                  </a:cubicBezTo>
                  <a:cubicBezTo>
                    <a:pt x="705" y="415"/>
                    <a:pt x="705" y="415"/>
                    <a:pt x="705" y="415"/>
                  </a:cubicBezTo>
                  <a:cubicBezTo>
                    <a:pt x="705" y="415"/>
                    <a:pt x="681" y="431"/>
                    <a:pt x="628" y="466"/>
                  </a:cubicBezTo>
                  <a:cubicBezTo>
                    <a:pt x="589" y="492"/>
                    <a:pt x="501" y="598"/>
                    <a:pt x="553" y="542"/>
                  </a:cubicBezTo>
                  <a:cubicBezTo>
                    <a:pt x="553" y="542"/>
                    <a:pt x="466" y="600"/>
                    <a:pt x="398" y="586"/>
                  </a:cubicBezTo>
                  <a:cubicBezTo>
                    <a:pt x="412" y="550"/>
                    <a:pt x="412" y="550"/>
                    <a:pt x="412" y="550"/>
                  </a:cubicBezTo>
                  <a:cubicBezTo>
                    <a:pt x="412" y="550"/>
                    <a:pt x="341" y="596"/>
                    <a:pt x="210" y="566"/>
                  </a:cubicBezTo>
                  <a:cubicBezTo>
                    <a:pt x="195" y="563"/>
                    <a:pt x="190" y="563"/>
                    <a:pt x="190" y="563"/>
                  </a:cubicBezTo>
                  <a:cubicBezTo>
                    <a:pt x="190" y="563"/>
                    <a:pt x="9" y="613"/>
                    <a:pt x="5" y="661"/>
                  </a:cubicBezTo>
                  <a:cubicBezTo>
                    <a:pt x="1017" y="663"/>
                    <a:pt x="1017" y="663"/>
                    <a:pt x="1017" y="663"/>
                  </a:cubicBezTo>
                  <a:cubicBezTo>
                    <a:pt x="1026" y="286"/>
                    <a:pt x="1026" y="286"/>
                    <a:pt x="1026" y="286"/>
                  </a:cubicBezTo>
                  <a:cubicBezTo>
                    <a:pt x="1026" y="286"/>
                    <a:pt x="1018" y="202"/>
                    <a:pt x="1032" y="176"/>
                  </a:cubicBezTo>
                  <a:cubicBezTo>
                    <a:pt x="1035" y="170"/>
                    <a:pt x="974" y="250"/>
                    <a:pt x="968" y="18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7" name="Freeform 11"/>
            <p:cNvSpPr>
              <a:spLocks/>
            </p:cNvSpPr>
            <p:nvPr/>
          </p:nvSpPr>
          <p:spPr bwMode="auto">
            <a:xfrm>
              <a:off x="2341" y="1212"/>
              <a:ext cx="217" cy="214"/>
            </a:xfrm>
            <a:custGeom>
              <a:avLst/>
              <a:gdLst>
                <a:gd name="T0" fmla="*/ 156 w 249"/>
                <a:gd name="T1" fmla="*/ 0 h 245"/>
                <a:gd name="T2" fmla="*/ 172 w 249"/>
                <a:gd name="T3" fmla="*/ 16 h 245"/>
                <a:gd name="T4" fmla="*/ 189 w 249"/>
                <a:gd name="T5" fmla="*/ 19 h 245"/>
                <a:gd name="T6" fmla="*/ 172 w 249"/>
                <a:gd name="T7" fmla="*/ 81 h 245"/>
                <a:gd name="T8" fmla="*/ 155 w 249"/>
                <a:gd name="T9" fmla="*/ 105 h 245"/>
                <a:gd name="T10" fmla="*/ 132 w 249"/>
                <a:gd name="T11" fmla="*/ 129 h 245"/>
                <a:gd name="T12" fmla="*/ 109 w 249"/>
                <a:gd name="T13" fmla="*/ 93 h 245"/>
                <a:gd name="T14" fmla="*/ 27 w 249"/>
                <a:gd name="T15" fmla="*/ 150 h 245"/>
                <a:gd name="T16" fmla="*/ 10 w 249"/>
                <a:gd name="T17" fmla="*/ 187 h 245"/>
                <a:gd name="T18" fmla="*/ 0 w 249"/>
                <a:gd name="T19" fmla="*/ 154 h 245"/>
                <a:gd name="T20" fmla="*/ 33 w 249"/>
                <a:gd name="T21" fmla="*/ 120 h 245"/>
                <a:gd name="T22" fmla="*/ 59 w 249"/>
                <a:gd name="T23" fmla="*/ 85 h 245"/>
                <a:gd name="T24" fmla="*/ 38 w 249"/>
                <a:gd name="T25" fmla="*/ 79 h 245"/>
                <a:gd name="T26" fmla="*/ 56 w 249"/>
                <a:gd name="T27" fmla="*/ 60 h 245"/>
                <a:gd name="T28" fmla="*/ 98 w 249"/>
                <a:gd name="T29" fmla="*/ 35 h 245"/>
                <a:gd name="T30" fmla="*/ 111 w 249"/>
                <a:gd name="T31" fmla="*/ 21 h 245"/>
                <a:gd name="T32" fmla="*/ 138 w 249"/>
                <a:gd name="T33" fmla="*/ 6 h 245"/>
                <a:gd name="T34" fmla="*/ 156 w 249"/>
                <a:gd name="T35" fmla="*/ 0 h 2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9"/>
                <a:gd name="T55" fmla="*/ 0 h 245"/>
                <a:gd name="T56" fmla="*/ 249 w 249"/>
                <a:gd name="T57" fmla="*/ 245 h 2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9" h="245">
                  <a:moveTo>
                    <a:pt x="205" y="0"/>
                  </a:moveTo>
                  <a:cubicBezTo>
                    <a:pt x="205" y="0"/>
                    <a:pt x="226" y="6"/>
                    <a:pt x="226" y="21"/>
                  </a:cubicBezTo>
                  <a:cubicBezTo>
                    <a:pt x="229" y="36"/>
                    <a:pt x="249" y="25"/>
                    <a:pt x="249" y="25"/>
                  </a:cubicBezTo>
                  <a:cubicBezTo>
                    <a:pt x="249" y="25"/>
                    <a:pt x="222" y="77"/>
                    <a:pt x="226" y="107"/>
                  </a:cubicBezTo>
                  <a:cubicBezTo>
                    <a:pt x="226" y="107"/>
                    <a:pt x="204" y="123"/>
                    <a:pt x="204" y="137"/>
                  </a:cubicBezTo>
                  <a:cubicBezTo>
                    <a:pt x="204" y="151"/>
                    <a:pt x="174" y="169"/>
                    <a:pt x="174" y="169"/>
                  </a:cubicBezTo>
                  <a:cubicBezTo>
                    <a:pt x="174" y="169"/>
                    <a:pt x="156" y="115"/>
                    <a:pt x="144" y="121"/>
                  </a:cubicBezTo>
                  <a:cubicBezTo>
                    <a:pt x="132" y="127"/>
                    <a:pt x="114" y="207"/>
                    <a:pt x="36" y="197"/>
                  </a:cubicBezTo>
                  <a:cubicBezTo>
                    <a:pt x="36" y="197"/>
                    <a:pt x="10" y="227"/>
                    <a:pt x="14" y="245"/>
                  </a:cubicBezTo>
                  <a:cubicBezTo>
                    <a:pt x="14" y="245"/>
                    <a:pt x="0" y="211"/>
                    <a:pt x="0" y="201"/>
                  </a:cubicBezTo>
                  <a:cubicBezTo>
                    <a:pt x="0" y="201"/>
                    <a:pt x="32" y="185"/>
                    <a:pt x="44" y="157"/>
                  </a:cubicBezTo>
                  <a:cubicBezTo>
                    <a:pt x="56" y="129"/>
                    <a:pt x="78" y="111"/>
                    <a:pt x="78" y="111"/>
                  </a:cubicBezTo>
                  <a:cubicBezTo>
                    <a:pt x="78" y="111"/>
                    <a:pt x="78" y="93"/>
                    <a:pt x="50" y="103"/>
                  </a:cubicBezTo>
                  <a:cubicBezTo>
                    <a:pt x="50" y="103"/>
                    <a:pt x="68" y="93"/>
                    <a:pt x="74" y="79"/>
                  </a:cubicBezTo>
                  <a:cubicBezTo>
                    <a:pt x="80" y="65"/>
                    <a:pt x="120" y="46"/>
                    <a:pt x="130" y="46"/>
                  </a:cubicBezTo>
                  <a:cubicBezTo>
                    <a:pt x="135" y="47"/>
                    <a:pt x="138" y="29"/>
                    <a:pt x="146" y="27"/>
                  </a:cubicBezTo>
                  <a:cubicBezTo>
                    <a:pt x="154" y="25"/>
                    <a:pt x="176" y="15"/>
                    <a:pt x="181" y="8"/>
                  </a:cubicBezTo>
                  <a:cubicBezTo>
                    <a:pt x="182" y="6"/>
                    <a:pt x="195" y="20"/>
                    <a:pt x="205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8" name="Freeform 12"/>
            <p:cNvSpPr>
              <a:spLocks noEditPoints="1"/>
            </p:cNvSpPr>
            <p:nvPr/>
          </p:nvSpPr>
          <p:spPr bwMode="auto">
            <a:xfrm>
              <a:off x="2742" y="1306"/>
              <a:ext cx="84" cy="106"/>
            </a:xfrm>
            <a:custGeom>
              <a:avLst/>
              <a:gdLst>
                <a:gd name="T0" fmla="*/ 51 w 98"/>
                <a:gd name="T1" fmla="*/ 12 h 121"/>
                <a:gd name="T2" fmla="*/ 39 w 98"/>
                <a:gd name="T3" fmla="*/ 3 h 121"/>
                <a:gd name="T4" fmla="*/ 23 w 98"/>
                <a:gd name="T5" fmla="*/ 52 h 121"/>
                <a:gd name="T6" fmla="*/ 25 w 98"/>
                <a:gd name="T7" fmla="*/ 64 h 121"/>
                <a:gd name="T8" fmla="*/ 15 w 98"/>
                <a:gd name="T9" fmla="*/ 85 h 121"/>
                <a:gd name="T10" fmla="*/ 1 w 98"/>
                <a:gd name="T11" fmla="*/ 89 h 121"/>
                <a:gd name="T12" fmla="*/ 16 w 98"/>
                <a:gd name="T13" fmla="*/ 89 h 121"/>
                <a:gd name="T14" fmla="*/ 25 w 98"/>
                <a:gd name="T15" fmla="*/ 65 h 121"/>
                <a:gd name="T16" fmla="*/ 25 w 98"/>
                <a:gd name="T17" fmla="*/ 64 h 121"/>
                <a:gd name="T18" fmla="*/ 70 w 98"/>
                <a:gd name="T19" fmla="*/ 13 h 121"/>
                <a:gd name="T20" fmla="*/ 51 w 98"/>
                <a:gd name="T21" fmla="*/ 12 h 121"/>
                <a:gd name="T22" fmla="*/ 1 w 98"/>
                <a:gd name="T23" fmla="*/ 89 h 121"/>
                <a:gd name="T24" fmla="*/ 0 w 98"/>
                <a:gd name="T25" fmla="*/ 89 h 121"/>
                <a:gd name="T26" fmla="*/ 1 w 98"/>
                <a:gd name="T27" fmla="*/ 89 h 1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8"/>
                <a:gd name="T43" fmla="*/ 0 h 121"/>
                <a:gd name="T44" fmla="*/ 98 w 98"/>
                <a:gd name="T45" fmla="*/ 121 h 12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8" h="121">
                  <a:moveTo>
                    <a:pt x="70" y="16"/>
                  </a:moveTo>
                  <a:cubicBezTo>
                    <a:pt x="70" y="0"/>
                    <a:pt x="54" y="0"/>
                    <a:pt x="52" y="3"/>
                  </a:cubicBezTo>
                  <a:cubicBezTo>
                    <a:pt x="52" y="3"/>
                    <a:pt x="29" y="40"/>
                    <a:pt x="32" y="67"/>
                  </a:cubicBezTo>
                  <a:cubicBezTo>
                    <a:pt x="33" y="78"/>
                    <a:pt x="34" y="81"/>
                    <a:pt x="34" y="83"/>
                  </a:cubicBezTo>
                  <a:cubicBezTo>
                    <a:pt x="31" y="93"/>
                    <a:pt x="27" y="107"/>
                    <a:pt x="20" y="111"/>
                  </a:cubicBezTo>
                  <a:cubicBezTo>
                    <a:pt x="8" y="117"/>
                    <a:pt x="3" y="117"/>
                    <a:pt x="1" y="116"/>
                  </a:cubicBezTo>
                  <a:cubicBezTo>
                    <a:pt x="9" y="121"/>
                    <a:pt x="14" y="121"/>
                    <a:pt x="22" y="116"/>
                  </a:cubicBezTo>
                  <a:cubicBezTo>
                    <a:pt x="33" y="109"/>
                    <a:pt x="34" y="90"/>
                    <a:pt x="34" y="84"/>
                  </a:cubicBezTo>
                  <a:cubicBezTo>
                    <a:pt x="34" y="84"/>
                    <a:pt x="34" y="84"/>
                    <a:pt x="34" y="83"/>
                  </a:cubicBezTo>
                  <a:cubicBezTo>
                    <a:pt x="41" y="74"/>
                    <a:pt x="72" y="27"/>
                    <a:pt x="96" y="17"/>
                  </a:cubicBezTo>
                  <a:cubicBezTo>
                    <a:pt x="98" y="16"/>
                    <a:pt x="70" y="21"/>
                    <a:pt x="70" y="16"/>
                  </a:cubicBezTo>
                  <a:close/>
                  <a:moveTo>
                    <a:pt x="1" y="116"/>
                  </a:moveTo>
                  <a:cubicBezTo>
                    <a:pt x="1" y="116"/>
                    <a:pt x="0" y="116"/>
                    <a:pt x="0" y="116"/>
                  </a:cubicBezTo>
                  <a:cubicBezTo>
                    <a:pt x="0" y="116"/>
                    <a:pt x="0" y="116"/>
                    <a:pt x="1" y="116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>
                    <a:alpha val="60001"/>
                  </a:srgbClr>
                </a:gs>
                <a:gs pos="100000">
                  <a:srgbClr val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9" name="Freeform 13"/>
            <p:cNvSpPr>
              <a:spLocks noEditPoints="1"/>
            </p:cNvSpPr>
            <p:nvPr/>
          </p:nvSpPr>
          <p:spPr bwMode="auto">
            <a:xfrm>
              <a:off x="2890" y="1394"/>
              <a:ext cx="94" cy="128"/>
            </a:xfrm>
            <a:custGeom>
              <a:avLst/>
              <a:gdLst>
                <a:gd name="T0" fmla="*/ 13 w 108"/>
                <a:gd name="T1" fmla="*/ 111 h 147"/>
                <a:gd name="T2" fmla="*/ 13 w 108"/>
                <a:gd name="T3" fmla="*/ 111 h 147"/>
                <a:gd name="T4" fmla="*/ 13 w 108"/>
                <a:gd name="T5" fmla="*/ 111 h 147"/>
                <a:gd name="T6" fmla="*/ 25 w 108"/>
                <a:gd name="T7" fmla="*/ 0 h 147"/>
                <a:gd name="T8" fmla="*/ 16 w 108"/>
                <a:gd name="T9" fmla="*/ 24 h 147"/>
                <a:gd name="T10" fmla="*/ 0 w 108"/>
                <a:gd name="T11" fmla="*/ 56 h 147"/>
                <a:gd name="T12" fmla="*/ 15 w 108"/>
                <a:gd name="T13" fmla="*/ 32 h 147"/>
                <a:gd name="T14" fmla="*/ 15 w 108"/>
                <a:gd name="T15" fmla="*/ 32 h 147"/>
                <a:gd name="T16" fmla="*/ 13 w 108"/>
                <a:gd name="T17" fmla="*/ 111 h 147"/>
                <a:gd name="T18" fmla="*/ 82 w 108"/>
                <a:gd name="T19" fmla="*/ 100 h 147"/>
                <a:gd name="T20" fmla="*/ 25 w 108"/>
                <a:gd name="T21" fmla="*/ 0 h 1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8"/>
                <a:gd name="T34" fmla="*/ 0 h 147"/>
                <a:gd name="T35" fmla="*/ 108 w 108"/>
                <a:gd name="T36" fmla="*/ 147 h 1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8" h="147">
                  <a:moveTo>
                    <a:pt x="17" y="147"/>
                  </a:moveTo>
                  <a:cubicBezTo>
                    <a:pt x="17" y="147"/>
                    <a:pt x="17" y="147"/>
                    <a:pt x="17" y="147"/>
                  </a:cubicBezTo>
                  <a:cubicBezTo>
                    <a:pt x="17" y="147"/>
                    <a:pt x="16" y="147"/>
                    <a:pt x="17" y="147"/>
                  </a:cubicBezTo>
                  <a:close/>
                  <a:moveTo>
                    <a:pt x="33" y="0"/>
                  </a:moveTo>
                  <a:cubicBezTo>
                    <a:pt x="30" y="3"/>
                    <a:pt x="24" y="15"/>
                    <a:pt x="21" y="31"/>
                  </a:cubicBezTo>
                  <a:cubicBezTo>
                    <a:pt x="13" y="40"/>
                    <a:pt x="0" y="59"/>
                    <a:pt x="0" y="73"/>
                  </a:cubicBezTo>
                  <a:cubicBezTo>
                    <a:pt x="0" y="92"/>
                    <a:pt x="0" y="64"/>
                    <a:pt x="19" y="42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16" y="84"/>
                    <a:pt x="20" y="143"/>
                    <a:pt x="17" y="147"/>
                  </a:cubicBezTo>
                  <a:cubicBezTo>
                    <a:pt x="25" y="145"/>
                    <a:pt x="108" y="132"/>
                    <a:pt x="108" y="132"/>
                  </a:cubicBezTo>
                  <a:cubicBezTo>
                    <a:pt x="108" y="132"/>
                    <a:pt x="34" y="1"/>
                    <a:pt x="33" y="0"/>
                  </a:cubicBez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0" name="Freeform 14"/>
            <p:cNvSpPr>
              <a:spLocks/>
            </p:cNvSpPr>
            <p:nvPr/>
          </p:nvSpPr>
          <p:spPr bwMode="auto">
            <a:xfrm>
              <a:off x="2725" y="1311"/>
              <a:ext cx="47" cy="48"/>
            </a:xfrm>
            <a:custGeom>
              <a:avLst/>
              <a:gdLst>
                <a:gd name="T0" fmla="*/ 18 w 53"/>
                <a:gd name="T1" fmla="*/ 9 h 55"/>
                <a:gd name="T2" fmla="*/ 0 w 53"/>
                <a:gd name="T3" fmla="*/ 42 h 55"/>
                <a:gd name="T4" fmla="*/ 28 w 53"/>
                <a:gd name="T5" fmla="*/ 10 h 55"/>
                <a:gd name="T6" fmla="*/ 18 w 53"/>
                <a:gd name="T7" fmla="*/ 9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55"/>
                <a:gd name="T14" fmla="*/ 53 w 53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55">
                  <a:moveTo>
                    <a:pt x="22" y="11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55"/>
                    <a:pt x="53" y="0"/>
                    <a:pt x="36" y="14"/>
                  </a:cubicBezTo>
                  <a:cubicBezTo>
                    <a:pt x="27" y="21"/>
                    <a:pt x="22" y="11"/>
                    <a:pt x="22" y="1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1" name="Freeform 15"/>
            <p:cNvSpPr>
              <a:spLocks/>
            </p:cNvSpPr>
            <p:nvPr/>
          </p:nvSpPr>
          <p:spPr bwMode="auto">
            <a:xfrm>
              <a:off x="2347" y="1443"/>
              <a:ext cx="1186" cy="384"/>
            </a:xfrm>
            <a:custGeom>
              <a:avLst/>
              <a:gdLst>
                <a:gd name="T0" fmla="*/ 0 w 994"/>
                <a:gd name="T1" fmla="*/ 458 h 322"/>
                <a:gd name="T2" fmla="*/ 37 w 994"/>
                <a:gd name="T3" fmla="*/ 439 h 322"/>
                <a:gd name="T4" fmla="*/ 138 w 994"/>
                <a:gd name="T5" fmla="*/ 365 h 322"/>
                <a:gd name="T6" fmla="*/ 260 w 994"/>
                <a:gd name="T7" fmla="*/ 258 h 322"/>
                <a:gd name="T8" fmla="*/ 354 w 994"/>
                <a:gd name="T9" fmla="*/ 198 h 322"/>
                <a:gd name="T10" fmla="*/ 348 w 994"/>
                <a:gd name="T11" fmla="*/ 187 h 322"/>
                <a:gd name="T12" fmla="*/ 437 w 994"/>
                <a:gd name="T13" fmla="*/ 154 h 322"/>
                <a:gd name="T14" fmla="*/ 500 w 994"/>
                <a:gd name="T15" fmla="*/ 118 h 322"/>
                <a:gd name="T16" fmla="*/ 544 w 994"/>
                <a:gd name="T17" fmla="*/ 109 h 322"/>
                <a:gd name="T18" fmla="*/ 585 w 994"/>
                <a:gd name="T19" fmla="*/ 87 h 322"/>
                <a:gd name="T20" fmla="*/ 663 w 994"/>
                <a:gd name="T21" fmla="*/ 82 h 322"/>
                <a:gd name="T22" fmla="*/ 680 w 994"/>
                <a:gd name="T23" fmla="*/ 86 h 322"/>
                <a:gd name="T24" fmla="*/ 1020 w 994"/>
                <a:gd name="T25" fmla="*/ 2 h 322"/>
                <a:gd name="T26" fmla="*/ 1024 w 994"/>
                <a:gd name="T27" fmla="*/ 52 h 322"/>
                <a:gd name="T28" fmla="*/ 1054 w 994"/>
                <a:gd name="T29" fmla="*/ 98 h 322"/>
                <a:gd name="T30" fmla="*/ 1014 w 994"/>
                <a:gd name="T31" fmla="*/ 186 h 322"/>
                <a:gd name="T32" fmla="*/ 1069 w 994"/>
                <a:gd name="T33" fmla="*/ 206 h 322"/>
                <a:gd name="T34" fmla="*/ 1099 w 994"/>
                <a:gd name="T35" fmla="*/ 163 h 322"/>
                <a:gd name="T36" fmla="*/ 1150 w 994"/>
                <a:gd name="T37" fmla="*/ 176 h 322"/>
                <a:gd name="T38" fmla="*/ 1196 w 994"/>
                <a:gd name="T39" fmla="*/ 213 h 322"/>
                <a:gd name="T40" fmla="*/ 1218 w 994"/>
                <a:gd name="T41" fmla="*/ 347 h 322"/>
                <a:gd name="T42" fmla="*/ 1366 w 994"/>
                <a:gd name="T43" fmla="*/ 377 h 322"/>
                <a:gd name="T44" fmla="*/ 1415 w 994"/>
                <a:gd name="T45" fmla="*/ 456 h 322"/>
                <a:gd name="T46" fmla="*/ 0 w 994"/>
                <a:gd name="T47" fmla="*/ 458 h 3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94"/>
                <a:gd name="T73" fmla="*/ 0 h 322"/>
                <a:gd name="T74" fmla="*/ 994 w 994"/>
                <a:gd name="T75" fmla="*/ 322 h 32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94" h="322">
                  <a:moveTo>
                    <a:pt x="0" y="322"/>
                  </a:moveTo>
                  <a:cubicBezTo>
                    <a:pt x="0" y="322"/>
                    <a:pt x="16" y="320"/>
                    <a:pt x="26" y="309"/>
                  </a:cubicBezTo>
                  <a:cubicBezTo>
                    <a:pt x="26" y="309"/>
                    <a:pt x="88" y="260"/>
                    <a:pt x="97" y="257"/>
                  </a:cubicBezTo>
                  <a:cubicBezTo>
                    <a:pt x="107" y="253"/>
                    <a:pt x="183" y="181"/>
                    <a:pt x="183" y="181"/>
                  </a:cubicBezTo>
                  <a:cubicBezTo>
                    <a:pt x="249" y="139"/>
                    <a:pt x="249" y="139"/>
                    <a:pt x="249" y="139"/>
                  </a:cubicBezTo>
                  <a:cubicBezTo>
                    <a:pt x="249" y="139"/>
                    <a:pt x="253" y="132"/>
                    <a:pt x="245" y="132"/>
                  </a:cubicBezTo>
                  <a:cubicBezTo>
                    <a:pt x="245" y="132"/>
                    <a:pt x="288" y="131"/>
                    <a:pt x="307" y="108"/>
                  </a:cubicBezTo>
                  <a:cubicBezTo>
                    <a:pt x="327" y="85"/>
                    <a:pt x="338" y="110"/>
                    <a:pt x="351" y="83"/>
                  </a:cubicBezTo>
                  <a:cubicBezTo>
                    <a:pt x="382" y="76"/>
                    <a:pt x="382" y="76"/>
                    <a:pt x="382" y="76"/>
                  </a:cubicBezTo>
                  <a:cubicBezTo>
                    <a:pt x="382" y="76"/>
                    <a:pt x="381" y="53"/>
                    <a:pt x="411" y="61"/>
                  </a:cubicBezTo>
                  <a:cubicBezTo>
                    <a:pt x="411" y="61"/>
                    <a:pt x="442" y="77"/>
                    <a:pt x="466" y="58"/>
                  </a:cubicBezTo>
                  <a:cubicBezTo>
                    <a:pt x="466" y="58"/>
                    <a:pt x="478" y="55"/>
                    <a:pt x="478" y="60"/>
                  </a:cubicBezTo>
                  <a:cubicBezTo>
                    <a:pt x="478" y="64"/>
                    <a:pt x="717" y="2"/>
                    <a:pt x="717" y="2"/>
                  </a:cubicBezTo>
                  <a:cubicBezTo>
                    <a:pt x="717" y="2"/>
                    <a:pt x="714" y="0"/>
                    <a:pt x="719" y="37"/>
                  </a:cubicBezTo>
                  <a:cubicBezTo>
                    <a:pt x="740" y="69"/>
                    <a:pt x="740" y="69"/>
                    <a:pt x="740" y="69"/>
                  </a:cubicBezTo>
                  <a:cubicBezTo>
                    <a:pt x="740" y="69"/>
                    <a:pt x="725" y="128"/>
                    <a:pt x="712" y="131"/>
                  </a:cubicBezTo>
                  <a:cubicBezTo>
                    <a:pt x="699" y="134"/>
                    <a:pt x="738" y="161"/>
                    <a:pt x="751" y="145"/>
                  </a:cubicBezTo>
                  <a:cubicBezTo>
                    <a:pt x="764" y="129"/>
                    <a:pt x="764" y="128"/>
                    <a:pt x="772" y="115"/>
                  </a:cubicBezTo>
                  <a:cubicBezTo>
                    <a:pt x="780" y="101"/>
                    <a:pt x="806" y="102"/>
                    <a:pt x="808" y="124"/>
                  </a:cubicBezTo>
                  <a:cubicBezTo>
                    <a:pt x="809" y="163"/>
                    <a:pt x="840" y="150"/>
                    <a:pt x="840" y="150"/>
                  </a:cubicBezTo>
                  <a:cubicBezTo>
                    <a:pt x="840" y="150"/>
                    <a:pt x="877" y="231"/>
                    <a:pt x="856" y="244"/>
                  </a:cubicBezTo>
                  <a:cubicBezTo>
                    <a:pt x="835" y="257"/>
                    <a:pt x="960" y="265"/>
                    <a:pt x="960" y="265"/>
                  </a:cubicBezTo>
                  <a:cubicBezTo>
                    <a:pt x="994" y="320"/>
                    <a:pt x="994" y="320"/>
                    <a:pt x="994" y="320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2" name="Freeform 16"/>
            <p:cNvSpPr>
              <a:spLocks/>
            </p:cNvSpPr>
            <p:nvPr/>
          </p:nvSpPr>
          <p:spPr bwMode="auto">
            <a:xfrm>
              <a:off x="2352" y="1434"/>
              <a:ext cx="1189" cy="395"/>
            </a:xfrm>
            <a:custGeom>
              <a:avLst/>
              <a:gdLst>
                <a:gd name="T0" fmla="*/ 0 w 1189"/>
                <a:gd name="T1" fmla="*/ 395 h 395"/>
                <a:gd name="T2" fmla="*/ 88 w 1189"/>
                <a:gd name="T3" fmla="*/ 365 h 395"/>
                <a:gd name="T4" fmla="*/ 162 w 1189"/>
                <a:gd name="T5" fmla="*/ 365 h 395"/>
                <a:gd name="T6" fmla="*/ 625 w 1189"/>
                <a:gd name="T7" fmla="*/ 359 h 395"/>
                <a:gd name="T8" fmla="*/ 805 w 1189"/>
                <a:gd name="T9" fmla="*/ 360 h 395"/>
                <a:gd name="T10" fmla="*/ 742 w 1189"/>
                <a:gd name="T11" fmla="*/ 300 h 395"/>
                <a:gd name="T12" fmla="*/ 657 w 1189"/>
                <a:gd name="T13" fmla="*/ 257 h 395"/>
                <a:gd name="T14" fmla="*/ 667 w 1189"/>
                <a:gd name="T15" fmla="*/ 230 h 395"/>
                <a:gd name="T16" fmla="*/ 735 w 1189"/>
                <a:gd name="T17" fmla="*/ 234 h 395"/>
                <a:gd name="T18" fmla="*/ 880 w 1189"/>
                <a:gd name="T19" fmla="*/ 259 h 395"/>
                <a:gd name="T20" fmla="*/ 816 w 1189"/>
                <a:gd name="T21" fmla="*/ 234 h 395"/>
                <a:gd name="T22" fmla="*/ 805 w 1189"/>
                <a:gd name="T23" fmla="*/ 138 h 395"/>
                <a:gd name="T24" fmla="*/ 826 w 1189"/>
                <a:gd name="T25" fmla="*/ 109 h 395"/>
                <a:gd name="T26" fmla="*/ 857 w 1189"/>
                <a:gd name="T27" fmla="*/ 128 h 395"/>
                <a:gd name="T28" fmla="*/ 816 w 1189"/>
                <a:gd name="T29" fmla="*/ 73 h 395"/>
                <a:gd name="T30" fmla="*/ 848 w 1189"/>
                <a:gd name="T31" fmla="*/ 37 h 395"/>
                <a:gd name="T32" fmla="*/ 832 w 1189"/>
                <a:gd name="T33" fmla="*/ 13 h 395"/>
                <a:gd name="T34" fmla="*/ 861 w 1189"/>
                <a:gd name="T35" fmla="*/ 28 h 395"/>
                <a:gd name="T36" fmla="*/ 884 w 1189"/>
                <a:gd name="T37" fmla="*/ 66 h 395"/>
                <a:gd name="T38" fmla="*/ 882 w 1189"/>
                <a:gd name="T39" fmla="*/ 104 h 395"/>
                <a:gd name="T40" fmla="*/ 887 w 1189"/>
                <a:gd name="T41" fmla="*/ 99 h 395"/>
                <a:gd name="T42" fmla="*/ 919 w 1189"/>
                <a:gd name="T43" fmla="*/ 135 h 395"/>
                <a:gd name="T44" fmla="*/ 961 w 1189"/>
                <a:gd name="T45" fmla="*/ 145 h 395"/>
                <a:gd name="T46" fmla="*/ 1003 w 1189"/>
                <a:gd name="T47" fmla="*/ 182 h 395"/>
                <a:gd name="T48" fmla="*/ 1073 w 1189"/>
                <a:gd name="T49" fmla="*/ 193 h 395"/>
                <a:gd name="T50" fmla="*/ 1104 w 1189"/>
                <a:gd name="T51" fmla="*/ 273 h 395"/>
                <a:gd name="T52" fmla="*/ 1151 w 1189"/>
                <a:gd name="T53" fmla="*/ 301 h 395"/>
                <a:gd name="T54" fmla="*/ 1160 w 1189"/>
                <a:gd name="T55" fmla="*/ 325 h 395"/>
                <a:gd name="T56" fmla="*/ 1181 w 1189"/>
                <a:gd name="T57" fmla="*/ 391 h 395"/>
                <a:gd name="T58" fmla="*/ 0 w 1189"/>
                <a:gd name="T59" fmla="*/ 395 h 3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89"/>
                <a:gd name="T91" fmla="*/ 0 h 395"/>
                <a:gd name="T92" fmla="*/ 1189 w 1189"/>
                <a:gd name="T93" fmla="*/ 395 h 3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89" h="395">
                  <a:moveTo>
                    <a:pt x="0" y="395"/>
                  </a:moveTo>
                  <a:cubicBezTo>
                    <a:pt x="0" y="395"/>
                    <a:pt x="74" y="389"/>
                    <a:pt x="88" y="365"/>
                  </a:cubicBezTo>
                  <a:cubicBezTo>
                    <a:pt x="88" y="365"/>
                    <a:pt x="149" y="359"/>
                    <a:pt x="162" y="365"/>
                  </a:cubicBezTo>
                  <a:cubicBezTo>
                    <a:pt x="162" y="365"/>
                    <a:pt x="504" y="304"/>
                    <a:pt x="625" y="359"/>
                  </a:cubicBezTo>
                  <a:cubicBezTo>
                    <a:pt x="625" y="359"/>
                    <a:pt x="683" y="389"/>
                    <a:pt x="805" y="360"/>
                  </a:cubicBezTo>
                  <a:cubicBezTo>
                    <a:pt x="805" y="360"/>
                    <a:pt x="793" y="293"/>
                    <a:pt x="742" y="300"/>
                  </a:cubicBezTo>
                  <a:cubicBezTo>
                    <a:pt x="742" y="300"/>
                    <a:pt x="714" y="253"/>
                    <a:pt x="657" y="257"/>
                  </a:cubicBezTo>
                  <a:cubicBezTo>
                    <a:pt x="657" y="257"/>
                    <a:pt x="658" y="257"/>
                    <a:pt x="667" y="230"/>
                  </a:cubicBezTo>
                  <a:cubicBezTo>
                    <a:pt x="667" y="230"/>
                    <a:pt x="706" y="279"/>
                    <a:pt x="735" y="234"/>
                  </a:cubicBezTo>
                  <a:cubicBezTo>
                    <a:pt x="735" y="234"/>
                    <a:pt x="820" y="287"/>
                    <a:pt x="880" y="259"/>
                  </a:cubicBezTo>
                  <a:cubicBezTo>
                    <a:pt x="816" y="234"/>
                    <a:pt x="816" y="234"/>
                    <a:pt x="816" y="234"/>
                  </a:cubicBezTo>
                  <a:cubicBezTo>
                    <a:pt x="816" y="234"/>
                    <a:pt x="857" y="166"/>
                    <a:pt x="805" y="138"/>
                  </a:cubicBezTo>
                  <a:cubicBezTo>
                    <a:pt x="752" y="109"/>
                    <a:pt x="826" y="109"/>
                    <a:pt x="826" y="109"/>
                  </a:cubicBezTo>
                  <a:cubicBezTo>
                    <a:pt x="826" y="109"/>
                    <a:pt x="806" y="141"/>
                    <a:pt x="857" y="128"/>
                  </a:cubicBezTo>
                  <a:cubicBezTo>
                    <a:pt x="857" y="128"/>
                    <a:pt x="830" y="73"/>
                    <a:pt x="816" y="73"/>
                  </a:cubicBezTo>
                  <a:cubicBezTo>
                    <a:pt x="803" y="73"/>
                    <a:pt x="826" y="38"/>
                    <a:pt x="848" y="37"/>
                  </a:cubicBezTo>
                  <a:cubicBezTo>
                    <a:pt x="848" y="37"/>
                    <a:pt x="855" y="10"/>
                    <a:pt x="832" y="13"/>
                  </a:cubicBezTo>
                  <a:cubicBezTo>
                    <a:pt x="832" y="13"/>
                    <a:pt x="849" y="0"/>
                    <a:pt x="861" y="28"/>
                  </a:cubicBezTo>
                  <a:cubicBezTo>
                    <a:pt x="861" y="28"/>
                    <a:pt x="851" y="48"/>
                    <a:pt x="884" y="66"/>
                  </a:cubicBezTo>
                  <a:cubicBezTo>
                    <a:pt x="917" y="83"/>
                    <a:pt x="887" y="99"/>
                    <a:pt x="882" y="104"/>
                  </a:cubicBezTo>
                  <a:cubicBezTo>
                    <a:pt x="876" y="110"/>
                    <a:pt x="887" y="99"/>
                    <a:pt x="887" y="99"/>
                  </a:cubicBezTo>
                  <a:cubicBezTo>
                    <a:pt x="887" y="99"/>
                    <a:pt x="873" y="185"/>
                    <a:pt x="919" y="135"/>
                  </a:cubicBezTo>
                  <a:cubicBezTo>
                    <a:pt x="919" y="135"/>
                    <a:pt x="936" y="114"/>
                    <a:pt x="961" y="145"/>
                  </a:cubicBezTo>
                  <a:cubicBezTo>
                    <a:pt x="961" y="145"/>
                    <a:pt x="965" y="193"/>
                    <a:pt x="1003" y="182"/>
                  </a:cubicBezTo>
                  <a:cubicBezTo>
                    <a:pt x="1003" y="182"/>
                    <a:pt x="1070" y="182"/>
                    <a:pt x="1073" y="193"/>
                  </a:cubicBezTo>
                  <a:cubicBezTo>
                    <a:pt x="1078" y="206"/>
                    <a:pt x="1126" y="228"/>
                    <a:pt x="1104" y="273"/>
                  </a:cubicBezTo>
                  <a:cubicBezTo>
                    <a:pt x="1104" y="273"/>
                    <a:pt x="1151" y="291"/>
                    <a:pt x="1151" y="301"/>
                  </a:cubicBezTo>
                  <a:cubicBezTo>
                    <a:pt x="1151" y="313"/>
                    <a:pt x="1160" y="325"/>
                    <a:pt x="1160" y="325"/>
                  </a:cubicBezTo>
                  <a:cubicBezTo>
                    <a:pt x="1160" y="325"/>
                    <a:pt x="1189" y="363"/>
                    <a:pt x="1181" y="391"/>
                  </a:cubicBezTo>
                  <a:lnTo>
                    <a:pt x="0" y="395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3" name="Freeform 17"/>
            <p:cNvSpPr>
              <a:spLocks/>
            </p:cNvSpPr>
            <p:nvPr/>
          </p:nvSpPr>
          <p:spPr bwMode="auto">
            <a:xfrm>
              <a:off x="3192" y="1462"/>
              <a:ext cx="378" cy="364"/>
            </a:xfrm>
            <a:custGeom>
              <a:avLst/>
              <a:gdLst>
                <a:gd name="T0" fmla="*/ 24 w 317"/>
                <a:gd name="T1" fmla="*/ 0 h 305"/>
                <a:gd name="T2" fmla="*/ 16 w 317"/>
                <a:gd name="T3" fmla="*/ 30 h 305"/>
                <a:gd name="T4" fmla="*/ 57 w 317"/>
                <a:gd name="T5" fmla="*/ 86 h 305"/>
                <a:gd name="T6" fmla="*/ 88 w 317"/>
                <a:gd name="T7" fmla="*/ 149 h 305"/>
                <a:gd name="T8" fmla="*/ 116 w 317"/>
                <a:gd name="T9" fmla="*/ 131 h 305"/>
                <a:gd name="T10" fmla="*/ 162 w 317"/>
                <a:gd name="T11" fmla="*/ 184 h 305"/>
                <a:gd name="T12" fmla="*/ 221 w 317"/>
                <a:gd name="T13" fmla="*/ 242 h 305"/>
                <a:gd name="T14" fmla="*/ 155 w 317"/>
                <a:gd name="T15" fmla="*/ 272 h 305"/>
                <a:gd name="T16" fmla="*/ 236 w 317"/>
                <a:gd name="T17" fmla="*/ 272 h 305"/>
                <a:gd name="T18" fmla="*/ 200 w 317"/>
                <a:gd name="T19" fmla="*/ 315 h 305"/>
                <a:gd name="T20" fmla="*/ 165 w 317"/>
                <a:gd name="T21" fmla="*/ 378 h 305"/>
                <a:gd name="T22" fmla="*/ 272 w 317"/>
                <a:gd name="T23" fmla="*/ 388 h 305"/>
                <a:gd name="T24" fmla="*/ 153 w 317"/>
                <a:gd name="T25" fmla="*/ 427 h 305"/>
                <a:gd name="T26" fmla="*/ 142 w 317"/>
                <a:gd name="T27" fmla="*/ 433 h 305"/>
                <a:gd name="T28" fmla="*/ 451 w 317"/>
                <a:gd name="T29" fmla="*/ 434 h 305"/>
                <a:gd name="T30" fmla="*/ 405 w 317"/>
                <a:gd name="T31" fmla="*/ 358 h 305"/>
                <a:gd name="T32" fmla="*/ 361 w 317"/>
                <a:gd name="T33" fmla="*/ 285 h 305"/>
                <a:gd name="T34" fmla="*/ 324 w 317"/>
                <a:gd name="T35" fmla="*/ 209 h 305"/>
                <a:gd name="T36" fmla="*/ 200 w 317"/>
                <a:gd name="T37" fmla="*/ 184 h 305"/>
                <a:gd name="T38" fmla="*/ 120 w 317"/>
                <a:gd name="T39" fmla="*/ 100 h 305"/>
                <a:gd name="T40" fmla="*/ 24 w 317"/>
                <a:gd name="T41" fmla="*/ 0 h 30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7"/>
                <a:gd name="T64" fmla="*/ 0 h 305"/>
                <a:gd name="T65" fmla="*/ 317 w 317"/>
                <a:gd name="T66" fmla="*/ 305 h 30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7" h="305">
                  <a:moveTo>
                    <a:pt x="17" y="0"/>
                  </a:moveTo>
                  <a:cubicBezTo>
                    <a:pt x="17" y="0"/>
                    <a:pt x="0" y="18"/>
                    <a:pt x="11" y="21"/>
                  </a:cubicBezTo>
                  <a:cubicBezTo>
                    <a:pt x="22" y="25"/>
                    <a:pt x="58" y="37"/>
                    <a:pt x="40" y="60"/>
                  </a:cubicBezTo>
                  <a:cubicBezTo>
                    <a:pt x="15" y="94"/>
                    <a:pt x="47" y="111"/>
                    <a:pt x="62" y="105"/>
                  </a:cubicBezTo>
                  <a:cubicBezTo>
                    <a:pt x="78" y="99"/>
                    <a:pt x="72" y="92"/>
                    <a:pt x="81" y="92"/>
                  </a:cubicBezTo>
                  <a:cubicBezTo>
                    <a:pt x="103" y="92"/>
                    <a:pt x="104" y="132"/>
                    <a:pt x="114" y="129"/>
                  </a:cubicBezTo>
                  <a:cubicBezTo>
                    <a:pt x="114" y="129"/>
                    <a:pt x="178" y="139"/>
                    <a:pt x="155" y="170"/>
                  </a:cubicBezTo>
                  <a:cubicBezTo>
                    <a:pt x="147" y="181"/>
                    <a:pt x="138" y="200"/>
                    <a:pt x="109" y="191"/>
                  </a:cubicBezTo>
                  <a:cubicBezTo>
                    <a:pt x="109" y="191"/>
                    <a:pt x="147" y="218"/>
                    <a:pt x="166" y="191"/>
                  </a:cubicBezTo>
                  <a:cubicBezTo>
                    <a:pt x="184" y="164"/>
                    <a:pt x="201" y="235"/>
                    <a:pt x="141" y="221"/>
                  </a:cubicBezTo>
                  <a:cubicBezTo>
                    <a:pt x="141" y="221"/>
                    <a:pt x="211" y="271"/>
                    <a:pt x="116" y="266"/>
                  </a:cubicBezTo>
                  <a:cubicBezTo>
                    <a:pt x="205" y="268"/>
                    <a:pt x="125" y="265"/>
                    <a:pt x="191" y="272"/>
                  </a:cubicBezTo>
                  <a:cubicBezTo>
                    <a:pt x="257" y="280"/>
                    <a:pt x="172" y="303"/>
                    <a:pt x="107" y="300"/>
                  </a:cubicBezTo>
                  <a:cubicBezTo>
                    <a:pt x="100" y="304"/>
                    <a:pt x="100" y="304"/>
                    <a:pt x="100" y="304"/>
                  </a:cubicBezTo>
                  <a:cubicBezTo>
                    <a:pt x="285" y="304"/>
                    <a:pt x="317" y="305"/>
                    <a:pt x="317" y="305"/>
                  </a:cubicBezTo>
                  <a:cubicBezTo>
                    <a:pt x="317" y="305"/>
                    <a:pt x="264" y="281"/>
                    <a:pt x="285" y="251"/>
                  </a:cubicBezTo>
                  <a:cubicBezTo>
                    <a:pt x="247" y="220"/>
                    <a:pt x="283" y="222"/>
                    <a:pt x="254" y="200"/>
                  </a:cubicBezTo>
                  <a:cubicBezTo>
                    <a:pt x="227" y="178"/>
                    <a:pt x="245" y="169"/>
                    <a:pt x="228" y="147"/>
                  </a:cubicBezTo>
                  <a:cubicBezTo>
                    <a:pt x="211" y="125"/>
                    <a:pt x="143" y="133"/>
                    <a:pt x="141" y="129"/>
                  </a:cubicBezTo>
                  <a:cubicBezTo>
                    <a:pt x="140" y="126"/>
                    <a:pt x="111" y="112"/>
                    <a:pt x="85" y="70"/>
                  </a:cubicBezTo>
                  <a:cubicBezTo>
                    <a:pt x="60" y="29"/>
                    <a:pt x="23" y="26"/>
                    <a:pt x="17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0B0B0"/>
                </a:gs>
                <a:gs pos="100000">
                  <a:srgbClr val="404040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4" name="Freeform 18"/>
            <p:cNvSpPr>
              <a:spLocks/>
            </p:cNvSpPr>
            <p:nvPr/>
          </p:nvSpPr>
          <p:spPr bwMode="auto">
            <a:xfrm>
              <a:off x="3195" y="1581"/>
              <a:ext cx="55" cy="43"/>
            </a:xfrm>
            <a:custGeom>
              <a:avLst/>
              <a:gdLst>
                <a:gd name="T0" fmla="*/ 21 w 62"/>
                <a:gd name="T1" fmla="*/ 0 h 49"/>
                <a:gd name="T2" fmla="*/ 49 w 62"/>
                <a:gd name="T3" fmla="*/ 11 h 49"/>
                <a:gd name="T4" fmla="*/ 23 w 62"/>
                <a:gd name="T5" fmla="*/ 21 h 49"/>
                <a:gd name="T6" fmla="*/ 21 w 62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49"/>
                <a:gd name="T14" fmla="*/ 62 w 62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49">
                  <a:moveTo>
                    <a:pt x="27" y="0"/>
                  </a:moveTo>
                  <a:cubicBezTo>
                    <a:pt x="27" y="0"/>
                    <a:pt x="62" y="3"/>
                    <a:pt x="62" y="15"/>
                  </a:cubicBezTo>
                  <a:cubicBezTo>
                    <a:pt x="62" y="27"/>
                    <a:pt x="57" y="49"/>
                    <a:pt x="29" y="27"/>
                  </a:cubicBezTo>
                  <a:cubicBezTo>
                    <a:pt x="0" y="5"/>
                    <a:pt x="15" y="3"/>
                    <a:pt x="27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0B0B0"/>
                </a:gs>
                <a:gs pos="100000">
                  <a:srgbClr val="51515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5" name="Freeform 19"/>
            <p:cNvSpPr>
              <a:spLocks/>
            </p:cNvSpPr>
            <p:nvPr/>
          </p:nvSpPr>
          <p:spPr bwMode="auto">
            <a:xfrm>
              <a:off x="3206" y="1594"/>
              <a:ext cx="79" cy="59"/>
            </a:xfrm>
            <a:custGeom>
              <a:avLst/>
              <a:gdLst>
                <a:gd name="T0" fmla="*/ 14 w 90"/>
                <a:gd name="T1" fmla="*/ 34 h 67"/>
                <a:gd name="T2" fmla="*/ 45 w 90"/>
                <a:gd name="T3" fmla="*/ 21 h 67"/>
                <a:gd name="T4" fmla="*/ 35 w 90"/>
                <a:gd name="T5" fmla="*/ 49 h 67"/>
                <a:gd name="T6" fmla="*/ 14 w 90"/>
                <a:gd name="T7" fmla="*/ 34 h 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67"/>
                <a:gd name="T14" fmla="*/ 90 w 90"/>
                <a:gd name="T15" fmla="*/ 67 h 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67">
                  <a:moveTo>
                    <a:pt x="18" y="44"/>
                  </a:moveTo>
                  <a:cubicBezTo>
                    <a:pt x="18" y="44"/>
                    <a:pt x="58" y="54"/>
                    <a:pt x="58" y="27"/>
                  </a:cubicBezTo>
                  <a:cubicBezTo>
                    <a:pt x="58" y="0"/>
                    <a:pt x="90" y="67"/>
                    <a:pt x="45" y="64"/>
                  </a:cubicBezTo>
                  <a:cubicBezTo>
                    <a:pt x="0" y="60"/>
                    <a:pt x="18" y="44"/>
                    <a:pt x="18" y="44"/>
                  </a:cubicBezTo>
                  <a:close/>
                </a:path>
              </a:pathLst>
            </a:custGeom>
            <a:gradFill rotWithShape="1">
              <a:gsLst>
                <a:gs pos="0">
                  <a:srgbClr val="B0B0B0"/>
                </a:gs>
                <a:gs pos="100000">
                  <a:srgbClr val="51515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6" name="Freeform 20"/>
            <p:cNvSpPr>
              <a:spLocks/>
            </p:cNvSpPr>
            <p:nvPr/>
          </p:nvSpPr>
          <p:spPr bwMode="auto">
            <a:xfrm>
              <a:off x="3017" y="1550"/>
              <a:ext cx="62" cy="89"/>
            </a:xfrm>
            <a:custGeom>
              <a:avLst/>
              <a:gdLst>
                <a:gd name="T0" fmla="*/ 0 w 72"/>
                <a:gd name="T1" fmla="*/ 72 h 101"/>
                <a:gd name="T2" fmla="*/ 48 w 72"/>
                <a:gd name="T3" fmla="*/ 10 h 101"/>
                <a:gd name="T4" fmla="*/ 53 w 72"/>
                <a:gd name="T5" fmla="*/ 78 h 101"/>
                <a:gd name="T6" fmla="*/ 0 w 72"/>
                <a:gd name="T7" fmla="*/ 72 h 1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101"/>
                <a:gd name="T14" fmla="*/ 72 w 72"/>
                <a:gd name="T15" fmla="*/ 101 h 1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101">
                  <a:moveTo>
                    <a:pt x="0" y="93"/>
                  </a:moveTo>
                  <a:cubicBezTo>
                    <a:pt x="0" y="93"/>
                    <a:pt x="25" y="0"/>
                    <a:pt x="65" y="13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60" y="31"/>
                    <a:pt x="0" y="93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rgbClr val="FFF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7" name="Freeform 21"/>
            <p:cNvSpPr>
              <a:spLocks/>
            </p:cNvSpPr>
            <p:nvPr/>
          </p:nvSpPr>
          <p:spPr bwMode="auto">
            <a:xfrm>
              <a:off x="2889" y="1530"/>
              <a:ext cx="51" cy="62"/>
            </a:xfrm>
            <a:custGeom>
              <a:avLst/>
              <a:gdLst>
                <a:gd name="T0" fmla="*/ 43 w 60"/>
                <a:gd name="T1" fmla="*/ 15 h 71"/>
                <a:gd name="T2" fmla="*/ 0 w 60"/>
                <a:gd name="T3" fmla="*/ 45 h 71"/>
                <a:gd name="T4" fmla="*/ 43 w 60"/>
                <a:gd name="T5" fmla="*/ 15 h 71"/>
                <a:gd name="T6" fmla="*/ 0 60000 65536"/>
                <a:gd name="T7" fmla="*/ 0 60000 65536"/>
                <a:gd name="T8" fmla="*/ 0 60000 65536"/>
                <a:gd name="T9" fmla="*/ 0 w 60"/>
                <a:gd name="T10" fmla="*/ 0 h 71"/>
                <a:gd name="T11" fmla="*/ 60 w 60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71">
                  <a:moveTo>
                    <a:pt x="60" y="20"/>
                  </a:moveTo>
                  <a:cubicBezTo>
                    <a:pt x="60" y="20"/>
                    <a:pt x="27" y="71"/>
                    <a:pt x="0" y="60"/>
                  </a:cubicBezTo>
                  <a:cubicBezTo>
                    <a:pt x="0" y="60"/>
                    <a:pt x="25" y="0"/>
                    <a:pt x="60" y="2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8" name="Freeform 22"/>
            <p:cNvSpPr>
              <a:spLocks/>
            </p:cNvSpPr>
            <p:nvPr/>
          </p:nvSpPr>
          <p:spPr bwMode="auto">
            <a:xfrm>
              <a:off x="2966" y="1660"/>
              <a:ext cx="26" cy="28"/>
            </a:xfrm>
            <a:custGeom>
              <a:avLst/>
              <a:gdLst>
                <a:gd name="T0" fmla="*/ 20 w 31"/>
                <a:gd name="T1" fmla="*/ 0 h 31"/>
                <a:gd name="T2" fmla="*/ 22 w 31"/>
                <a:gd name="T3" fmla="*/ 25 h 31"/>
                <a:gd name="T4" fmla="*/ 20 w 31"/>
                <a:gd name="T5" fmla="*/ 0 h 31"/>
                <a:gd name="T6" fmla="*/ 0 60000 65536"/>
                <a:gd name="T7" fmla="*/ 0 60000 65536"/>
                <a:gd name="T8" fmla="*/ 0 60000 65536"/>
                <a:gd name="T9" fmla="*/ 0 w 31"/>
                <a:gd name="T10" fmla="*/ 0 h 31"/>
                <a:gd name="T11" fmla="*/ 31 w 31"/>
                <a:gd name="T12" fmla="*/ 31 h 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" h="31">
                  <a:moveTo>
                    <a:pt x="29" y="0"/>
                  </a:move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0" y="20"/>
                    <a:pt x="29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rgbClr val="FFF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29" name="Freeform 23"/>
            <p:cNvSpPr>
              <a:spLocks/>
            </p:cNvSpPr>
            <p:nvPr/>
          </p:nvSpPr>
          <p:spPr bwMode="auto">
            <a:xfrm>
              <a:off x="3257" y="1587"/>
              <a:ext cx="79" cy="86"/>
            </a:xfrm>
            <a:custGeom>
              <a:avLst/>
              <a:gdLst>
                <a:gd name="T0" fmla="*/ 4 w 90"/>
                <a:gd name="T1" fmla="*/ 15 h 99"/>
                <a:gd name="T2" fmla="*/ 12 w 90"/>
                <a:gd name="T3" fmla="*/ 75 h 99"/>
                <a:gd name="T4" fmla="*/ 69 w 90"/>
                <a:gd name="T5" fmla="*/ 58 h 99"/>
                <a:gd name="T6" fmla="*/ 50 w 90"/>
                <a:gd name="T7" fmla="*/ 25 h 99"/>
                <a:gd name="T8" fmla="*/ 26 w 90"/>
                <a:gd name="T9" fmla="*/ 0 h 99"/>
                <a:gd name="T10" fmla="*/ 4 w 90"/>
                <a:gd name="T11" fmla="*/ 15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99"/>
                <a:gd name="T20" fmla="*/ 90 w 90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99">
                  <a:moveTo>
                    <a:pt x="5" y="20"/>
                  </a:moveTo>
                  <a:cubicBezTo>
                    <a:pt x="29" y="16"/>
                    <a:pt x="16" y="99"/>
                    <a:pt x="16" y="99"/>
                  </a:cubicBezTo>
                  <a:cubicBezTo>
                    <a:pt x="16" y="86"/>
                    <a:pt x="90" y="77"/>
                    <a:pt x="90" y="77"/>
                  </a:cubicBezTo>
                  <a:cubicBezTo>
                    <a:pt x="90" y="77"/>
                    <a:pt x="67" y="46"/>
                    <a:pt x="65" y="33"/>
                  </a:cubicBezTo>
                  <a:cubicBezTo>
                    <a:pt x="63" y="20"/>
                    <a:pt x="34" y="0"/>
                    <a:pt x="34" y="0"/>
                  </a:cubicBezTo>
                  <a:cubicBezTo>
                    <a:pt x="34" y="0"/>
                    <a:pt x="0" y="20"/>
                    <a:pt x="5" y="2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895600" y="2840038"/>
            <a:ext cx="3676650" cy="3517900"/>
            <a:chOff x="430" y="1789"/>
            <a:chExt cx="2094" cy="2120"/>
          </a:xfrm>
        </p:grpSpPr>
        <p:sp>
          <p:nvSpPr>
            <p:cNvPr id="101401" name="Freeform 25"/>
            <p:cNvSpPr>
              <a:spLocks/>
            </p:cNvSpPr>
            <p:nvPr/>
          </p:nvSpPr>
          <p:spPr bwMode="auto">
            <a:xfrm>
              <a:off x="430" y="1821"/>
              <a:ext cx="2006" cy="2031"/>
            </a:xfrm>
            <a:custGeom>
              <a:avLst/>
              <a:gdLst>
                <a:gd name="T0" fmla="*/ 94 w 1681"/>
                <a:gd name="T1" fmla="*/ 0 h 1699"/>
                <a:gd name="T2" fmla="*/ 81 w 1681"/>
                <a:gd name="T3" fmla="*/ 191 h 1699"/>
                <a:gd name="T4" fmla="*/ 25 w 1681"/>
                <a:gd name="T5" fmla="*/ 302 h 1699"/>
                <a:gd name="T6" fmla="*/ 0 w 1681"/>
                <a:gd name="T7" fmla="*/ 451 h 1699"/>
                <a:gd name="T8" fmla="*/ 7 w 1681"/>
                <a:gd name="T9" fmla="*/ 668 h 1699"/>
                <a:gd name="T10" fmla="*/ 154 w 1681"/>
                <a:gd name="T11" fmla="*/ 754 h 1699"/>
                <a:gd name="T12" fmla="*/ 137 w 1681"/>
                <a:gd name="T13" fmla="*/ 1062 h 1699"/>
                <a:gd name="T14" fmla="*/ 218 w 1681"/>
                <a:gd name="T15" fmla="*/ 1369 h 1699"/>
                <a:gd name="T16" fmla="*/ 395 w 1681"/>
                <a:gd name="T17" fmla="*/ 1480 h 1699"/>
                <a:gd name="T18" fmla="*/ 486 w 1681"/>
                <a:gd name="T19" fmla="*/ 1573 h 1699"/>
                <a:gd name="T20" fmla="*/ 555 w 1681"/>
                <a:gd name="T21" fmla="*/ 1720 h 1699"/>
                <a:gd name="T22" fmla="*/ 662 w 1681"/>
                <a:gd name="T23" fmla="*/ 1849 h 1699"/>
                <a:gd name="T24" fmla="*/ 767 w 1681"/>
                <a:gd name="T25" fmla="*/ 2123 h 1699"/>
                <a:gd name="T26" fmla="*/ 887 w 1681"/>
                <a:gd name="T27" fmla="*/ 2274 h 1699"/>
                <a:gd name="T28" fmla="*/ 1092 w 1681"/>
                <a:gd name="T29" fmla="*/ 2330 h 1699"/>
                <a:gd name="T30" fmla="*/ 1365 w 1681"/>
                <a:gd name="T31" fmla="*/ 2336 h 1699"/>
                <a:gd name="T32" fmla="*/ 1443 w 1681"/>
                <a:gd name="T33" fmla="*/ 2422 h 1699"/>
                <a:gd name="T34" fmla="*/ 1493 w 1681"/>
                <a:gd name="T35" fmla="*/ 2343 h 1699"/>
                <a:gd name="T36" fmla="*/ 1514 w 1681"/>
                <a:gd name="T37" fmla="*/ 2295 h 1699"/>
                <a:gd name="T38" fmla="*/ 1681 w 1681"/>
                <a:gd name="T39" fmla="*/ 2252 h 1699"/>
                <a:gd name="T40" fmla="*/ 1796 w 1681"/>
                <a:gd name="T41" fmla="*/ 2082 h 1699"/>
                <a:gd name="T42" fmla="*/ 1817 w 1681"/>
                <a:gd name="T43" fmla="*/ 1877 h 1699"/>
                <a:gd name="T44" fmla="*/ 1944 w 1681"/>
                <a:gd name="T45" fmla="*/ 1468 h 1699"/>
                <a:gd name="T46" fmla="*/ 2119 w 1681"/>
                <a:gd name="T47" fmla="*/ 1516 h 1699"/>
                <a:gd name="T48" fmla="*/ 2345 w 1681"/>
                <a:gd name="T49" fmla="*/ 1093 h 1699"/>
                <a:gd name="T50" fmla="*/ 2239 w 1681"/>
                <a:gd name="T51" fmla="*/ 465 h 1699"/>
                <a:gd name="T52" fmla="*/ 2141 w 1681"/>
                <a:gd name="T53" fmla="*/ 280 h 1699"/>
                <a:gd name="T54" fmla="*/ 2079 w 1681"/>
                <a:gd name="T55" fmla="*/ 141 h 1699"/>
                <a:gd name="T56" fmla="*/ 1785 w 1681"/>
                <a:gd name="T57" fmla="*/ 2 h 1699"/>
                <a:gd name="T58" fmla="*/ 94 w 1681"/>
                <a:gd name="T59" fmla="*/ 0 h 169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81"/>
                <a:gd name="T91" fmla="*/ 0 h 1699"/>
                <a:gd name="T92" fmla="*/ 1681 w 1681"/>
                <a:gd name="T93" fmla="*/ 1699 h 169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81" h="1699">
                  <a:moveTo>
                    <a:pt x="66" y="0"/>
                  </a:moveTo>
                  <a:cubicBezTo>
                    <a:pt x="66" y="0"/>
                    <a:pt x="146" y="50"/>
                    <a:pt x="57" y="134"/>
                  </a:cubicBezTo>
                  <a:cubicBezTo>
                    <a:pt x="46" y="185"/>
                    <a:pt x="27" y="182"/>
                    <a:pt x="18" y="212"/>
                  </a:cubicBezTo>
                  <a:cubicBezTo>
                    <a:pt x="9" y="242"/>
                    <a:pt x="2" y="272"/>
                    <a:pt x="0" y="315"/>
                  </a:cubicBezTo>
                  <a:cubicBezTo>
                    <a:pt x="19" y="349"/>
                    <a:pt x="5" y="468"/>
                    <a:pt x="5" y="468"/>
                  </a:cubicBezTo>
                  <a:cubicBezTo>
                    <a:pt x="5" y="468"/>
                    <a:pt x="63" y="563"/>
                    <a:pt x="108" y="528"/>
                  </a:cubicBezTo>
                  <a:cubicBezTo>
                    <a:pt x="133" y="530"/>
                    <a:pt x="135" y="738"/>
                    <a:pt x="96" y="743"/>
                  </a:cubicBezTo>
                  <a:cubicBezTo>
                    <a:pt x="56" y="748"/>
                    <a:pt x="124" y="968"/>
                    <a:pt x="153" y="958"/>
                  </a:cubicBezTo>
                  <a:cubicBezTo>
                    <a:pt x="183" y="947"/>
                    <a:pt x="262" y="913"/>
                    <a:pt x="277" y="1036"/>
                  </a:cubicBezTo>
                  <a:cubicBezTo>
                    <a:pt x="292" y="1161"/>
                    <a:pt x="317" y="1120"/>
                    <a:pt x="341" y="1101"/>
                  </a:cubicBezTo>
                  <a:cubicBezTo>
                    <a:pt x="366" y="1081"/>
                    <a:pt x="385" y="1185"/>
                    <a:pt x="390" y="1204"/>
                  </a:cubicBezTo>
                  <a:cubicBezTo>
                    <a:pt x="396" y="1225"/>
                    <a:pt x="425" y="1309"/>
                    <a:pt x="465" y="1294"/>
                  </a:cubicBezTo>
                  <a:cubicBezTo>
                    <a:pt x="504" y="1279"/>
                    <a:pt x="450" y="1442"/>
                    <a:pt x="539" y="1486"/>
                  </a:cubicBezTo>
                  <a:cubicBezTo>
                    <a:pt x="628" y="1531"/>
                    <a:pt x="623" y="1591"/>
                    <a:pt x="623" y="1591"/>
                  </a:cubicBezTo>
                  <a:cubicBezTo>
                    <a:pt x="623" y="1591"/>
                    <a:pt x="761" y="1611"/>
                    <a:pt x="767" y="1630"/>
                  </a:cubicBezTo>
                  <a:cubicBezTo>
                    <a:pt x="771" y="1650"/>
                    <a:pt x="940" y="1650"/>
                    <a:pt x="959" y="1635"/>
                  </a:cubicBezTo>
                  <a:cubicBezTo>
                    <a:pt x="979" y="1620"/>
                    <a:pt x="989" y="1690"/>
                    <a:pt x="1013" y="1695"/>
                  </a:cubicBezTo>
                  <a:cubicBezTo>
                    <a:pt x="1038" y="1699"/>
                    <a:pt x="1033" y="1675"/>
                    <a:pt x="1048" y="1640"/>
                  </a:cubicBezTo>
                  <a:cubicBezTo>
                    <a:pt x="1063" y="1606"/>
                    <a:pt x="1063" y="1606"/>
                    <a:pt x="1063" y="1606"/>
                  </a:cubicBezTo>
                  <a:cubicBezTo>
                    <a:pt x="1063" y="1606"/>
                    <a:pt x="1167" y="1595"/>
                    <a:pt x="1181" y="1576"/>
                  </a:cubicBezTo>
                  <a:cubicBezTo>
                    <a:pt x="1197" y="1556"/>
                    <a:pt x="1276" y="1477"/>
                    <a:pt x="1261" y="1457"/>
                  </a:cubicBezTo>
                  <a:cubicBezTo>
                    <a:pt x="1261" y="1457"/>
                    <a:pt x="1300" y="1343"/>
                    <a:pt x="1276" y="1313"/>
                  </a:cubicBezTo>
                  <a:cubicBezTo>
                    <a:pt x="1251" y="1284"/>
                    <a:pt x="1365" y="1027"/>
                    <a:pt x="1365" y="1027"/>
                  </a:cubicBezTo>
                  <a:cubicBezTo>
                    <a:pt x="1365" y="1027"/>
                    <a:pt x="1483" y="1007"/>
                    <a:pt x="1488" y="1061"/>
                  </a:cubicBezTo>
                  <a:cubicBezTo>
                    <a:pt x="1493" y="1116"/>
                    <a:pt x="1611" y="1021"/>
                    <a:pt x="1647" y="765"/>
                  </a:cubicBezTo>
                  <a:cubicBezTo>
                    <a:pt x="1681" y="513"/>
                    <a:pt x="1587" y="542"/>
                    <a:pt x="1572" y="325"/>
                  </a:cubicBezTo>
                  <a:cubicBezTo>
                    <a:pt x="1572" y="325"/>
                    <a:pt x="1503" y="236"/>
                    <a:pt x="1503" y="196"/>
                  </a:cubicBezTo>
                  <a:cubicBezTo>
                    <a:pt x="1503" y="156"/>
                    <a:pt x="1470" y="139"/>
                    <a:pt x="1460" y="99"/>
                  </a:cubicBezTo>
                  <a:cubicBezTo>
                    <a:pt x="1453" y="19"/>
                    <a:pt x="1486" y="14"/>
                    <a:pt x="1254" y="2"/>
                  </a:cubicBezTo>
                  <a:lnTo>
                    <a:pt x="66" y="0"/>
                  </a:lnTo>
                  <a:close/>
                </a:path>
              </a:pathLst>
            </a:custGeom>
            <a:gradFill rotWithShape="1">
              <a:gsLst>
                <a:gs pos="0">
                  <a:srgbClr val="486F9A"/>
                </a:gs>
                <a:gs pos="50000">
                  <a:srgbClr val="69A2E1"/>
                </a:gs>
                <a:gs pos="100000">
                  <a:srgbClr val="486F9A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2" name="Freeform 26"/>
            <p:cNvSpPr>
              <a:spLocks/>
            </p:cNvSpPr>
            <p:nvPr/>
          </p:nvSpPr>
          <p:spPr bwMode="auto">
            <a:xfrm>
              <a:off x="440" y="1823"/>
              <a:ext cx="2012" cy="1254"/>
            </a:xfrm>
            <a:custGeom>
              <a:avLst/>
              <a:gdLst>
                <a:gd name="T0" fmla="*/ 149 w 1687"/>
                <a:gd name="T1" fmla="*/ 1050 h 1050"/>
                <a:gd name="T2" fmla="*/ 421 w 1687"/>
                <a:gd name="T3" fmla="*/ 1111 h 1050"/>
                <a:gd name="T4" fmla="*/ 562 w 1687"/>
                <a:gd name="T5" fmla="*/ 1092 h 1050"/>
                <a:gd name="T6" fmla="*/ 1020 w 1687"/>
                <a:gd name="T7" fmla="*/ 770 h 1050"/>
                <a:gd name="T8" fmla="*/ 1262 w 1687"/>
                <a:gd name="T9" fmla="*/ 805 h 1050"/>
                <a:gd name="T10" fmla="*/ 1394 w 1687"/>
                <a:gd name="T11" fmla="*/ 794 h 1050"/>
                <a:gd name="T12" fmla="*/ 1471 w 1687"/>
                <a:gd name="T13" fmla="*/ 843 h 1050"/>
                <a:gd name="T14" fmla="*/ 1632 w 1687"/>
                <a:gd name="T15" fmla="*/ 831 h 1050"/>
                <a:gd name="T16" fmla="*/ 1777 w 1687"/>
                <a:gd name="T17" fmla="*/ 973 h 1050"/>
                <a:gd name="T18" fmla="*/ 1888 w 1687"/>
                <a:gd name="T19" fmla="*/ 1175 h 1050"/>
                <a:gd name="T20" fmla="*/ 2178 w 1687"/>
                <a:gd name="T21" fmla="*/ 1473 h 1050"/>
                <a:gd name="T22" fmla="*/ 2339 w 1687"/>
                <a:gd name="T23" fmla="*/ 1173 h 1050"/>
                <a:gd name="T24" fmla="*/ 2270 w 1687"/>
                <a:gd name="T25" fmla="*/ 590 h 1050"/>
                <a:gd name="T26" fmla="*/ 2171 w 1687"/>
                <a:gd name="T27" fmla="*/ 333 h 1050"/>
                <a:gd name="T28" fmla="*/ 2132 w 1687"/>
                <a:gd name="T29" fmla="*/ 111 h 1050"/>
                <a:gd name="T30" fmla="*/ 2081 w 1687"/>
                <a:gd name="T31" fmla="*/ 24 h 1050"/>
                <a:gd name="T32" fmla="*/ 187 w 1687"/>
                <a:gd name="T33" fmla="*/ 0 h 1050"/>
                <a:gd name="T34" fmla="*/ 99 w 1687"/>
                <a:gd name="T35" fmla="*/ 191 h 1050"/>
                <a:gd name="T36" fmla="*/ 16 w 1687"/>
                <a:gd name="T37" fmla="*/ 602 h 1050"/>
                <a:gd name="T38" fmla="*/ 179 w 1687"/>
                <a:gd name="T39" fmla="*/ 813 h 1050"/>
                <a:gd name="T40" fmla="*/ 149 w 1687"/>
                <a:gd name="T41" fmla="*/ 1050 h 10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7"/>
                <a:gd name="T64" fmla="*/ 0 h 1050"/>
                <a:gd name="T65" fmla="*/ 1687 w 1687"/>
                <a:gd name="T66" fmla="*/ 1050 h 10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7" h="1050">
                  <a:moveTo>
                    <a:pt x="105" y="736"/>
                  </a:moveTo>
                  <a:cubicBezTo>
                    <a:pt x="105" y="736"/>
                    <a:pt x="158" y="704"/>
                    <a:pt x="296" y="779"/>
                  </a:cubicBezTo>
                  <a:cubicBezTo>
                    <a:pt x="296" y="779"/>
                    <a:pt x="323" y="731"/>
                    <a:pt x="395" y="765"/>
                  </a:cubicBezTo>
                  <a:cubicBezTo>
                    <a:pt x="395" y="765"/>
                    <a:pt x="688" y="935"/>
                    <a:pt x="717" y="540"/>
                  </a:cubicBezTo>
                  <a:cubicBezTo>
                    <a:pt x="717" y="540"/>
                    <a:pt x="752" y="467"/>
                    <a:pt x="887" y="564"/>
                  </a:cubicBezTo>
                  <a:cubicBezTo>
                    <a:pt x="887" y="564"/>
                    <a:pt x="977" y="576"/>
                    <a:pt x="980" y="557"/>
                  </a:cubicBezTo>
                  <a:cubicBezTo>
                    <a:pt x="980" y="557"/>
                    <a:pt x="1031" y="572"/>
                    <a:pt x="1034" y="591"/>
                  </a:cubicBezTo>
                  <a:cubicBezTo>
                    <a:pt x="1037" y="610"/>
                    <a:pt x="1090" y="580"/>
                    <a:pt x="1147" y="583"/>
                  </a:cubicBezTo>
                  <a:cubicBezTo>
                    <a:pt x="1204" y="586"/>
                    <a:pt x="1209" y="691"/>
                    <a:pt x="1249" y="682"/>
                  </a:cubicBezTo>
                  <a:cubicBezTo>
                    <a:pt x="1289" y="674"/>
                    <a:pt x="1324" y="816"/>
                    <a:pt x="1327" y="824"/>
                  </a:cubicBezTo>
                  <a:cubicBezTo>
                    <a:pt x="1330" y="832"/>
                    <a:pt x="1466" y="1050"/>
                    <a:pt x="1531" y="1032"/>
                  </a:cubicBezTo>
                  <a:cubicBezTo>
                    <a:pt x="1596" y="1013"/>
                    <a:pt x="1647" y="981"/>
                    <a:pt x="1644" y="822"/>
                  </a:cubicBezTo>
                  <a:cubicBezTo>
                    <a:pt x="1641" y="664"/>
                    <a:pt x="1687" y="499"/>
                    <a:pt x="1596" y="414"/>
                  </a:cubicBezTo>
                  <a:cubicBezTo>
                    <a:pt x="1596" y="414"/>
                    <a:pt x="1606" y="293"/>
                    <a:pt x="1526" y="234"/>
                  </a:cubicBezTo>
                  <a:cubicBezTo>
                    <a:pt x="1526" y="234"/>
                    <a:pt x="1493" y="175"/>
                    <a:pt x="1499" y="78"/>
                  </a:cubicBezTo>
                  <a:cubicBezTo>
                    <a:pt x="1499" y="78"/>
                    <a:pt x="1474" y="103"/>
                    <a:pt x="1463" y="17"/>
                  </a:cubicBezTo>
                  <a:cubicBezTo>
                    <a:pt x="134" y="17"/>
                    <a:pt x="132" y="0"/>
                    <a:pt x="132" y="0"/>
                  </a:cubicBezTo>
                  <a:cubicBezTo>
                    <a:pt x="132" y="0"/>
                    <a:pt x="121" y="132"/>
                    <a:pt x="70" y="134"/>
                  </a:cubicBezTo>
                  <a:cubicBezTo>
                    <a:pt x="19" y="137"/>
                    <a:pt x="0" y="358"/>
                    <a:pt x="11" y="422"/>
                  </a:cubicBezTo>
                  <a:cubicBezTo>
                    <a:pt x="22" y="486"/>
                    <a:pt x="136" y="454"/>
                    <a:pt x="126" y="570"/>
                  </a:cubicBezTo>
                  <a:cubicBezTo>
                    <a:pt x="116" y="699"/>
                    <a:pt x="105" y="736"/>
                    <a:pt x="105" y="736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BAD4F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3" name="Freeform 27"/>
            <p:cNvSpPr>
              <a:spLocks/>
            </p:cNvSpPr>
            <p:nvPr/>
          </p:nvSpPr>
          <p:spPr bwMode="auto">
            <a:xfrm>
              <a:off x="461" y="1789"/>
              <a:ext cx="640" cy="482"/>
            </a:xfrm>
            <a:custGeom>
              <a:avLst/>
              <a:gdLst>
                <a:gd name="T0" fmla="*/ 38 w 733"/>
                <a:gd name="T1" fmla="*/ 175 h 552"/>
                <a:gd name="T2" fmla="*/ 0 w 733"/>
                <a:gd name="T3" fmla="*/ 296 h 552"/>
                <a:gd name="T4" fmla="*/ 105 w 733"/>
                <a:gd name="T5" fmla="*/ 359 h 552"/>
                <a:gd name="T6" fmla="*/ 206 w 733"/>
                <a:gd name="T7" fmla="*/ 238 h 552"/>
                <a:gd name="T8" fmla="*/ 276 w 733"/>
                <a:gd name="T9" fmla="*/ 196 h 552"/>
                <a:gd name="T10" fmla="*/ 349 w 733"/>
                <a:gd name="T11" fmla="*/ 62 h 552"/>
                <a:gd name="T12" fmla="*/ 349 w 733"/>
                <a:gd name="T13" fmla="*/ 165 h 552"/>
                <a:gd name="T14" fmla="*/ 371 w 733"/>
                <a:gd name="T15" fmla="*/ 303 h 552"/>
                <a:gd name="T16" fmla="*/ 428 w 733"/>
                <a:gd name="T17" fmla="*/ 205 h 552"/>
                <a:gd name="T18" fmla="*/ 473 w 733"/>
                <a:gd name="T19" fmla="*/ 40 h 552"/>
                <a:gd name="T20" fmla="*/ 506 w 733"/>
                <a:gd name="T21" fmla="*/ 129 h 552"/>
                <a:gd name="T22" fmla="*/ 556 w 733"/>
                <a:gd name="T23" fmla="*/ 42 h 552"/>
                <a:gd name="T24" fmla="*/ 559 w 733"/>
                <a:gd name="T25" fmla="*/ 29 h 552"/>
                <a:gd name="T26" fmla="*/ 117 w 733"/>
                <a:gd name="T27" fmla="*/ 27 h 552"/>
                <a:gd name="T28" fmla="*/ 38 w 733"/>
                <a:gd name="T29" fmla="*/ 175 h 5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33"/>
                <a:gd name="T46" fmla="*/ 0 h 552"/>
                <a:gd name="T47" fmla="*/ 733 w 733"/>
                <a:gd name="T48" fmla="*/ 552 h 55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33" h="552">
                  <a:moveTo>
                    <a:pt x="50" y="229"/>
                  </a:moveTo>
                  <a:cubicBezTo>
                    <a:pt x="12" y="255"/>
                    <a:pt x="50" y="340"/>
                    <a:pt x="0" y="388"/>
                  </a:cubicBezTo>
                  <a:cubicBezTo>
                    <a:pt x="0" y="388"/>
                    <a:pt x="138" y="390"/>
                    <a:pt x="138" y="471"/>
                  </a:cubicBezTo>
                  <a:cubicBezTo>
                    <a:pt x="138" y="552"/>
                    <a:pt x="182" y="291"/>
                    <a:pt x="270" y="313"/>
                  </a:cubicBezTo>
                  <a:cubicBezTo>
                    <a:pt x="359" y="335"/>
                    <a:pt x="351" y="372"/>
                    <a:pt x="362" y="258"/>
                  </a:cubicBezTo>
                  <a:cubicBezTo>
                    <a:pt x="373" y="144"/>
                    <a:pt x="491" y="162"/>
                    <a:pt x="458" y="81"/>
                  </a:cubicBezTo>
                  <a:cubicBezTo>
                    <a:pt x="425" y="0"/>
                    <a:pt x="594" y="125"/>
                    <a:pt x="458" y="217"/>
                  </a:cubicBezTo>
                  <a:cubicBezTo>
                    <a:pt x="322" y="309"/>
                    <a:pt x="473" y="405"/>
                    <a:pt x="487" y="397"/>
                  </a:cubicBezTo>
                  <a:cubicBezTo>
                    <a:pt x="502" y="390"/>
                    <a:pt x="495" y="320"/>
                    <a:pt x="561" y="269"/>
                  </a:cubicBezTo>
                  <a:cubicBezTo>
                    <a:pt x="627" y="217"/>
                    <a:pt x="647" y="116"/>
                    <a:pt x="621" y="53"/>
                  </a:cubicBezTo>
                  <a:cubicBezTo>
                    <a:pt x="621" y="53"/>
                    <a:pt x="715" y="74"/>
                    <a:pt x="664" y="169"/>
                  </a:cubicBezTo>
                  <a:cubicBezTo>
                    <a:pt x="612" y="265"/>
                    <a:pt x="723" y="131"/>
                    <a:pt x="730" y="55"/>
                  </a:cubicBezTo>
                  <a:cubicBezTo>
                    <a:pt x="731" y="39"/>
                    <a:pt x="733" y="38"/>
                    <a:pt x="733" y="38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53" y="36"/>
                    <a:pt x="149" y="160"/>
                    <a:pt x="50" y="229"/>
                  </a:cubicBezTo>
                  <a:close/>
                </a:path>
              </a:pathLst>
            </a:custGeom>
            <a:gradFill rotWithShape="1">
              <a:gsLst>
                <a:gs pos="0">
                  <a:srgbClr val="0061B2"/>
                </a:gs>
                <a:gs pos="50000">
                  <a:srgbClr val="002D52"/>
                </a:gs>
                <a:gs pos="100000">
                  <a:srgbClr val="0061B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4" name="Freeform 28"/>
            <p:cNvSpPr>
              <a:spLocks/>
            </p:cNvSpPr>
            <p:nvPr/>
          </p:nvSpPr>
          <p:spPr bwMode="auto">
            <a:xfrm>
              <a:off x="1321" y="2452"/>
              <a:ext cx="320" cy="833"/>
            </a:xfrm>
            <a:custGeom>
              <a:avLst/>
              <a:gdLst>
                <a:gd name="T0" fmla="*/ 163 w 367"/>
                <a:gd name="T1" fmla="*/ 47 h 955"/>
                <a:gd name="T2" fmla="*/ 116 w 367"/>
                <a:gd name="T3" fmla="*/ 264 h 955"/>
                <a:gd name="T4" fmla="*/ 98 w 367"/>
                <a:gd name="T5" fmla="*/ 468 h 955"/>
                <a:gd name="T6" fmla="*/ 12 w 367"/>
                <a:gd name="T7" fmla="*/ 690 h 955"/>
                <a:gd name="T8" fmla="*/ 155 w 367"/>
                <a:gd name="T9" fmla="*/ 558 h 955"/>
                <a:gd name="T10" fmla="*/ 265 w 367"/>
                <a:gd name="T11" fmla="*/ 383 h 955"/>
                <a:gd name="T12" fmla="*/ 221 w 367"/>
                <a:gd name="T13" fmla="*/ 120 h 955"/>
                <a:gd name="T14" fmla="*/ 274 w 367"/>
                <a:gd name="T15" fmla="*/ 47 h 955"/>
                <a:gd name="T16" fmla="*/ 163 w 367"/>
                <a:gd name="T17" fmla="*/ 47 h 9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7"/>
                <a:gd name="T28" fmla="*/ 0 h 955"/>
                <a:gd name="T29" fmla="*/ 367 w 367"/>
                <a:gd name="T30" fmla="*/ 955 h 9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7" h="955">
                  <a:moveTo>
                    <a:pt x="215" y="62"/>
                  </a:moveTo>
                  <a:cubicBezTo>
                    <a:pt x="215" y="62"/>
                    <a:pt x="78" y="298"/>
                    <a:pt x="153" y="347"/>
                  </a:cubicBezTo>
                  <a:cubicBezTo>
                    <a:pt x="229" y="395"/>
                    <a:pt x="145" y="600"/>
                    <a:pt x="129" y="616"/>
                  </a:cubicBezTo>
                  <a:cubicBezTo>
                    <a:pt x="113" y="632"/>
                    <a:pt x="0" y="858"/>
                    <a:pt x="16" y="907"/>
                  </a:cubicBezTo>
                  <a:cubicBezTo>
                    <a:pt x="32" y="955"/>
                    <a:pt x="134" y="675"/>
                    <a:pt x="204" y="734"/>
                  </a:cubicBezTo>
                  <a:cubicBezTo>
                    <a:pt x="274" y="794"/>
                    <a:pt x="355" y="584"/>
                    <a:pt x="349" y="503"/>
                  </a:cubicBezTo>
                  <a:cubicBezTo>
                    <a:pt x="344" y="422"/>
                    <a:pt x="231" y="180"/>
                    <a:pt x="290" y="158"/>
                  </a:cubicBezTo>
                  <a:cubicBezTo>
                    <a:pt x="349" y="137"/>
                    <a:pt x="360" y="62"/>
                    <a:pt x="360" y="62"/>
                  </a:cubicBezTo>
                  <a:cubicBezTo>
                    <a:pt x="360" y="62"/>
                    <a:pt x="367" y="0"/>
                    <a:pt x="215" y="62"/>
                  </a:cubicBezTo>
                  <a:close/>
                </a:path>
              </a:pathLst>
            </a:custGeom>
            <a:solidFill>
              <a:srgbClr val="A2C5E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5" name="Freeform 29"/>
            <p:cNvSpPr>
              <a:spLocks/>
            </p:cNvSpPr>
            <p:nvPr/>
          </p:nvSpPr>
          <p:spPr bwMode="auto">
            <a:xfrm>
              <a:off x="792" y="2359"/>
              <a:ext cx="282" cy="390"/>
            </a:xfrm>
            <a:custGeom>
              <a:avLst/>
              <a:gdLst>
                <a:gd name="T0" fmla="*/ 268 w 237"/>
                <a:gd name="T1" fmla="*/ 0 h 326"/>
                <a:gd name="T2" fmla="*/ 238 w 237"/>
                <a:gd name="T3" fmla="*/ 99 h 326"/>
                <a:gd name="T4" fmla="*/ 218 w 237"/>
                <a:gd name="T5" fmla="*/ 153 h 326"/>
                <a:gd name="T6" fmla="*/ 192 w 237"/>
                <a:gd name="T7" fmla="*/ 221 h 326"/>
                <a:gd name="T8" fmla="*/ 94 w 237"/>
                <a:gd name="T9" fmla="*/ 384 h 326"/>
                <a:gd name="T10" fmla="*/ 0 w 237"/>
                <a:gd name="T11" fmla="*/ 467 h 326"/>
                <a:gd name="T12" fmla="*/ 62 w 237"/>
                <a:gd name="T13" fmla="*/ 446 h 326"/>
                <a:gd name="T14" fmla="*/ 249 w 237"/>
                <a:gd name="T15" fmla="*/ 353 h 326"/>
                <a:gd name="T16" fmla="*/ 271 w 237"/>
                <a:gd name="T17" fmla="*/ 199 h 326"/>
                <a:gd name="T18" fmla="*/ 268 w 237"/>
                <a:gd name="T19" fmla="*/ 0 h 3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7"/>
                <a:gd name="T31" fmla="*/ 0 h 326"/>
                <a:gd name="T32" fmla="*/ 237 w 237"/>
                <a:gd name="T33" fmla="*/ 326 h 3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7" h="326">
                  <a:moveTo>
                    <a:pt x="189" y="0"/>
                  </a:moveTo>
                  <a:cubicBezTo>
                    <a:pt x="189" y="0"/>
                    <a:pt x="141" y="24"/>
                    <a:pt x="168" y="69"/>
                  </a:cubicBezTo>
                  <a:cubicBezTo>
                    <a:pt x="194" y="115"/>
                    <a:pt x="154" y="107"/>
                    <a:pt x="154" y="107"/>
                  </a:cubicBezTo>
                  <a:cubicBezTo>
                    <a:pt x="154" y="107"/>
                    <a:pt x="141" y="115"/>
                    <a:pt x="135" y="155"/>
                  </a:cubicBezTo>
                  <a:cubicBezTo>
                    <a:pt x="130" y="196"/>
                    <a:pt x="117" y="239"/>
                    <a:pt x="66" y="268"/>
                  </a:cubicBezTo>
                  <a:cubicBezTo>
                    <a:pt x="15" y="298"/>
                    <a:pt x="0" y="326"/>
                    <a:pt x="0" y="326"/>
                  </a:cubicBezTo>
                  <a:cubicBezTo>
                    <a:pt x="0" y="326"/>
                    <a:pt x="24" y="309"/>
                    <a:pt x="44" y="312"/>
                  </a:cubicBezTo>
                  <a:cubicBezTo>
                    <a:pt x="97" y="322"/>
                    <a:pt x="170" y="271"/>
                    <a:pt x="176" y="247"/>
                  </a:cubicBezTo>
                  <a:cubicBezTo>
                    <a:pt x="181" y="223"/>
                    <a:pt x="216" y="142"/>
                    <a:pt x="192" y="139"/>
                  </a:cubicBezTo>
                  <a:cubicBezTo>
                    <a:pt x="168" y="137"/>
                    <a:pt x="237" y="158"/>
                    <a:pt x="189" y="0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6" name="Freeform 30"/>
            <p:cNvSpPr>
              <a:spLocks/>
            </p:cNvSpPr>
            <p:nvPr/>
          </p:nvSpPr>
          <p:spPr bwMode="auto">
            <a:xfrm>
              <a:off x="1734" y="2127"/>
              <a:ext cx="331" cy="513"/>
            </a:xfrm>
            <a:custGeom>
              <a:avLst/>
              <a:gdLst>
                <a:gd name="T0" fmla="*/ 45 w 379"/>
                <a:gd name="T1" fmla="*/ 0 h 587"/>
                <a:gd name="T2" fmla="*/ 90 w 379"/>
                <a:gd name="T3" fmla="*/ 221 h 587"/>
                <a:gd name="T4" fmla="*/ 129 w 379"/>
                <a:gd name="T5" fmla="*/ 234 h 587"/>
                <a:gd name="T6" fmla="*/ 241 w 379"/>
                <a:gd name="T7" fmla="*/ 291 h 587"/>
                <a:gd name="T8" fmla="*/ 216 w 379"/>
                <a:gd name="T9" fmla="*/ 406 h 587"/>
                <a:gd name="T10" fmla="*/ 148 w 379"/>
                <a:gd name="T11" fmla="*/ 386 h 587"/>
                <a:gd name="T12" fmla="*/ 104 w 379"/>
                <a:gd name="T13" fmla="*/ 266 h 587"/>
                <a:gd name="T14" fmla="*/ 9 w 379"/>
                <a:gd name="T15" fmla="*/ 243 h 587"/>
                <a:gd name="T16" fmla="*/ 45 w 379"/>
                <a:gd name="T17" fmla="*/ 0 h 5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79"/>
                <a:gd name="T28" fmla="*/ 0 h 587"/>
                <a:gd name="T29" fmla="*/ 379 w 379"/>
                <a:gd name="T30" fmla="*/ 587 h 5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79" h="587">
                  <a:moveTo>
                    <a:pt x="59" y="0"/>
                  </a:moveTo>
                  <a:cubicBezTo>
                    <a:pt x="59" y="0"/>
                    <a:pt x="0" y="359"/>
                    <a:pt x="118" y="289"/>
                  </a:cubicBezTo>
                  <a:cubicBezTo>
                    <a:pt x="235" y="219"/>
                    <a:pt x="169" y="307"/>
                    <a:pt x="169" y="307"/>
                  </a:cubicBezTo>
                  <a:cubicBezTo>
                    <a:pt x="316" y="381"/>
                    <a:pt x="316" y="381"/>
                    <a:pt x="316" y="381"/>
                  </a:cubicBezTo>
                  <a:cubicBezTo>
                    <a:pt x="316" y="381"/>
                    <a:pt x="379" y="521"/>
                    <a:pt x="283" y="532"/>
                  </a:cubicBezTo>
                  <a:cubicBezTo>
                    <a:pt x="188" y="543"/>
                    <a:pt x="188" y="587"/>
                    <a:pt x="195" y="506"/>
                  </a:cubicBezTo>
                  <a:cubicBezTo>
                    <a:pt x="202" y="425"/>
                    <a:pt x="206" y="337"/>
                    <a:pt x="136" y="348"/>
                  </a:cubicBezTo>
                  <a:cubicBezTo>
                    <a:pt x="66" y="359"/>
                    <a:pt x="11" y="359"/>
                    <a:pt x="11" y="318"/>
                  </a:cubicBezTo>
                  <a:cubicBezTo>
                    <a:pt x="11" y="278"/>
                    <a:pt x="15" y="103"/>
                    <a:pt x="59" y="0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7" name="Freeform 31"/>
            <p:cNvSpPr>
              <a:spLocks/>
            </p:cNvSpPr>
            <p:nvPr/>
          </p:nvSpPr>
          <p:spPr bwMode="auto">
            <a:xfrm>
              <a:off x="2057" y="2130"/>
              <a:ext cx="294" cy="805"/>
            </a:xfrm>
            <a:custGeom>
              <a:avLst/>
              <a:gdLst>
                <a:gd name="T0" fmla="*/ 21 w 337"/>
                <a:gd name="T1" fmla="*/ 296 h 923"/>
                <a:gd name="T2" fmla="*/ 49 w 337"/>
                <a:gd name="T3" fmla="*/ 390 h 923"/>
                <a:gd name="T4" fmla="*/ 131 w 337"/>
                <a:gd name="T5" fmla="*/ 311 h 923"/>
                <a:gd name="T6" fmla="*/ 51 w 337"/>
                <a:gd name="T7" fmla="*/ 0 h 923"/>
                <a:gd name="T8" fmla="*/ 110 w 337"/>
                <a:gd name="T9" fmla="*/ 389 h 923"/>
                <a:gd name="T10" fmla="*/ 73 w 337"/>
                <a:gd name="T11" fmla="*/ 408 h 923"/>
                <a:gd name="T12" fmla="*/ 90 w 337"/>
                <a:gd name="T13" fmla="*/ 481 h 923"/>
                <a:gd name="T14" fmla="*/ 76 w 337"/>
                <a:gd name="T15" fmla="*/ 529 h 923"/>
                <a:gd name="T16" fmla="*/ 101 w 337"/>
                <a:gd name="T17" fmla="*/ 665 h 923"/>
                <a:gd name="T18" fmla="*/ 0 w 337"/>
                <a:gd name="T19" fmla="*/ 473 h 923"/>
                <a:gd name="T20" fmla="*/ 21 w 337"/>
                <a:gd name="T21" fmla="*/ 296 h 9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7"/>
                <a:gd name="T34" fmla="*/ 0 h 923"/>
                <a:gd name="T35" fmla="*/ 337 w 337"/>
                <a:gd name="T36" fmla="*/ 923 h 9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7" h="923">
                  <a:moveTo>
                    <a:pt x="27" y="389"/>
                  </a:moveTo>
                  <a:cubicBezTo>
                    <a:pt x="27" y="389"/>
                    <a:pt x="60" y="517"/>
                    <a:pt x="64" y="512"/>
                  </a:cubicBezTo>
                  <a:cubicBezTo>
                    <a:pt x="88" y="481"/>
                    <a:pt x="175" y="458"/>
                    <a:pt x="172" y="409"/>
                  </a:cubicBezTo>
                  <a:cubicBezTo>
                    <a:pt x="170" y="372"/>
                    <a:pt x="188" y="199"/>
                    <a:pt x="67" y="0"/>
                  </a:cubicBezTo>
                  <a:cubicBezTo>
                    <a:pt x="67" y="0"/>
                    <a:pt x="337" y="361"/>
                    <a:pt x="144" y="511"/>
                  </a:cubicBezTo>
                  <a:cubicBezTo>
                    <a:pt x="121" y="529"/>
                    <a:pt x="118" y="511"/>
                    <a:pt x="96" y="537"/>
                  </a:cubicBezTo>
                  <a:cubicBezTo>
                    <a:pt x="74" y="563"/>
                    <a:pt x="114" y="610"/>
                    <a:pt x="118" y="633"/>
                  </a:cubicBezTo>
                  <a:cubicBezTo>
                    <a:pt x="122" y="655"/>
                    <a:pt x="96" y="622"/>
                    <a:pt x="100" y="695"/>
                  </a:cubicBezTo>
                  <a:cubicBezTo>
                    <a:pt x="103" y="769"/>
                    <a:pt x="92" y="827"/>
                    <a:pt x="133" y="875"/>
                  </a:cubicBezTo>
                  <a:cubicBezTo>
                    <a:pt x="173" y="923"/>
                    <a:pt x="78" y="912"/>
                    <a:pt x="0" y="622"/>
                  </a:cubicBezTo>
                  <a:cubicBezTo>
                    <a:pt x="0" y="622"/>
                    <a:pt x="49" y="517"/>
                    <a:pt x="27" y="389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8" name="Freeform 32"/>
            <p:cNvSpPr>
              <a:spLocks/>
            </p:cNvSpPr>
            <p:nvPr/>
          </p:nvSpPr>
          <p:spPr bwMode="auto">
            <a:xfrm>
              <a:off x="1911" y="2751"/>
              <a:ext cx="471" cy="384"/>
            </a:xfrm>
            <a:custGeom>
              <a:avLst/>
              <a:gdLst>
                <a:gd name="T0" fmla="*/ 113 w 395"/>
                <a:gd name="T1" fmla="*/ 0 h 321"/>
                <a:gd name="T2" fmla="*/ 209 w 395"/>
                <a:gd name="T3" fmla="*/ 153 h 321"/>
                <a:gd name="T4" fmla="*/ 303 w 395"/>
                <a:gd name="T5" fmla="*/ 287 h 321"/>
                <a:gd name="T6" fmla="*/ 358 w 395"/>
                <a:gd name="T7" fmla="*/ 318 h 321"/>
                <a:gd name="T8" fmla="*/ 432 w 395"/>
                <a:gd name="T9" fmla="*/ 349 h 321"/>
                <a:gd name="T10" fmla="*/ 562 w 395"/>
                <a:gd name="T11" fmla="*/ 254 h 321"/>
                <a:gd name="T12" fmla="*/ 492 w 395"/>
                <a:gd name="T13" fmla="*/ 372 h 321"/>
                <a:gd name="T14" fmla="*/ 358 w 395"/>
                <a:gd name="T15" fmla="*/ 429 h 321"/>
                <a:gd name="T16" fmla="*/ 175 w 395"/>
                <a:gd name="T17" fmla="*/ 372 h 321"/>
                <a:gd name="T18" fmla="*/ 82 w 395"/>
                <a:gd name="T19" fmla="*/ 191 h 321"/>
                <a:gd name="T20" fmla="*/ 68 w 395"/>
                <a:gd name="T21" fmla="*/ 100 h 321"/>
                <a:gd name="T22" fmla="*/ 113 w 395"/>
                <a:gd name="T23" fmla="*/ 0 h 3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95"/>
                <a:gd name="T37" fmla="*/ 0 h 321"/>
                <a:gd name="T38" fmla="*/ 395 w 395"/>
                <a:gd name="T39" fmla="*/ 321 h 3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95" h="321">
                  <a:moveTo>
                    <a:pt x="80" y="0"/>
                  </a:moveTo>
                  <a:cubicBezTo>
                    <a:pt x="80" y="0"/>
                    <a:pt x="136" y="121"/>
                    <a:pt x="147" y="107"/>
                  </a:cubicBezTo>
                  <a:cubicBezTo>
                    <a:pt x="173" y="145"/>
                    <a:pt x="195" y="182"/>
                    <a:pt x="213" y="201"/>
                  </a:cubicBezTo>
                  <a:cubicBezTo>
                    <a:pt x="231" y="220"/>
                    <a:pt x="237" y="215"/>
                    <a:pt x="252" y="222"/>
                  </a:cubicBezTo>
                  <a:cubicBezTo>
                    <a:pt x="252" y="222"/>
                    <a:pt x="274" y="265"/>
                    <a:pt x="304" y="244"/>
                  </a:cubicBezTo>
                  <a:cubicBezTo>
                    <a:pt x="335" y="222"/>
                    <a:pt x="395" y="177"/>
                    <a:pt x="395" y="177"/>
                  </a:cubicBezTo>
                  <a:cubicBezTo>
                    <a:pt x="395" y="177"/>
                    <a:pt x="346" y="249"/>
                    <a:pt x="346" y="260"/>
                  </a:cubicBezTo>
                  <a:cubicBezTo>
                    <a:pt x="346" y="270"/>
                    <a:pt x="274" y="321"/>
                    <a:pt x="252" y="300"/>
                  </a:cubicBezTo>
                  <a:cubicBezTo>
                    <a:pt x="231" y="278"/>
                    <a:pt x="228" y="233"/>
                    <a:pt x="123" y="260"/>
                  </a:cubicBezTo>
                  <a:cubicBezTo>
                    <a:pt x="123" y="260"/>
                    <a:pt x="115" y="147"/>
                    <a:pt x="58" y="134"/>
                  </a:cubicBezTo>
                  <a:cubicBezTo>
                    <a:pt x="2" y="121"/>
                    <a:pt x="0" y="83"/>
                    <a:pt x="48" y="70"/>
                  </a:cubicBezTo>
                  <a:cubicBezTo>
                    <a:pt x="96" y="56"/>
                    <a:pt x="69" y="25"/>
                    <a:pt x="8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CFE1F5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09" name="Freeform 33"/>
            <p:cNvSpPr>
              <a:spLocks/>
            </p:cNvSpPr>
            <p:nvPr/>
          </p:nvSpPr>
          <p:spPr bwMode="auto">
            <a:xfrm>
              <a:off x="1161" y="3318"/>
              <a:ext cx="814" cy="591"/>
            </a:xfrm>
            <a:custGeom>
              <a:avLst/>
              <a:gdLst>
                <a:gd name="T0" fmla="*/ 599 w 933"/>
                <a:gd name="T1" fmla="*/ 0 h 678"/>
                <a:gd name="T2" fmla="*/ 694 w 933"/>
                <a:gd name="T3" fmla="*/ 153 h 678"/>
                <a:gd name="T4" fmla="*/ 662 w 933"/>
                <a:gd name="T5" fmla="*/ 223 h 678"/>
                <a:gd name="T6" fmla="*/ 605 w 933"/>
                <a:gd name="T7" fmla="*/ 317 h 678"/>
                <a:gd name="T8" fmla="*/ 461 w 933"/>
                <a:gd name="T9" fmla="*/ 369 h 678"/>
                <a:gd name="T10" fmla="*/ 377 w 933"/>
                <a:gd name="T11" fmla="*/ 385 h 678"/>
                <a:gd name="T12" fmla="*/ 257 w 933"/>
                <a:gd name="T13" fmla="*/ 399 h 678"/>
                <a:gd name="T14" fmla="*/ 112 w 933"/>
                <a:gd name="T15" fmla="*/ 367 h 678"/>
                <a:gd name="T16" fmla="*/ 410 w 933"/>
                <a:gd name="T17" fmla="*/ 307 h 678"/>
                <a:gd name="T18" fmla="*/ 599 w 933"/>
                <a:gd name="T19" fmla="*/ 0 h 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33"/>
                <a:gd name="T31" fmla="*/ 0 h 678"/>
                <a:gd name="T32" fmla="*/ 933 w 933"/>
                <a:gd name="T33" fmla="*/ 678 h 67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33" h="678">
                  <a:moveTo>
                    <a:pt x="786" y="0"/>
                  </a:moveTo>
                  <a:cubicBezTo>
                    <a:pt x="786" y="0"/>
                    <a:pt x="815" y="312"/>
                    <a:pt x="911" y="202"/>
                  </a:cubicBezTo>
                  <a:cubicBezTo>
                    <a:pt x="911" y="202"/>
                    <a:pt x="933" y="253"/>
                    <a:pt x="870" y="294"/>
                  </a:cubicBezTo>
                  <a:cubicBezTo>
                    <a:pt x="808" y="334"/>
                    <a:pt x="795" y="418"/>
                    <a:pt x="795" y="418"/>
                  </a:cubicBezTo>
                  <a:cubicBezTo>
                    <a:pt x="795" y="418"/>
                    <a:pt x="617" y="453"/>
                    <a:pt x="605" y="485"/>
                  </a:cubicBezTo>
                  <a:cubicBezTo>
                    <a:pt x="593" y="520"/>
                    <a:pt x="578" y="678"/>
                    <a:pt x="495" y="507"/>
                  </a:cubicBezTo>
                  <a:cubicBezTo>
                    <a:pt x="495" y="507"/>
                    <a:pt x="392" y="548"/>
                    <a:pt x="337" y="525"/>
                  </a:cubicBezTo>
                  <a:cubicBezTo>
                    <a:pt x="282" y="503"/>
                    <a:pt x="294" y="535"/>
                    <a:pt x="147" y="483"/>
                  </a:cubicBezTo>
                  <a:cubicBezTo>
                    <a:pt x="0" y="432"/>
                    <a:pt x="466" y="570"/>
                    <a:pt x="539" y="404"/>
                  </a:cubicBezTo>
                  <a:cubicBezTo>
                    <a:pt x="539" y="404"/>
                    <a:pt x="764" y="533"/>
                    <a:pt x="786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CFE1F5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0" name="Freeform 34"/>
            <p:cNvSpPr>
              <a:spLocks/>
            </p:cNvSpPr>
            <p:nvPr/>
          </p:nvSpPr>
          <p:spPr bwMode="auto">
            <a:xfrm>
              <a:off x="1180" y="3291"/>
              <a:ext cx="535" cy="450"/>
            </a:xfrm>
            <a:custGeom>
              <a:avLst/>
              <a:gdLst>
                <a:gd name="T0" fmla="*/ 408 w 614"/>
                <a:gd name="T1" fmla="*/ 155 h 515"/>
                <a:gd name="T2" fmla="*/ 466 w 614"/>
                <a:gd name="T3" fmla="*/ 278 h 515"/>
                <a:gd name="T4" fmla="*/ 385 w 614"/>
                <a:gd name="T5" fmla="*/ 259 h 515"/>
                <a:gd name="T6" fmla="*/ 232 w 614"/>
                <a:gd name="T7" fmla="*/ 301 h 515"/>
                <a:gd name="T8" fmla="*/ 123 w 614"/>
                <a:gd name="T9" fmla="*/ 301 h 515"/>
                <a:gd name="T10" fmla="*/ 0 w 614"/>
                <a:gd name="T11" fmla="*/ 256 h 515"/>
                <a:gd name="T12" fmla="*/ 240 w 614"/>
                <a:gd name="T13" fmla="*/ 152 h 515"/>
                <a:gd name="T14" fmla="*/ 53 w 614"/>
                <a:gd name="T15" fmla="*/ 33 h 515"/>
                <a:gd name="T16" fmla="*/ 254 w 614"/>
                <a:gd name="T17" fmla="*/ 87 h 515"/>
                <a:gd name="T18" fmla="*/ 408 w 614"/>
                <a:gd name="T19" fmla="*/ 155 h 5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4"/>
                <a:gd name="T31" fmla="*/ 0 h 515"/>
                <a:gd name="T32" fmla="*/ 614 w 614"/>
                <a:gd name="T33" fmla="*/ 515 h 5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4" h="515">
                  <a:moveTo>
                    <a:pt x="537" y="202"/>
                  </a:moveTo>
                  <a:cubicBezTo>
                    <a:pt x="537" y="202"/>
                    <a:pt x="559" y="416"/>
                    <a:pt x="614" y="364"/>
                  </a:cubicBezTo>
                  <a:cubicBezTo>
                    <a:pt x="614" y="364"/>
                    <a:pt x="566" y="482"/>
                    <a:pt x="507" y="339"/>
                  </a:cubicBezTo>
                  <a:cubicBezTo>
                    <a:pt x="507" y="339"/>
                    <a:pt x="452" y="515"/>
                    <a:pt x="305" y="394"/>
                  </a:cubicBezTo>
                  <a:cubicBezTo>
                    <a:pt x="305" y="394"/>
                    <a:pt x="279" y="372"/>
                    <a:pt x="162" y="394"/>
                  </a:cubicBezTo>
                  <a:cubicBezTo>
                    <a:pt x="162" y="394"/>
                    <a:pt x="143" y="430"/>
                    <a:pt x="0" y="335"/>
                  </a:cubicBezTo>
                  <a:cubicBezTo>
                    <a:pt x="0" y="335"/>
                    <a:pt x="334" y="397"/>
                    <a:pt x="316" y="199"/>
                  </a:cubicBezTo>
                  <a:cubicBezTo>
                    <a:pt x="298" y="0"/>
                    <a:pt x="151" y="70"/>
                    <a:pt x="70" y="44"/>
                  </a:cubicBezTo>
                  <a:cubicBezTo>
                    <a:pt x="70" y="44"/>
                    <a:pt x="287" y="4"/>
                    <a:pt x="334" y="114"/>
                  </a:cubicBezTo>
                  <a:cubicBezTo>
                    <a:pt x="334" y="114"/>
                    <a:pt x="459" y="401"/>
                    <a:pt x="537" y="202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CFE1F5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1" name="Freeform 35"/>
            <p:cNvSpPr>
              <a:spLocks/>
            </p:cNvSpPr>
            <p:nvPr/>
          </p:nvSpPr>
          <p:spPr bwMode="auto">
            <a:xfrm>
              <a:off x="768" y="2920"/>
              <a:ext cx="158" cy="285"/>
            </a:xfrm>
            <a:custGeom>
              <a:avLst/>
              <a:gdLst>
                <a:gd name="T0" fmla="*/ 76 w 182"/>
                <a:gd name="T1" fmla="*/ 0 h 328"/>
                <a:gd name="T2" fmla="*/ 104 w 182"/>
                <a:gd name="T3" fmla="*/ 105 h 328"/>
                <a:gd name="T4" fmla="*/ 104 w 182"/>
                <a:gd name="T5" fmla="*/ 172 h 328"/>
                <a:gd name="T6" fmla="*/ 5 w 182"/>
                <a:gd name="T7" fmla="*/ 184 h 328"/>
                <a:gd name="T8" fmla="*/ 76 w 182"/>
                <a:gd name="T9" fmla="*/ 0 h 3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2"/>
                <a:gd name="T16" fmla="*/ 0 h 328"/>
                <a:gd name="T17" fmla="*/ 182 w 182"/>
                <a:gd name="T18" fmla="*/ 328 h 3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2" h="328">
                  <a:moveTo>
                    <a:pt x="101" y="0"/>
                  </a:moveTo>
                  <a:cubicBezTo>
                    <a:pt x="101" y="0"/>
                    <a:pt x="182" y="117"/>
                    <a:pt x="138" y="139"/>
                  </a:cubicBezTo>
                  <a:cubicBezTo>
                    <a:pt x="94" y="161"/>
                    <a:pt x="182" y="195"/>
                    <a:pt x="138" y="228"/>
                  </a:cubicBezTo>
                  <a:cubicBezTo>
                    <a:pt x="94" y="261"/>
                    <a:pt x="19" y="328"/>
                    <a:pt x="7" y="244"/>
                  </a:cubicBezTo>
                  <a:cubicBezTo>
                    <a:pt x="0" y="194"/>
                    <a:pt x="46" y="114"/>
                    <a:pt x="101" y="0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2" name="Freeform 36"/>
            <p:cNvSpPr>
              <a:spLocks/>
            </p:cNvSpPr>
            <p:nvPr/>
          </p:nvSpPr>
          <p:spPr bwMode="auto">
            <a:xfrm>
              <a:off x="1097" y="2186"/>
              <a:ext cx="443" cy="590"/>
            </a:xfrm>
            <a:custGeom>
              <a:avLst/>
              <a:gdLst>
                <a:gd name="T0" fmla="*/ 491 w 371"/>
                <a:gd name="T1" fmla="*/ 340 h 494"/>
                <a:gd name="T2" fmla="*/ 529 w 371"/>
                <a:gd name="T3" fmla="*/ 229 h 494"/>
                <a:gd name="T4" fmla="*/ 479 w 371"/>
                <a:gd name="T5" fmla="*/ 137 h 494"/>
                <a:gd name="T6" fmla="*/ 459 w 371"/>
                <a:gd name="T7" fmla="*/ 0 h 494"/>
                <a:gd name="T8" fmla="*/ 288 w 371"/>
                <a:gd name="T9" fmla="*/ 115 h 494"/>
                <a:gd name="T10" fmla="*/ 111 w 371"/>
                <a:gd name="T11" fmla="*/ 307 h 494"/>
                <a:gd name="T12" fmla="*/ 12 w 371"/>
                <a:gd name="T13" fmla="*/ 639 h 494"/>
                <a:gd name="T14" fmla="*/ 307 w 371"/>
                <a:gd name="T15" fmla="*/ 299 h 494"/>
                <a:gd name="T16" fmla="*/ 454 w 371"/>
                <a:gd name="T17" fmla="*/ 338 h 494"/>
                <a:gd name="T18" fmla="*/ 402 w 371"/>
                <a:gd name="T19" fmla="*/ 528 h 494"/>
                <a:gd name="T20" fmla="*/ 368 w 371"/>
                <a:gd name="T21" fmla="*/ 696 h 494"/>
                <a:gd name="T22" fmla="*/ 448 w 371"/>
                <a:gd name="T23" fmla="*/ 616 h 494"/>
                <a:gd name="T24" fmla="*/ 436 w 371"/>
                <a:gd name="T25" fmla="*/ 559 h 494"/>
                <a:gd name="T26" fmla="*/ 521 w 371"/>
                <a:gd name="T27" fmla="*/ 382 h 494"/>
                <a:gd name="T28" fmla="*/ 497 w 371"/>
                <a:gd name="T29" fmla="*/ 358 h 494"/>
                <a:gd name="T30" fmla="*/ 491 w 371"/>
                <a:gd name="T31" fmla="*/ 340 h 49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71"/>
                <a:gd name="T49" fmla="*/ 0 h 494"/>
                <a:gd name="T50" fmla="*/ 371 w 371"/>
                <a:gd name="T51" fmla="*/ 494 h 49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71" h="494">
                  <a:moveTo>
                    <a:pt x="344" y="239"/>
                  </a:moveTo>
                  <a:cubicBezTo>
                    <a:pt x="333" y="204"/>
                    <a:pt x="371" y="190"/>
                    <a:pt x="371" y="161"/>
                  </a:cubicBezTo>
                  <a:cubicBezTo>
                    <a:pt x="371" y="131"/>
                    <a:pt x="309" y="163"/>
                    <a:pt x="336" y="96"/>
                  </a:cubicBezTo>
                  <a:cubicBezTo>
                    <a:pt x="363" y="29"/>
                    <a:pt x="322" y="0"/>
                    <a:pt x="322" y="0"/>
                  </a:cubicBezTo>
                  <a:cubicBezTo>
                    <a:pt x="274" y="126"/>
                    <a:pt x="237" y="46"/>
                    <a:pt x="202" y="80"/>
                  </a:cubicBezTo>
                  <a:cubicBezTo>
                    <a:pt x="167" y="115"/>
                    <a:pt x="129" y="190"/>
                    <a:pt x="78" y="215"/>
                  </a:cubicBezTo>
                  <a:cubicBezTo>
                    <a:pt x="27" y="239"/>
                    <a:pt x="0" y="467"/>
                    <a:pt x="8" y="448"/>
                  </a:cubicBezTo>
                  <a:cubicBezTo>
                    <a:pt x="16" y="429"/>
                    <a:pt x="73" y="185"/>
                    <a:pt x="215" y="209"/>
                  </a:cubicBezTo>
                  <a:cubicBezTo>
                    <a:pt x="267" y="218"/>
                    <a:pt x="299" y="229"/>
                    <a:pt x="318" y="237"/>
                  </a:cubicBezTo>
                  <a:cubicBezTo>
                    <a:pt x="332" y="258"/>
                    <a:pt x="307" y="348"/>
                    <a:pt x="282" y="370"/>
                  </a:cubicBezTo>
                  <a:cubicBezTo>
                    <a:pt x="256" y="395"/>
                    <a:pt x="229" y="483"/>
                    <a:pt x="258" y="488"/>
                  </a:cubicBezTo>
                  <a:cubicBezTo>
                    <a:pt x="288" y="494"/>
                    <a:pt x="322" y="416"/>
                    <a:pt x="314" y="432"/>
                  </a:cubicBezTo>
                  <a:cubicBezTo>
                    <a:pt x="306" y="448"/>
                    <a:pt x="269" y="405"/>
                    <a:pt x="306" y="392"/>
                  </a:cubicBezTo>
                  <a:cubicBezTo>
                    <a:pt x="355" y="387"/>
                    <a:pt x="365" y="268"/>
                    <a:pt x="365" y="268"/>
                  </a:cubicBezTo>
                  <a:cubicBezTo>
                    <a:pt x="365" y="268"/>
                    <a:pt x="353" y="253"/>
                    <a:pt x="348" y="251"/>
                  </a:cubicBezTo>
                  <a:cubicBezTo>
                    <a:pt x="348" y="249"/>
                    <a:pt x="345" y="245"/>
                    <a:pt x="344" y="239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1413" name="Freeform 37"/>
            <p:cNvSpPr>
              <a:spLocks noEditPoints="1"/>
            </p:cNvSpPr>
            <p:nvPr/>
          </p:nvSpPr>
          <p:spPr bwMode="auto">
            <a:xfrm>
              <a:off x="1651" y="1820"/>
              <a:ext cx="873" cy="1074"/>
            </a:xfrm>
            <a:custGeom>
              <a:avLst/>
              <a:gdLst>
                <a:gd name="T0" fmla="*/ 345 w 1003"/>
                <a:gd name="T1" fmla="*/ 417 h 1231"/>
                <a:gd name="T2" fmla="*/ 345 w 1003"/>
                <a:gd name="T3" fmla="*/ 417 h 1231"/>
                <a:gd name="T4" fmla="*/ 626 w 1003"/>
                <a:gd name="T5" fmla="*/ 414 h 1231"/>
                <a:gd name="T6" fmla="*/ 606 w 1003"/>
                <a:gd name="T7" fmla="*/ 284 h 1231"/>
                <a:gd name="T8" fmla="*/ 504 w 1003"/>
                <a:gd name="T9" fmla="*/ 83 h 1231"/>
                <a:gd name="T10" fmla="*/ 433 w 1003"/>
                <a:gd name="T11" fmla="*/ 0 h 1231"/>
                <a:gd name="T12" fmla="*/ 23 w 1003"/>
                <a:gd name="T13" fmla="*/ 1 h 1231"/>
                <a:gd name="T14" fmla="*/ 84 w 1003"/>
                <a:gd name="T15" fmla="*/ 38 h 1231"/>
                <a:gd name="T16" fmla="*/ 0 w 1003"/>
                <a:gd name="T17" fmla="*/ 14 h 1231"/>
                <a:gd name="T18" fmla="*/ 57 w 1003"/>
                <a:gd name="T19" fmla="*/ 273 h 1231"/>
                <a:gd name="T20" fmla="*/ 98 w 1003"/>
                <a:gd name="T21" fmla="*/ 51 h 1231"/>
                <a:gd name="T22" fmla="*/ 116 w 1003"/>
                <a:gd name="T23" fmla="*/ 69 h 1231"/>
                <a:gd name="T24" fmla="*/ 169 w 1003"/>
                <a:gd name="T25" fmla="*/ 128 h 1231"/>
                <a:gd name="T26" fmla="*/ 180 w 1003"/>
                <a:gd name="T27" fmla="*/ 279 h 1231"/>
                <a:gd name="T28" fmla="*/ 227 w 1003"/>
                <a:gd name="T29" fmla="*/ 229 h 1231"/>
                <a:gd name="T30" fmla="*/ 250 w 1003"/>
                <a:gd name="T31" fmla="*/ 44 h 1231"/>
                <a:gd name="T32" fmla="*/ 313 w 1003"/>
                <a:gd name="T33" fmla="*/ 80 h 1231"/>
                <a:gd name="T34" fmla="*/ 342 w 1003"/>
                <a:gd name="T35" fmla="*/ 279 h 1231"/>
                <a:gd name="T36" fmla="*/ 345 w 1003"/>
                <a:gd name="T37" fmla="*/ 417 h 1231"/>
                <a:gd name="T38" fmla="*/ 423 w 1003"/>
                <a:gd name="T39" fmla="*/ 467 h 1231"/>
                <a:gd name="T40" fmla="*/ 547 w 1003"/>
                <a:gd name="T41" fmla="*/ 715 h 1231"/>
                <a:gd name="T42" fmla="*/ 682 w 1003"/>
                <a:gd name="T43" fmla="*/ 819 h 1231"/>
                <a:gd name="T44" fmla="*/ 626 w 1003"/>
                <a:gd name="T45" fmla="*/ 414 h 123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3"/>
                <a:gd name="T70" fmla="*/ 0 h 1231"/>
                <a:gd name="T71" fmla="*/ 1003 w 1003"/>
                <a:gd name="T72" fmla="*/ 1231 h 123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3" h="1231">
                  <a:moveTo>
                    <a:pt x="455" y="548"/>
                  </a:moveTo>
                  <a:cubicBezTo>
                    <a:pt x="455" y="548"/>
                    <a:pt x="455" y="548"/>
                    <a:pt x="455" y="548"/>
                  </a:cubicBezTo>
                  <a:moveTo>
                    <a:pt x="826" y="543"/>
                  </a:moveTo>
                  <a:cubicBezTo>
                    <a:pt x="775" y="481"/>
                    <a:pt x="819" y="412"/>
                    <a:pt x="800" y="374"/>
                  </a:cubicBezTo>
                  <a:cubicBezTo>
                    <a:pt x="800" y="374"/>
                    <a:pt x="717" y="418"/>
                    <a:pt x="665" y="109"/>
                  </a:cubicBezTo>
                  <a:cubicBezTo>
                    <a:pt x="665" y="109"/>
                    <a:pt x="692" y="0"/>
                    <a:pt x="571" y="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1"/>
                    <a:pt x="66" y="12"/>
                    <a:pt x="111" y="51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128" y="300"/>
                    <a:pt x="76" y="359"/>
                  </a:cubicBezTo>
                  <a:cubicBezTo>
                    <a:pt x="26" y="417"/>
                    <a:pt x="196" y="292"/>
                    <a:pt x="130" y="68"/>
                  </a:cubicBezTo>
                  <a:cubicBezTo>
                    <a:pt x="138" y="75"/>
                    <a:pt x="146" y="83"/>
                    <a:pt x="153" y="91"/>
                  </a:cubicBezTo>
                  <a:cubicBezTo>
                    <a:pt x="153" y="91"/>
                    <a:pt x="223" y="102"/>
                    <a:pt x="223" y="168"/>
                  </a:cubicBezTo>
                  <a:cubicBezTo>
                    <a:pt x="223" y="234"/>
                    <a:pt x="238" y="367"/>
                    <a:pt x="238" y="367"/>
                  </a:cubicBezTo>
                  <a:cubicBezTo>
                    <a:pt x="238" y="367"/>
                    <a:pt x="286" y="344"/>
                    <a:pt x="300" y="300"/>
                  </a:cubicBezTo>
                  <a:cubicBezTo>
                    <a:pt x="315" y="256"/>
                    <a:pt x="367" y="87"/>
                    <a:pt x="330" y="58"/>
                  </a:cubicBezTo>
                  <a:cubicBezTo>
                    <a:pt x="293" y="28"/>
                    <a:pt x="414" y="32"/>
                    <a:pt x="414" y="105"/>
                  </a:cubicBezTo>
                  <a:cubicBezTo>
                    <a:pt x="414" y="179"/>
                    <a:pt x="477" y="293"/>
                    <a:pt x="451" y="367"/>
                  </a:cubicBezTo>
                  <a:cubicBezTo>
                    <a:pt x="432" y="422"/>
                    <a:pt x="458" y="506"/>
                    <a:pt x="455" y="548"/>
                  </a:cubicBezTo>
                  <a:cubicBezTo>
                    <a:pt x="501" y="510"/>
                    <a:pt x="603" y="459"/>
                    <a:pt x="558" y="613"/>
                  </a:cubicBezTo>
                  <a:cubicBezTo>
                    <a:pt x="495" y="826"/>
                    <a:pt x="673" y="966"/>
                    <a:pt x="723" y="940"/>
                  </a:cubicBezTo>
                  <a:cubicBezTo>
                    <a:pt x="773" y="914"/>
                    <a:pt x="687" y="1231"/>
                    <a:pt x="900" y="1076"/>
                  </a:cubicBezTo>
                  <a:cubicBezTo>
                    <a:pt x="900" y="1076"/>
                    <a:pt x="1003" y="756"/>
                    <a:pt x="826" y="543"/>
                  </a:cubicBezTo>
                  <a:close/>
                </a:path>
              </a:pathLst>
            </a:custGeom>
            <a:gradFill rotWithShape="1">
              <a:gsLst>
                <a:gs pos="0">
                  <a:srgbClr val="002D52"/>
                </a:gs>
                <a:gs pos="100000">
                  <a:srgbClr val="0061B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01384" name="Rectangle 38"/>
          <p:cNvSpPr>
            <a:spLocks noChangeArrowheads="1"/>
          </p:cNvSpPr>
          <p:nvPr/>
        </p:nvSpPr>
        <p:spPr bwMode="auto">
          <a:xfrm>
            <a:off x="212725" y="1765300"/>
            <a:ext cx="349567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solidFill>
                  <a:srgbClr val="000000"/>
                </a:solidFill>
                <a:cs typeface="MS PGothic"/>
              </a:rPr>
              <a:t>Продажа новых машин - это</a:t>
            </a:r>
            <a:r>
              <a:rPr lang="en-US" sz="1800">
                <a:solidFill>
                  <a:srgbClr val="000000"/>
                </a:solidFill>
                <a:cs typeface="MS PGothic"/>
              </a:rPr>
              <a:t/>
            </a:r>
            <a:br>
              <a:rPr lang="en-US" sz="1800">
                <a:solidFill>
                  <a:srgbClr val="000000"/>
                </a:solidFill>
                <a:cs typeface="MS PGothic"/>
              </a:rPr>
            </a:br>
            <a:r>
              <a:rPr lang="ru-RU" sz="2400" b="1">
                <a:solidFill>
                  <a:srgbClr val="000000"/>
                </a:solidFill>
                <a:cs typeface="MS PGothic"/>
              </a:rPr>
              <a:t>вершина айсберга</a:t>
            </a:r>
            <a:r>
              <a:rPr lang="en-US" sz="2400" b="1">
                <a:solidFill>
                  <a:srgbClr val="000000"/>
                </a:solidFill>
                <a:cs typeface="MS PGothic"/>
              </a:rPr>
              <a:t>:</a:t>
            </a:r>
          </a:p>
        </p:txBody>
      </p:sp>
      <p:sp>
        <p:nvSpPr>
          <p:cNvPr id="101385" name="Rectangle 39"/>
          <p:cNvSpPr>
            <a:spLocks noChangeArrowheads="1"/>
          </p:cNvSpPr>
          <p:nvPr/>
        </p:nvSpPr>
        <p:spPr bwMode="auto">
          <a:xfrm>
            <a:off x="212725" y="5068888"/>
            <a:ext cx="33369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buFont typeface="Wingdings" pitchFamily="2" charset="2"/>
              <a:buNone/>
            </a:pPr>
            <a:r>
              <a:rPr lang="ru-RU" sz="1800">
                <a:solidFill>
                  <a:srgbClr val="FFFFFF"/>
                </a:solidFill>
                <a:cs typeface="MS PGothic"/>
              </a:rPr>
              <a:t>ДЦ и Банк должны стремиться охватить все сегменты, создав для каждого адекватное предложение и внедрив его в канал продаж</a:t>
            </a:r>
            <a:endParaRPr lang="en-US" sz="180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1386" name="Text Box 40"/>
          <p:cNvSpPr txBox="1">
            <a:spLocks noChangeArrowheads="1"/>
          </p:cNvSpPr>
          <p:nvPr/>
        </p:nvSpPr>
        <p:spPr bwMode="auto">
          <a:xfrm>
            <a:off x="4097338" y="2300288"/>
            <a:ext cx="79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cs typeface="MS PGothic"/>
              </a:rPr>
              <a:t>10%</a:t>
            </a:r>
          </a:p>
        </p:txBody>
      </p:sp>
      <p:sp>
        <p:nvSpPr>
          <p:cNvPr id="991273" name="Text Box 41"/>
          <p:cNvSpPr txBox="1">
            <a:spLocks noChangeArrowheads="1"/>
          </p:cNvSpPr>
          <p:nvPr/>
        </p:nvSpPr>
        <p:spPr bwMode="auto">
          <a:xfrm>
            <a:off x="4097338" y="3033713"/>
            <a:ext cx="79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00"/>
                </a:solidFill>
              </a:rPr>
              <a:t>20%</a:t>
            </a:r>
          </a:p>
        </p:txBody>
      </p:sp>
      <p:sp>
        <p:nvSpPr>
          <p:cNvPr id="991274" name="Text Box 42"/>
          <p:cNvSpPr txBox="1">
            <a:spLocks noChangeArrowheads="1"/>
          </p:cNvSpPr>
          <p:nvPr/>
        </p:nvSpPr>
        <p:spPr bwMode="auto">
          <a:xfrm>
            <a:off x="4097338" y="3992563"/>
            <a:ext cx="79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noProof="1">
                <a:solidFill>
                  <a:srgbClr val="000000"/>
                </a:solidFill>
                <a:ea typeface="+mn-ea"/>
              </a:rPr>
              <a:t>30%</a:t>
            </a:r>
          </a:p>
        </p:txBody>
      </p:sp>
      <p:sp>
        <p:nvSpPr>
          <p:cNvPr id="991275" name="Text Box 43"/>
          <p:cNvSpPr txBox="1">
            <a:spLocks noChangeArrowheads="1"/>
          </p:cNvSpPr>
          <p:nvPr/>
        </p:nvSpPr>
        <p:spPr bwMode="auto">
          <a:xfrm>
            <a:off x="4097338" y="4775200"/>
            <a:ext cx="795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00"/>
                </a:solidFill>
              </a:rPr>
              <a:t>20%</a:t>
            </a:r>
          </a:p>
        </p:txBody>
      </p:sp>
      <p:sp>
        <p:nvSpPr>
          <p:cNvPr id="991276" name="Text Box 44"/>
          <p:cNvSpPr txBox="1">
            <a:spLocks noChangeArrowheads="1"/>
          </p:cNvSpPr>
          <p:nvPr/>
        </p:nvSpPr>
        <p:spPr bwMode="auto">
          <a:xfrm>
            <a:off x="4137025" y="5373688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000000"/>
                </a:solidFill>
              </a:rPr>
              <a:t>20%</a:t>
            </a:r>
          </a:p>
        </p:txBody>
      </p:sp>
      <p:sp>
        <p:nvSpPr>
          <p:cNvPr id="101391" name="Line 45"/>
          <p:cNvSpPr>
            <a:spLocks noChangeShapeType="1"/>
          </p:cNvSpPr>
          <p:nvPr/>
        </p:nvSpPr>
        <p:spPr bwMode="auto">
          <a:xfrm>
            <a:off x="4203700" y="3479800"/>
            <a:ext cx="45720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1392" name="Line 46"/>
          <p:cNvSpPr>
            <a:spLocks noChangeShapeType="1"/>
          </p:cNvSpPr>
          <p:nvPr/>
        </p:nvSpPr>
        <p:spPr bwMode="auto">
          <a:xfrm>
            <a:off x="4203700" y="4449763"/>
            <a:ext cx="45720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1393" name="Line 47"/>
          <p:cNvSpPr>
            <a:spLocks noChangeShapeType="1"/>
          </p:cNvSpPr>
          <p:nvPr/>
        </p:nvSpPr>
        <p:spPr bwMode="auto">
          <a:xfrm>
            <a:off x="4203700" y="5218113"/>
            <a:ext cx="45720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1394" name="Line 48"/>
          <p:cNvSpPr>
            <a:spLocks noChangeShapeType="1"/>
          </p:cNvSpPr>
          <p:nvPr/>
        </p:nvSpPr>
        <p:spPr bwMode="auto">
          <a:xfrm>
            <a:off x="4203700" y="5842000"/>
            <a:ext cx="45720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1395" name="Line 49"/>
          <p:cNvSpPr>
            <a:spLocks noChangeShapeType="1"/>
          </p:cNvSpPr>
          <p:nvPr/>
        </p:nvSpPr>
        <p:spPr bwMode="auto">
          <a:xfrm>
            <a:off x="4203700" y="2312988"/>
            <a:ext cx="4572000" cy="0"/>
          </a:xfrm>
          <a:prstGeom prst="line">
            <a:avLst/>
          </a:prstGeom>
          <a:noFill/>
          <a:ln w="28575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1396" name="Rectangle 50"/>
          <p:cNvSpPr>
            <a:spLocks noChangeArrowheads="1"/>
          </p:cNvSpPr>
          <p:nvPr/>
        </p:nvSpPr>
        <p:spPr bwMode="auto">
          <a:xfrm>
            <a:off x="6884988" y="2330450"/>
            <a:ext cx="1978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800" b="1">
                <a:solidFill>
                  <a:srgbClr val="000000"/>
                </a:solidFill>
                <a:cs typeface="MS PGothic"/>
              </a:rPr>
              <a:t>Новые машины</a:t>
            </a:r>
            <a:endParaRPr lang="en-US" sz="1800" b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1397" name="Rectangle 51"/>
          <p:cNvSpPr>
            <a:spLocks noChangeArrowheads="1"/>
          </p:cNvSpPr>
          <p:nvPr/>
        </p:nvSpPr>
        <p:spPr bwMode="auto">
          <a:xfrm>
            <a:off x="6319838" y="3105150"/>
            <a:ext cx="2543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800" b="1">
                <a:solidFill>
                  <a:srgbClr val="FFFFFF"/>
                </a:solidFill>
                <a:cs typeface="MS PGothic"/>
              </a:rPr>
              <a:t>Финансовые услуги</a:t>
            </a:r>
            <a:r>
              <a:rPr lang="en-US" sz="1800" b="1">
                <a:solidFill>
                  <a:srgbClr val="FFFFFF"/>
                </a:solidFill>
                <a:cs typeface="MS PGothic"/>
              </a:rPr>
              <a:t> </a:t>
            </a:r>
          </a:p>
        </p:txBody>
      </p:sp>
      <p:sp>
        <p:nvSpPr>
          <p:cNvPr id="101398" name="Rectangle 52"/>
          <p:cNvSpPr>
            <a:spLocks noChangeArrowheads="1"/>
          </p:cNvSpPr>
          <p:nvPr/>
        </p:nvSpPr>
        <p:spPr bwMode="auto">
          <a:xfrm>
            <a:off x="7470775" y="4005263"/>
            <a:ext cx="1392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800" b="1">
                <a:solidFill>
                  <a:srgbClr val="FFFFFF"/>
                </a:solidFill>
                <a:cs typeface="MS PGothic"/>
              </a:rPr>
              <a:t>Страховки</a:t>
            </a:r>
            <a:endParaRPr lang="en-US" sz="1800" b="1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1399" name="Rectangle 53"/>
          <p:cNvSpPr>
            <a:spLocks noChangeArrowheads="1"/>
          </p:cNvSpPr>
          <p:nvPr/>
        </p:nvSpPr>
        <p:spPr bwMode="auto">
          <a:xfrm>
            <a:off x="6049963" y="4797425"/>
            <a:ext cx="281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800" b="1">
                <a:solidFill>
                  <a:srgbClr val="FFFFFF"/>
                </a:solidFill>
                <a:cs typeface="MS PGothic"/>
              </a:rPr>
              <a:t>Подержанные машины</a:t>
            </a:r>
            <a:endParaRPr lang="en-US" sz="1800" b="1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1400" name="Rectangle 54"/>
          <p:cNvSpPr>
            <a:spLocks noChangeArrowheads="1"/>
          </p:cNvSpPr>
          <p:nvPr/>
        </p:nvSpPr>
        <p:spPr bwMode="auto">
          <a:xfrm>
            <a:off x="5500688" y="5445125"/>
            <a:ext cx="3362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1800" b="1">
                <a:solidFill>
                  <a:srgbClr val="FFFFFF"/>
                </a:solidFill>
                <a:cs typeface="MS PGothic"/>
              </a:rPr>
              <a:t>Сервис и допоборудование</a:t>
            </a:r>
            <a:endParaRPr lang="en-US" sz="1800" b="1">
              <a:solidFill>
                <a:srgbClr val="FFFFFF"/>
              </a:solidFill>
              <a:cs typeface="MS PGoth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ChangeArrowheads="1"/>
          </p:cNvSpPr>
          <p:nvPr/>
        </p:nvSpPr>
        <p:spPr bwMode="auto">
          <a:xfrm flipV="1">
            <a:off x="0" y="2759075"/>
            <a:ext cx="9144000" cy="147638"/>
          </a:xfrm>
          <a:prstGeom prst="rect">
            <a:avLst/>
          </a:prstGeom>
          <a:gradFill rotWithShape="1">
            <a:gsLst>
              <a:gs pos="0">
                <a:srgbClr val="69A2E1"/>
              </a:gs>
              <a:gs pos="100000">
                <a:srgbClr val="CFE1F5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3426" name="Rectangle 3"/>
          <p:cNvSpPr>
            <a:spLocks noChangeArrowheads="1"/>
          </p:cNvSpPr>
          <p:nvPr/>
        </p:nvSpPr>
        <p:spPr bwMode="auto">
          <a:xfrm flipV="1">
            <a:off x="0" y="2890838"/>
            <a:ext cx="9144000" cy="3967162"/>
          </a:xfrm>
          <a:prstGeom prst="rect">
            <a:avLst/>
          </a:prstGeom>
          <a:gradFill rotWithShape="1">
            <a:gsLst>
              <a:gs pos="0">
                <a:srgbClr val="002D52"/>
              </a:gs>
              <a:gs pos="100000">
                <a:srgbClr val="0061B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342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Продажа Новых Машин</a:t>
            </a:r>
            <a:endParaRPr lang="en-US" smtClean="0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gray">
          <a:xfrm>
            <a:off x="314325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ru-RU" sz="2000">
                <a:solidFill>
                  <a:srgbClr val="008000"/>
                </a:solidFill>
                <a:cs typeface="MS PGothic"/>
              </a:rPr>
              <a:t>Скрытые потенциалы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842963" y="1811338"/>
            <a:ext cx="3008312" cy="1101725"/>
            <a:chOff x="1988" y="1175"/>
            <a:chExt cx="1582" cy="654"/>
          </a:xfrm>
        </p:grpSpPr>
        <p:sp>
          <p:nvSpPr>
            <p:cNvPr id="103453" name="Freeform 7"/>
            <p:cNvSpPr>
              <a:spLocks/>
            </p:cNvSpPr>
            <p:nvPr/>
          </p:nvSpPr>
          <p:spPr bwMode="auto">
            <a:xfrm>
              <a:off x="1988" y="1175"/>
              <a:ext cx="940" cy="650"/>
            </a:xfrm>
            <a:custGeom>
              <a:avLst/>
              <a:gdLst>
                <a:gd name="T0" fmla="*/ 505 w 1079"/>
                <a:gd name="T1" fmla="*/ 25 h 746"/>
                <a:gd name="T2" fmla="*/ 537 w 1079"/>
                <a:gd name="T3" fmla="*/ 2 h 746"/>
                <a:gd name="T4" fmla="*/ 585 w 1079"/>
                <a:gd name="T5" fmla="*/ 65 h 746"/>
                <a:gd name="T6" fmla="*/ 639 w 1079"/>
                <a:gd name="T7" fmla="*/ 64 h 746"/>
                <a:gd name="T8" fmla="*/ 646 w 1079"/>
                <a:gd name="T9" fmla="*/ 62 h 746"/>
                <a:gd name="T10" fmla="*/ 674 w 1079"/>
                <a:gd name="T11" fmla="*/ 107 h 746"/>
                <a:gd name="T12" fmla="*/ 695 w 1079"/>
                <a:gd name="T13" fmla="*/ 117 h 746"/>
                <a:gd name="T14" fmla="*/ 710 w 1079"/>
                <a:gd name="T15" fmla="*/ 125 h 746"/>
                <a:gd name="T16" fmla="*/ 727 w 1079"/>
                <a:gd name="T17" fmla="*/ 127 h 746"/>
                <a:gd name="T18" fmla="*/ 739 w 1079"/>
                <a:gd name="T19" fmla="*/ 140 h 746"/>
                <a:gd name="T20" fmla="*/ 795 w 1079"/>
                <a:gd name="T21" fmla="*/ 178 h 746"/>
                <a:gd name="T22" fmla="*/ 810 w 1079"/>
                <a:gd name="T23" fmla="*/ 191 h 746"/>
                <a:gd name="T24" fmla="*/ 801 w 1079"/>
                <a:gd name="T25" fmla="*/ 292 h 746"/>
                <a:gd name="T26" fmla="*/ 819 w 1079"/>
                <a:gd name="T27" fmla="*/ 566 h 746"/>
                <a:gd name="T28" fmla="*/ 27 w 1079"/>
                <a:gd name="T29" fmla="*/ 565 h 746"/>
                <a:gd name="T30" fmla="*/ 47 w 1079"/>
                <a:gd name="T31" fmla="*/ 493 h 746"/>
                <a:gd name="T32" fmla="*/ 84 w 1079"/>
                <a:gd name="T33" fmla="*/ 465 h 746"/>
                <a:gd name="T34" fmla="*/ 180 w 1079"/>
                <a:gd name="T35" fmla="*/ 364 h 746"/>
                <a:gd name="T36" fmla="*/ 227 w 1079"/>
                <a:gd name="T37" fmla="*/ 314 h 746"/>
                <a:gd name="T38" fmla="*/ 265 w 1079"/>
                <a:gd name="T39" fmla="*/ 304 h 746"/>
                <a:gd name="T40" fmla="*/ 268 w 1079"/>
                <a:gd name="T41" fmla="*/ 239 h 746"/>
                <a:gd name="T42" fmla="*/ 314 w 1079"/>
                <a:gd name="T43" fmla="*/ 161 h 746"/>
                <a:gd name="T44" fmla="*/ 346 w 1079"/>
                <a:gd name="T45" fmla="*/ 105 h 746"/>
                <a:gd name="T46" fmla="*/ 365 w 1079"/>
                <a:gd name="T47" fmla="*/ 91 h 746"/>
                <a:gd name="T48" fmla="*/ 405 w 1079"/>
                <a:gd name="T49" fmla="*/ 68 h 746"/>
                <a:gd name="T50" fmla="*/ 423 w 1079"/>
                <a:gd name="T51" fmla="*/ 52 h 746"/>
                <a:gd name="T52" fmla="*/ 444 w 1079"/>
                <a:gd name="T53" fmla="*/ 40 h 746"/>
                <a:gd name="T54" fmla="*/ 463 w 1079"/>
                <a:gd name="T55" fmla="*/ 32 h 746"/>
                <a:gd name="T56" fmla="*/ 480 w 1079"/>
                <a:gd name="T57" fmla="*/ 36 h 746"/>
                <a:gd name="T58" fmla="*/ 505 w 1079"/>
                <a:gd name="T59" fmla="*/ 25 h 74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79"/>
                <a:gd name="T91" fmla="*/ 0 h 746"/>
                <a:gd name="T92" fmla="*/ 1079 w 1079"/>
                <a:gd name="T93" fmla="*/ 746 h 74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79" h="746">
                  <a:moveTo>
                    <a:pt x="666" y="33"/>
                  </a:moveTo>
                  <a:cubicBezTo>
                    <a:pt x="682" y="14"/>
                    <a:pt x="697" y="0"/>
                    <a:pt x="707" y="2"/>
                  </a:cubicBezTo>
                  <a:cubicBezTo>
                    <a:pt x="770" y="86"/>
                    <a:pt x="770" y="86"/>
                    <a:pt x="770" y="86"/>
                  </a:cubicBezTo>
                  <a:cubicBezTo>
                    <a:pt x="770" y="86"/>
                    <a:pt x="780" y="104"/>
                    <a:pt x="843" y="84"/>
                  </a:cubicBezTo>
                  <a:cubicBezTo>
                    <a:pt x="851" y="81"/>
                    <a:pt x="851" y="81"/>
                    <a:pt x="851" y="81"/>
                  </a:cubicBezTo>
                  <a:cubicBezTo>
                    <a:pt x="851" y="81"/>
                    <a:pt x="867" y="143"/>
                    <a:pt x="889" y="141"/>
                  </a:cubicBezTo>
                  <a:cubicBezTo>
                    <a:pt x="889" y="141"/>
                    <a:pt x="906" y="162"/>
                    <a:pt x="916" y="154"/>
                  </a:cubicBezTo>
                  <a:cubicBezTo>
                    <a:pt x="927" y="147"/>
                    <a:pt x="935" y="160"/>
                    <a:pt x="935" y="165"/>
                  </a:cubicBezTo>
                  <a:cubicBezTo>
                    <a:pt x="935" y="170"/>
                    <a:pt x="954" y="172"/>
                    <a:pt x="959" y="168"/>
                  </a:cubicBezTo>
                  <a:cubicBezTo>
                    <a:pt x="963" y="164"/>
                    <a:pt x="973" y="179"/>
                    <a:pt x="973" y="185"/>
                  </a:cubicBezTo>
                  <a:cubicBezTo>
                    <a:pt x="973" y="191"/>
                    <a:pt x="1032" y="213"/>
                    <a:pt x="1048" y="234"/>
                  </a:cubicBezTo>
                  <a:cubicBezTo>
                    <a:pt x="1062" y="252"/>
                    <a:pt x="1070" y="249"/>
                    <a:pt x="1068" y="251"/>
                  </a:cubicBezTo>
                  <a:cubicBezTo>
                    <a:pt x="1066" y="253"/>
                    <a:pt x="1043" y="281"/>
                    <a:pt x="1056" y="385"/>
                  </a:cubicBezTo>
                  <a:cubicBezTo>
                    <a:pt x="1071" y="499"/>
                    <a:pt x="1005" y="652"/>
                    <a:pt x="1079" y="746"/>
                  </a:cubicBezTo>
                  <a:cubicBezTo>
                    <a:pt x="36" y="745"/>
                    <a:pt x="36" y="745"/>
                    <a:pt x="36" y="745"/>
                  </a:cubicBezTo>
                  <a:cubicBezTo>
                    <a:pt x="36" y="745"/>
                    <a:pt x="0" y="686"/>
                    <a:pt x="62" y="650"/>
                  </a:cubicBezTo>
                  <a:cubicBezTo>
                    <a:pt x="62" y="650"/>
                    <a:pt x="87" y="610"/>
                    <a:pt x="110" y="613"/>
                  </a:cubicBezTo>
                  <a:cubicBezTo>
                    <a:pt x="127" y="615"/>
                    <a:pt x="187" y="572"/>
                    <a:pt x="238" y="480"/>
                  </a:cubicBezTo>
                  <a:cubicBezTo>
                    <a:pt x="253" y="454"/>
                    <a:pt x="282" y="430"/>
                    <a:pt x="299" y="413"/>
                  </a:cubicBezTo>
                  <a:cubicBezTo>
                    <a:pt x="299" y="413"/>
                    <a:pt x="358" y="426"/>
                    <a:pt x="349" y="401"/>
                  </a:cubicBezTo>
                  <a:cubicBezTo>
                    <a:pt x="339" y="375"/>
                    <a:pt x="385" y="376"/>
                    <a:pt x="354" y="314"/>
                  </a:cubicBezTo>
                  <a:cubicBezTo>
                    <a:pt x="354" y="314"/>
                    <a:pt x="377" y="253"/>
                    <a:pt x="414" y="212"/>
                  </a:cubicBezTo>
                  <a:cubicBezTo>
                    <a:pt x="451" y="171"/>
                    <a:pt x="456" y="139"/>
                    <a:pt x="456" y="139"/>
                  </a:cubicBezTo>
                  <a:cubicBezTo>
                    <a:pt x="456" y="139"/>
                    <a:pt x="480" y="128"/>
                    <a:pt x="481" y="119"/>
                  </a:cubicBezTo>
                  <a:cubicBezTo>
                    <a:pt x="482" y="110"/>
                    <a:pt x="525" y="93"/>
                    <a:pt x="534" y="90"/>
                  </a:cubicBezTo>
                  <a:cubicBezTo>
                    <a:pt x="543" y="87"/>
                    <a:pt x="544" y="70"/>
                    <a:pt x="557" y="69"/>
                  </a:cubicBezTo>
                  <a:cubicBezTo>
                    <a:pt x="570" y="68"/>
                    <a:pt x="585" y="61"/>
                    <a:pt x="585" y="53"/>
                  </a:cubicBezTo>
                  <a:cubicBezTo>
                    <a:pt x="585" y="45"/>
                    <a:pt x="600" y="64"/>
                    <a:pt x="610" y="43"/>
                  </a:cubicBezTo>
                  <a:cubicBezTo>
                    <a:pt x="610" y="43"/>
                    <a:pt x="629" y="41"/>
                    <a:pt x="633" y="47"/>
                  </a:cubicBezTo>
                  <a:cubicBezTo>
                    <a:pt x="635" y="50"/>
                    <a:pt x="653" y="49"/>
                    <a:pt x="666" y="33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4" name="Freeform 8"/>
            <p:cNvSpPr>
              <a:spLocks/>
            </p:cNvSpPr>
            <p:nvPr/>
          </p:nvSpPr>
          <p:spPr bwMode="auto">
            <a:xfrm>
              <a:off x="2281" y="1424"/>
              <a:ext cx="294" cy="150"/>
            </a:xfrm>
            <a:custGeom>
              <a:avLst/>
              <a:gdLst>
                <a:gd name="T0" fmla="*/ 13 w 337"/>
                <a:gd name="T1" fmla="*/ 22 h 173"/>
                <a:gd name="T2" fmla="*/ 253 w 337"/>
                <a:gd name="T3" fmla="*/ 1 h 173"/>
                <a:gd name="T4" fmla="*/ 116 w 337"/>
                <a:gd name="T5" fmla="*/ 79 h 173"/>
                <a:gd name="T6" fmla="*/ 6 w 337"/>
                <a:gd name="T7" fmla="*/ 94 h 173"/>
                <a:gd name="T8" fmla="*/ 13 w 337"/>
                <a:gd name="T9" fmla="*/ 22 h 1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7"/>
                <a:gd name="T16" fmla="*/ 0 h 173"/>
                <a:gd name="T17" fmla="*/ 337 w 337"/>
                <a:gd name="T18" fmla="*/ 173 h 1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7" h="173">
                  <a:moveTo>
                    <a:pt x="17" y="29"/>
                  </a:moveTo>
                  <a:cubicBezTo>
                    <a:pt x="17" y="29"/>
                    <a:pt x="207" y="38"/>
                    <a:pt x="332" y="1"/>
                  </a:cubicBezTo>
                  <a:cubicBezTo>
                    <a:pt x="337" y="0"/>
                    <a:pt x="180" y="77"/>
                    <a:pt x="152" y="105"/>
                  </a:cubicBezTo>
                  <a:cubicBezTo>
                    <a:pt x="124" y="133"/>
                    <a:pt x="16" y="173"/>
                    <a:pt x="8" y="125"/>
                  </a:cubicBezTo>
                  <a:cubicBezTo>
                    <a:pt x="0" y="77"/>
                    <a:pt x="50" y="97"/>
                    <a:pt x="17" y="29"/>
                  </a:cubicBezTo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5" name="Freeform 9"/>
            <p:cNvSpPr>
              <a:spLocks/>
            </p:cNvSpPr>
            <p:nvPr/>
          </p:nvSpPr>
          <p:spPr bwMode="auto">
            <a:xfrm>
              <a:off x="2015" y="1248"/>
              <a:ext cx="902" cy="578"/>
            </a:xfrm>
            <a:custGeom>
              <a:avLst/>
              <a:gdLst>
                <a:gd name="T0" fmla="*/ 736 w 1035"/>
                <a:gd name="T1" fmla="*/ 141 h 663"/>
                <a:gd name="T2" fmla="*/ 705 w 1035"/>
                <a:gd name="T3" fmla="*/ 108 h 663"/>
                <a:gd name="T4" fmla="*/ 714 w 1035"/>
                <a:gd name="T5" fmla="*/ 167 h 663"/>
                <a:gd name="T6" fmla="*/ 676 w 1035"/>
                <a:gd name="T7" fmla="*/ 180 h 663"/>
                <a:gd name="T8" fmla="*/ 620 w 1035"/>
                <a:gd name="T9" fmla="*/ 0 h 663"/>
                <a:gd name="T10" fmla="*/ 599 w 1035"/>
                <a:gd name="T11" fmla="*/ 37 h 663"/>
                <a:gd name="T12" fmla="*/ 538 w 1035"/>
                <a:gd name="T13" fmla="*/ 76 h 663"/>
                <a:gd name="T14" fmla="*/ 489 w 1035"/>
                <a:gd name="T15" fmla="*/ 143 h 663"/>
                <a:gd name="T16" fmla="*/ 409 w 1035"/>
                <a:gd name="T17" fmla="*/ 260 h 663"/>
                <a:gd name="T18" fmla="*/ 204 w 1035"/>
                <a:gd name="T19" fmla="*/ 377 h 663"/>
                <a:gd name="T20" fmla="*/ 6 w 1035"/>
                <a:gd name="T21" fmla="*/ 498 h 663"/>
                <a:gd name="T22" fmla="*/ 204 w 1035"/>
                <a:gd name="T23" fmla="*/ 383 h 663"/>
                <a:gd name="T24" fmla="*/ 470 w 1035"/>
                <a:gd name="T25" fmla="*/ 275 h 663"/>
                <a:gd name="T26" fmla="*/ 491 w 1035"/>
                <a:gd name="T27" fmla="*/ 217 h 663"/>
                <a:gd name="T28" fmla="*/ 559 w 1035"/>
                <a:gd name="T29" fmla="*/ 225 h 663"/>
                <a:gd name="T30" fmla="*/ 556 w 1035"/>
                <a:gd name="T31" fmla="*/ 278 h 663"/>
                <a:gd name="T32" fmla="*/ 535 w 1035"/>
                <a:gd name="T33" fmla="*/ 316 h 663"/>
                <a:gd name="T34" fmla="*/ 477 w 1035"/>
                <a:gd name="T35" fmla="*/ 354 h 663"/>
                <a:gd name="T36" fmla="*/ 420 w 1035"/>
                <a:gd name="T37" fmla="*/ 412 h 663"/>
                <a:gd name="T38" fmla="*/ 302 w 1035"/>
                <a:gd name="T39" fmla="*/ 445 h 663"/>
                <a:gd name="T40" fmla="*/ 313 w 1035"/>
                <a:gd name="T41" fmla="*/ 418 h 663"/>
                <a:gd name="T42" fmla="*/ 159 w 1035"/>
                <a:gd name="T43" fmla="*/ 430 h 663"/>
                <a:gd name="T44" fmla="*/ 145 w 1035"/>
                <a:gd name="T45" fmla="*/ 428 h 663"/>
                <a:gd name="T46" fmla="*/ 3 w 1035"/>
                <a:gd name="T47" fmla="*/ 502 h 663"/>
                <a:gd name="T48" fmla="*/ 772 w 1035"/>
                <a:gd name="T49" fmla="*/ 504 h 663"/>
                <a:gd name="T50" fmla="*/ 779 w 1035"/>
                <a:gd name="T51" fmla="*/ 217 h 663"/>
                <a:gd name="T52" fmla="*/ 783 w 1035"/>
                <a:gd name="T53" fmla="*/ 133 h 663"/>
                <a:gd name="T54" fmla="*/ 736 w 1035"/>
                <a:gd name="T55" fmla="*/ 141 h 66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35"/>
                <a:gd name="T85" fmla="*/ 0 h 663"/>
                <a:gd name="T86" fmla="*/ 1035 w 1035"/>
                <a:gd name="T87" fmla="*/ 663 h 66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35" h="663">
                  <a:moveTo>
                    <a:pt x="968" y="186"/>
                  </a:moveTo>
                  <a:cubicBezTo>
                    <a:pt x="967" y="177"/>
                    <a:pt x="937" y="156"/>
                    <a:pt x="928" y="142"/>
                  </a:cubicBezTo>
                  <a:cubicBezTo>
                    <a:pt x="920" y="130"/>
                    <a:pt x="952" y="210"/>
                    <a:pt x="940" y="220"/>
                  </a:cubicBezTo>
                  <a:cubicBezTo>
                    <a:pt x="900" y="253"/>
                    <a:pt x="918" y="260"/>
                    <a:pt x="890" y="238"/>
                  </a:cubicBezTo>
                  <a:cubicBezTo>
                    <a:pt x="754" y="134"/>
                    <a:pt x="852" y="80"/>
                    <a:pt x="816" y="0"/>
                  </a:cubicBezTo>
                  <a:cubicBezTo>
                    <a:pt x="816" y="0"/>
                    <a:pt x="811" y="20"/>
                    <a:pt x="788" y="48"/>
                  </a:cubicBezTo>
                  <a:cubicBezTo>
                    <a:pt x="774" y="66"/>
                    <a:pt x="708" y="100"/>
                    <a:pt x="708" y="100"/>
                  </a:cubicBezTo>
                  <a:cubicBezTo>
                    <a:pt x="708" y="100"/>
                    <a:pt x="654" y="154"/>
                    <a:pt x="644" y="188"/>
                  </a:cubicBezTo>
                  <a:cubicBezTo>
                    <a:pt x="631" y="232"/>
                    <a:pt x="570" y="230"/>
                    <a:pt x="538" y="342"/>
                  </a:cubicBezTo>
                  <a:cubicBezTo>
                    <a:pt x="527" y="380"/>
                    <a:pt x="377" y="483"/>
                    <a:pt x="268" y="496"/>
                  </a:cubicBezTo>
                  <a:cubicBezTo>
                    <a:pt x="100" y="515"/>
                    <a:pt x="0" y="654"/>
                    <a:pt x="8" y="655"/>
                  </a:cubicBezTo>
                  <a:cubicBezTo>
                    <a:pt x="16" y="655"/>
                    <a:pt x="108" y="524"/>
                    <a:pt x="269" y="503"/>
                  </a:cubicBezTo>
                  <a:cubicBezTo>
                    <a:pt x="390" y="488"/>
                    <a:pt x="563" y="413"/>
                    <a:pt x="618" y="362"/>
                  </a:cubicBezTo>
                  <a:cubicBezTo>
                    <a:pt x="631" y="351"/>
                    <a:pt x="635" y="296"/>
                    <a:pt x="646" y="286"/>
                  </a:cubicBezTo>
                  <a:cubicBezTo>
                    <a:pt x="700" y="235"/>
                    <a:pt x="732" y="254"/>
                    <a:pt x="736" y="296"/>
                  </a:cubicBezTo>
                  <a:cubicBezTo>
                    <a:pt x="736" y="296"/>
                    <a:pt x="816" y="342"/>
                    <a:pt x="732" y="366"/>
                  </a:cubicBezTo>
                  <a:cubicBezTo>
                    <a:pt x="705" y="415"/>
                    <a:pt x="705" y="415"/>
                    <a:pt x="705" y="415"/>
                  </a:cubicBezTo>
                  <a:cubicBezTo>
                    <a:pt x="705" y="415"/>
                    <a:pt x="681" y="431"/>
                    <a:pt x="628" y="466"/>
                  </a:cubicBezTo>
                  <a:cubicBezTo>
                    <a:pt x="589" y="492"/>
                    <a:pt x="501" y="598"/>
                    <a:pt x="553" y="542"/>
                  </a:cubicBezTo>
                  <a:cubicBezTo>
                    <a:pt x="553" y="542"/>
                    <a:pt x="466" y="600"/>
                    <a:pt x="398" y="586"/>
                  </a:cubicBezTo>
                  <a:cubicBezTo>
                    <a:pt x="412" y="550"/>
                    <a:pt x="412" y="550"/>
                    <a:pt x="412" y="550"/>
                  </a:cubicBezTo>
                  <a:cubicBezTo>
                    <a:pt x="412" y="550"/>
                    <a:pt x="341" y="596"/>
                    <a:pt x="210" y="566"/>
                  </a:cubicBezTo>
                  <a:cubicBezTo>
                    <a:pt x="195" y="563"/>
                    <a:pt x="190" y="563"/>
                    <a:pt x="190" y="563"/>
                  </a:cubicBezTo>
                  <a:cubicBezTo>
                    <a:pt x="190" y="563"/>
                    <a:pt x="9" y="613"/>
                    <a:pt x="5" y="661"/>
                  </a:cubicBezTo>
                  <a:cubicBezTo>
                    <a:pt x="1017" y="663"/>
                    <a:pt x="1017" y="663"/>
                    <a:pt x="1017" y="663"/>
                  </a:cubicBezTo>
                  <a:cubicBezTo>
                    <a:pt x="1026" y="286"/>
                    <a:pt x="1026" y="286"/>
                    <a:pt x="1026" y="286"/>
                  </a:cubicBezTo>
                  <a:cubicBezTo>
                    <a:pt x="1026" y="286"/>
                    <a:pt x="1018" y="202"/>
                    <a:pt x="1032" y="176"/>
                  </a:cubicBezTo>
                  <a:cubicBezTo>
                    <a:pt x="1035" y="170"/>
                    <a:pt x="974" y="250"/>
                    <a:pt x="968" y="186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6" name="Freeform 10"/>
            <p:cNvSpPr>
              <a:spLocks/>
            </p:cNvSpPr>
            <p:nvPr/>
          </p:nvSpPr>
          <p:spPr bwMode="auto">
            <a:xfrm>
              <a:off x="2341" y="1212"/>
              <a:ext cx="217" cy="214"/>
            </a:xfrm>
            <a:custGeom>
              <a:avLst/>
              <a:gdLst>
                <a:gd name="T0" fmla="*/ 156 w 249"/>
                <a:gd name="T1" fmla="*/ 0 h 245"/>
                <a:gd name="T2" fmla="*/ 172 w 249"/>
                <a:gd name="T3" fmla="*/ 16 h 245"/>
                <a:gd name="T4" fmla="*/ 189 w 249"/>
                <a:gd name="T5" fmla="*/ 19 h 245"/>
                <a:gd name="T6" fmla="*/ 172 w 249"/>
                <a:gd name="T7" fmla="*/ 81 h 245"/>
                <a:gd name="T8" fmla="*/ 155 w 249"/>
                <a:gd name="T9" fmla="*/ 105 h 245"/>
                <a:gd name="T10" fmla="*/ 132 w 249"/>
                <a:gd name="T11" fmla="*/ 129 h 245"/>
                <a:gd name="T12" fmla="*/ 109 w 249"/>
                <a:gd name="T13" fmla="*/ 93 h 245"/>
                <a:gd name="T14" fmla="*/ 27 w 249"/>
                <a:gd name="T15" fmla="*/ 150 h 245"/>
                <a:gd name="T16" fmla="*/ 10 w 249"/>
                <a:gd name="T17" fmla="*/ 187 h 245"/>
                <a:gd name="T18" fmla="*/ 0 w 249"/>
                <a:gd name="T19" fmla="*/ 154 h 245"/>
                <a:gd name="T20" fmla="*/ 33 w 249"/>
                <a:gd name="T21" fmla="*/ 120 h 245"/>
                <a:gd name="T22" fmla="*/ 59 w 249"/>
                <a:gd name="T23" fmla="*/ 85 h 245"/>
                <a:gd name="T24" fmla="*/ 38 w 249"/>
                <a:gd name="T25" fmla="*/ 79 h 245"/>
                <a:gd name="T26" fmla="*/ 56 w 249"/>
                <a:gd name="T27" fmla="*/ 60 h 245"/>
                <a:gd name="T28" fmla="*/ 98 w 249"/>
                <a:gd name="T29" fmla="*/ 35 h 245"/>
                <a:gd name="T30" fmla="*/ 111 w 249"/>
                <a:gd name="T31" fmla="*/ 21 h 245"/>
                <a:gd name="T32" fmla="*/ 138 w 249"/>
                <a:gd name="T33" fmla="*/ 6 h 245"/>
                <a:gd name="T34" fmla="*/ 156 w 249"/>
                <a:gd name="T35" fmla="*/ 0 h 24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9"/>
                <a:gd name="T55" fmla="*/ 0 h 245"/>
                <a:gd name="T56" fmla="*/ 249 w 249"/>
                <a:gd name="T57" fmla="*/ 245 h 24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9" h="245">
                  <a:moveTo>
                    <a:pt x="205" y="0"/>
                  </a:moveTo>
                  <a:cubicBezTo>
                    <a:pt x="205" y="0"/>
                    <a:pt x="226" y="6"/>
                    <a:pt x="226" y="21"/>
                  </a:cubicBezTo>
                  <a:cubicBezTo>
                    <a:pt x="229" y="36"/>
                    <a:pt x="249" y="25"/>
                    <a:pt x="249" y="25"/>
                  </a:cubicBezTo>
                  <a:cubicBezTo>
                    <a:pt x="249" y="25"/>
                    <a:pt x="222" y="77"/>
                    <a:pt x="226" y="107"/>
                  </a:cubicBezTo>
                  <a:cubicBezTo>
                    <a:pt x="226" y="107"/>
                    <a:pt x="204" y="123"/>
                    <a:pt x="204" y="137"/>
                  </a:cubicBezTo>
                  <a:cubicBezTo>
                    <a:pt x="204" y="151"/>
                    <a:pt x="174" y="169"/>
                    <a:pt x="174" y="169"/>
                  </a:cubicBezTo>
                  <a:cubicBezTo>
                    <a:pt x="174" y="169"/>
                    <a:pt x="156" y="115"/>
                    <a:pt x="144" y="121"/>
                  </a:cubicBezTo>
                  <a:cubicBezTo>
                    <a:pt x="132" y="127"/>
                    <a:pt x="114" y="207"/>
                    <a:pt x="36" y="197"/>
                  </a:cubicBezTo>
                  <a:cubicBezTo>
                    <a:pt x="36" y="197"/>
                    <a:pt x="10" y="227"/>
                    <a:pt x="14" y="245"/>
                  </a:cubicBezTo>
                  <a:cubicBezTo>
                    <a:pt x="14" y="245"/>
                    <a:pt x="0" y="211"/>
                    <a:pt x="0" y="201"/>
                  </a:cubicBezTo>
                  <a:cubicBezTo>
                    <a:pt x="0" y="201"/>
                    <a:pt x="32" y="185"/>
                    <a:pt x="44" y="157"/>
                  </a:cubicBezTo>
                  <a:cubicBezTo>
                    <a:pt x="56" y="129"/>
                    <a:pt x="78" y="111"/>
                    <a:pt x="78" y="111"/>
                  </a:cubicBezTo>
                  <a:cubicBezTo>
                    <a:pt x="78" y="111"/>
                    <a:pt x="78" y="93"/>
                    <a:pt x="50" y="103"/>
                  </a:cubicBezTo>
                  <a:cubicBezTo>
                    <a:pt x="50" y="103"/>
                    <a:pt x="68" y="93"/>
                    <a:pt x="74" y="79"/>
                  </a:cubicBezTo>
                  <a:cubicBezTo>
                    <a:pt x="80" y="65"/>
                    <a:pt x="120" y="46"/>
                    <a:pt x="130" y="46"/>
                  </a:cubicBezTo>
                  <a:cubicBezTo>
                    <a:pt x="135" y="47"/>
                    <a:pt x="138" y="29"/>
                    <a:pt x="146" y="27"/>
                  </a:cubicBezTo>
                  <a:cubicBezTo>
                    <a:pt x="154" y="25"/>
                    <a:pt x="176" y="15"/>
                    <a:pt x="181" y="8"/>
                  </a:cubicBezTo>
                  <a:cubicBezTo>
                    <a:pt x="182" y="6"/>
                    <a:pt x="195" y="20"/>
                    <a:pt x="205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7" name="Freeform 11"/>
            <p:cNvSpPr>
              <a:spLocks noEditPoints="1"/>
            </p:cNvSpPr>
            <p:nvPr/>
          </p:nvSpPr>
          <p:spPr bwMode="auto">
            <a:xfrm>
              <a:off x="2742" y="1306"/>
              <a:ext cx="84" cy="106"/>
            </a:xfrm>
            <a:custGeom>
              <a:avLst/>
              <a:gdLst>
                <a:gd name="T0" fmla="*/ 51 w 98"/>
                <a:gd name="T1" fmla="*/ 12 h 121"/>
                <a:gd name="T2" fmla="*/ 39 w 98"/>
                <a:gd name="T3" fmla="*/ 3 h 121"/>
                <a:gd name="T4" fmla="*/ 23 w 98"/>
                <a:gd name="T5" fmla="*/ 52 h 121"/>
                <a:gd name="T6" fmla="*/ 25 w 98"/>
                <a:gd name="T7" fmla="*/ 64 h 121"/>
                <a:gd name="T8" fmla="*/ 15 w 98"/>
                <a:gd name="T9" fmla="*/ 85 h 121"/>
                <a:gd name="T10" fmla="*/ 1 w 98"/>
                <a:gd name="T11" fmla="*/ 89 h 121"/>
                <a:gd name="T12" fmla="*/ 16 w 98"/>
                <a:gd name="T13" fmla="*/ 89 h 121"/>
                <a:gd name="T14" fmla="*/ 25 w 98"/>
                <a:gd name="T15" fmla="*/ 65 h 121"/>
                <a:gd name="T16" fmla="*/ 25 w 98"/>
                <a:gd name="T17" fmla="*/ 64 h 121"/>
                <a:gd name="T18" fmla="*/ 70 w 98"/>
                <a:gd name="T19" fmla="*/ 13 h 121"/>
                <a:gd name="T20" fmla="*/ 51 w 98"/>
                <a:gd name="T21" fmla="*/ 12 h 121"/>
                <a:gd name="T22" fmla="*/ 1 w 98"/>
                <a:gd name="T23" fmla="*/ 89 h 121"/>
                <a:gd name="T24" fmla="*/ 0 w 98"/>
                <a:gd name="T25" fmla="*/ 89 h 121"/>
                <a:gd name="T26" fmla="*/ 1 w 98"/>
                <a:gd name="T27" fmla="*/ 89 h 12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8"/>
                <a:gd name="T43" fmla="*/ 0 h 121"/>
                <a:gd name="T44" fmla="*/ 98 w 98"/>
                <a:gd name="T45" fmla="*/ 121 h 12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8" h="121">
                  <a:moveTo>
                    <a:pt x="70" y="16"/>
                  </a:moveTo>
                  <a:cubicBezTo>
                    <a:pt x="70" y="0"/>
                    <a:pt x="54" y="0"/>
                    <a:pt x="52" y="3"/>
                  </a:cubicBezTo>
                  <a:cubicBezTo>
                    <a:pt x="52" y="3"/>
                    <a:pt x="29" y="40"/>
                    <a:pt x="32" y="67"/>
                  </a:cubicBezTo>
                  <a:cubicBezTo>
                    <a:pt x="33" y="78"/>
                    <a:pt x="34" y="81"/>
                    <a:pt x="34" y="83"/>
                  </a:cubicBezTo>
                  <a:cubicBezTo>
                    <a:pt x="31" y="93"/>
                    <a:pt x="27" y="107"/>
                    <a:pt x="20" y="111"/>
                  </a:cubicBezTo>
                  <a:cubicBezTo>
                    <a:pt x="8" y="117"/>
                    <a:pt x="3" y="117"/>
                    <a:pt x="1" y="116"/>
                  </a:cubicBezTo>
                  <a:cubicBezTo>
                    <a:pt x="9" y="121"/>
                    <a:pt x="14" y="121"/>
                    <a:pt x="22" y="116"/>
                  </a:cubicBezTo>
                  <a:cubicBezTo>
                    <a:pt x="33" y="109"/>
                    <a:pt x="34" y="90"/>
                    <a:pt x="34" y="84"/>
                  </a:cubicBezTo>
                  <a:cubicBezTo>
                    <a:pt x="34" y="84"/>
                    <a:pt x="34" y="84"/>
                    <a:pt x="34" y="83"/>
                  </a:cubicBezTo>
                  <a:cubicBezTo>
                    <a:pt x="41" y="74"/>
                    <a:pt x="72" y="27"/>
                    <a:pt x="96" y="17"/>
                  </a:cubicBezTo>
                  <a:cubicBezTo>
                    <a:pt x="98" y="16"/>
                    <a:pt x="70" y="21"/>
                    <a:pt x="70" y="16"/>
                  </a:cubicBezTo>
                  <a:close/>
                  <a:moveTo>
                    <a:pt x="1" y="116"/>
                  </a:moveTo>
                  <a:cubicBezTo>
                    <a:pt x="1" y="116"/>
                    <a:pt x="0" y="116"/>
                    <a:pt x="0" y="116"/>
                  </a:cubicBezTo>
                  <a:cubicBezTo>
                    <a:pt x="0" y="116"/>
                    <a:pt x="0" y="116"/>
                    <a:pt x="1" y="116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>
                    <a:alpha val="60001"/>
                  </a:srgbClr>
                </a:gs>
                <a:gs pos="100000">
                  <a:srgbClr val="FFFFFF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8" name="Freeform 12"/>
            <p:cNvSpPr>
              <a:spLocks noEditPoints="1"/>
            </p:cNvSpPr>
            <p:nvPr/>
          </p:nvSpPr>
          <p:spPr bwMode="auto">
            <a:xfrm>
              <a:off x="2890" y="1394"/>
              <a:ext cx="94" cy="128"/>
            </a:xfrm>
            <a:custGeom>
              <a:avLst/>
              <a:gdLst>
                <a:gd name="T0" fmla="*/ 13 w 108"/>
                <a:gd name="T1" fmla="*/ 111 h 147"/>
                <a:gd name="T2" fmla="*/ 13 w 108"/>
                <a:gd name="T3" fmla="*/ 111 h 147"/>
                <a:gd name="T4" fmla="*/ 13 w 108"/>
                <a:gd name="T5" fmla="*/ 111 h 147"/>
                <a:gd name="T6" fmla="*/ 25 w 108"/>
                <a:gd name="T7" fmla="*/ 0 h 147"/>
                <a:gd name="T8" fmla="*/ 16 w 108"/>
                <a:gd name="T9" fmla="*/ 24 h 147"/>
                <a:gd name="T10" fmla="*/ 0 w 108"/>
                <a:gd name="T11" fmla="*/ 56 h 147"/>
                <a:gd name="T12" fmla="*/ 15 w 108"/>
                <a:gd name="T13" fmla="*/ 32 h 147"/>
                <a:gd name="T14" fmla="*/ 15 w 108"/>
                <a:gd name="T15" fmla="*/ 32 h 147"/>
                <a:gd name="T16" fmla="*/ 13 w 108"/>
                <a:gd name="T17" fmla="*/ 111 h 147"/>
                <a:gd name="T18" fmla="*/ 82 w 108"/>
                <a:gd name="T19" fmla="*/ 100 h 147"/>
                <a:gd name="T20" fmla="*/ 25 w 108"/>
                <a:gd name="T21" fmla="*/ 0 h 1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8"/>
                <a:gd name="T34" fmla="*/ 0 h 147"/>
                <a:gd name="T35" fmla="*/ 108 w 108"/>
                <a:gd name="T36" fmla="*/ 147 h 1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8" h="147">
                  <a:moveTo>
                    <a:pt x="17" y="147"/>
                  </a:moveTo>
                  <a:cubicBezTo>
                    <a:pt x="17" y="147"/>
                    <a:pt x="17" y="147"/>
                    <a:pt x="17" y="147"/>
                  </a:cubicBezTo>
                  <a:cubicBezTo>
                    <a:pt x="17" y="147"/>
                    <a:pt x="16" y="147"/>
                    <a:pt x="17" y="147"/>
                  </a:cubicBezTo>
                  <a:close/>
                  <a:moveTo>
                    <a:pt x="33" y="0"/>
                  </a:moveTo>
                  <a:cubicBezTo>
                    <a:pt x="30" y="3"/>
                    <a:pt x="24" y="15"/>
                    <a:pt x="21" y="31"/>
                  </a:cubicBezTo>
                  <a:cubicBezTo>
                    <a:pt x="13" y="40"/>
                    <a:pt x="0" y="59"/>
                    <a:pt x="0" y="73"/>
                  </a:cubicBezTo>
                  <a:cubicBezTo>
                    <a:pt x="0" y="92"/>
                    <a:pt x="0" y="64"/>
                    <a:pt x="19" y="42"/>
                  </a:cubicBezTo>
                  <a:cubicBezTo>
                    <a:pt x="19" y="42"/>
                    <a:pt x="19" y="42"/>
                    <a:pt x="19" y="42"/>
                  </a:cubicBezTo>
                  <a:cubicBezTo>
                    <a:pt x="16" y="84"/>
                    <a:pt x="20" y="143"/>
                    <a:pt x="17" y="147"/>
                  </a:cubicBezTo>
                  <a:cubicBezTo>
                    <a:pt x="25" y="145"/>
                    <a:pt x="108" y="132"/>
                    <a:pt x="108" y="132"/>
                  </a:cubicBezTo>
                  <a:cubicBezTo>
                    <a:pt x="108" y="132"/>
                    <a:pt x="34" y="1"/>
                    <a:pt x="33" y="0"/>
                  </a:cubicBez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9" name="Freeform 13"/>
            <p:cNvSpPr>
              <a:spLocks/>
            </p:cNvSpPr>
            <p:nvPr/>
          </p:nvSpPr>
          <p:spPr bwMode="auto">
            <a:xfrm>
              <a:off x="2725" y="1311"/>
              <a:ext cx="47" cy="48"/>
            </a:xfrm>
            <a:custGeom>
              <a:avLst/>
              <a:gdLst>
                <a:gd name="T0" fmla="*/ 18 w 53"/>
                <a:gd name="T1" fmla="*/ 9 h 55"/>
                <a:gd name="T2" fmla="*/ 0 w 53"/>
                <a:gd name="T3" fmla="*/ 42 h 55"/>
                <a:gd name="T4" fmla="*/ 28 w 53"/>
                <a:gd name="T5" fmla="*/ 10 h 55"/>
                <a:gd name="T6" fmla="*/ 18 w 53"/>
                <a:gd name="T7" fmla="*/ 9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"/>
                <a:gd name="T13" fmla="*/ 0 h 55"/>
                <a:gd name="T14" fmla="*/ 53 w 53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" h="55">
                  <a:moveTo>
                    <a:pt x="22" y="11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0" y="55"/>
                    <a:pt x="53" y="0"/>
                    <a:pt x="36" y="14"/>
                  </a:cubicBezTo>
                  <a:cubicBezTo>
                    <a:pt x="27" y="21"/>
                    <a:pt x="22" y="11"/>
                    <a:pt x="22" y="1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0" name="Freeform 14"/>
            <p:cNvSpPr>
              <a:spLocks/>
            </p:cNvSpPr>
            <p:nvPr/>
          </p:nvSpPr>
          <p:spPr bwMode="auto">
            <a:xfrm>
              <a:off x="2347" y="1443"/>
              <a:ext cx="1186" cy="384"/>
            </a:xfrm>
            <a:custGeom>
              <a:avLst/>
              <a:gdLst>
                <a:gd name="T0" fmla="*/ 0 w 994"/>
                <a:gd name="T1" fmla="*/ 458 h 322"/>
                <a:gd name="T2" fmla="*/ 37 w 994"/>
                <a:gd name="T3" fmla="*/ 439 h 322"/>
                <a:gd name="T4" fmla="*/ 138 w 994"/>
                <a:gd name="T5" fmla="*/ 365 h 322"/>
                <a:gd name="T6" fmla="*/ 260 w 994"/>
                <a:gd name="T7" fmla="*/ 258 h 322"/>
                <a:gd name="T8" fmla="*/ 354 w 994"/>
                <a:gd name="T9" fmla="*/ 198 h 322"/>
                <a:gd name="T10" fmla="*/ 348 w 994"/>
                <a:gd name="T11" fmla="*/ 187 h 322"/>
                <a:gd name="T12" fmla="*/ 437 w 994"/>
                <a:gd name="T13" fmla="*/ 154 h 322"/>
                <a:gd name="T14" fmla="*/ 500 w 994"/>
                <a:gd name="T15" fmla="*/ 118 h 322"/>
                <a:gd name="T16" fmla="*/ 544 w 994"/>
                <a:gd name="T17" fmla="*/ 109 h 322"/>
                <a:gd name="T18" fmla="*/ 585 w 994"/>
                <a:gd name="T19" fmla="*/ 87 h 322"/>
                <a:gd name="T20" fmla="*/ 663 w 994"/>
                <a:gd name="T21" fmla="*/ 82 h 322"/>
                <a:gd name="T22" fmla="*/ 680 w 994"/>
                <a:gd name="T23" fmla="*/ 86 h 322"/>
                <a:gd name="T24" fmla="*/ 1020 w 994"/>
                <a:gd name="T25" fmla="*/ 2 h 322"/>
                <a:gd name="T26" fmla="*/ 1024 w 994"/>
                <a:gd name="T27" fmla="*/ 52 h 322"/>
                <a:gd name="T28" fmla="*/ 1054 w 994"/>
                <a:gd name="T29" fmla="*/ 98 h 322"/>
                <a:gd name="T30" fmla="*/ 1014 w 994"/>
                <a:gd name="T31" fmla="*/ 186 h 322"/>
                <a:gd name="T32" fmla="*/ 1069 w 994"/>
                <a:gd name="T33" fmla="*/ 206 h 322"/>
                <a:gd name="T34" fmla="*/ 1099 w 994"/>
                <a:gd name="T35" fmla="*/ 163 h 322"/>
                <a:gd name="T36" fmla="*/ 1150 w 994"/>
                <a:gd name="T37" fmla="*/ 176 h 322"/>
                <a:gd name="T38" fmla="*/ 1196 w 994"/>
                <a:gd name="T39" fmla="*/ 213 h 322"/>
                <a:gd name="T40" fmla="*/ 1218 w 994"/>
                <a:gd name="T41" fmla="*/ 347 h 322"/>
                <a:gd name="T42" fmla="*/ 1366 w 994"/>
                <a:gd name="T43" fmla="*/ 377 h 322"/>
                <a:gd name="T44" fmla="*/ 1415 w 994"/>
                <a:gd name="T45" fmla="*/ 456 h 322"/>
                <a:gd name="T46" fmla="*/ 0 w 994"/>
                <a:gd name="T47" fmla="*/ 458 h 32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94"/>
                <a:gd name="T73" fmla="*/ 0 h 322"/>
                <a:gd name="T74" fmla="*/ 994 w 994"/>
                <a:gd name="T75" fmla="*/ 322 h 32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94" h="322">
                  <a:moveTo>
                    <a:pt x="0" y="322"/>
                  </a:moveTo>
                  <a:cubicBezTo>
                    <a:pt x="0" y="322"/>
                    <a:pt x="16" y="320"/>
                    <a:pt x="26" y="309"/>
                  </a:cubicBezTo>
                  <a:cubicBezTo>
                    <a:pt x="26" y="309"/>
                    <a:pt x="88" y="260"/>
                    <a:pt x="97" y="257"/>
                  </a:cubicBezTo>
                  <a:cubicBezTo>
                    <a:pt x="107" y="253"/>
                    <a:pt x="183" y="181"/>
                    <a:pt x="183" y="181"/>
                  </a:cubicBezTo>
                  <a:cubicBezTo>
                    <a:pt x="249" y="139"/>
                    <a:pt x="249" y="139"/>
                    <a:pt x="249" y="139"/>
                  </a:cubicBezTo>
                  <a:cubicBezTo>
                    <a:pt x="249" y="139"/>
                    <a:pt x="253" y="132"/>
                    <a:pt x="245" y="132"/>
                  </a:cubicBezTo>
                  <a:cubicBezTo>
                    <a:pt x="245" y="132"/>
                    <a:pt x="288" y="131"/>
                    <a:pt x="307" y="108"/>
                  </a:cubicBezTo>
                  <a:cubicBezTo>
                    <a:pt x="327" y="85"/>
                    <a:pt x="338" y="110"/>
                    <a:pt x="351" y="83"/>
                  </a:cubicBezTo>
                  <a:cubicBezTo>
                    <a:pt x="382" y="76"/>
                    <a:pt x="382" y="76"/>
                    <a:pt x="382" y="76"/>
                  </a:cubicBezTo>
                  <a:cubicBezTo>
                    <a:pt x="382" y="76"/>
                    <a:pt x="381" y="53"/>
                    <a:pt x="411" y="61"/>
                  </a:cubicBezTo>
                  <a:cubicBezTo>
                    <a:pt x="411" y="61"/>
                    <a:pt x="442" y="77"/>
                    <a:pt x="466" y="58"/>
                  </a:cubicBezTo>
                  <a:cubicBezTo>
                    <a:pt x="466" y="58"/>
                    <a:pt x="478" y="55"/>
                    <a:pt x="478" y="60"/>
                  </a:cubicBezTo>
                  <a:cubicBezTo>
                    <a:pt x="478" y="64"/>
                    <a:pt x="717" y="2"/>
                    <a:pt x="717" y="2"/>
                  </a:cubicBezTo>
                  <a:cubicBezTo>
                    <a:pt x="717" y="2"/>
                    <a:pt x="714" y="0"/>
                    <a:pt x="719" y="37"/>
                  </a:cubicBezTo>
                  <a:cubicBezTo>
                    <a:pt x="740" y="69"/>
                    <a:pt x="740" y="69"/>
                    <a:pt x="740" y="69"/>
                  </a:cubicBezTo>
                  <a:cubicBezTo>
                    <a:pt x="740" y="69"/>
                    <a:pt x="725" y="128"/>
                    <a:pt x="712" y="131"/>
                  </a:cubicBezTo>
                  <a:cubicBezTo>
                    <a:pt x="699" y="134"/>
                    <a:pt x="738" y="161"/>
                    <a:pt x="751" y="145"/>
                  </a:cubicBezTo>
                  <a:cubicBezTo>
                    <a:pt x="764" y="129"/>
                    <a:pt x="764" y="128"/>
                    <a:pt x="772" y="115"/>
                  </a:cubicBezTo>
                  <a:cubicBezTo>
                    <a:pt x="780" y="101"/>
                    <a:pt x="806" y="102"/>
                    <a:pt x="808" y="124"/>
                  </a:cubicBezTo>
                  <a:cubicBezTo>
                    <a:pt x="809" y="163"/>
                    <a:pt x="840" y="150"/>
                    <a:pt x="840" y="150"/>
                  </a:cubicBezTo>
                  <a:cubicBezTo>
                    <a:pt x="840" y="150"/>
                    <a:pt x="877" y="231"/>
                    <a:pt x="856" y="244"/>
                  </a:cubicBezTo>
                  <a:cubicBezTo>
                    <a:pt x="835" y="257"/>
                    <a:pt x="960" y="265"/>
                    <a:pt x="960" y="265"/>
                  </a:cubicBezTo>
                  <a:cubicBezTo>
                    <a:pt x="994" y="320"/>
                    <a:pt x="994" y="320"/>
                    <a:pt x="994" y="320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1" name="Freeform 15"/>
            <p:cNvSpPr>
              <a:spLocks/>
            </p:cNvSpPr>
            <p:nvPr/>
          </p:nvSpPr>
          <p:spPr bwMode="auto">
            <a:xfrm>
              <a:off x="2352" y="1434"/>
              <a:ext cx="1189" cy="395"/>
            </a:xfrm>
            <a:custGeom>
              <a:avLst/>
              <a:gdLst>
                <a:gd name="T0" fmla="*/ 0 w 1189"/>
                <a:gd name="T1" fmla="*/ 395 h 395"/>
                <a:gd name="T2" fmla="*/ 88 w 1189"/>
                <a:gd name="T3" fmla="*/ 365 h 395"/>
                <a:gd name="T4" fmla="*/ 162 w 1189"/>
                <a:gd name="T5" fmla="*/ 365 h 395"/>
                <a:gd name="T6" fmla="*/ 625 w 1189"/>
                <a:gd name="T7" fmla="*/ 359 h 395"/>
                <a:gd name="T8" fmla="*/ 805 w 1189"/>
                <a:gd name="T9" fmla="*/ 360 h 395"/>
                <a:gd name="T10" fmla="*/ 742 w 1189"/>
                <a:gd name="T11" fmla="*/ 300 h 395"/>
                <a:gd name="T12" fmla="*/ 657 w 1189"/>
                <a:gd name="T13" fmla="*/ 257 h 395"/>
                <a:gd name="T14" fmla="*/ 667 w 1189"/>
                <a:gd name="T15" fmla="*/ 230 h 395"/>
                <a:gd name="T16" fmla="*/ 735 w 1189"/>
                <a:gd name="T17" fmla="*/ 234 h 395"/>
                <a:gd name="T18" fmla="*/ 880 w 1189"/>
                <a:gd name="T19" fmla="*/ 259 h 395"/>
                <a:gd name="T20" fmla="*/ 816 w 1189"/>
                <a:gd name="T21" fmla="*/ 234 h 395"/>
                <a:gd name="T22" fmla="*/ 805 w 1189"/>
                <a:gd name="T23" fmla="*/ 138 h 395"/>
                <a:gd name="T24" fmla="*/ 826 w 1189"/>
                <a:gd name="T25" fmla="*/ 109 h 395"/>
                <a:gd name="T26" fmla="*/ 857 w 1189"/>
                <a:gd name="T27" fmla="*/ 128 h 395"/>
                <a:gd name="T28" fmla="*/ 816 w 1189"/>
                <a:gd name="T29" fmla="*/ 73 h 395"/>
                <a:gd name="T30" fmla="*/ 848 w 1189"/>
                <a:gd name="T31" fmla="*/ 37 h 395"/>
                <a:gd name="T32" fmla="*/ 832 w 1189"/>
                <a:gd name="T33" fmla="*/ 13 h 395"/>
                <a:gd name="T34" fmla="*/ 861 w 1189"/>
                <a:gd name="T35" fmla="*/ 28 h 395"/>
                <a:gd name="T36" fmla="*/ 884 w 1189"/>
                <a:gd name="T37" fmla="*/ 66 h 395"/>
                <a:gd name="T38" fmla="*/ 882 w 1189"/>
                <a:gd name="T39" fmla="*/ 104 h 395"/>
                <a:gd name="T40" fmla="*/ 887 w 1189"/>
                <a:gd name="T41" fmla="*/ 99 h 395"/>
                <a:gd name="T42" fmla="*/ 919 w 1189"/>
                <a:gd name="T43" fmla="*/ 135 h 395"/>
                <a:gd name="T44" fmla="*/ 961 w 1189"/>
                <a:gd name="T45" fmla="*/ 145 h 395"/>
                <a:gd name="T46" fmla="*/ 1003 w 1189"/>
                <a:gd name="T47" fmla="*/ 182 h 395"/>
                <a:gd name="T48" fmla="*/ 1073 w 1189"/>
                <a:gd name="T49" fmla="*/ 193 h 395"/>
                <a:gd name="T50" fmla="*/ 1104 w 1189"/>
                <a:gd name="T51" fmla="*/ 273 h 395"/>
                <a:gd name="T52" fmla="*/ 1151 w 1189"/>
                <a:gd name="T53" fmla="*/ 301 h 395"/>
                <a:gd name="T54" fmla="*/ 1160 w 1189"/>
                <a:gd name="T55" fmla="*/ 325 h 395"/>
                <a:gd name="T56" fmla="*/ 1181 w 1189"/>
                <a:gd name="T57" fmla="*/ 391 h 395"/>
                <a:gd name="T58" fmla="*/ 0 w 1189"/>
                <a:gd name="T59" fmla="*/ 395 h 3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89"/>
                <a:gd name="T91" fmla="*/ 0 h 395"/>
                <a:gd name="T92" fmla="*/ 1189 w 1189"/>
                <a:gd name="T93" fmla="*/ 395 h 3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89" h="395">
                  <a:moveTo>
                    <a:pt x="0" y="395"/>
                  </a:moveTo>
                  <a:cubicBezTo>
                    <a:pt x="0" y="395"/>
                    <a:pt x="74" y="389"/>
                    <a:pt x="88" y="365"/>
                  </a:cubicBezTo>
                  <a:cubicBezTo>
                    <a:pt x="88" y="365"/>
                    <a:pt x="149" y="359"/>
                    <a:pt x="162" y="365"/>
                  </a:cubicBezTo>
                  <a:cubicBezTo>
                    <a:pt x="162" y="365"/>
                    <a:pt x="504" y="304"/>
                    <a:pt x="625" y="359"/>
                  </a:cubicBezTo>
                  <a:cubicBezTo>
                    <a:pt x="625" y="359"/>
                    <a:pt x="683" y="389"/>
                    <a:pt x="805" y="360"/>
                  </a:cubicBezTo>
                  <a:cubicBezTo>
                    <a:pt x="805" y="360"/>
                    <a:pt x="793" y="293"/>
                    <a:pt x="742" y="300"/>
                  </a:cubicBezTo>
                  <a:cubicBezTo>
                    <a:pt x="742" y="300"/>
                    <a:pt x="714" y="253"/>
                    <a:pt x="657" y="257"/>
                  </a:cubicBezTo>
                  <a:cubicBezTo>
                    <a:pt x="657" y="257"/>
                    <a:pt x="658" y="257"/>
                    <a:pt x="667" y="230"/>
                  </a:cubicBezTo>
                  <a:cubicBezTo>
                    <a:pt x="667" y="230"/>
                    <a:pt x="706" y="279"/>
                    <a:pt x="735" y="234"/>
                  </a:cubicBezTo>
                  <a:cubicBezTo>
                    <a:pt x="735" y="234"/>
                    <a:pt x="820" y="287"/>
                    <a:pt x="880" y="259"/>
                  </a:cubicBezTo>
                  <a:cubicBezTo>
                    <a:pt x="816" y="234"/>
                    <a:pt x="816" y="234"/>
                    <a:pt x="816" y="234"/>
                  </a:cubicBezTo>
                  <a:cubicBezTo>
                    <a:pt x="816" y="234"/>
                    <a:pt x="857" y="166"/>
                    <a:pt x="805" y="138"/>
                  </a:cubicBezTo>
                  <a:cubicBezTo>
                    <a:pt x="752" y="109"/>
                    <a:pt x="826" y="109"/>
                    <a:pt x="826" y="109"/>
                  </a:cubicBezTo>
                  <a:cubicBezTo>
                    <a:pt x="826" y="109"/>
                    <a:pt x="806" y="141"/>
                    <a:pt x="857" y="128"/>
                  </a:cubicBezTo>
                  <a:cubicBezTo>
                    <a:pt x="857" y="128"/>
                    <a:pt x="830" y="73"/>
                    <a:pt x="816" y="73"/>
                  </a:cubicBezTo>
                  <a:cubicBezTo>
                    <a:pt x="803" y="73"/>
                    <a:pt x="826" y="38"/>
                    <a:pt x="848" y="37"/>
                  </a:cubicBezTo>
                  <a:cubicBezTo>
                    <a:pt x="848" y="37"/>
                    <a:pt x="855" y="10"/>
                    <a:pt x="832" y="13"/>
                  </a:cubicBezTo>
                  <a:cubicBezTo>
                    <a:pt x="832" y="13"/>
                    <a:pt x="849" y="0"/>
                    <a:pt x="861" y="28"/>
                  </a:cubicBezTo>
                  <a:cubicBezTo>
                    <a:pt x="861" y="28"/>
                    <a:pt x="851" y="48"/>
                    <a:pt x="884" y="66"/>
                  </a:cubicBezTo>
                  <a:cubicBezTo>
                    <a:pt x="917" y="83"/>
                    <a:pt x="887" y="99"/>
                    <a:pt x="882" y="104"/>
                  </a:cubicBezTo>
                  <a:cubicBezTo>
                    <a:pt x="876" y="110"/>
                    <a:pt x="887" y="99"/>
                    <a:pt x="887" y="99"/>
                  </a:cubicBezTo>
                  <a:cubicBezTo>
                    <a:pt x="887" y="99"/>
                    <a:pt x="873" y="185"/>
                    <a:pt x="919" y="135"/>
                  </a:cubicBezTo>
                  <a:cubicBezTo>
                    <a:pt x="919" y="135"/>
                    <a:pt x="936" y="114"/>
                    <a:pt x="961" y="145"/>
                  </a:cubicBezTo>
                  <a:cubicBezTo>
                    <a:pt x="961" y="145"/>
                    <a:pt x="965" y="193"/>
                    <a:pt x="1003" y="182"/>
                  </a:cubicBezTo>
                  <a:cubicBezTo>
                    <a:pt x="1003" y="182"/>
                    <a:pt x="1070" y="182"/>
                    <a:pt x="1073" y="193"/>
                  </a:cubicBezTo>
                  <a:cubicBezTo>
                    <a:pt x="1078" y="206"/>
                    <a:pt x="1126" y="228"/>
                    <a:pt x="1104" y="273"/>
                  </a:cubicBezTo>
                  <a:cubicBezTo>
                    <a:pt x="1104" y="273"/>
                    <a:pt x="1151" y="291"/>
                    <a:pt x="1151" y="301"/>
                  </a:cubicBezTo>
                  <a:cubicBezTo>
                    <a:pt x="1151" y="313"/>
                    <a:pt x="1160" y="325"/>
                    <a:pt x="1160" y="325"/>
                  </a:cubicBezTo>
                  <a:cubicBezTo>
                    <a:pt x="1160" y="325"/>
                    <a:pt x="1189" y="363"/>
                    <a:pt x="1181" y="391"/>
                  </a:cubicBezTo>
                  <a:lnTo>
                    <a:pt x="0" y="395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2" name="Freeform 16"/>
            <p:cNvSpPr>
              <a:spLocks/>
            </p:cNvSpPr>
            <p:nvPr/>
          </p:nvSpPr>
          <p:spPr bwMode="auto">
            <a:xfrm>
              <a:off x="3192" y="1462"/>
              <a:ext cx="378" cy="364"/>
            </a:xfrm>
            <a:custGeom>
              <a:avLst/>
              <a:gdLst>
                <a:gd name="T0" fmla="*/ 24 w 317"/>
                <a:gd name="T1" fmla="*/ 0 h 305"/>
                <a:gd name="T2" fmla="*/ 16 w 317"/>
                <a:gd name="T3" fmla="*/ 30 h 305"/>
                <a:gd name="T4" fmla="*/ 57 w 317"/>
                <a:gd name="T5" fmla="*/ 86 h 305"/>
                <a:gd name="T6" fmla="*/ 88 w 317"/>
                <a:gd name="T7" fmla="*/ 149 h 305"/>
                <a:gd name="T8" fmla="*/ 116 w 317"/>
                <a:gd name="T9" fmla="*/ 131 h 305"/>
                <a:gd name="T10" fmla="*/ 162 w 317"/>
                <a:gd name="T11" fmla="*/ 184 h 305"/>
                <a:gd name="T12" fmla="*/ 221 w 317"/>
                <a:gd name="T13" fmla="*/ 242 h 305"/>
                <a:gd name="T14" fmla="*/ 155 w 317"/>
                <a:gd name="T15" fmla="*/ 272 h 305"/>
                <a:gd name="T16" fmla="*/ 236 w 317"/>
                <a:gd name="T17" fmla="*/ 272 h 305"/>
                <a:gd name="T18" fmla="*/ 200 w 317"/>
                <a:gd name="T19" fmla="*/ 315 h 305"/>
                <a:gd name="T20" fmla="*/ 165 w 317"/>
                <a:gd name="T21" fmla="*/ 378 h 305"/>
                <a:gd name="T22" fmla="*/ 272 w 317"/>
                <a:gd name="T23" fmla="*/ 388 h 305"/>
                <a:gd name="T24" fmla="*/ 153 w 317"/>
                <a:gd name="T25" fmla="*/ 427 h 305"/>
                <a:gd name="T26" fmla="*/ 142 w 317"/>
                <a:gd name="T27" fmla="*/ 433 h 305"/>
                <a:gd name="T28" fmla="*/ 451 w 317"/>
                <a:gd name="T29" fmla="*/ 434 h 305"/>
                <a:gd name="T30" fmla="*/ 405 w 317"/>
                <a:gd name="T31" fmla="*/ 358 h 305"/>
                <a:gd name="T32" fmla="*/ 361 w 317"/>
                <a:gd name="T33" fmla="*/ 285 h 305"/>
                <a:gd name="T34" fmla="*/ 324 w 317"/>
                <a:gd name="T35" fmla="*/ 209 h 305"/>
                <a:gd name="T36" fmla="*/ 200 w 317"/>
                <a:gd name="T37" fmla="*/ 184 h 305"/>
                <a:gd name="T38" fmla="*/ 120 w 317"/>
                <a:gd name="T39" fmla="*/ 100 h 305"/>
                <a:gd name="T40" fmla="*/ 24 w 317"/>
                <a:gd name="T41" fmla="*/ 0 h 30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7"/>
                <a:gd name="T64" fmla="*/ 0 h 305"/>
                <a:gd name="T65" fmla="*/ 317 w 317"/>
                <a:gd name="T66" fmla="*/ 305 h 30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7" h="305">
                  <a:moveTo>
                    <a:pt x="17" y="0"/>
                  </a:moveTo>
                  <a:cubicBezTo>
                    <a:pt x="17" y="0"/>
                    <a:pt x="0" y="18"/>
                    <a:pt x="11" y="21"/>
                  </a:cubicBezTo>
                  <a:cubicBezTo>
                    <a:pt x="22" y="25"/>
                    <a:pt x="58" y="37"/>
                    <a:pt x="40" y="60"/>
                  </a:cubicBezTo>
                  <a:cubicBezTo>
                    <a:pt x="15" y="94"/>
                    <a:pt x="47" y="111"/>
                    <a:pt x="62" y="105"/>
                  </a:cubicBezTo>
                  <a:cubicBezTo>
                    <a:pt x="78" y="99"/>
                    <a:pt x="72" y="92"/>
                    <a:pt x="81" y="92"/>
                  </a:cubicBezTo>
                  <a:cubicBezTo>
                    <a:pt x="103" y="92"/>
                    <a:pt x="104" y="132"/>
                    <a:pt x="114" y="129"/>
                  </a:cubicBezTo>
                  <a:cubicBezTo>
                    <a:pt x="114" y="129"/>
                    <a:pt x="178" y="139"/>
                    <a:pt x="155" y="170"/>
                  </a:cubicBezTo>
                  <a:cubicBezTo>
                    <a:pt x="147" y="181"/>
                    <a:pt x="138" y="200"/>
                    <a:pt x="109" y="191"/>
                  </a:cubicBezTo>
                  <a:cubicBezTo>
                    <a:pt x="109" y="191"/>
                    <a:pt x="147" y="218"/>
                    <a:pt x="166" y="191"/>
                  </a:cubicBezTo>
                  <a:cubicBezTo>
                    <a:pt x="184" y="164"/>
                    <a:pt x="201" y="235"/>
                    <a:pt x="141" y="221"/>
                  </a:cubicBezTo>
                  <a:cubicBezTo>
                    <a:pt x="141" y="221"/>
                    <a:pt x="211" y="271"/>
                    <a:pt x="116" y="266"/>
                  </a:cubicBezTo>
                  <a:cubicBezTo>
                    <a:pt x="205" y="268"/>
                    <a:pt x="125" y="265"/>
                    <a:pt x="191" y="272"/>
                  </a:cubicBezTo>
                  <a:cubicBezTo>
                    <a:pt x="257" y="280"/>
                    <a:pt x="172" y="303"/>
                    <a:pt x="107" y="300"/>
                  </a:cubicBezTo>
                  <a:cubicBezTo>
                    <a:pt x="100" y="304"/>
                    <a:pt x="100" y="304"/>
                    <a:pt x="100" y="304"/>
                  </a:cubicBezTo>
                  <a:cubicBezTo>
                    <a:pt x="285" y="304"/>
                    <a:pt x="317" y="305"/>
                    <a:pt x="317" y="305"/>
                  </a:cubicBezTo>
                  <a:cubicBezTo>
                    <a:pt x="317" y="305"/>
                    <a:pt x="264" y="281"/>
                    <a:pt x="285" y="251"/>
                  </a:cubicBezTo>
                  <a:cubicBezTo>
                    <a:pt x="247" y="220"/>
                    <a:pt x="283" y="222"/>
                    <a:pt x="254" y="200"/>
                  </a:cubicBezTo>
                  <a:cubicBezTo>
                    <a:pt x="227" y="178"/>
                    <a:pt x="245" y="169"/>
                    <a:pt x="228" y="147"/>
                  </a:cubicBezTo>
                  <a:cubicBezTo>
                    <a:pt x="211" y="125"/>
                    <a:pt x="143" y="133"/>
                    <a:pt x="141" y="129"/>
                  </a:cubicBezTo>
                  <a:cubicBezTo>
                    <a:pt x="140" y="126"/>
                    <a:pt x="111" y="112"/>
                    <a:pt x="85" y="70"/>
                  </a:cubicBezTo>
                  <a:cubicBezTo>
                    <a:pt x="60" y="29"/>
                    <a:pt x="23" y="26"/>
                    <a:pt x="17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0B0B0"/>
                </a:gs>
                <a:gs pos="100000">
                  <a:srgbClr val="404040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3" name="Freeform 17"/>
            <p:cNvSpPr>
              <a:spLocks/>
            </p:cNvSpPr>
            <p:nvPr/>
          </p:nvSpPr>
          <p:spPr bwMode="auto">
            <a:xfrm>
              <a:off x="3195" y="1581"/>
              <a:ext cx="55" cy="43"/>
            </a:xfrm>
            <a:custGeom>
              <a:avLst/>
              <a:gdLst>
                <a:gd name="T0" fmla="*/ 21 w 62"/>
                <a:gd name="T1" fmla="*/ 0 h 49"/>
                <a:gd name="T2" fmla="*/ 49 w 62"/>
                <a:gd name="T3" fmla="*/ 11 h 49"/>
                <a:gd name="T4" fmla="*/ 23 w 62"/>
                <a:gd name="T5" fmla="*/ 21 h 49"/>
                <a:gd name="T6" fmla="*/ 21 w 62"/>
                <a:gd name="T7" fmla="*/ 0 h 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49"/>
                <a:gd name="T14" fmla="*/ 62 w 62"/>
                <a:gd name="T15" fmla="*/ 49 h 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49">
                  <a:moveTo>
                    <a:pt x="27" y="0"/>
                  </a:moveTo>
                  <a:cubicBezTo>
                    <a:pt x="27" y="0"/>
                    <a:pt x="62" y="3"/>
                    <a:pt x="62" y="15"/>
                  </a:cubicBezTo>
                  <a:cubicBezTo>
                    <a:pt x="62" y="27"/>
                    <a:pt x="57" y="49"/>
                    <a:pt x="29" y="27"/>
                  </a:cubicBezTo>
                  <a:cubicBezTo>
                    <a:pt x="0" y="5"/>
                    <a:pt x="15" y="3"/>
                    <a:pt x="27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0B0B0"/>
                </a:gs>
                <a:gs pos="100000">
                  <a:srgbClr val="51515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4" name="Freeform 18"/>
            <p:cNvSpPr>
              <a:spLocks/>
            </p:cNvSpPr>
            <p:nvPr/>
          </p:nvSpPr>
          <p:spPr bwMode="auto">
            <a:xfrm>
              <a:off x="3206" y="1594"/>
              <a:ext cx="79" cy="59"/>
            </a:xfrm>
            <a:custGeom>
              <a:avLst/>
              <a:gdLst>
                <a:gd name="T0" fmla="*/ 14 w 90"/>
                <a:gd name="T1" fmla="*/ 34 h 67"/>
                <a:gd name="T2" fmla="*/ 45 w 90"/>
                <a:gd name="T3" fmla="*/ 21 h 67"/>
                <a:gd name="T4" fmla="*/ 35 w 90"/>
                <a:gd name="T5" fmla="*/ 49 h 67"/>
                <a:gd name="T6" fmla="*/ 14 w 90"/>
                <a:gd name="T7" fmla="*/ 34 h 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0"/>
                <a:gd name="T13" fmla="*/ 0 h 67"/>
                <a:gd name="T14" fmla="*/ 90 w 90"/>
                <a:gd name="T15" fmla="*/ 67 h 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0" h="67">
                  <a:moveTo>
                    <a:pt x="18" y="44"/>
                  </a:moveTo>
                  <a:cubicBezTo>
                    <a:pt x="18" y="44"/>
                    <a:pt x="58" y="54"/>
                    <a:pt x="58" y="27"/>
                  </a:cubicBezTo>
                  <a:cubicBezTo>
                    <a:pt x="58" y="0"/>
                    <a:pt x="90" y="67"/>
                    <a:pt x="45" y="64"/>
                  </a:cubicBezTo>
                  <a:cubicBezTo>
                    <a:pt x="0" y="60"/>
                    <a:pt x="18" y="44"/>
                    <a:pt x="18" y="44"/>
                  </a:cubicBezTo>
                  <a:close/>
                </a:path>
              </a:pathLst>
            </a:custGeom>
            <a:gradFill rotWithShape="1">
              <a:gsLst>
                <a:gs pos="0">
                  <a:srgbClr val="B0B0B0"/>
                </a:gs>
                <a:gs pos="100000">
                  <a:srgbClr val="51515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5" name="Freeform 19"/>
            <p:cNvSpPr>
              <a:spLocks/>
            </p:cNvSpPr>
            <p:nvPr/>
          </p:nvSpPr>
          <p:spPr bwMode="auto">
            <a:xfrm>
              <a:off x="3017" y="1550"/>
              <a:ext cx="62" cy="89"/>
            </a:xfrm>
            <a:custGeom>
              <a:avLst/>
              <a:gdLst>
                <a:gd name="T0" fmla="*/ 0 w 72"/>
                <a:gd name="T1" fmla="*/ 72 h 101"/>
                <a:gd name="T2" fmla="*/ 48 w 72"/>
                <a:gd name="T3" fmla="*/ 10 h 101"/>
                <a:gd name="T4" fmla="*/ 53 w 72"/>
                <a:gd name="T5" fmla="*/ 78 h 101"/>
                <a:gd name="T6" fmla="*/ 0 w 72"/>
                <a:gd name="T7" fmla="*/ 72 h 1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101"/>
                <a:gd name="T14" fmla="*/ 72 w 72"/>
                <a:gd name="T15" fmla="*/ 101 h 1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101">
                  <a:moveTo>
                    <a:pt x="0" y="93"/>
                  </a:moveTo>
                  <a:cubicBezTo>
                    <a:pt x="0" y="93"/>
                    <a:pt x="25" y="0"/>
                    <a:pt x="65" y="13"/>
                  </a:cubicBezTo>
                  <a:cubicBezTo>
                    <a:pt x="72" y="101"/>
                    <a:pt x="72" y="101"/>
                    <a:pt x="72" y="101"/>
                  </a:cubicBezTo>
                  <a:cubicBezTo>
                    <a:pt x="72" y="101"/>
                    <a:pt x="60" y="31"/>
                    <a:pt x="0" y="93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rgbClr val="FFF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6" name="Freeform 20"/>
            <p:cNvSpPr>
              <a:spLocks/>
            </p:cNvSpPr>
            <p:nvPr/>
          </p:nvSpPr>
          <p:spPr bwMode="auto">
            <a:xfrm>
              <a:off x="2889" y="1530"/>
              <a:ext cx="51" cy="62"/>
            </a:xfrm>
            <a:custGeom>
              <a:avLst/>
              <a:gdLst>
                <a:gd name="T0" fmla="*/ 43 w 60"/>
                <a:gd name="T1" fmla="*/ 15 h 71"/>
                <a:gd name="T2" fmla="*/ 0 w 60"/>
                <a:gd name="T3" fmla="*/ 45 h 71"/>
                <a:gd name="T4" fmla="*/ 43 w 60"/>
                <a:gd name="T5" fmla="*/ 15 h 71"/>
                <a:gd name="T6" fmla="*/ 0 60000 65536"/>
                <a:gd name="T7" fmla="*/ 0 60000 65536"/>
                <a:gd name="T8" fmla="*/ 0 60000 65536"/>
                <a:gd name="T9" fmla="*/ 0 w 60"/>
                <a:gd name="T10" fmla="*/ 0 h 71"/>
                <a:gd name="T11" fmla="*/ 60 w 60"/>
                <a:gd name="T12" fmla="*/ 71 h 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" h="71">
                  <a:moveTo>
                    <a:pt x="60" y="20"/>
                  </a:moveTo>
                  <a:cubicBezTo>
                    <a:pt x="60" y="20"/>
                    <a:pt x="27" y="71"/>
                    <a:pt x="0" y="60"/>
                  </a:cubicBezTo>
                  <a:cubicBezTo>
                    <a:pt x="0" y="60"/>
                    <a:pt x="25" y="0"/>
                    <a:pt x="60" y="20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C7C7C7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7" name="Freeform 21"/>
            <p:cNvSpPr>
              <a:spLocks/>
            </p:cNvSpPr>
            <p:nvPr/>
          </p:nvSpPr>
          <p:spPr bwMode="auto">
            <a:xfrm>
              <a:off x="2966" y="1660"/>
              <a:ext cx="26" cy="28"/>
            </a:xfrm>
            <a:custGeom>
              <a:avLst/>
              <a:gdLst>
                <a:gd name="T0" fmla="*/ 20 w 31"/>
                <a:gd name="T1" fmla="*/ 0 h 31"/>
                <a:gd name="T2" fmla="*/ 22 w 31"/>
                <a:gd name="T3" fmla="*/ 25 h 31"/>
                <a:gd name="T4" fmla="*/ 20 w 31"/>
                <a:gd name="T5" fmla="*/ 0 h 31"/>
                <a:gd name="T6" fmla="*/ 0 60000 65536"/>
                <a:gd name="T7" fmla="*/ 0 60000 65536"/>
                <a:gd name="T8" fmla="*/ 0 60000 65536"/>
                <a:gd name="T9" fmla="*/ 0 w 31"/>
                <a:gd name="T10" fmla="*/ 0 h 31"/>
                <a:gd name="T11" fmla="*/ 31 w 31"/>
                <a:gd name="T12" fmla="*/ 31 h 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" h="31">
                  <a:moveTo>
                    <a:pt x="29" y="0"/>
                  </a:move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0" y="20"/>
                    <a:pt x="29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7C7C7"/>
                </a:gs>
                <a:gs pos="100000">
                  <a:srgbClr val="FFF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68" name="Freeform 22"/>
            <p:cNvSpPr>
              <a:spLocks/>
            </p:cNvSpPr>
            <p:nvPr/>
          </p:nvSpPr>
          <p:spPr bwMode="auto">
            <a:xfrm>
              <a:off x="3257" y="1587"/>
              <a:ext cx="79" cy="86"/>
            </a:xfrm>
            <a:custGeom>
              <a:avLst/>
              <a:gdLst>
                <a:gd name="T0" fmla="*/ 4 w 90"/>
                <a:gd name="T1" fmla="*/ 15 h 99"/>
                <a:gd name="T2" fmla="*/ 12 w 90"/>
                <a:gd name="T3" fmla="*/ 75 h 99"/>
                <a:gd name="T4" fmla="*/ 69 w 90"/>
                <a:gd name="T5" fmla="*/ 58 h 99"/>
                <a:gd name="T6" fmla="*/ 50 w 90"/>
                <a:gd name="T7" fmla="*/ 25 h 99"/>
                <a:gd name="T8" fmla="*/ 26 w 90"/>
                <a:gd name="T9" fmla="*/ 0 h 99"/>
                <a:gd name="T10" fmla="*/ 4 w 90"/>
                <a:gd name="T11" fmla="*/ 15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0"/>
                <a:gd name="T19" fmla="*/ 0 h 99"/>
                <a:gd name="T20" fmla="*/ 90 w 90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0" h="99">
                  <a:moveTo>
                    <a:pt x="5" y="20"/>
                  </a:moveTo>
                  <a:cubicBezTo>
                    <a:pt x="29" y="16"/>
                    <a:pt x="16" y="99"/>
                    <a:pt x="16" y="99"/>
                  </a:cubicBezTo>
                  <a:cubicBezTo>
                    <a:pt x="16" y="86"/>
                    <a:pt x="90" y="77"/>
                    <a:pt x="90" y="77"/>
                  </a:cubicBezTo>
                  <a:cubicBezTo>
                    <a:pt x="90" y="77"/>
                    <a:pt x="67" y="46"/>
                    <a:pt x="65" y="33"/>
                  </a:cubicBezTo>
                  <a:cubicBezTo>
                    <a:pt x="63" y="20"/>
                    <a:pt x="34" y="0"/>
                    <a:pt x="34" y="0"/>
                  </a:cubicBezTo>
                  <a:cubicBezTo>
                    <a:pt x="34" y="0"/>
                    <a:pt x="0" y="20"/>
                    <a:pt x="5" y="2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36600" y="2840038"/>
            <a:ext cx="3676650" cy="3517900"/>
            <a:chOff x="430" y="1789"/>
            <a:chExt cx="2094" cy="2120"/>
          </a:xfrm>
        </p:grpSpPr>
        <p:sp>
          <p:nvSpPr>
            <p:cNvPr id="103440" name="Freeform 24"/>
            <p:cNvSpPr>
              <a:spLocks/>
            </p:cNvSpPr>
            <p:nvPr/>
          </p:nvSpPr>
          <p:spPr bwMode="auto">
            <a:xfrm>
              <a:off x="430" y="1821"/>
              <a:ext cx="2006" cy="2031"/>
            </a:xfrm>
            <a:custGeom>
              <a:avLst/>
              <a:gdLst>
                <a:gd name="T0" fmla="*/ 94 w 1681"/>
                <a:gd name="T1" fmla="*/ 0 h 1699"/>
                <a:gd name="T2" fmla="*/ 81 w 1681"/>
                <a:gd name="T3" fmla="*/ 191 h 1699"/>
                <a:gd name="T4" fmla="*/ 25 w 1681"/>
                <a:gd name="T5" fmla="*/ 302 h 1699"/>
                <a:gd name="T6" fmla="*/ 0 w 1681"/>
                <a:gd name="T7" fmla="*/ 451 h 1699"/>
                <a:gd name="T8" fmla="*/ 7 w 1681"/>
                <a:gd name="T9" fmla="*/ 668 h 1699"/>
                <a:gd name="T10" fmla="*/ 154 w 1681"/>
                <a:gd name="T11" fmla="*/ 754 h 1699"/>
                <a:gd name="T12" fmla="*/ 137 w 1681"/>
                <a:gd name="T13" fmla="*/ 1062 h 1699"/>
                <a:gd name="T14" fmla="*/ 218 w 1681"/>
                <a:gd name="T15" fmla="*/ 1369 h 1699"/>
                <a:gd name="T16" fmla="*/ 395 w 1681"/>
                <a:gd name="T17" fmla="*/ 1480 h 1699"/>
                <a:gd name="T18" fmla="*/ 486 w 1681"/>
                <a:gd name="T19" fmla="*/ 1573 h 1699"/>
                <a:gd name="T20" fmla="*/ 555 w 1681"/>
                <a:gd name="T21" fmla="*/ 1720 h 1699"/>
                <a:gd name="T22" fmla="*/ 662 w 1681"/>
                <a:gd name="T23" fmla="*/ 1849 h 1699"/>
                <a:gd name="T24" fmla="*/ 767 w 1681"/>
                <a:gd name="T25" fmla="*/ 2123 h 1699"/>
                <a:gd name="T26" fmla="*/ 887 w 1681"/>
                <a:gd name="T27" fmla="*/ 2274 h 1699"/>
                <a:gd name="T28" fmla="*/ 1092 w 1681"/>
                <a:gd name="T29" fmla="*/ 2330 h 1699"/>
                <a:gd name="T30" fmla="*/ 1365 w 1681"/>
                <a:gd name="T31" fmla="*/ 2336 h 1699"/>
                <a:gd name="T32" fmla="*/ 1443 w 1681"/>
                <a:gd name="T33" fmla="*/ 2422 h 1699"/>
                <a:gd name="T34" fmla="*/ 1493 w 1681"/>
                <a:gd name="T35" fmla="*/ 2343 h 1699"/>
                <a:gd name="T36" fmla="*/ 1514 w 1681"/>
                <a:gd name="T37" fmla="*/ 2295 h 1699"/>
                <a:gd name="T38" fmla="*/ 1681 w 1681"/>
                <a:gd name="T39" fmla="*/ 2252 h 1699"/>
                <a:gd name="T40" fmla="*/ 1796 w 1681"/>
                <a:gd name="T41" fmla="*/ 2082 h 1699"/>
                <a:gd name="T42" fmla="*/ 1817 w 1681"/>
                <a:gd name="T43" fmla="*/ 1877 h 1699"/>
                <a:gd name="T44" fmla="*/ 1944 w 1681"/>
                <a:gd name="T45" fmla="*/ 1468 h 1699"/>
                <a:gd name="T46" fmla="*/ 2119 w 1681"/>
                <a:gd name="T47" fmla="*/ 1516 h 1699"/>
                <a:gd name="T48" fmla="*/ 2345 w 1681"/>
                <a:gd name="T49" fmla="*/ 1093 h 1699"/>
                <a:gd name="T50" fmla="*/ 2239 w 1681"/>
                <a:gd name="T51" fmla="*/ 465 h 1699"/>
                <a:gd name="T52" fmla="*/ 2141 w 1681"/>
                <a:gd name="T53" fmla="*/ 280 h 1699"/>
                <a:gd name="T54" fmla="*/ 2079 w 1681"/>
                <a:gd name="T55" fmla="*/ 141 h 1699"/>
                <a:gd name="T56" fmla="*/ 1785 w 1681"/>
                <a:gd name="T57" fmla="*/ 2 h 1699"/>
                <a:gd name="T58" fmla="*/ 94 w 1681"/>
                <a:gd name="T59" fmla="*/ 0 h 169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81"/>
                <a:gd name="T91" fmla="*/ 0 h 1699"/>
                <a:gd name="T92" fmla="*/ 1681 w 1681"/>
                <a:gd name="T93" fmla="*/ 1699 h 169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81" h="1699">
                  <a:moveTo>
                    <a:pt x="66" y="0"/>
                  </a:moveTo>
                  <a:cubicBezTo>
                    <a:pt x="66" y="0"/>
                    <a:pt x="146" y="50"/>
                    <a:pt x="57" y="134"/>
                  </a:cubicBezTo>
                  <a:cubicBezTo>
                    <a:pt x="46" y="185"/>
                    <a:pt x="27" y="182"/>
                    <a:pt x="18" y="212"/>
                  </a:cubicBezTo>
                  <a:cubicBezTo>
                    <a:pt x="9" y="242"/>
                    <a:pt x="2" y="272"/>
                    <a:pt x="0" y="315"/>
                  </a:cubicBezTo>
                  <a:cubicBezTo>
                    <a:pt x="19" y="349"/>
                    <a:pt x="5" y="468"/>
                    <a:pt x="5" y="468"/>
                  </a:cubicBezTo>
                  <a:cubicBezTo>
                    <a:pt x="5" y="468"/>
                    <a:pt x="63" y="563"/>
                    <a:pt x="108" y="528"/>
                  </a:cubicBezTo>
                  <a:cubicBezTo>
                    <a:pt x="133" y="530"/>
                    <a:pt x="135" y="738"/>
                    <a:pt x="96" y="743"/>
                  </a:cubicBezTo>
                  <a:cubicBezTo>
                    <a:pt x="56" y="748"/>
                    <a:pt x="124" y="968"/>
                    <a:pt x="153" y="958"/>
                  </a:cubicBezTo>
                  <a:cubicBezTo>
                    <a:pt x="183" y="947"/>
                    <a:pt x="262" y="913"/>
                    <a:pt x="277" y="1036"/>
                  </a:cubicBezTo>
                  <a:cubicBezTo>
                    <a:pt x="292" y="1161"/>
                    <a:pt x="317" y="1120"/>
                    <a:pt x="341" y="1101"/>
                  </a:cubicBezTo>
                  <a:cubicBezTo>
                    <a:pt x="366" y="1081"/>
                    <a:pt x="385" y="1185"/>
                    <a:pt x="390" y="1204"/>
                  </a:cubicBezTo>
                  <a:cubicBezTo>
                    <a:pt x="396" y="1225"/>
                    <a:pt x="425" y="1309"/>
                    <a:pt x="465" y="1294"/>
                  </a:cubicBezTo>
                  <a:cubicBezTo>
                    <a:pt x="504" y="1279"/>
                    <a:pt x="450" y="1442"/>
                    <a:pt x="539" y="1486"/>
                  </a:cubicBezTo>
                  <a:cubicBezTo>
                    <a:pt x="628" y="1531"/>
                    <a:pt x="623" y="1591"/>
                    <a:pt x="623" y="1591"/>
                  </a:cubicBezTo>
                  <a:cubicBezTo>
                    <a:pt x="623" y="1591"/>
                    <a:pt x="761" y="1611"/>
                    <a:pt x="767" y="1630"/>
                  </a:cubicBezTo>
                  <a:cubicBezTo>
                    <a:pt x="771" y="1650"/>
                    <a:pt x="940" y="1650"/>
                    <a:pt x="959" y="1635"/>
                  </a:cubicBezTo>
                  <a:cubicBezTo>
                    <a:pt x="979" y="1620"/>
                    <a:pt x="989" y="1690"/>
                    <a:pt x="1013" y="1695"/>
                  </a:cubicBezTo>
                  <a:cubicBezTo>
                    <a:pt x="1038" y="1699"/>
                    <a:pt x="1033" y="1675"/>
                    <a:pt x="1048" y="1640"/>
                  </a:cubicBezTo>
                  <a:cubicBezTo>
                    <a:pt x="1063" y="1606"/>
                    <a:pt x="1063" y="1606"/>
                    <a:pt x="1063" y="1606"/>
                  </a:cubicBezTo>
                  <a:cubicBezTo>
                    <a:pt x="1063" y="1606"/>
                    <a:pt x="1167" y="1595"/>
                    <a:pt x="1181" y="1576"/>
                  </a:cubicBezTo>
                  <a:cubicBezTo>
                    <a:pt x="1197" y="1556"/>
                    <a:pt x="1276" y="1477"/>
                    <a:pt x="1261" y="1457"/>
                  </a:cubicBezTo>
                  <a:cubicBezTo>
                    <a:pt x="1261" y="1457"/>
                    <a:pt x="1300" y="1343"/>
                    <a:pt x="1276" y="1313"/>
                  </a:cubicBezTo>
                  <a:cubicBezTo>
                    <a:pt x="1251" y="1284"/>
                    <a:pt x="1365" y="1027"/>
                    <a:pt x="1365" y="1027"/>
                  </a:cubicBezTo>
                  <a:cubicBezTo>
                    <a:pt x="1365" y="1027"/>
                    <a:pt x="1483" y="1007"/>
                    <a:pt x="1488" y="1061"/>
                  </a:cubicBezTo>
                  <a:cubicBezTo>
                    <a:pt x="1493" y="1116"/>
                    <a:pt x="1611" y="1021"/>
                    <a:pt x="1647" y="765"/>
                  </a:cubicBezTo>
                  <a:cubicBezTo>
                    <a:pt x="1681" y="513"/>
                    <a:pt x="1587" y="542"/>
                    <a:pt x="1572" y="325"/>
                  </a:cubicBezTo>
                  <a:cubicBezTo>
                    <a:pt x="1572" y="325"/>
                    <a:pt x="1503" y="236"/>
                    <a:pt x="1503" y="196"/>
                  </a:cubicBezTo>
                  <a:cubicBezTo>
                    <a:pt x="1503" y="156"/>
                    <a:pt x="1470" y="139"/>
                    <a:pt x="1460" y="99"/>
                  </a:cubicBezTo>
                  <a:cubicBezTo>
                    <a:pt x="1453" y="19"/>
                    <a:pt x="1486" y="14"/>
                    <a:pt x="1254" y="2"/>
                  </a:cubicBezTo>
                  <a:lnTo>
                    <a:pt x="66" y="0"/>
                  </a:lnTo>
                  <a:close/>
                </a:path>
              </a:pathLst>
            </a:custGeom>
            <a:gradFill rotWithShape="1">
              <a:gsLst>
                <a:gs pos="0">
                  <a:srgbClr val="486F9A"/>
                </a:gs>
                <a:gs pos="50000">
                  <a:srgbClr val="69A2E1"/>
                </a:gs>
                <a:gs pos="100000">
                  <a:srgbClr val="486F9A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1" name="Freeform 25"/>
            <p:cNvSpPr>
              <a:spLocks/>
            </p:cNvSpPr>
            <p:nvPr/>
          </p:nvSpPr>
          <p:spPr bwMode="auto">
            <a:xfrm>
              <a:off x="440" y="1823"/>
              <a:ext cx="2012" cy="1254"/>
            </a:xfrm>
            <a:custGeom>
              <a:avLst/>
              <a:gdLst>
                <a:gd name="T0" fmla="*/ 149 w 1687"/>
                <a:gd name="T1" fmla="*/ 1050 h 1050"/>
                <a:gd name="T2" fmla="*/ 421 w 1687"/>
                <a:gd name="T3" fmla="*/ 1111 h 1050"/>
                <a:gd name="T4" fmla="*/ 562 w 1687"/>
                <a:gd name="T5" fmla="*/ 1092 h 1050"/>
                <a:gd name="T6" fmla="*/ 1020 w 1687"/>
                <a:gd name="T7" fmla="*/ 770 h 1050"/>
                <a:gd name="T8" fmla="*/ 1262 w 1687"/>
                <a:gd name="T9" fmla="*/ 805 h 1050"/>
                <a:gd name="T10" fmla="*/ 1394 w 1687"/>
                <a:gd name="T11" fmla="*/ 794 h 1050"/>
                <a:gd name="T12" fmla="*/ 1471 w 1687"/>
                <a:gd name="T13" fmla="*/ 843 h 1050"/>
                <a:gd name="T14" fmla="*/ 1632 w 1687"/>
                <a:gd name="T15" fmla="*/ 831 h 1050"/>
                <a:gd name="T16" fmla="*/ 1777 w 1687"/>
                <a:gd name="T17" fmla="*/ 973 h 1050"/>
                <a:gd name="T18" fmla="*/ 1888 w 1687"/>
                <a:gd name="T19" fmla="*/ 1175 h 1050"/>
                <a:gd name="T20" fmla="*/ 2178 w 1687"/>
                <a:gd name="T21" fmla="*/ 1473 h 1050"/>
                <a:gd name="T22" fmla="*/ 2339 w 1687"/>
                <a:gd name="T23" fmla="*/ 1173 h 1050"/>
                <a:gd name="T24" fmla="*/ 2270 w 1687"/>
                <a:gd name="T25" fmla="*/ 590 h 1050"/>
                <a:gd name="T26" fmla="*/ 2171 w 1687"/>
                <a:gd name="T27" fmla="*/ 333 h 1050"/>
                <a:gd name="T28" fmla="*/ 2132 w 1687"/>
                <a:gd name="T29" fmla="*/ 111 h 1050"/>
                <a:gd name="T30" fmla="*/ 2081 w 1687"/>
                <a:gd name="T31" fmla="*/ 24 h 1050"/>
                <a:gd name="T32" fmla="*/ 187 w 1687"/>
                <a:gd name="T33" fmla="*/ 0 h 1050"/>
                <a:gd name="T34" fmla="*/ 99 w 1687"/>
                <a:gd name="T35" fmla="*/ 191 h 1050"/>
                <a:gd name="T36" fmla="*/ 16 w 1687"/>
                <a:gd name="T37" fmla="*/ 602 h 1050"/>
                <a:gd name="T38" fmla="*/ 179 w 1687"/>
                <a:gd name="T39" fmla="*/ 813 h 1050"/>
                <a:gd name="T40" fmla="*/ 149 w 1687"/>
                <a:gd name="T41" fmla="*/ 1050 h 105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7"/>
                <a:gd name="T64" fmla="*/ 0 h 1050"/>
                <a:gd name="T65" fmla="*/ 1687 w 1687"/>
                <a:gd name="T66" fmla="*/ 1050 h 105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7" h="1050">
                  <a:moveTo>
                    <a:pt x="105" y="736"/>
                  </a:moveTo>
                  <a:cubicBezTo>
                    <a:pt x="105" y="736"/>
                    <a:pt x="158" y="704"/>
                    <a:pt x="296" y="779"/>
                  </a:cubicBezTo>
                  <a:cubicBezTo>
                    <a:pt x="296" y="779"/>
                    <a:pt x="323" y="731"/>
                    <a:pt x="395" y="765"/>
                  </a:cubicBezTo>
                  <a:cubicBezTo>
                    <a:pt x="395" y="765"/>
                    <a:pt x="688" y="935"/>
                    <a:pt x="717" y="540"/>
                  </a:cubicBezTo>
                  <a:cubicBezTo>
                    <a:pt x="717" y="540"/>
                    <a:pt x="752" y="467"/>
                    <a:pt x="887" y="564"/>
                  </a:cubicBezTo>
                  <a:cubicBezTo>
                    <a:pt x="887" y="564"/>
                    <a:pt x="977" y="576"/>
                    <a:pt x="980" y="557"/>
                  </a:cubicBezTo>
                  <a:cubicBezTo>
                    <a:pt x="980" y="557"/>
                    <a:pt x="1031" y="572"/>
                    <a:pt x="1034" y="591"/>
                  </a:cubicBezTo>
                  <a:cubicBezTo>
                    <a:pt x="1037" y="610"/>
                    <a:pt x="1090" y="580"/>
                    <a:pt x="1147" y="583"/>
                  </a:cubicBezTo>
                  <a:cubicBezTo>
                    <a:pt x="1204" y="586"/>
                    <a:pt x="1209" y="691"/>
                    <a:pt x="1249" y="682"/>
                  </a:cubicBezTo>
                  <a:cubicBezTo>
                    <a:pt x="1289" y="674"/>
                    <a:pt x="1324" y="816"/>
                    <a:pt x="1327" y="824"/>
                  </a:cubicBezTo>
                  <a:cubicBezTo>
                    <a:pt x="1330" y="832"/>
                    <a:pt x="1466" y="1050"/>
                    <a:pt x="1531" y="1032"/>
                  </a:cubicBezTo>
                  <a:cubicBezTo>
                    <a:pt x="1596" y="1013"/>
                    <a:pt x="1647" y="981"/>
                    <a:pt x="1644" y="822"/>
                  </a:cubicBezTo>
                  <a:cubicBezTo>
                    <a:pt x="1641" y="664"/>
                    <a:pt x="1687" y="499"/>
                    <a:pt x="1596" y="414"/>
                  </a:cubicBezTo>
                  <a:cubicBezTo>
                    <a:pt x="1596" y="414"/>
                    <a:pt x="1606" y="293"/>
                    <a:pt x="1526" y="234"/>
                  </a:cubicBezTo>
                  <a:cubicBezTo>
                    <a:pt x="1526" y="234"/>
                    <a:pt x="1493" y="175"/>
                    <a:pt x="1499" y="78"/>
                  </a:cubicBezTo>
                  <a:cubicBezTo>
                    <a:pt x="1499" y="78"/>
                    <a:pt x="1474" y="103"/>
                    <a:pt x="1463" y="17"/>
                  </a:cubicBezTo>
                  <a:cubicBezTo>
                    <a:pt x="134" y="17"/>
                    <a:pt x="132" y="0"/>
                    <a:pt x="132" y="0"/>
                  </a:cubicBezTo>
                  <a:cubicBezTo>
                    <a:pt x="132" y="0"/>
                    <a:pt x="121" y="132"/>
                    <a:pt x="70" y="134"/>
                  </a:cubicBezTo>
                  <a:cubicBezTo>
                    <a:pt x="19" y="137"/>
                    <a:pt x="0" y="358"/>
                    <a:pt x="11" y="422"/>
                  </a:cubicBezTo>
                  <a:cubicBezTo>
                    <a:pt x="22" y="486"/>
                    <a:pt x="136" y="454"/>
                    <a:pt x="126" y="570"/>
                  </a:cubicBezTo>
                  <a:cubicBezTo>
                    <a:pt x="116" y="699"/>
                    <a:pt x="105" y="736"/>
                    <a:pt x="105" y="736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BAD4F1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2" name="Freeform 26"/>
            <p:cNvSpPr>
              <a:spLocks/>
            </p:cNvSpPr>
            <p:nvPr/>
          </p:nvSpPr>
          <p:spPr bwMode="auto">
            <a:xfrm>
              <a:off x="461" y="1789"/>
              <a:ext cx="640" cy="482"/>
            </a:xfrm>
            <a:custGeom>
              <a:avLst/>
              <a:gdLst>
                <a:gd name="T0" fmla="*/ 38 w 733"/>
                <a:gd name="T1" fmla="*/ 175 h 552"/>
                <a:gd name="T2" fmla="*/ 0 w 733"/>
                <a:gd name="T3" fmla="*/ 296 h 552"/>
                <a:gd name="T4" fmla="*/ 105 w 733"/>
                <a:gd name="T5" fmla="*/ 359 h 552"/>
                <a:gd name="T6" fmla="*/ 206 w 733"/>
                <a:gd name="T7" fmla="*/ 238 h 552"/>
                <a:gd name="T8" fmla="*/ 276 w 733"/>
                <a:gd name="T9" fmla="*/ 196 h 552"/>
                <a:gd name="T10" fmla="*/ 349 w 733"/>
                <a:gd name="T11" fmla="*/ 62 h 552"/>
                <a:gd name="T12" fmla="*/ 349 w 733"/>
                <a:gd name="T13" fmla="*/ 165 h 552"/>
                <a:gd name="T14" fmla="*/ 371 w 733"/>
                <a:gd name="T15" fmla="*/ 303 h 552"/>
                <a:gd name="T16" fmla="*/ 428 w 733"/>
                <a:gd name="T17" fmla="*/ 205 h 552"/>
                <a:gd name="T18" fmla="*/ 473 w 733"/>
                <a:gd name="T19" fmla="*/ 40 h 552"/>
                <a:gd name="T20" fmla="*/ 506 w 733"/>
                <a:gd name="T21" fmla="*/ 129 h 552"/>
                <a:gd name="T22" fmla="*/ 556 w 733"/>
                <a:gd name="T23" fmla="*/ 42 h 552"/>
                <a:gd name="T24" fmla="*/ 559 w 733"/>
                <a:gd name="T25" fmla="*/ 29 h 552"/>
                <a:gd name="T26" fmla="*/ 117 w 733"/>
                <a:gd name="T27" fmla="*/ 27 h 552"/>
                <a:gd name="T28" fmla="*/ 38 w 733"/>
                <a:gd name="T29" fmla="*/ 175 h 5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33"/>
                <a:gd name="T46" fmla="*/ 0 h 552"/>
                <a:gd name="T47" fmla="*/ 733 w 733"/>
                <a:gd name="T48" fmla="*/ 552 h 55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33" h="552">
                  <a:moveTo>
                    <a:pt x="50" y="229"/>
                  </a:moveTo>
                  <a:cubicBezTo>
                    <a:pt x="12" y="255"/>
                    <a:pt x="50" y="340"/>
                    <a:pt x="0" y="388"/>
                  </a:cubicBezTo>
                  <a:cubicBezTo>
                    <a:pt x="0" y="388"/>
                    <a:pt x="138" y="390"/>
                    <a:pt x="138" y="471"/>
                  </a:cubicBezTo>
                  <a:cubicBezTo>
                    <a:pt x="138" y="552"/>
                    <a:pt x="182" y="291"/>
                    <a:pt x="270" y="313"/>
                  </a:cubicBezTo>
                  <a:cubicBezTo>
                    <a:pt x="359" y="335"/>
                    <a:pt x="351" y="372"/>
                    <a:pt x="362" y="258"/>
                  </a:cubicBezTo>
                  <a:cubicBezTo>
                    <a:pt x="373" y="144"/>
                    <a:pt x="491" y="162"/>
                    <a:pt x="458" y="81"/>
                  </a:cubicBezTo>
                  <a:cubicBezTo>
                    <a:pt x="425" y="0"/>
                    <a:pt x="594" y="125"/>
                    <a:pt x="458" y="217"/>
                  </a:cubicBezTo>
                  <a:cubicBezTo>
                    <a:pt x="322" y="309"/>
                    <a:pt x="473" y="405"/>
                    <a:pt x="487" y="397"/>
                  </a:cubicBezTo>
                  <a:cubicBezTo>
                    <a:pt x="502" y="390"/>
                    <a:pt x="495" y="320"/>
                    <a:pt x="561" y="269"/>
                  </a:cubicBezTo>
                  <a:cubicBezTo>
                    <a:pt x="627" y="217"/>
                    <a:pt x="647" y="116"/>
                    <a:pt x="621" y="53"/>
                  </a:cubicBezTo>
                  <a:cubicBezTo>
                    <a:pt x="621" y="53"/>
                    <a:pt x="715" y="74"/>
                    <a:pt x="664" y="169"/>
                  </a:cubicBezTo>
                  <a:cubicBezTo>
                    <a:pt x="612" y="265"/>
                    <a:pt x="723" y="131"/>
                    <a:pt x="730" y="55"/>
                  </a:cubicBezTo>
                  <a:cubicBezTo>
                    <a:pt x="731" y="39"/>
                    <a:pt x="733" y="38"/>
                    <a:pt x="733" y="38"/>
                  </a:cubicBezTo>
                  <a:cubicBezTo>
                    <a:pt x="153" y="36"/>
                    <a:pt x="153" y="36"/>
                    <a:pt x="153" y="36"/>
                  </a:cubicBezTo>
                  <a:cubicBezTo>
                    <a:pt x="153" y="36"/>
                    <a:pt x="149" y="160"/>
                    <a:pt x="50" y="229"/>
                  </a:cubicBezTo>
                  <a:close/>
                </a:path>
              </a:pathLst>
            </a:custGeom>
            <a:gradFill rotWithShape="1">
              <a:gsLst>
                <a:gs pos="0">
                  <a:srgbClr val="0061B2"/>
                </a:gs>
                <a:gs pos="50000">
                  <a:srgbClr val="002D52"/>
                </a:gs>
                <a:gs pos="100000">
                  <a:srgbClr val="0061B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3" name="Freeform 27"/>
            <p:cNvSpPr>
              <a:spLocks/>
            </p:cNvSpPr>
            <p:nvPr/>
          </p:nvSpPr>
          <p:spPr bwMode="auto">
            <a:xfrm>
              <a:off x="1321" y="2452"/>
              <a:ext cx="320" cy="833"/>
            </a:xfrm>
            <a:custGeom>
              <a:avLst/>
              <a:gdLst>
                <a:gd name="T0" fmla="*/ 163 w 367"/>
                <a:gd name="T1" fmla="*/ 47 h 955"/>
                <a:gd name="T2" fmla="*/ 116 w 367"/>
                <a:gd name="T3" fmla="*/ 264 h 955"/>
                <a:gd name="T4" fmla="*/ 98 w 367"/>
                <a:gd name="T5" fmla="*/ 468 h 955"/>
                <a:gd name="T6" fmla="*/ 12 w 367"/>
                <a:gd name="T7" fmla="*/ 690 h 955"/>
                <a:gd name="T8" fmla="*/ 155 w 367"/>
                <a:gd name="T9" fmla="*/ 558 h 955"/>
                <a:gd name="T10" fmla="*/ 265 w 367"/>
                <a:gd name="T11" fmla="*/ 383 h 955"/>
                <a:gd name="T12" fmla="*/ 221 w 367"/>
                <a:gd name="T13" fmla="*/ 120 h 955"/>
                <a:gd name="T14" fmla="*/ 274 w 367"/>
                <a:gd name="T15" fmla="*/ 47 h 955"/>
                <a:gd name="T16" fmla="*/ 163 w 367"/>
                <a:gd name="T17" fmla="*/ 47 h 95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7"/>
                <a:gd name="T28" fmla="*/ 0 h 955"/>
                <a:gd name="T29" fmla="*/ 367 w 367"/>
                <a:gd name="T30" fmla="*/ 955 h 95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7" h="955">
                  <a:moveTo>
                    <a:pt x="215" y="62"/>
                  </a:moveTo>
                  <a:cubicBezTo>
                    <a:pt x="215" y="62"/>
                    <a:pt x="78" y="298"/>
                    <a:pt x="153" y="347"/>
                  </a:cubicBezTo>
                  <a:cubicBezTo>
                    <a:pt x="229" y="395"/>
                    <a:pt x="145" y="600"/>
                    <a:pt x="129" y="616"/>
                  </a:cubicBezTo>
                  <a:cubicBezTo>
                    <a:pt x="113" y="632"/>
                    <a:pt x="0" y="858"/>
                    <a:pt x="16" y="907"/>
                  </a:cubicBezTo>
                  <a:cubicBezTo>
                    <a:pt x="32" y="955"/>
                    <a:pt x="134" y="675"/>
                    <a:pt x="204" y="734"/>
                  </a:cubicBezTo>
                  <a:cubicBezTo>
                    <a:pt x="274" y="794"/>
                    <a:pt x="355" y="584"/>
                    <a:pt x="349" y="503"/>
                  </a:cubicBezTo>
                  <a:cubicBezTo>
                    <a:pt x="344" y="422"/>
                    <a:pt x="231" y="180"/>
                    <a:pt x="290" y="158"/>
                  </a:cubicBezTo>
                  <a:cubicBezTo>
                    <a:pt x="349" y="137"/>
                    <a:pt x="360" y="62"/>
                    <a:pt x="360" y="62"/>
                  </a:cubicBezTo>
                  <a:cubicBezTo>
                    <a:pt x="360" y="62"/>
                    <a:pt x="367" y="0"/>
                    <a:pt x="215" y="62"/>
                  </a:cubicBezTo>
                  <a:close/>
                </a:path>
              </a:pathLst>
            </a:custGeom>
            <a:solidFill>
              <a:srgbClr val="A2C5E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4" name="Freeform 28"/>
            <p:cNvSpPr>
              <a:spLocks/>
            </p:cNvSpPr>
            <p:nvPr/>
          </p:nvSpPr>
          <p:spPr bwMode="auto">
            <a:xfrm>
              <a:off x="792" y="2359"/>
              <a:ext cx="282" cy="390"/>
            </a:xfrm>
            <a:custGeom>
              <a:avLst/>
              <a:gdLst>
                <a:gd name="T0" fmla="*/ 268 w 237"/>
                <a:gd name="T1" fmla="*/ 0 h 326"/>
                <a:gd name="T2" fmla="*/ 238 w 237"/>
                <a:gd name="T3" fmla="*/ 99 h 326"/>
                <a:gd name="T4" fmla="*/ 218 w 237"/>
                <a:gd name="T5" fmla="*/ 153 h 326"/>
                <a:gd name="T6" fmla="*/ 192 w 237"/>
                <a:gd name="T7" fmla="*/ 221 h 326"/>
                <a:gd name="T8" fmla="*/ 94 w 237"/>
                <a:gd name="T9" fmla="*/ 384 h 326"/>
                <a:gd name="T10" fmla="*/ 0 w 237"/>
                <a:gd name="T11" fmla="*/ 467 h 326"/>
                <a:gd name="T12" fmla="*/ 62 w 237"/>
                <a:gd name="T13" fmla="*/ 446 h 326"/>
                <a:gd name="T14" fmla="*/ 249 w 237"/>
                <a:gd name="T15" fmla="*/ 353 h 326"/>
                <a:gd name="T16" fmla="*/ 271 w 237"/>
                <a:gd name="T17" fmla="*/ 199 h 326"/>
                <a:gd name="T18" fmla="*/ 268 w 237"/>
                <a:gd name="T19" fmla="*/ 0 h 3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7"/>
                <a:gd name="T31" fmla="*/ 0 h 326"/>
                <a:gd name="T32" fmla="*/ 237 w 237"/>
                <a:gd name="T33" fmla="*/ 326 h 3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7" h="326">
                  <a:moveTo>
                    <a:pt x="189" y="0"/>
                  </a:moveTo>
                  <a:cubicBezTo>
                    <a:pt x="189" y="0"/>
                    <a:pt x="141" y="24"/>
                    <a:pt x="168" y="69"/>
                  </a:cubicBezTo>
                  <a:cubicBezTo>
                    <a:pt x="194" y="115"/>
                    <a:pt x="154" y="107"/>
                    <a:pt x="154" y="107"/>
                  </a:cubicBezTo>
                  <a:cubicBezTo>
                    <a:pt x="154" y="107"/>
                    <a:pt x="141" y="115"/>
                    <a:pt x="135" y="155"/>
                  </a:cubicBezTo>
                  <a:cubicBezTo>
                    <a:pt x="130" y="196"/>
                    <a:pt x="117" y="239"/>
                    <a:pt x="66" y="268"/>
                  </a:cubicBezTo>
                  <a:cubicBezTo>
                    <a:pt x="15" y="298"/>
                    <a:pt x="0" y="326"/>
                    <a:pt x="0" y="326"/>
                  </a:cubicBezTo>
                  <a:cubicBezTo>
                    <a:pt x="0" y="326"/>
                    <a:pt x="24" y="309"/>
                    <a:pt x="44" y="312"/>
                  </a:cubicBezTo>
                  <a:cubicBezTo>
                    <a:pt x="97" y="322"/>
                    <a:pt x="170" y="271"/>
                    <a:pt x="176" y="247"/>
                  </a:cubicBezTo>
                  <a:cubicBezTo>
                    <a:pt x="181" y="223"/>
                    <a:pt x="216" y="142"/>
                    <a:pt x="192" y="139"/>
                  </a:cubicBezTo>
                  <a:cubicBezTo>
                    <a:pt x="168" y="137"/>
                    <a:pt x="237" y="158"/>
                    <a:pt x="189" y="0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5" name="Freeform 29"/>
            <p:cNvSpPr>
              <a:spLocks/>
            </p:cNvSpPr>
            <p:nvPr/>
          </p:nvSpPr>
          <p:spPr bwMode="auto">
            <a:xfrm>
              <a:off x="1734" y="2127"/>
              <a:ext cx="331" cy="513"/>
            </a:xfrm>
            <a:custGeom>
              <a:avLst/>
              <a:gdLst>
                <a:gd name="T0" fmla="*/ 45 w 379"/>
                <a:gd name="T1" fmla="*/ 0 h 587"/>
                <a:gd name="T2" fmla="*/ 90 w 379"/>
                <a:gd name="T3" fmla="*/ 221 h 587"/>
                <a:gd name="T4" fmla="*/ 129 w 379"/>
                <a:gd name="T5" fmla="*/ 234 h 587"/>
                <a:gd name="T6" fmla="*/ 241 w 379"/>
                <a:gd name="T7" fmla="*/ 291 h 587"/>
                <a:gd name="T8" fmla="*/ 216 w 379"/>
                <a:gd name="T9" fmla="*/ 406 h 587"/>
                <a:gd name="T10" fmla="*/ 148 w 379"/>
                <a:gd name="T11" fmla="*/ 386 h 587"/>
                <a:gd name="T12" fmla="*/ 104 w 379"/>
                <a:gd name="T13" fmla="*/ 266 h 587"/>
                <a:gd name="T14" fmla="*/ 9 w 379"/>
                <a:gd name="T15" fmla="*/ 243 h 587"/>
                <a:gd name="T16" fmla="*/ 45 w 379"/>
                <a:gd name="T17" fmla="*/ 0 h 5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79"/>
                <a:gd name="T28" fmla="*/ 0 h 587"/>
                <a:gd name="T29" fmla="*/ 379 w 379"/>
                <a:gd name="T30" fmla="*/ 587 h 5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79" h="587">
                  <a:moveTo>
                    <a:pt x="59" y="0"/>
                  </a:moveTo>
                  <a:cubicBezTo>
                    <a:pt x="59" y="0"/>
                    <a:pt x="0" y="359"/>
                    <a:pt x="118" y="289"/>
                  </a:cubicBezTo>
                  <a:cubicBezTo>
                    <a:pt x="235" y="219"/>
                    <a:pt x="169" y="307"/>
                    <a:pt x="169" y="307"/>
                  </a:cubicBezTo>
                  <a:cubicBezTo>
                    <a:pt x="316" y="381"/>
                    <a:pt x="316" y="381"/>
                    <a:pt x="316" y="381"/>
                  </a:cubicBezTo>
                  <a:cubicBezTo>
                    <a:pt x="316" y="381"/>
                    <a:pt x="379" y="521"/>
                    <a:pt x="283" y="532"/>
                  </a:cubicBezTo>
                  <a:cubicBezTo>
                    <a:pt x="188" y="543"/>
                    <a:pt x="188" y="587"/>
                    <a:pt x="195" y="506"/>
                  </a:cubicBezTo>
                  <a:cubicBezTo>
                    <a:pt x="202" y="425"/>
                    <a:pt x="206" y="337"/>
                    <a:pt x="136" y="348"/>
                  </a:cubicBezTo>
                  <a:cubicBezTo>
                    <a:pt x="66" y="359"/>
                    <a:pt x="11" y="359"/>
                    <a:pt x="11" y="318"/>
                  </a:cubicBezTo>
                  <a:cubicBezTo>
                    <a:pt x="11" y="278"/>
                    <a:pt x="15" y="103"/>
                    <a:pt x="59" y="0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6" name="Freeform 30"/>
            <p:cNvSpPr>
              <a:spLocks/>
            </p:cNvSpPr>
            <p:nvPr/>
          </p:nvSpPr>
          <p:spPr bwMode="auto">
            <a:xfrm>
              <a:off x="2057" y="2130"/>
              <a:ext cx="294" cy="805"/>
            </a:xfrm>
            <a:custGeom>
              <a:avLst/>
              <a:gdLst>
                <a:gd name="T0" fmla="*/ 21 w 337"/>
                <a:gd name="T1" fmla="*/ 296 h 923"/>
                <a:gd name="T2" fmla="*/ 49 w 337"/>
                <a:gd name="T3" fmla="*/ 390 h 923"/>
                <a:gd name="T4" fmla="*/ 131 w 337"/>
                <a:gd name="T5" fmla="*/ 311 h 923"/>
                <a:gd name="T6" fmla="*/ 51 w 337"/>
                <a:gd name="T7" fmla="*/ 0 h 923"/>
                <a:gd name="T8" fmla="*/ 110 w 337"/>
                <a:gd name="T9" fmla="*/ 389 h 923"/>
                <a:gd name="T10" fmla="*/ 73 w 337"/>
                <a:gd name="T11" fmla="*/ 408 h 923"/>
                <a:gd name="T12" fmla="*/ 90 w 337"/>
                <a:gd name="T13" fmla="*/ 481 h 923"/>
                <a:gd name="T14" fmla="*/ 76 w 337"/>
                <a:gd name="T15" fmla="*/ 529 h 923"/>
                <a:gd name="T16" fmla="*/ 101 w 337"/>
                <a:gd name="T17" fmla="*/ 665 h 923"/>
                <a:gd name="T18" fmla="*/ 0 w 337"/>
                <a:gd name="T19" fmla="*/ 473 h 923"/>
                <a:gd name="T20" fmla="*/ 21 w 337"/>
                <a:gd name="T21" fmla="*/ 296 h 9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7"/>
                <a:gd name="T34" fmla="*/ 0 h 923"/>
                <a:gd name="T35" fmla="*/ 337 w 337"/>
                <a:gd name="T36" fmla="*/ 923 h 9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7" h="923">
                  <a:moveTo>
                    <a:pt x="27" y="389"/>
                  </a:moveTo>
                  <a:cubicBezTo>
                    <a:pt x="27" y="389"/>
                    <a:pt x="60" y="517"/>
                    <a:pt x="64" y="512"/>
                  </a:cubicBezTo>
                  <a:cubicBezTo>
                    <a:pt x="88" y="481"/>
                    <a:pt x="175" y="458"/>
                    <a:pt x="172" y="409"/>
                  </a:cubicBezTo>
                  <a:cubicBezTo>
                    <a:pt x="170" y="372"/>
                    <a:pt x="188" y="199"/>
                    <a:pt x="67" y="0"/>
                  </a:cubicBezTo>
                  <a:cubicBezTo>
                    <a:pt x="67" y="0"/>
                    <a:pt x="337" y="361"/>
                    <a:pt x="144" y="511"/>
                  </a:cubicBezTo>
                  <a:cubicBezTo>
                    <a:pt x="121" y="529"/>
                    <a:pt x="118" y="511"/>
                    <a:pt x="96" y="537"/>
                  </a:cubicBezTo>
                  <a:cubicBezTo>
                    <a:pt x="74" y="563"/>
                    <a:pt x="114" y="610"/>
                    <a:pt x="118" y="633"/>
                  </a:cubicBezTo>
                  <a:cubicBezTo>
                    <a:pt x="122" y="655"/>
                    <a:pt x="96" y="622"/>
                    <a:pt x="100" y="695"/>
                  </a:cubicBezTo>
                  <a:cubicBezTo>
                    <a:pt x="103" y="769"/>
                    <a:pt x="92" y="827"/>
                    <a:pt x="133" y="875"/>
                  </a:cubicBezTo>
                  <a:cubicBezTo>
                    <a:pt x="173" y="923"/>
                    <a:pt x="78" y="912"/>
                    <a:pt x="0" y="622"/>
                  </a:cubicBezTo>
                  <a:cubicBezTo>
                    <a:pt x="0" y="622"/>
                    <a:pt x="49" y="517"/>
                    <a:pt x="27" y="389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7" name="Freeform 31"/>
            <p:cNvSpPr>
              <a:spLocks/>
            </p:cNvSpPr>
            <p:nvPr/>
          </p:nvSpPr>
          <p:spPr bwMode="auto">
            <a:xfrm>
              <a:off x="1911" y="2751"/>
              <a:ext cx="471" cy="384"/>
            </a:xfrm>
            <a:custGeom>
              <a:avLst/>
              <a:gdLst>
                <a:gd name="T0" fmla="*/ 113 w 395"/>
                <a:gd name="T1" fmla="*/ 0 h 321"/>
                <a:gd name="T2" fmla="*/ 209 w 395"/>
                <a:gd name="T3" fmla="*/ 153 h 321"/>
                <a:gd name="T4" fmla="*/ 303 w 395"/>
                <a:gd name="T5" fmla="*/ 287 h 321"/>
                <a:gd name="T6" fmla="*/ 358 w 395"/>
                <a:gd name="T7" fmla="*/ 318 h 321"/>
                <a:gd name="T8" fmla="*/ 432 w 395"/>
                <a:gd name="T9" fmla="*/ 349 h 321"/>
                <a:gd name="T10" fmla="*/ 562 w 395"/>
                <a:gd name="T11" fmla="*/ 254 h 321"/>
                <a:gd name="T12" fmla="*/ 492 w 395"/>
                <a:gd name="T13" fmla="*/ 372 h 321"/>
                <a:gd name="T14" fmla="*/ 358 w 395"/>
                <a:gd name="T15" fmla="*/ 429 h 321"/>
                <a:gd name="T16" fmla="*/ 175 w 395"/>
                <a:gd name="T17" fmla="*/ 372 h 321"/>
                <a:gd name="T18" fmla="*/ 82 w 395"/>
                <a:gd name="T19" fmla="*/ 191 h 321"/>
                <a:gd name="T20" fmla="*/ 68 w 395"/>
                <a:gd name="T21" fmla="*/ 100 h 321"/>
                <a:gd name="T22" fmla="*/ 113 w 395"/>
                <a:gd name="T23" fmla="*/ 0 h 3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95"/>
                <a:gd name="T37" fmla="*/ 0 h 321"/>
                <a:gd name="T38" fmla="*/ 395 w 395"/>
                <a:gd name="T39" fmla="*/ 321 h 32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95" h="321">
                  <a:moveTo>
                    <a:pt x="80" y="0"/>
                  </a:moveTo>
                  <a:cubicBezTo>
                    <a:pt x="80" y="0"/>
                    <a:pt x="136" y="121"/>
                    <a:pt x="147" y="107"/>
                  </a:cubicBezTo>
                  <a:cubicBezTo>
                    <a:pt x="173" y="145"/>
                    <a:pt x="195" y="182"/>
                    <a:pt x="213" y="201"/>
                  </a:cubicBezTo>
                  <a:cubicBezTo>
                    <a:pt x="231" y="220"/>
                    <a:pt x="237" y="215"/>
                    <a:pt x="252" y="222"/>
                  </a:cubicBezTo>
                  <a:cubicBezTo>
                    <a:pt x="252" y="222"/>
                    <a:pt x="274" y="265"/>
                    <a:pt x="304" y="244"/>
                  </a:cubicBezTo>
                  <a:cubicBezTo>
                    <a:pt x="335" y="222"/>
                    <a:pt x="395" y="177"/>
                    <a:pt x="395" y="177"/>
                  </a:cubicBezTo>
                  <a:cubicBezTo>
                    <a:pt x="395" y="177"/>
                    <a:pt x="346" y="249"/>
                    <a:pt x="346" y="260"/>
                  </a:cubicBezTo>
                  <a:cubicBezTo>
                    <a:pt x="346" y="270"/>
                    <a:pt x="274" y="321"/>
                    <a:pt x="252" y="300"/>
                  </a:cubicBezTo>
                  <a:cubicBezTo>
                    <a:pt x="231" y="278"/>
                    <a:pt x="228" y="233"/>
                    <a:pt x="123" y="260"/>
                  </a:cubicBezTo>
                  <a:cubicBezTo>
                    <a:pt x="123" y="260"/>
                    <a:pt x="115" y="147"/>
                    <a:pt x="58" y="134"/>
                  </a:cubicBezTo>
                  <a:cubicBezTo>
                    <a:pt x="2" y="121"/>
                    <a:pt x="0" y="83"/>
                    <a:pt x="48" y="70"/>
                  </a:cubicBezTo>
                  <a:cubicBezTo>
                    <a:pt x="96" y="56"/>
                    <a:pt x="69" y="25"/>
                    <a:pt x="8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CFE1F5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8" name="Freeform 32"/>
            <p:cNvSpPr>
              <a:spLocks/>
            </p:cNvSpPr>
            <p:nvPr/>
          </p:nvSpPr>
          <p:spPr bwMode="auto">
            <a:xfrm>
              <a:off x="1161" y="3318"/>
              <a:ext cx="814" cy="591"/>
            </a:xfrm>
            <a:custGeom>
              <a:avLst/>
              <a:gdLst>
                <a:gd name="T0" fmla="*/ 599 w 933"/>
                <a:gd name="T1" fmla="*/ 0 h 678"/>
                <a:gd name="T2" fmla="*/ 694 w 933"/>
                <a:gd name="T3" fmla="*/ 153 h 678"/>
                <a:gd name="T4" fmla="*/ 662 w 933"/>
                <a:gd name="T5" fmla="*/ 223 h 678"/>
                <a:gd name="T6" fmla="*/ 605 w 933"/>
                <a:gd name="T7" fmla="*/ 317 h 678"/>
                <a:gd name="T8" fmla="*/ 461 w 933"/>
                <a:gd name="T9" fmla="*/ 369 h 678"/>
                <a:gd name="T10" fmla="*/ 377 w 933"/>
                <a:gd name="T11" fmla="*/ 385 h 678"/>
                <a:gd name="T12" fmla="*/ 257 w 933"/>
                <a:gd name="T13" fmla="*/ 399 h 678"/>
                <a:gd name="T14" fmla="*/ 112 w 933"/>
                <a:gd name="T15" fmla="*/ 367 h 678"/>
                <a:gd name="T16" fmla="*/ 410 w 933"/>
                <a:gd name="T17" fmla="*/ 307 h 678"/>
                <a:gd name="T18" fmla="*/ 599 w 933"/>
                <a:gd name="T19" fmla="*/ 0 h 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33"/>
                <a:gd name="T31" fmla="*/ 0 h 678"/>
                <a:gd name="T32" fmla="*/ 933 w 933"/>
                <a:gd name="T33" fmla="*/ 678 h 67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33" h="678">
                  <a:moveTo>
                    <a:pt x="786" y="0"/>
                  </a:moveTo>
                  <a:cubicBezTo>
                    <a:pt x="786" y="0"/>
                    <a:pt x="815" y="312"/>
                    <a:pt x="911" y="202"/>
                  </a:cubicBezTo>
                  <a:cubicBezTo>
                    <a:pt x="911" y="202"/>
                    <a:pt x="933" y="253"/>
                    <a:pt x="870" y="294"/>
                  </a:cubicBezTo>
                  <a:cubicBezTo>
                    <a:pt x="808" y="334"/>
                    <a:pt x="795" y="418"/>
                    <a:pt x="795" y="418"/>
                  </a:cubicBezTo>
                  <a:cubicBezTo>
                    <a:pt x="795" y="418"/>
                    <a:pt x="617" y="453"/>
                    <a:pt x="605" y="485"/>
                  </a:cubicBezTo>
                  <a:cubicBezTo>
                    <a:pt x="593" y="520"/>
                    <a:pt x="578" y="678"/>
                    <a:pt x="495" y="507"/>
                  </a:cubicBezTo>
                  <a:cubicBezTo>
                    <a:pt x="495" y="507"/>
                    <a:pt x="392" y="548"/>
                    <a:pt x="337" y="525"/>
                  </a:cubicBezTo>
                  <a:cubicBezTo>
                    <a:pt x="282" y="503"/>
                    <a:pt x="294" y="535"/>
                    <a:pt x="147" y="483"/>
                  </a:cubicBezTo>
                  <a:cubicBezTo>
                    <a:pt x="0" y="432"/>
                    <a:pt x="466" y="570"/>
                    <a:pt x="539" y="404"/>
                  </a:cubicBezTo>
                  <a:cubicBezTo>
                    <a:pt x="539" y="404"/>
                    <a:pt x="764" y="533"/>
                    <a:pt x="786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CFE1F5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49" name="Freeform 33"/>
            <p:cNvSpPr>
              <a:spLocks/>
            </p:cNvSpPr>
            <p:nvPr/>
          </p:nvSpPr>
          <p:spPr bwMode="auto">
            <a:xfrm>
              <a:off x="1180" y="3291"/>
              <a:ext cx="535" cy="450"/>
            </a:xfrm>
            <a:custGeom>
              <a:avLst/>
              <a:gdLst>
                <a:gd name="T0" fmla="*/ 408 w 614"/>
                <a:gd name="T1" fmla="*/ 155 h 515"/>
                <a:gd name="T2" fmla="*/ 466 w 614"/>
                <a:gd name="T3" fmla="*/ 278 h 515"/>
                <a:gd name="T4" fmla="*/ 385 w 614"/>
                <a:gd name="T5" fmla="*/ 259 h 515"/>
                <a:gd name="T6" fmla="*/ 232 w 614"/>
                <a:gd name="T7" fmla="*/ 301 h 515"/>
                <a:gd name="T8" fmla="*/ 123 w 614"/>
                <a:gd name="T9" fmla="*/ 301 h 515"/>
                <a:gd name="T10" fmla="*/ 0 w 614"/>
                <a:gd name="T11" fmla="*/ 256 h 515"/>
                <a:gd name="T12" fmla="*/ 240 w 614"/>
                <a:gd name="T13" fmla="*/ 152 h 515"/>
                <a:gd name="T14" fmla="*/ 53 w 614"/>
                <a:gd name="T15" fmla="*/ 33 h 515"/>
                <a:gd name="T16" fmla="*/ 254 w 614"/>
                <a:gd name="T17" fmla="*/ 87 h 515"/>
                <a:gd name="T18" fmla="*/ 408 w 614"/>
                <a:gd name="T19" fmla="*/ 155 h 5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4"/>
                <a:gd name="T31" fmla="*/ 0 h 515"/>
                <a:gd name="T32" fmla="*/ 614 w 614"/>
                <a:gd name="T33" fmla="*/ 515 h 5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4" h="515">
                  <a:moveTo>
                    <a:pt x="537" y="202"/>
                  </a:moveTo>
                  <a:cubicBezTo>
                    <a:pt x="537" y="202"/>
                    <a:pt x="559" y="416"/>
                    <a:pt x="614" y="364"/>
                  </a:cubicBezTo>
                  <a:cubicBezTo>
                    <a:pt x="614" y="364"/>
                    <a:pt x="566" y="482"/>
                    <a:pt x="507" y="339"/>
                  </a:cubicBezTo>
                  <a:cubicBezTo>
                    <a:pt x="507" y="339"/>
                    <a:pt x="452" y="515"/>
                    <a:pt x="305" y="394"/>
                  </a:cubicBezTo>
                  <a:cubicBezTo>
                    <a:pt x="305" y="394"/>
                    <a:pt x="279" y="372"/>
                    <a:pt x="162" y="394"/>
                  </a:cubicBezTo>
                  <a:cubicBezTo>
                    <a:pt x="162" y="394"/>
                    <a:pt x="143" y="430"/>
                    <a:pt x="0" y="335"/>
                  </a:cubicBezTo>
                  <a:cubicBezTo>
                    <a:pt x="0" y="335"/>
                    <a:pt x="334" y="397"/>
                    <a:pt x="316" y="199"/>
                  </a:cubicBezTo>
                  <a:cubicBezTo>
                    <a:pt x="298" y="0"/>
                    <a:pt x="151" y="70"/>
                    <a:pt x="70" y="44"/>
                  </a:cubicBezTo>
                  <a:cubicBezTo>
                    <a:pt x="70" y="44"/>
                    <a:pt x="287" y="4"/>
                    <a:pt x="334" y="114"/>
                  </a:cubicBezTo>
                  <a:cubicBezTo>
                    <a:pt x="334" y="114"/>
                    <a:pt x="459" y="401"/>
                    <a:pt x="537" y="202"/>
                  </a:cubicBezTo>
                  <a:close/>
                </a:path>
              </a:pathLst>
            </a:custGeom>
            <a:gradFill rotWithShape="1">
              <a:gsLst>
                <a:gs pos="0">
                  <a:srgbClr val="69A2E1"/>
                </a:gs>
                <a:gs pos="100000">
                  <a:srgbClr val="CFE1F5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0" name="Freeform 34"/>
            <p:cNvSpPr>
              <a:spLocks/>
            </p:cNvSpPr>
            <p:nvPr/>
          </p:nvSpPr>
          <p:spPr bwMode="auto">
            <a:xfrm>
              <a:off x="768" y="2920"/>
              <a:ext cx="158" cy="285"/>
            </a:xfrm>
            <a:custGeom>
              <a:avLst/>
              <a:gdLst>
                <a:gd name="T0" fmla="*/ 76 w 182"/>
                <a:gd name="T1" fmla="*/ 0 h 328"/>
                <a:gd name="T2" fmla="*/ 104 w 182"/>
                <a:gd name="T3" fmla="*/ 105 h 328"/>
                <a:gd name="T4" fmla="*/ 104 w 182"/>
                <a:gd name="T5" fmla="*/ 172 h 328"/>
                <a:gd name="T6" fmla="*/ 5 w 182"/>
                <a:gd name="T7" fmla="*/ 184 h 328"/>
                <a:gd name="T8" fmla="*/ 76 w 182"/>
                <a:gd name="T9" fmla="*/ 0 h 3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2"/>
                <a:gd name="T16" fmla="*/ 0 h 328"/>
                <a:gd name="T17" fmla="*/ 182 w 182"/>
                <a:gd name="T18" fmla="*/ 328 h 3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2" h="328">
                  <a:moveTo>
                    <a:pt x="101" y="0"/>
                  </a:moveTo>
                  <a:cubicBezTo>
                    <a:pt x="101" y="0"/>
                    <a:pt x="182" y="117"/>
                    <a:pt x="138" y="139"/>
                  </a:cubicBezTo>
                  <a:cubicBezTo>
                    <a:pt x="94" y="161"/>
                    <a:pt x="182" y="195"/>
                    <a:pt x="138" y="228"/>
                  </a:cubicBezTo>
                  <a:cubicBezTo>
                    <a:pt x="94" y="261"/>
                    <a:pt x="19" y="328"/>
                    <a:pt x="7" y="244"/>
                  </a:cubicBezTo>
                  <a:cubicBezTo>
                    <a:pt x="0" y="194"/>
                    <a:pt x="46" y="114"/>
                    <a:pt x="101" y="0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1" name="Freeform 35"/>
            <p:cNvSpPr>
              <a:spLocks/>
            </p:cNvSpPr>
            <p:nvPr/>
          </p:nvSpPr>
          <p:spPr bwMode="auto">
            <a:xfrm>
              <a:off x="1097" y="2186"/>
              <a:ext cx="443" cy="590"/>
            </a:xfrm>
            <a:custGeom>
              <a:avLst/>
              <a:gdLst>
                <a:gd name="T0" fmla="*/ 491 w 371"/>
                <a:gd name="T1" fmla="*/ 340 h 494"/>
                <a:gd name="T2" fmla="*/ 529 w 371"/>
                <a:gd name="T3" fmla="*/ 229 h 494"/>
                <a:gd name="T4" fmla="*/ 479 w 371"/>
                <a:gd name="T5" fmla="*/ 137 h 494"/>
                <a:gd name="T6" fmla="*/ 459 w 371"/>
                <a:gd name="T7" fmla="*/ 0 h 494"/>
                <a:gd name="T8" fmla="*/ 288 w 371"/>
                <a:gd name="T9" fmla="*/ 115 h 494"/>
                <a:gd name="T10" fmla="*/ 111 w 371"/>
                <a:gd name="T11" fmla="*/ 307 h 494"/>
                <a:gd name="T12" fmla="*/ 12 w 371"/>
                <a:gd name="T13" fmla="*/ 639 h 494"/>
                <a:gd name="T14" fmla="*/ 307 w 371"/>
                <a:gd name="T15" fmla="*/ 299 h 494"/>
                <a:gd name="T16" fmla="*/ 454 w 371"/>
                <a:gd name="T17" fmla="*/ 338 h 494"/>
                <a:gd name="T18" fmla="*/ 402 w 371"/>
                <a:gd name="T19" fmla="*/ 528 h 494"/>
                <a:gd name="T20" fmla="*/ 368 w 371"/>
                <a:gd name="T21" fmla="*/ 696 h 494"/>
                <a:gd name="T22" fmla="*/ 448 w 371"/>
                <a:gd name="T23" fmla="*/ 616 h 494"/>
                <a:gd name="T24" fmla="*/ 436 w 371"/>
                <a:gd name="T25" fmla="*/ 559 h 494"/>
                <a:gd name="T26" fmla="*/ 521 w 371"/>
                <a:gd name="T27" fmla="*/ 382 h 494"/>
                <a:gd name="T28" fmla="*/ 497 w 371"/>
                <a:gd name="T29" fmla="*/ 358 h 494"/>
                <a:gd name="T30" fmla="*/ 491 w 371"/>
                <a:gd name="T31" fmla="*/ 340 h 49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71"/>
                <a:gd name="T49" fmla="*/ 0 h 494"/>
                <a:gd name="T50" fmla="*/ 371 w 371"/>
                <a:gd name="T51" fmla="*/ 494 h 49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71" h="494">
                  <a:moveTo>
                    <a:pt x="344" y="239"/>
                  </a:moveTo>
                  <a:cubicBezTo>
                    <a:pt x="333" y="204"/>
                    <a:pt x="371" y="190"/>
                    <a:pt x="371" y="161"/>
                  </a:cubicBezTo>
                  <a:cubicBezTo>
                    <a:pt x="371" y="131"/>
                    <a:pt x="309" y="163"/>
                    <a:pt x="336" y="96"/>
                  </a:cubicBezTo>
                  <a:cubicBezTo>
                    <a:pt x="363" y="29"/>
                    <a:pt x="322" y="0"/>
                    <a:pt x="322" y="0"/>
                  </a:cubicBezTo>
                  <a:cubicBezTo>
                    <a:pt x="274" y="126"/>
                    <a:pt x="237" y="46"/>
                    <a:pt x="202" y="80"/>
                  </a:cubicBezTo>
                  <a:cubicBezTo>
                    <a:pt x="167" y="115"/>
                    <a:pt x="129" y="190"/>
                    <a:pt x="78" y="215"/>
                  </a:cubicBezTo>
                  <a:cubicBezTo>
                    <a:pt x="27" y="239"/>
                    <a:pt x="0" y="467"/>
                    <a:pt x="8" y="448"/>
                  </a:cubicBezTo>
                  <a:cubicBezTo>
                    <a:pt x="16" y="429"/>
                    <a:pt x="73" y="185"/>
                    <a:pt x="215" y="209"/>
                  </a:cubicBezTo>
                  <a:cubicBezTo>
                    <a:pt x="267" y="218"/>
                    <a:pt x="299" y="229"/>
                    <a:pt x="318" y="237"/>
                  </a:cubicBezTo>
                  <a:cubicBezTo>
                    <a:pt x="332" y="258"/>
                    <a:pt x="307" y="348"/>
                    <a:pt x="282" y="370"/>
                  </a:cubicBezTo>
                  <a:cubicBezTo>
                    <a:pt x="256" y="395"/>
                    <a:pt x="229" y="483"/>
                    <a:pt x="258" y="488"/>
                  </a:cubicBezTo>
                  <a:cubicBezTo>
                    <a:pt x="288" y="494"/>
                    <a:pt x="322" y="416"/>
                    <a:pt x="314" y="432"/>
                  </a:cubicBezTo>
                  <a:cubicBezTo>
                    <a:pt x="306" y="448"/>
                    <a:pt x="269" y="405"/>
                    <a:pt x="306" y="392"/>
                  </a:cubicBezTo>
                  <a:cubicBezTo>
                    <a:pt x="355" y="387"/>
                    <a:pt x="365" y="268"/>
                    <a:pt x="365" y="268"/>
                  </a:cubicBezTo>
                  <a:cubicBezTo>
                    <a:pt x="365" y="268"/>
                    <a:pt x="353" y="253"/>
                    <a:pt x="348" y="251"/>
                  </a:cubicBezTo>
                  <a:cubicBezTo>
                    <a:pt x="348" y="249"/>
                    <a:pt x="345" y="245"/>
                    <a:pt x="344" y="239"/>
                  </a:cubicBezTo>
                  <a:close/>
                </a:path>
              </a:pathLst>
            </a:custGeom>
            <a:solidFill>
              <a:srgbClr val="CFE1F5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3452" name="Freeform 36"/>
            <p:cNvSpPr>
              <a:spLocks noEditPoints="1"/>
            </p:cNvSpPr>
            <p:nvPr/>
          </p:nvSpPr>
          <p:spPr bwMode="auto">
            <a:xfrm>
              <a:off x="1651" y="1820"/>
              <a:ext cx="873" cy="1074"/>
            </a:xfrm>
            <a:custGeom>
              <a:avLst/>
              <a:gdLst>
                <a:gd name="T0" fmla="*/ 345 w 1003"/>
                <a:gd name="T1" fmla="*/ 417 h 1231"/>
                <a:gd name="T2" fmla="*/ 345 w 1003"/>
                <a:gd name="T3" fmla="*/ 417 h 1231"/>
                <a:gd name="T4" fmla="*/ 626 w 1003"/>
                <a:gd name="T5" fmla="*/ 414 h 1231"/>
                <a:gd name="T6" fmla="*/ 606 w 1003"/>
                <a:gd name="T7" fmla="*/ 284 h 1231"/>
                <a:gd name="T8" fmla="*/ 504 w 1003"/>
                <a:gd name="T9" fmla="*/ 83 h 1231"/>
                <a:gd name="T10" fmla="*/ 433 w 1003"/>
                <a:gd name="T11" fmla="*/ 0 h 1231"/>
                <a:gd name="T12" fmla="*/ 23 w 1003"/>
                <a:gd name="T13" fmla="*/ 1 h 1231"/>
                <a:gd name="T14" fmla="*/ 84 w 1003"/>
                <a:gd name="T15" fmla="*/ 38 h 1231"/>
                <a:gd name="T16" fmla="*/ 0 w 1003"/>
                <a:gd name="T17" fmla="*/ 14 h 1231"/>
                <a:gd name="T18" fmla="*/ 57 w 1003"/>
                <a:gd name="T19" fmla="*/ 273 h 1231"/>
                <a:gd name="T20" fmla="*/ 98 w 1003"/>
                <a:gd name="T21" fmla="*/ 51 h 1231"/>
                <a:gd name="T22" fmla="*/ 116 w 1003"/>
                <a:gd name="T23" fmla="*/ 69 h 1231"/>
                <a:gd name="T24" fmla="*/ 169 w 1003"/>
                <a:gd name="T25" fmla="*/ 128 h 1231"/>
                <a:gd name="T26" fmla="*/ 180 w 1003"/>
                <a:gd name="T27" fmla="*/ 279 h 1231"/>
                <a:gd name="T28" fmla="*/ 227 w 1003"/>
                <a:gd name="T29" fmla="*/ 229 h 1231"/>
                <a:gd name="T30" fmla="*/ 250 w 1003"/>
                <a:gd name="T31" fmla="*/ 44 h 1231"/>
                <a:gd name="T32" fmla="*/ 313 w 1003"/>
                <a:gd name="T33" fmla="*/ 80 h 1231"/>
                <a:gd name="T34" fmla="*/ 342 w 1003"/>
                <a:gd name="T35" fmla="*/ 279 h 1231"/>
                <a:gd name="T36" fmla="*/ 345 w 1003"/>
                <a:gd name="T37" fmla="*/ 417 h 1231"/>
                <a:gd name="T38" fmla="*/ 423 w 1003"/>
                <a:gd name="T39" fmla="*/ 467 h 1231"/>
                <a:gd name="T40" fmla="*/ 547 w 1003"/>
                <a:gd name="T41" fmla="*/ 715 h 1231"/>
                <a:gd name="T42" fmla="*/ 682 w 1003"/>
                <a:gd name="T43" fmla="*/ 819 h 1231"/>
                <a:gd name="T44" fmla="*/ 626 w 1003"/>
                <a:gd name="T45" fmla="*/ 414 h 123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3"/>
                <a:gd name="T70" fmla="*/ 0 h 1231"/>
                <a:gd name="T71" fmla="*/ 1003 w 1003"/>
                <a:gd name="T72" fmla="*/ 1231 h 123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3" h="1231">
                  <a:moveTo>
                    <a:pt x="455" y="548"/>
                  </a:moveTo>
                  <a:cubicBezTo>
                    <a:pt x="455" y="548"/>
                    <a:pt x="455" y="548"/>
                    <a:pt x="455" y="548"/>
                  </a:cubicBezTo>
                  <a:moveTo>
                    <a:pt x="826" y="543"/>
                  </a:moveTo>
                  <a:cubicBezTo>
                    <a:pt x="775" y="481"/>
                    <a:pt x="819" y="412"/>
                    <a:pt x="800" y="374"/>
                  </a:cubicBezTo>
                  <a:cubicBezTo>
                    <a:pt x="800" y="374"/>
                    <a:pt x="717" y="418"/>
                    <a:pt x="665" y="109"/>
                  </a:cubicBezTo>
                  <a:cubicBezTo>
                    <a:pt x="665" y="109"/>
                    <a:pt x="692" y="0"/>
                    <a:pt x="571" y="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1"/>
                    <a:pt x="66" y="12"/>
                    <a:pt x="111" y="51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128" y="300"/>
                    <a:pt x="76" y="359"/>
                  </a:cubicBezTo>
                  <a:cubicBezTo>
                    <a:pt x="26" y="417"/>
                    <a:pt x="196" y="292"/>
                    <a:pt x="130" y="68"/>
                  </a:cubicBezTo>
                  <a:cubicBezTo>
                    <a:pt x="138" y="75"/>
                    <a:pt x="146" y="83"/>
                    <a:pt x="153" y="91"/>
                  </a:cubicBezTo>
                  <a:cubicBezTo>
                    <a:pt x="153" y="91"/>
                    <a:pt x="223" y="102"/>
                    <a:pt x="223" y="168"/>
                  </a:cubicBezTo>
                  <a:cubicBezTo>
                    <a:pt x="223" y="234"/>
                    <a:pt x="238" y="367"/>
                    <a:pt x="238" y="367"/>
                  </a:cubicBezTo>
                  <a:cubicBezTo>
                    <a:pt x="238" y="367"/>
                    <a:pt x="286" y="344"/>
                    <a:pt x="300" y="300"/>
                  </a:cubicBezTo>
                  <a:cubicBezTo>
                    <a:pt x="315" y="256"/>
                    <a:pt x="367" y="87"/>
                    <a:pt x="330" y="58"/>
                  </a:cubicBezTo>
                  <a:cubicBezTo>
                    <a:pt x="293" y="28"/>
                    <a:pt x="414" y="32"/>
                    <a:pt x="414" y="105"/>
                  </a:cubicBezTo>
                  <a:cubicBezTo>
                    <a:pt x="414" y="179"/>
                    <a:pt x="477" y="293"/>
                    <a:pt x="451" y="367"/>
                  </a:cubicBezTo>
                  <a:cubicBezTo>
                    <a:pt x="432" y="422"/>
                    <a:pt x="458" y="506"/>
                    <a:pt x="455" y="548"/>
                  </a:cubicBezTo>
                  <a:cubicBezTo>
                    <a:pt x="501" y="510"/>
                    <a:pt x="603" y="459"/>
                    <a:pt x="558" y="613"/>
                  </a:cubicBezTo>
                  <a:cubicBezTo>
                    <a:pt x="495" y="826"/>
                    <a:pt x="673" y="966"/>
                    <a:pt x="723" y="940"/>
                  </a:cubicBezTo>
                  <a:cubicBezTo>
                    <a:pt x="773" y="914"/>
                    <a:pt x="687" y="1231"/>
                    <a:pt x="900" y="1076"/>
                  </a:cubicBezTo>
                  <a:cubicBezTo>
                    <a:pt x="900" y="1076"/>
                    <a:pt x="1003" y="756"/>
                    <a:pt x="826" y="543"/>
                  </a:cubicBezTo>
                  <a:close/>
                </a:path>
              </a:pathLst>
            </a:custGeom>
            <a:gradFill rotWithShape="1">
              <a:gsLst>
                <a:gs pos="0">
                  <a:srgbClr val="002D52"/>
                </a:gs>
                <a:gs pos="100000">
                  <a:srgbClr val="0061B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03431" name="Line 37"/>
          <p:cNvSpPr>
            <a:spLocks noChangeShapeType="1"/>
          </p:cNvSpPr>
          <p:nvPr/>
        </p:nvSpPr>
        <p:spPr bwMode="auto">
          <a:xfrm>
            <a:off x="2362200" y="1804988"/>
            <a:ext cx="6413500" cy="0"/>
          </a:xfrm>
          <a:prstGeom prst="line">
            <a:avLst/>
          </a:prstGeom>
          <a:noFill/>
          <a:ln w="28575">
            <a:solidFill>
              <a:srgbClr val="777777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432" name="Line 38"/>
          <p:cNvSpPr>
            <a:spLocks noChangeShapeType="1"/>
          </p:cNvSpPr>
          <p:nvPr/>
        </p:nvSpPr>
        <p:spPr bwMode="auto">
          <a:xfrm>
            <a:off x="3987800" y="2889250"/>
            <a:ext cx="47879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433" name="Line 39"/>
          <p:cNvSpPr>
            <a:spLocks noChangeShapeType="1"/>
          </p:cNvSpPr>
          <p:nvPr/>
        </p:nvSpPr>
        <p:spPr bwMode="auto">
          <a:xfrm>
            <a:off x="3276600" y="6200775"/>
            <a:ext cx="5499100" cy="0"/>
          </a:xfrm>
          <a:prstGeom prst="line">
            <a:avLst/>
          </a:prstGeom>
          <a:noFill/>
          <a:ln w="28575">
            <a:solidFill>
              <a:srgbClr val="FFFF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93320" name="AutoShape 40"/>
          <p:cNvSpPr>
            <a:spLocks noChangeArrowheads="1"/>
          </p:cNvSpPr>
          <p:nvPr/>
        </p:nvSpPr>
        <p:spPr bwMode="auto">
          <a:xfrm>
            <a:off x="4724400" y="1804988"/>
            <a:ext cx="414338" cy="1035050"/>
          </a:xfrm>
          <a:prstGeom prst="upDownArrow">
            <a:avLst>
              <a:gd name="adj1" fmla="val 50000"/>
              <a:gd name="adj2" fmla="val 49962"/>
            </a:avLst>
          </a:prstGeom>
          <a:gradFill rotWithShape="1">
            <a:gsLst>
              <a:gs pos="0">
                <a:srgbClr val="18477A"/>
              </a:gs>
              <a:gs pos="50000">
                <a:srgbClr val="266FC0"/>
              </a:gs>
              <a:gs pos="100000">
                <a:srgbClr val="18477A"/>
              </a:gs>
            </a:gsLst>
            <a:lin ang="540000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777777">
                <a:alpha val="50000"/>
              </a:srgbClr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993321" name="AutoShape 41"/>
          <p:cNvSpPr>
            <a:spLocks noChangeArrowheads="1"/>
          </p:cNvSpPr>
          <p:nvPr/>
        </p:nvSpPr>
        <p:spPr bwMode="auto">
          <a:xfrm>
            <a:off x="4724400" y="2997200"/>
            <a:ext cx="414338" cy="3081338"/>
          </a:xfrm>
          <a:prstGeom prst="upDownArrow">
            <a:avLst>
              <a:gd name="adj1" fmla="val 50194"/>
              <a:gd name="adj2" fmla="val 60148"/>
            </a:avLst>
          </a:prstGeom>
          <a:gradFill rotWithShape="1">
            <a:gsLst>
              <a:gs pos="0">
                <a:srgbClr val="969696"/>
              </a:gs>
              <a:gs pos="50000">
                <a:srgbClr val="969696">
                  <a:gamma/>
                  <a:tint val="18039"/>
                  <a:invGamma/>
                </a:srgbClr>
              </a:gs>
              <a:gs pos="100000">
                <a:srgbClr val="969696"/>
              </a:gs>
            </a:gsLst>
            <a:lin ang="5400000" scaled="1"/>
          </a:gradFill>
          <a:ln w="19050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777777">
                <a:alpha val="50000"/>
              </a:srgbClr>
            </a:outerShdw>
          </a:effectLst>
        </p:spPr>
        <p:txBody>
          <a:bodyPr vert="eaVert" wrap="none" anchor="ctr"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436" name="Rectangle 42"/>
          <p:cNvSpPr>
            <a:spLocks noChangeArrowheads="1"/>
          </p:cNvSpPr>
          <p:nvPr/>
        </p:nvSpPr>
        <p:spPr bwMode="auto">
          <a:xfrm>
            <a:off x="5695950" y="1882775"/>
            <a:ext cx="31384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>
                <a:solidFill>
                  <a:srgbClr val="000000"/>
                </a:solidFill>
                <a:cs typeface="MS PGothic"/>
              </a:rPr>
              <a:t>Реализуемый сегодня потенциал в данном клиентском сегменте</a:t>
            </a:r>
            <a:endParaRPr lang="en-US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3437" name="Rectangle 43"/>
          <p:cNvSpPr>
            <a:spLocks noChangeArrowheads="1"/>
          </p:cNvSpPr>
          <p:nvPr/>
        </p:nvSpPr>
        <p:spPr bwMode="auto">
          <a:xfrm>
            <a:off x="5695950" y="2997200"/>
            <a:ext cx="3336925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buFont typeface="Wingdings" pitchFamily="2" charset="2"/>
              <a:buNone/>
            </a:pPr>
            <a:r>
              <a:rPr lang="ru-RU" sz="1800">
                <a:solidFill>
                  <a:srgbClr val="FFFFFF"/>
                </a:solidFill>
                <a:cs typeface="MS PGothic"/>
              </a:rPr>
              <a:t>Нереализованный потенциал:</a:t>
            </a:r>
          </a:p>
          <a:p>
            <a:pPr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buFont typeface="Wingdings" pitchFamily="2" charset="2"/>
              <a:buNone/>
            </a:pPr>
            <a:r>
              <a:rPr lang="ru-RU" sz="1800">
                <a:solidFill>
                  <a:srgbClr val="FFFFFF"/>
                </a:solidFill>
                <a:cs typeface="MS PGothic"/>
              </a:rPr>
              <a:t>1. Банк определяет срок кредита </a:t>
            </a:r>
            <a:r>
              <a:rPr lang="en-US" sz="1800">
                <a:solidFill>
                  <a:srgbClr val="FFFFFF"/>
                </a:solidFill>
                <a:cs typeface="MS PGothic"/>
                <a:sym typeface="Wingdings" pitchFamily="2" charset="2"/>
              </a:rPr>
              <a:t> </a:t>
            </a:r>
            <a:r>
              <a:rPr lang="ru-RU" sz="1800">
                <a:solidFill>
                  <a:srgbClr val="FFFFFF"/>
                </a:solidFill>
                <a:cs typeface="MS PGothic"/>
                <a:sym typeface="Wingdings" pitchFamily="2" charset="2"/>
              </a:rPr>
              <a:t>повторная продажа м.б. через 1, 2, 3, 5 лет;</a:t>
            </a:r>
          </a:p>
          <a:p>
            <a:pPr>
              <a:lnSpc>
                <a:spcPct val="95000"/>
              </a:lnSpc>
              <a:spcAft>
                <a:spcPct val="40000"/>
              </a:spcAft>
              <a:buClr>
                <a:srgbClr val="292929"/>
              </a:buClr>
              <a:buFont typeface="Wingdings" pitchFamily="2" charset="2"/>
              <a:buNone/>
            </a:pPr>
            <a:r>
              <a:rPr lang="ru-RU" sz="1800">
                <a:solidFill>
                  <a:srgbClr val="FFFFFF"/>
                </a:solidFill>
                <a:cs typeface="MS PGothic"/>
              </a:rPr>
              <a:t>2. Часть клиентов (бОльшая) вообще не охвачена предложением банка (даже при максимальной субвенции, 0% р.а.)</a:t>
            </a:r>
            <a:endParaRPr lang="en-US" sz="180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993324" name="Text Box 44"/>
          <p:cNvSpPr txBox="1">
            <a:spLocks noChangeArrowheads="1"/>
          </p:cNvSpPr>
          <p:nvPr/>
        </p:nvSpPr>
        <p:spPr bwMode="auto">
          <a:xfrm>
            <a:off x="3987800" y="2109788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noProof="1">
                <a:solidFill>
                  <a:srgbClr val="000000"/>
                </a:solidFill>
                <a:ea typeface="+mn-ea"/>
              </a:rPr>
              <a:t>20%</a:t>
            </a:r>
          </a:p>
        </p:txBody>
      </p:sp>
      <p:sp>
        <p:nvSpPr>
          <p:cNvPr id="993325" name="Text Box 45"/>
          <p:cNvSpPr txBox="1">
            <a:spLocks noChangeArrowheads="1"/>
          </p:cNvSpPr>
          <p:nvPr/>
        </p:nvSpPr>
        <p:spPr bwMode="auto">
          <a:xfrm>
            <a:off x="3987800" y="5073650"/>
            <a:ext cx="79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noProof="1">
                <a:solidFill>
                  <a:srgbClr val="000000"/>
                </a:solidFill>
                <a:ea typeface="+mn-ea"/>
              </a:rPr>
              <a:t>80%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3" name="Grafik 11" descr="sky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700213"/>
            <a:ext cx="9144000" cy="3529012"/>
            <a:chOff x="0" y="1071"/>
            <a:chExt cx="5760" cy="2223"/>
          </a:xfrm>
        </p:grpSpPr>
        <p:sp>
          <p:nvSpPr>
            <p:cNvPr id="13" name="Rechteck 12"/>
            <p:cNvSpPr/>
            <p:nvPr/>
          </p:nvSpPr>
          <p:spPr>
            <a:xfrm>
              <a:off x="0" y="1969"/>
              <a:ext cx="5760" cy="408"/>
            </a:xfrm>
            <a:prstGeom prst="rect">
              <a:avLst/>
            </a:prstGeom>
            <a:gradFill>
              <a:gsLst>
                <a:gs pos="0">
                  <a:srgbClr val="CBCBCB"/>
                </a:gs>
                <a:gs pos="3000">
                  <a:srgbClr val="5F5F5F"/>
                </a:gs>
                <a:gs pos="95000">
                  <a:srgbClr val="C0C0C0"/>
                </a:gs>
                <a:gs pos="100000">
                  <a:srgbClr val="FFFFFF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rgbClr val="FFFFFF"/>
                </a:solidFill>
                <a:ea typeface="MS PGothic"/>
                <a:cs typeface="MS PGothic"/>
              </a:endParaRPr>
            </a:p>
          </p:txBody>
        </p:sp>
        <p:sp>
          <p:nvSpPr>
            <p:cNvPr id="105476" name="Rechteck 13"/>
            <p:cNvSpPr>
              <a:spLocks noChangeArrowheads="1"/>
            </p:cNvSpPr>
            <p:nvPr/>
          </p:nvSpPr>
          <p:spPr bwMode="auto">
            <a:xfrm>
              <a:off x="5208" y="1969"/>
              <a:ext cx="90" cy="408"/>
            </a:xfrm>
            <a:prstGeom prst="rect">
              <a:avLst/>
            </a:prstGeom>
            <a:gradFill rotWithShape="0">
              <a:gsLst>
                <a:gs pos="0">
                  <a:schemeClr val="tx1">
                    <a:alpha val="46001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05477" name="Rechteck 13"/>
            <p:cNvSpPr>
              <a:spLocks noChangeArrowheads="1"/>
            </p:cNvSpPr>
            <p:nvPr/>
          </p:nvSpPr>
          <p:spPr bwMode="auto">
            <a:xfrm flipH="1">
              <a:off x="413" y="1969"/>
              <a:ext cx="90" cy="408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100000">
                  <a:schemeClr val="tx1">
                    <a:alpha val="46001"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521" y="1071"/>
              <a:ext cx="4672" cy="2223"/>
            </a:xfrm>
            <a:prstGeom prst="roundRect">
              <a:avLst>
                <a:gd name="adj" fmla="val 3968"/>
              </a:avLst>
            </a:prstGeom>
            <a:gradFill>
              <a:gsLst>
                <a:gs pos="0">
                  <a:srgbClr val="215A33"/>
                </a:gs>
                <a:gs pos="61000">
                  <a:srgbClr val="1A4628"/>
                </a:gs>
              </a:gsLst>
              <a:lin ang="2700000" scaled="0"/>
            </a:gradFill>
            <a:ln w="76200">
              <a:solidFill>
                <a:schemeClr val="bg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36000" anchor="ctr"/>
            <a:lstStyle/>
            <a:p>
              <a:pPr algn="ctr">
                <a:defRPr/>
              </a:pPr>
              <a:r>
                <a:rPr lang="en-US" sz="7200" b="1">
                  <a:solidFill>
                    <a:srgbClr val="FFFFFF"/>
                  </a:solidFill>
                  <a:ea typeface="MS PGothic"/>
                  <a:cs typeface="Arial" charset="0"/>
                </a:rPr>
                <a:t>FUTURE</a:t>
              </a:r>
            </a:p>
            <a:p>
              <a:pPr algn="ctr">
                <a:defRPr/>
              </a:pPr>
              <a:r>
                <a:rPr lang="en-US" sz="4400" b="1">
                  <a:solidFill>
                    <a:srgbClr val="FFFFFF"/>
                  </a:solidFill>
                  <a:ea typeface="MS PGothic"/>
                  <a:cs typeface="Arial" charset="0"/>
                </a:rPr>
                <a:t/>
              </a:r>
              <a:br>
                <a:rPr lang="en-US" sz="4400" b="1">
                  <a:solidFill>
                    <a:srgbClr val="FFFFFF"/>
                  </a:solidFill>
                  <a:ea typeface="MS PGothic"/>
                  <a:cs typeface="Arial" charset="0"/>
                </a:rPr>
              </a:br>
              <a:r>
                <a:rPr lang="en-US" sz="4400" b="1">
                  <a:solidFill>
                    <a:srgbClr val="FFFFFF"/>
                  </a:solidFill>
                  <a:ea typeface="MS PGothic"/>
                  <a:cs typeface="Arial" charset="0"/>
                </a:rPr>
                <a:t>NEXT EXIT</a:t>
              </a:r>
            </a:p>
          </p:txBody>
        </p:sp>
        <p:sp>
          <p:nvSpPr>
            <p:cNvPr id="105479" name="Freeform 6"/>
            <p:cNvSpPr>
              <a:spLocks/>
            </p:cNvSpPr>
            <p:nvPr/>
          </p:nvSpPr>
          <p:spPr bwMode="auto">
            <a:xfrm rot="2700000">
              <a:off x="4304" y="1799"/>
              <a:ext cx="525" cy="754"/>
            </a:xfrm>
            <a:custGeom>
              <a:avLst/>
              <a:gdLst>
                <a:gd name="T0" fmla="*/ 29341 w 10000"/>
                <a:gd name="T1" fmla="*/ 46717 h 10000"/>
                <a:gd name="T2" fmla="*/ 39436 w 10000"/>
                <a:gd name="T3" fmla="*/ 49081 h 10000"/>
                <a:gd name="T4" fmla="*/ 42724 w 10000"/>
                <a:gd name="T5" fmla="*/ 43686 h 10000"/>
                <a:gd name="T6" fmla="*/ 24297 w 10000"/>
                <a:gd name="T7" fmla="*/ 4890 h 10000"/>
                <a:gd name="T8" fmla="*/ 19954 w 10000"/>
                <a:gd name="T9" fmla="*/ 4890 h 10000"/>
                <a:gd name="T10" fmla="*/ 1291 w 10000"/>
                <a:gd name="T11" fmla="*/ 43686 h 10000"/>
                <a:gd name="T12" fmla="*/ 4693 w 10000"/>
                <a:gd name="T13" fmla="*/ 49252 h 10000"/>
                <a:gd name="T14" fmla="*/ 15139 w 10000"/>
                <a:gd name="T15" fmla="*/ 46717 h 10000"/>
                <a:gd name="T16" fmla="*/ 15139 w 10000"/>
                <a:gd name="T17" fmla="*/ 90223 h 10000"/>
                <a:gd name="T18" fmla="*/ 29341 w 10000"/>
                <a:gd name="T19" fmla="*/ 90223 h 10000"/>
                <a:gd name="T20" fmla="*/ 29341 w 10000"/>
                <a:gd name="T21" fmla="*/ 46717 h 100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00"/>
                <a:gd name="T34" fmla="*/ 0 h 10000"/>
                <a:gd name="T35" fmla="*/ 10000 w 10000"/>
                <a:gd name="T36" fmla="*/ 10000 h 100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00" h="10000">
                  <a:moveTo>
                    <a:pt x="6702" y="5178"/>
                  </a:moveTo>
                  <a:lnTo>
                    <a:pt x="9008" y="5440"/>
                  </a:lnTo>
                  <a:cubicBezTo>
                    <a:pt x="9651" y="5608"/>
                    <a:pt x="10000" y="5085"/>
                    <a:pt x="9759" y="4842"/>
                  </a:cubicBezTo>
                  <a:lnTo>
                    <a:pt x="5550" y="542"/>
                  </a:lnTo>
                  <a:cubicBezTo>
                    <a:pt x="5040" y="0"/>
                    <a:pt x="5040" y="74"/>
                    <a:pt x="4558" y="542"/>
                  </a:cubicBezTo>
                  <a:lnTo>
                    <a:pt x="295" y="4842"/>
                  </a:lnTo>
                  <a:cubicBezTo>
                    <a:pt x="0" y="5178"/>
                    <a:pt x="483" y="5571"/>
                    <a:pt x="1072" y="5459"/>
                  </a:cubicBezTo>
                  <a:lnTo>
                    <a:pt x="3458" y="5178"/>
                  </a:lnTo>
                  <a:lnTo>
                    <a:pt x="3458" y="10000"/>
                  </a:lnTo>
                  <a:lnTo>
                    <a:pt x="6702" y="10000"/>
                  </a:lnTo>
                  <a:lnTo>
                    <a:pt x="6702" y="5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06654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06655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06498" name="Rectangle 5"/>
          <p:cNvSpPr>
            <a:spLocks noChangeArrowheads="1"/>
          </p:cNvSpPr>
          <p:nvPr/>
        </p:nvSpPr>
        <p:spPr bwMode="gray">
          <a:xfrm>
            <a:off x="1209675" y="4535488"/>
            <a:ext cx="3341688" cy="1012825"/>
          </a:xfrm>
          <a:prstGeom prst="rect">
            <a:avLst/>
          </a:prstGeom>
          <a:gradFill rotWithShape="1">
            <a:gsLst>
              <a:gs pos="0">
                <a:srgbClr val="AAD1F1"/>
              </a:gs>
              <a:gs pos="100000">
                <a:srgbClr val="0477D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6499" name="Rectangle 6"/>
          <p:cNvSpPr>
            <a:spLocks noChangeArrowheads="1"/>
          </p:cNvSpPr>
          <p:nvPr/>
        </p:nvSpPr>
        <p:spPr bwMode="gray">
          <a:xfrm>
            <a:off x="4762500" y="4535488"/>
            <a:ext cx="3341688" cy="1012825"/>
          </a:xfrm>
          <a:prstGeom prst="rect">
            <a:avLst/>
          </a:prstGeom>
          <a:gradFill rotWithShape="1">
            <a:gsLst>
              <a:gs pos="0">
                <a:srgbClr val="AAD1F1"/>
              </a:gs>
              <a:gs pos="100000">
                <a:srgbClr val="0477D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549775" y="3743325"/>
            <a:ext cx="3313113" cy="517525"/>
            <a:chOff x="794" y="2358"/>
            <a:chExt cx="2491" cy="32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794" y="2358"/>
              <a:ext cx="1246" cy="326"/>
              <a:chOff x="1400" y="1813"/>
              <a:chExt cx="1481" cy="388"/>
            </a:xfrm>
          </p:grpSpPr>
          <p:sp>
            <p:nvSpPr>
              <p:cNvPr id="106627" name="Freeform 9"/>
              <p:cNvSpPr>
                <a:spLocks/>
              </p:cNvSpPr>
              <p:nvPr/>
            </p:nvSpPr>
            <p:spPr bwMode="gray">
              <a:xfrm>
                <a:off x="1400" y="1813"/>
                <a:ext cx="1481" cy="278"/>
              </a:xfrm>
              <a:custGeom>
                <a:avLst/>
                <a:gdLst>
                  <a:gd name="T0" fmla="*/ 2948 w 744"/>
                  <a:gd name="T1" fmla="*/ 552 h 140"/>
                  <a:gd name="T2" fmla="*/ 0 w 744"/>
                  <a:gd name="T3" fmla="*/ 0 h 140"/>
                  <a:gd name="T4" fmla="*/ 0 60000 65536"/>
                  <a:gd name="T5" fmla="*/ 0 60000 65536"/>
                  <a:gd name="T6" fmla="*/ 0 w 744"/>
                  <a:gd name="T7" fmla="*/ 0 h 140"/>
                  <a:gd name="T8" fmla="*/ 744 w 744"/>
                  <a:gd name="T9" fmla="*/ 140 h 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44" h="140">
                    <a:moveTo>
                      <a:pt x="744" y="140"/>
                    </a:moveTo>
                    <a:cubicBezTo>
                      <a:pt x="395" y="140"/>
                      <a:pt x="100" y="81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8" name="Line 10"/>
              <p:cNvSpPr>
                <a:spLocks noChangeShapeType="1"/>
              </p:cNvSpPr>
              <p:nvPr/>
            </p:nvSpPr>
            <p:spPr bwMode="gray">
              <a:xfrm>
                <a:off x="1500" y="1874"/>
                <a:ext cx="0" cy="27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9" name="Line 11"/>
              <p:cNvSpPr>
                <a:spLocks noChangeShapeType="1"/>
              </p:cNvSpPr>
              <p:nvPr/>
            </p:nvSpPr>
            <p:spPr bwMode="gray">
              <a:xfrm>
                <a:off x="1555" y="1900"/>
                <a:ext cx="0" cy="2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0" name="Line 12"/>
              <p:cNvSpPr>
                <a:spLocks noChangeShapeType="1"/>
              </p:cNvSpPr>
              <p:nvPr/>
            </p:nvSpPr>
            <p:spPr bwMode="gray">
              <a:xfrm>
                <a:off x="1613" y="1922"/>
                <a:ext cx="0" cy="23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1" name="Line 13"/>
              <p:cNvSpPr>
                <a:spLocks noChangeShapeType="1"/>
              </p:cNvSpPr>
              <p:nvPr/>
            </p:nvSpPr>
            <p:spPr bwMode="gray">
              <a:xfrm>
                <a:off x="1669" y="1942"/>
                <a:ext cx="0" cy="21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2" name="Line 14"/>
              <p:cNvSpPr>
                <a:spLocks noChangeShapeType="1"/>
              </p:cNvSpPr>
              <p:nvPr/>
            </p:nvSpPr>
            <p:spPr bwMode="gray">
              <a:xfrm>
                <a:off x="1725" y="1958"/>
                <a:ext cx="0" cy="19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3" name="Line 15"/>
              <p:cNvSpPr>
                <a:spLocks noChangeShapeType="1"/>
              </p:cNvSpPr>
              <p:nvPr/>
            </p:nvSpPr>
            <p:spPr bwMode="gray">
              <a:xfrm>
                <a:off x="1783" y="1973"/>
                <a:ext cx="0" cy="18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4" name="Line 16"/>
              <p:cNvSpPr>
                <a:spLocks noChangeShapeType="1"/>
              </p:cNvSpPr>
              <p:nvPr/>
            </p:nvSpPr>
            <p:spPr bwMode="gray">
              <a:xfrm>
                <a:off x="1838" y="1988"/>
                <a:ext cx="0" cy="16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5" name="Line 17"/>
              <p:cNvSpPr>
                <a:spLocks noChangeShapeType="1"/>
              </p:cNvSpPr>
              <p:nvPr/>
            </p:nvSpPr>
            <p:spPr bwMode="gray">
              <a:xfrm>
                <a:off x="1894" y="2000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6" name="Line 18"/>
              <p:cNvSpPr>
                <a:spLocks noChangeShapeType="1"/>
              </p:cNvSpPr>
              <p:nvPr/>
            </p:nvSpPr>
            <p:spPr bwMode="gray">
              <a:xfrm>
                <a:off x="1951" y="2011"/>
                <a:ext cx="0" cy="14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7" name="Line 19"/>
              <p:cNvSpPr>
                <a:spLocks noChangeShapeType="1"/>
              </p:cNvSpPr>
              <p:nvPr/>
            </p:nvSpPr>
            <p:spPr bwMode="gray">
              <a:xfrm>
                <a:off x="2008" y="2021"/>
                <a:ext cx="0" cy="13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8" name="Line 20"/>
              <p:cNvSpPr>
                <a:spLocks noChangeShapeType="1"/>
              </p:cNvSpPr>
              <p:nvPr/>
            </p:nvSpPr>
            <p:spPr bwMode="gray">
              <a:xfrm>
                <a:off x="2063" y="2032"/>
                <a:ext cx="0" cy="12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39" name="Line 21"/>
              <p:cNvSpPr>
                <a:spLocks noChangeShapeType="1"/>
              </p:cNvSpPr>
              <p:nvPr/>
            </p:nvSpPr>
            <p:spPr bwMode="gray">
              <a:xfrm>
                <a:off x="2119" y="2039"/>
                <a:ext cx="0" cy="1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0" name="Line 22"/>
              <p:cNvSpPr>
                <a:spLocks noChangeShapeType="1"/>
              </p:cNvSpPr>
              <p:nvPr/>
            </p:nvSpPr>
            <p:spPr bwMode="gray">
              <a:xfrm>
                <a:off x="2176" y="2048"/>
                <a:ext cx="0" cy="10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1" name="Line 23"/>
              <p:cNvSpPr>
                <a:spLocks noChangeShapeType="1"/>
              </p:cNvSpPr>
              <p:nvPr/>
            </p:nvSpPr>
            <p:spPr bwMode="gray">
              <a:xfrm>
                <a:off x="2232" y="2055"/>
                <a:ext cx="0" cy="9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2" name="Line 24"/>
              <p:cNvSpPr>
                <a:spLocks noChangeShapeType="1"/>
              </p:cNvSpPr>
              <p:nvPr/>
            </p:nvSpPr>
            <p:spPr bwMode="gray">
              <a:xfrm>
                <a:off x="2288" y="2061"/>
                <a:ext cx="0" cy="9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3" name="Line 25"/>
              <p:cNvSpPr>
                <a:spLocks noChangeShapeType="1"/>
              </p:cNvSpPr>
              <p:nvPr/>
            </p:nvSpPr>
            <p:spPr bwMode="gray">
              <a:xfrm>
                <a:off x="2345" y="2067"/>
                <a:ext cx="0" cy="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4" name="Line 26"/>
              <p:cNvSpPr>
                <a:spLocks noChangeShapeType="1"/>
              </p:cNvSpPr>
              <p:nvPr/>
            </p:nvSpPr>
            <p:spPr bwMode="gray">
              <a:xfrm>
                <a:off x="2401" y="2071"/>
                <a:ext cx="0" cy="8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5" name="Line 27"/>
              <p:cNvSpPr>
                <a:spLocks noChangeShapeType="1"/>
              </p:cNvSpPr>
              <p:nvPr/>
            </p:nvSpPr>
            <p:spPr bwMode="gray">
              <a:xfrm>
                <a:off x="2457" y="2075"/>
                <a:ext cx="0" cy="7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6" name="Line 28"/>
              <p:cNvSpPr>
                <a:spLocks noChangeShapeType="1"/>
              </p:cNvSpPr>
              <p:nvPr/>
            </p:nvSpPr>
            <p:spPr bwMode="gray">
              <a:xfrm>
                <a:off x="2515" y="2080"/>
                <a:ext cx="0" cy="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7" name="Line 29"/>
              <p:cNvSpPr>
                <a:spLocks noChangeShapeType="1"/>
              </p:cNvSpPr>
              <p:nvPr/>
            </p:nvSpPr>
            <p:spPr bwMode="gray">
              <a:xfrm>
                <a:off x="2570" y="2083"/>
                <a:ext cx="0" cy="7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8" name="Line 30"/>
              <p:cNvSpPr>
                <a:spLocks noChangeShapeType="1"/>
              </p:cNvSpPr>
              <p:nvPr/>
            </p:nvSpPr>
            <p:spPr bwMode="gray">
              <a:xfrm>
                <a:off x="2626" y="2085"/>
                <a:ext cx="0" cy="6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49" name="Line 31"/>
              <p:cNvSpPr>
                <a:spLocks noChangeShapeType="1"/>
              </p:cNvSpPr>
              <p:nvPr/>
            </p:nvSpPr>
            <p:spPr bwMode="gray">
              <a:xfrm>
                <a:off x="2684" y="2087"/>
                <a:ext cx="0" cy="6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50" name="Line 32"/>
              <p:cNvSpPr>
                <a:spLocks noChangeShapeType="1"/>
              </p:cNvSpPr>
              <p:nvPr/>
            </p:nvSpPr>
            <p:spPr bwMode="gray">
              <a:xfrm>
                <a:off x="2740" y="2089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51" name="Line 33"/>
              <p:cNvSpPr>
                <a:spLocks noChangeShapeType="1"/>
              </p:cNvSpPr>
              <p:nvPr/>
            </p:nvSpPr>
            <p:spPr bwMode="gray">
              <a:xfrm>
                <a:off x="2795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52" name="Line 34"/>
              <p:cNvSpPr>
                <a:spLocks noChangeShapeType="1"/>
              </p:cNvSpPr>
              <p:nvPr/>
            </p:nvSpPr>
            <p:spPr bwMode="gray">
              <a:xfrm>
                <a:off x="2851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53" name="Rectangle 35"/>
              <p:cNvSpPr>
                <a:spLocks noChangeArrowheads="1"/>
              </p:cNvSpPr>
              <p:nvPr/>
            </p:nvSpPr>
            <p:spPr bwMode="gray">
              <a:xfrm>
                <a:off x="1444" y="2153"/>
                <a:ext cx="1437" cy="48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999999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1800">
                  <a:solidFill>
                    <a:srgbClr val="000000"/>
                  </a:solidFill>
                  <a:cs typeface="MS PGothic"/>
                </a:endParaRPr>
              </a:p>
            </p:txBody>
          </p:sp>
        </p:grpSp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2040" y="2358"/>
              <a:ext cx="1245" cy="326"/>
              <a:chOff x="2881" y="1813"/>
              <a:chExt cx="1479" cy="388"/>
            </a:xfrm>
          </p:grpSpPr>
          <p:sp>
            <p:nvSpPr>
              <p:cNvPr id="106600" name="Freeform 37"/>
              <p:cNvSpPr>
                <a:spLocks/>
              </p:cNvSpPr>
              <p:nvPr/>
            </p:nvSpPr>
            <p:spPr bwMode="gray">
              <a:xfrm>
                <a:off x="2881" y="1813"/>
                <a:ext cx="1479" cy="278"/>
              </a:xfrm>
              <a:custGeom>
                <a:avLst/>
                <a:gdLst>
                  <a:gd name="T0" fmla="*/ 2944 w 743"/>
                  <a:gd name="T1" fmla="*/ 0 h 140"/>
                  <a:gd name="T2" fmla="*/ 0 w 743"/>
                  <a:gd name="T3" fmla="*/ 552 h 140"/>
                  <a:gd name="T4" fmla="*/ 0 60000 65536"/>
                  <a:gd name="T5" fmla="*/ 0 60000 65536"/>
                  <a:gd name="T6" fmla="*/ 0 w 743"/>
                  <a:gd name="T7" fmla="*/ 0 h 140"/>
                  <a:gd name="T8" fmla="*/ 743 w 743"/>
                  <a:gd name="T9" fmla="*/ 140 h 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43" h="140">
                    <a:moveTo>
                      <a:pt x="743" y="0"/>
                    </a:moveTo>
                    <a:cubicBezTo>
                      <a:pt x="643" y="81"/>
                      <a:pt x="348" y="140"/>
                      <a:pt x="0" y="140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1" name="Line 38"/>
              <p:cNvSpPr>
                <a:spLocks noChangeShapeType="1"/>
              </p:cNvSpPr>
              <p:nvPr/>
            </p:nvSpPr>
            <p:spPr bwMode="gray">
              <a:xfrm>
                <a:off x="2909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2" name="Line 39"/>
              <p:cNvSpPr>
                <a:spLocks noChangeShapeType="1"/>
              </p:cNvSpPr>
              <p:nvPr/>
            </p:nvSpPr>
            <p:spPr bwMode="gray">
              <a:xfrm>
                <a:off x="2965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3" name="Line 40"/>
              <p:cNvSpPr>
                <a:spLocks noChangeShapeType="1"/>
              </p:cNvSpPr>
              <p:nvPr/>
            </p:nvSpPr>
            <p:spPr bwMode="gray">
              <a:xfrm>
                <a:off x="3020" y="2089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4" name="Line 41"/>
              <p:cNvSpPr>
                <a:spLocks noChangeShapeType="1"/>
              </p:cNvSpPr>
              <p:nvPr/>
            </p:nvSpPr>
            <p:spPr bwMode="gray">
              <a:xfrm>
                <a:off x="3078" y="2087"/>
                <a:ext cx="0" cy="6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5" name="Line 42"/>
              <p:cNvSpPr>
                <a:spLocks noChangeShapeType="1"/>
              </p:cNvSpPr>
              <p:nvPr/>
            </p:nvSpPr>
            <p:spPr bwMode="gray">
              <a:xfrm>
                <a:off x="3134" y="2085"/>
                <a:ext cx="0" cy="6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6" name="Line 43"/>
              <p:cNvSpPr>
                <a:spLocks noChangeShapeType="1"/>
              </p:cNvSpPr>
              <p:nvPr/>
            </p:nvSpPr>
            <p:spPr bwMode="gray">
              <a:xfrm>
                <a:off x="3190" y="2083"/>
                <a:ext cx="0" cy="7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7" name="Line 44"/>
              <p:cNvSpPr>
                <a:spLocks noChangeShapeType="1"/>
              </p:cNvSpPr>
              <p:nvPr/>
            </p:nvSpPr>
            <p:spPr bwMode="gray">
              <a:xfrm>
                <a:off x="3247" y="2080"/>
                <a:ext cx="0" cy="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8" name="Line 45"/>
              <p:cNvSpPr>
                <a:spLocks noChangeShapeType="1"/>
              </p:cNvSpPr>
              <p:nvPr/>
            </p:nvSpPr>
            <p:spPr bwMode="gray">
              <a:xfrm>
                <a:off x="3302" y="2075"/>
                <a:ext cx="0" cy="7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09" name="Line 46"/>
              <p:cNvSpPr>
                <a:spLocks noChangeShapeType="1"/>
              </p:cNvSpPr>
              <p:nvPr/>
            </p:nvSpPr>
            <p:spPr bwMode="gray">
              <a:xfrm>
                <a:off x="3359" y="2071"/>
                <a:ext cx="0" cy="8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0" name="Line 47"/>
              <p:cNvSpPr>
                <a:spLocks noChangeShapeType="1"/>
              </p:cNvSpPr>
              <p:nvPr/>
            </p:nvSpPr>
            <p:spPr bwMode="gray">
              <a:xfrm>
                <a:off x="3416" y="2067"/>
                <a:ext cx="0" cy="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1" name="Line 48"/>
              <p:cNvSpPr>
                <a:spLocks noChangeShapeType="1"/>
              </p:cNvSpPr>
              <p:nvPr/>
            </p:nvSpPr>
            <p:spPr bwMode="gray">
              <a:xfrm>
                <a:off x="3472" y="2061"/>
                <a:ext cx="0" cy="9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2" name="Line 49"/>
              <p:cNvSpPr>
                <a:spLocks noChangeShapeType="1"/>
              </p:cNvSpPr>
              <p:nvPr/>
            </p:nvSpPr>
            <p:spPr bwMode="gray">
              <a:xfrm>
                <a:off x="3527" y="2055"/>
                <a:ext cx="0" cy="9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3" name="Line 50"/>
              <p:cNvSpPr>
                <a:spLocks noChangeShapeType="1"/>
              </p:cNvSpPr>
              <p:nvPr/>
            </p:nvSpPr>
            <p:spPr bwMode="gray">
              <a:xfrm>
                <a:off x="3583" y="2048"/>
                <a:ext cx="0" cy="10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4" name="Line 51"/>
              <p:cNvSpPr>
                <a:spLocks noChangeShapeType="1"/>
              </p:cNvSpPr>
              <p:nvPr/>
            </p:nvSpPr>
            <p:spPr bwMode="gray">
              <a:xfrm>
                <a:off x="3641" y="2039"/>
                <a:ext cx="0" cy="1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5" name="Line 52"/>
              <p:cNvSpPr>
                <a:spLocks noChangeShapeType="1"/>
              </p:cNvSpPr>
              <p:nvPr/>
            </p:nvSpPr>
            <p:spPr bwMode="gray">
              <a:xfrm>
                <a:off x="3697" y="2032"/>
                <a:ext cx="0" cy="12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6" name="Line 53"/>
              <p:cNvSpPr>
                <a:spLocks noChangeShapeType="1"/>
              </p:cNvSpPr>
              <p:nvPr/>
            </p:nvSpPr>
            <p:spPr bwMode="gray">
              <a:xfrm>
                <a:off x="3752" y="2021"/>
                <a:ext cx="0" cy="13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7" name="Line 54"/>
              <p:cNvSpPr>
                <a:spLocks noChangeShapeType="1"/>
              </p:cNvSpPr>
              <p:nvPr/>
            </p:nvSpPr>
            <p:spPr bwMode="gray">
              <a:xfrm>
                <a:off x="3810" y="2011"/>
                <a:ext cx="0" cy="14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8" name="Line 55"/>
              <p:cNvSpPr>
                <a:spLocks noChangeShapeType="1"/>
              </p:cNvSpPr>
              <p:nvPr/>
            </p:nvSpPr>
            <p:spPr bwMode="gray">
              <a:xfrm>
                <a:off x="3866" y="2000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19" name="Line 56"/>
              <p:cNvSpPr>
                <a:spLocks noChangeShapeType="1"/>
              </p:cNvSpPr>
              <p:nvPr/>
            </p:nvSpPr>
            <p:spPr bwMode="gray">
              <a:xfrm>
                <a:off x="3922" y="1988"/>
                <a:ext cx="0" cy="16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0" name="Line 57"/>
              <p:cNvSpPr>
                <a:spLocks noChangeShapeType="1"/>
              </p:cNvSpPr>
              <p:nvPr/>
            </p:nvSpPr>
            <p:spPr bwMode="gray">
              <a:xfrm>
                <a:off x="3980" y="1973"/>
                <a:ext cx="0" cy="18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1" name="Line 58"/>
              <p:cNvSpPr>
                <a:spLocks noChangeShapeType="1"/>
              </p:cNvSpPr>
              <p:nvPr/>
            </p:nvSpPr>
            <p:spPr bwMode="gray">
              <a:xfrm>
                <a:off x="4035" y="1958"/>
                <a:ext cx="0" cy="19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2" name="Line 59"/>
              <p:cNvSpPr>
                <a:spLocks noChangeShapeType="1"/>
              </p:cNvSpPr>
              <p:nvPr/>
            </p:nvSpPr>
            <p:spPr bwMode="gray">
              <a:xfrm>
                <a:off x="4091" y="1942"/>
                <a:ext cx="0" cy="21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3" name="Line 60"/>
              <p:cNvSpPr>
                <a:spLocks noChangeShapeType="1"/>
              </p:cNvSpPr>
              <p:nvPr/>
            </p:nvSpPr>
            <p:spPr bwMode="gray">
              <a:xfrm>
                <a:off x="4148" y="1922"/>
                <a:ext cx="0" cy="23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4" name="Line 61"/>
              <p:cNvSpPr>
                <a:spLocks noChangeShapeType="1"/>
              </p:cNvSpPr>
              <p:nvPr/>
            </p:nvSpPr>
            <p:spPr bwMode="gray">
              <a:xfrm>
                <a:off x="4205" y="1900"/>
                <a:ext cx="0" cy="2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5" name="Line 62"/>
              <p:cNvSpPr>
                <a:spLocks noChangeShapeType="1"/>
              </p:cNvSpPr>
              <p:nvPr/>
            </p:nvSpPr>
            <p:spPr bwMode="gray">
              <a:xfrm>
                <a:off x="4260" y="1874"/>
                <a:ext cx="0" cy="27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626" name="Rectangle 63"/>
              <p:cNvSpPr>
                <a:spLocks noChangeArrowheads="1"/>
              </p:cNvSpPr>
              <p:nvPr/>
            </p:nvSpPr>
            <p:spPr bwMode="gray">
              <a:xfrm>
                <a:off x="2881" y="2153"/>
                <a:ext cx="1435" cy="48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999999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1800">
                  <a:solidFill>
                    <a:srgbClr val="000000"/>
                  </a:solidFill>
                  <a:cs typeface="MS PGothic"/>
                </a:endParaRPr>
              </a:p>
            </p:txBody>
          </p:sp>
        </p:grpSp>
      </p:grpSp>
      <p:sp>
        <p:nvSpPr>
          <p:cNvPr id="106501" name="Freeform 64"/>
          <p:cNvSpPr>
            <a:spLocks/>
          </p:cNvSpPr>
          <p:nvPr/>
        </p:nvSpPr>
        <p:spPr bwMode="gray">
          <a:xfrm>
            <a:off x="-9525" y="4276725"/>
            <a:ext cx="9172575" cy="1524000"/>
          </a:xfrm>
          <a:custGeom>
            <a:avLst/>
            <a:gdLst>
              <a:gd name="T0" fmla="*/ 2147483647 w 5778"/>
              <a:gd name="T1" fmla="*/ 289818788 h 960"/>
              <a:gd name="T2" fmla="*/ 2147483647 w 5778"/>
              <a:gd name="T3" fmla="*/ 345262211 h 960"/>
              <a:gd name="T4" fmla="*/ 2147483647 w 5778"/>
              <a:gd name="T5" fmla="*/ 294859099 h 960"/>
              <a:gd name="T6" fmla="*/ 2147483647 w 5778"/>
              <a:gd name="T7" fmla="*/ 360383145 h 960"/>
              <a:gd name="T8" fmla="*/ 2147483647 w 5778"/>
              <a:gd name="T9" fmla="*/ 435987913 h 960"/>
              <a:gd name="T10" fmla="*/ 2147483647 w 5778"/>
              <a:gd name="T11" fmla="*/ 821570927 h 960"/>
              <a:gd name="T12" fmla="*/ 2147483647 w 5778"/>
              <a:gd name="T13" fmla="*/ 1524695334 h 960"/>
              <a:gd name="T14" fmla="*/ 2147483647 w 5778"/>
              <a:gd name="T15" fmla="*/ 1675905068 h 960"/>
              <a:gd name="T16" fmla="*/ 2147483647 w 5778"/>
              <a:gd name="T17" fmla="*/ 1675905068 h 960"/>
              <a:gd name="T18" fmla="*/ 2147483647 w 5778"/>
              <a:gd name="T19" fmla="*/ 1774190343 h 960"/>
              <a:gd name="T20" fmla="*/ 2147483647 w 5778"/>
              <a:gd name="T21" fmla="*/ 1703625985 h 960"/>
              <a:gd name="T22" fmla="*/ 2147483647 w 5778"/>
              <a:gd name="T23" fmla="*/ 1675905068 h 960"/>
              <a:gd name="T24" fmla="*/ 2147483647 w 5778"/>
              <a:gd name="T25" fmla="*/ 1297881329 h 960"/>
              <a:gd name="T26" fmla="*/ 2147483647 w 5778"/>
              <a:gd name="T27" fmla="*/ 856853304 h 960"/>
              <a:gd name="T28" fmla="*/ 2147483647 w 5778"/>
              <a:gd name="T29" fmla="*/ 740925948 h 960"/>
              <a:gd name="T30" fmla="*/ 2147483647 w 5778"/>
              <a:gd name="T31" fmla="*/ 607356906 h 960"/>
              <a:gd name="T32" fmla="*/ 2147483647 w 5778"/>
              <a:gd name="T33" fmla="*/ 461189469 h 960"/>
              <a:gd name="T34" fmla="*/ 2147483647 w 5778"/>
              <a:gd name="T35" fmla="*/ 425907290 h 960"/>
              <a:gd name="T36" fmla="*/ 2147483647 w 5778"/>
              <a:gd name="T37" fmla="*/ 345262211 h 960"/>
              <a:gd name="T38" fmla="*/ 2147483647 w 5778"/>
              <a:gd name="T39" fmla="*/ 506552270 h 960"/>
              <a:gd name="T40" fmla="*/ 2147483647 w 5778"/>
              <a:gd name="T41" fmla="*/ 1113909176 h 960"/>
              <a:gd name="T42" fmla="*/ 2147483647 w 5778"/>
              <a:gd name="T43" fmla="*/ 1691026001 h 960"/>
              <a:gd name="T44" fmla="*/ 2147483647 w 5778"/>
              <a:gd name="T45" fmla="*/ 1708666297 h 960"/>
              <a:gd name="T46" fmla="*/ 2147483647 w 5778"/>
              <a:gd name="T47" fmla="*/ 1703625985 h 960"/>
              <a:gd name="T48" fmla="*/ 2147483647 w 5778"/>
              <a:gd name="T49" fmla="*/ 1675905068 h 960"/>
              <a:gd name="T50" fmla="*/ 2147483647 w 5778"/>
              <a:gd name="T51" fmla="*/ 1257557252 h 960"/>
              <a:gd name="T52" fmla="*/ 2147483647 w 5778"/>
              <a:gd name="T53" fmla="*/ 1144151043 h 960"/>
              <a:gd name="T54" fmla="*/ 2147483647 w 5778"/>
              <a:gd name="T55" fmla="*/ 821570927 h 960"/>
              <a:gd name="T56" fmla="*/ 2147483647 w 5778"/>
              <a:gd name="T57" fmla="*/ 420866979 h 960"/>
              <a:gd name="T58" fmla="*/ 1617940162 w 5778"/>
              <a:gd name="T59" fmla="*/ 325100967 h 960"/>
              <a:gd name="T60" fmla="*/ 1287799012 w 5778"/>
              <a:gd name="T61" fmla="*/ 309978445 h 960"/>
              <a:gd name="T62" fmla="*/ 1010581918 w 5778"/>
              <a:gd name="T63" fmla="*/ 241935038 h 960"/>
              <a:gd name="T64" fmla="*/ 934977256 w 5778"/>
              <a:gd name="T65" fmla="*/ 50403125 h 960"/>
              <a:gd name="T66" fmla="*/ 604837494 w 5778"/>
              <a:gd name="T67" fmla="*/ 15120940 h 960"/>
              <a:gd name="T68" fmla="*/ 0 w 5778"/>
              <a:gd name="T69" fmla="*/ 30241880 h 960"/>
              <a:gd name="T70" fmla="*/ 0 w 5778"/>
              <a:gd name="T71" fmla="*/ 2147483647 h 960"/>
              <a:gd name="T72" fmla="*/ 2147483647 w 5778"/>
              <a:gd name="T73" fmla="*/ 2147483647 h 960"/>
              <a:gd name="T74" fmla="*/ 2147483647 w 5778"/>
              <a:gd name="T75" fmla="*/ 0 h 960"/>
              <a:gd name="T76" fmla="*/ 2147483647 w 5778"/>
              <a:gd name="T77" fmla="*/ 95765938 h 960"/>
              <a:gd name="T78" fmla="*/ 2147483647 w 5778"/>
              <a:gd name="T79" fmla="*/ 289818788 h 96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778"/>
              <a:gd name="T121" fmla="*/ 0 h 960"/>
              <a:gd name="T122" fmla="*/ 5778 w 5778"/>
              <a:gd name="T123" fmla="*/ 960 h 960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778" h="960">
                <a:moveTo>
                  <a:pt x="5353" y="115"/>
                </a:moveTo>
                <a:cubicBezTo>
                  <a:pt x="5303" y="141"/>
                  <a:pt x="5226" y="145"/>
                  <a:pt x="5164" y="137"/>
                </a:cubicBezTo>
                <a:cubicBezTo>
                  <a:pt x="5142" y="133"/>
                  <a:pt x="5124" y="115"/>
                  <a:pt x="5100" y="117"/>
                </a:cubicBezTo>
                <a:cubicBezTo>
                  <a:pt x="5070" y="119"/>
                  <a:pt x="5045" y="139"/>
                  <a:pt x="5015" y="143"/>
                </a:cubicBezTo>
                <a:cubicBezTo>
                  <a:pt x="4953" y="151"/>
                  <a:pt x="4883" y="137"/>
                  <a:pt x="4830" y="173"/>
                </a:cubicBezTo>
                <a:cubicBezTo>
                  <a:pt x="4786" y="207"/>
                  <a:pt x="4772" y="277"/>
                  <a:pt x="4754" y="326"/>
                </a:cubicBezTo>
                <a:cubicBezTo>
                  <a:pt x="4720" y="422"/>
                  <a:pt x="4684" y="537"/>
                  <a:pt x="4605" y="605"/>
                </a:cubicBezTo>
                <a:cubicBezTo>
                  <a:pt x="4511" y="686"/>
                  <a:pt x="4380" y="665"/>
                  <a:pt x="4258" y="665"/>
                </a:cubicBezTo>
                <a:cubicBezTo>
                  <a:pt x="4199" y="665"/>
                  <a:pt x="4127" y="655"/>
                  <a:pt x="4069" y="665"/>
                </a:cubicBezTo>
                <a:cubicBezTo>
                  <a:pt x="4004" y="676"/>
                  <a:pt x="3952" y="700"/>
                  <a:pt x="3880" y="704"/>
                </a:cubicBezTo>
                <a:cubicBezTo>
                  <a:pt x="3797" y="708"/>
                  <a:pt x="3745" y="694"/>
                  <a:pt x="3665" y="676"/>
                </a:cubicBezTo>
                <a:cubicBezTo>
                  <a:pt x="3598" y="663"/>
                  <a:pt x="3518" y="669"/>
                  <a:pt x="3450" y="665"/>
                </a:cubicBezTo>
                <a:cubicBezTo>
                  <a:pt x="3339" y="659"/>
                  <a:pt x="3237" y="649"/>
                  <a:pt x="3221" y="515"/>
                </a:cubicBezTo>
                <a:cubicBezTo>
                  <a:pt x="3178" y="503"/>
                  <a:pt x="3148" y="384"/>
                  <a:pt x="3130" y="340"/>
                </a:cubicBezTo>
                <a:cubicBezTo>
                  <a:pt x="3122" y="320"/>
                  <a:pt x="3106" y="324"/>
                  <a:pt x="3102" y="294"/>
                </a:cubicBezTo>
                <a:cubicBezTo>
                  <a:pt x="3100" y="273"/>
                  <a:pt x="3126" y="265"/>
                  <a:pt x="3120" y="241"/>
                </a:cubicBezTo>
                <a:cubicBezTo>
                  <a:pt x="3114" y="221"/>
                  <a:pt x="3084" y="197"/>
                  <a:pt x="3072" y="183"/>
                </a:cubicBezTo>
                <a:cubicBezTo>
                  <a:pt x="3076" y="177"/>
                  <a:pt x="3082" y="173"/>
                  <a:pt x="3086" y="169"/>
                </a:cubicBezTo>
                <a:cubicBezTo>
                  <a:pt x="3064" y="109"/>
                  <a:pt x="2925" y="137"/>
                  <a:pt x="2869" y="137"/>
                </a:cubicBezTo>
                <a:cubicBezTo>
                  <a:pt x="2801" y="137"/>
                  <a:pt x="2696" y="115"/>
                  <a:pt x="2676" y="201"/>
                </a:cubicBezTo>
                <a:cubicBezTo>
                  <a:pt x="2710" y="249"/>
                  <a:pt x="2598" y="392"/>
                  <a:pt x="2578" y="442"/>
                </a:cubicBezTo>
                <a:cubicBezTo>
                  <a:pt x="2543" y="535"/>
                  <a:pt x="2519" y="631"/>
                  <a:pt x="2419" y="671"/>
                </a:cubicBezTo>
                <a:cubicBezTo>
                  <a:pt x="2362" y="694"/>
                  <a:pt x="1930" y="702"/>
                  <a:pt x="1922" y="678"/>
                </a:cubicBezTo>
                <a:cubicBezTo>
                  <a:pt x="1743" y="728"/>
                  <a:pt x="1526" y="669"/>
                  <a:pt x="1344" y="676"/>
                </a:cubicBezTo>
                <a:cubicBezTo>
                  <a:pt x="1255" y="682"/>
                  <a:pt x="1137" y="692"/>
                  <a:pt x="1058" y="665"/>
                </a:cubicBezTo>
                <a:cubicBezTo>
                  <a:pt x="990" y="641"/>
                  <a:pt x="962" y="565"/>
                  <a:pt x="942" y="499"/>
                </a:cubicBezTo>
                <a:cubicBezTo>
                  <a:pt x="950" y="480"/>
                  <a:pt x="952" y="474"/>
                  <a:pt x="934" y="454"/>
                </a:cubicBezTo>
                <a:cubicBezTo>
                  <a:pt x="952" y="406"/>
                  <a:pt x="917" y="380"/>
                  <a:pt x="946" y="326"/>
                </a:cubicBezTo>
                <a:cubicBezTo>
                  <a:pt x="934" y="273"/>
                  <a:pt x="903" y="219"/>
                  <a:pt x="911" y="167"/>
                </a:cubicBezTo>
                <a:cubicBezTo>
                  <a:pt x="837" y="123"/>
                  <a:pt x="729" y="133"/>
                  <a:pt x="642" y="129"/>
                </a:cubicBezTo>
                <a:cubicBezTo>
                  <a:pt x="596" y="127"/>
                  <a:pt x="554" y="131"/>
                  <a:pt x="511" y="123"/>
                </a:cubicBezTo>
                <a:cubicBezTo>
                  <a:pt x="475" y="117"/>
                  <a:pt x="435" y="92"/>
                  <a:pt x="401" y="96"/>
                </a:cubicBezTo>
                <a:cubicBezTo>
                  <a:pt x="391" y="70"/>
                  <a:pt x="379" y="48"/>
                  <a:pt x="371" y="20"/>
                </a:cubicBezTo>
                <a:cubicBezTo>
                  <a:pt x="333" y="4"/>
                  <a:pt x="282" y="14"/>
                  <a:pt x="240" y="6"/>
                </a:cubicBezTo>
                <a:cubicBezTo>
                  <a:pt x="210" y="6"/>
                  <a:pt x="0" y="12"/>
                  <a:pt x="0" y="12"/>
                </a:cubicBezTo>
                <a:lnTo>
                  <a:pt x="0" y="960"/>
                </a:lnTo>
                <a:cubicBezTo>
                  <a:pt x="5352" y="960"/>
                  <a:pt x="5778" y="948"/>
                  <a:pt x="5778" y="948"/>
                </a:cubicBezTo>
                <a:lnTo>
                  <a:pt x="5772" y="0"/>
                </a:lnTo>
                <a:cubicBezTo>
                  <a:pt x="5756" y="6"/>
                  <a:pt x="5532" y="32"/>
                  <a:pt x="5518" y="38"/>
                </a:cubicBezTo>
                <a:cubicBezTo>
                  <a:pt x="5455" y="58"/>
                  <a:pt x="5411" y="86"/>
                  <a:pt x="5353" y="115"/>
                </a:cubicBez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rgbClr val="D6D6D6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1260475" y="3743325"/>
            <a:ext cx="3311525" cy="517525"/>
            <a:chOff x="794" y="2358"/>
            <a:chExt cx="2491" cy="326"/>
          </a:xfrm>
        </p:grpSpPr>
        <p:grpSp>
          <p:nvGrpSpPr>
            <p:cNvPr id="7" name="Group 66"/>
            <p:cNvGrpSpPr>
              <a:grpSpLocks/>
            </p:cNvGrpSpPr>
            <p:nvPr/>
          </p:nvGrpSpPr>
          <p:grpSpPr bwMode="auto">
            <a:xfrm>
              <a:off x="794" y="2358"/>
              <a:ext cx="1246" cy="326"/>
              <a:chOff x="1400" y="1813"/>
              <a:chExt cx="1481" cy="388"/>
            </a:xfrm>
          </p:grpSpPr>
          <p:sp>
            <p:nvSpPr>
              <p:cNvPr id="106571" name="Freeform 67"/>
              <p:cNvSpPr>
                <a:spLocks/>
              </p:cNvSpPr>
              <p:nvPr/>
            </p:nvSpPr>
            <p:spPr bwMode="gray">
              <a:xfrm>
                <a:off x="1400" y="1813"/>
                <a:ext cx="1481" cy="278"/>
              </a:xfrm>
              <a:custGeom>
                <a:avLst/>
                <a:gdLst>
                  <a:gd name="T0" fmla="*/ 2948 w 744"/>
                  <a:gd name="T1" fmla="*/ 552 h 140"/>
                  <a:gd name="T2" fmla="*/ 0 w 744"/>
                  <a:gd name="T3" fmla="*/ 0 h 140"/>
                  <a:gd name="T4" fmla="*/ 0 60000 65536"/>
                  <a:gd name="T5" fmla="*/ 0 60000 65536"/>
                  <a:gd name="T6" fmla="*/ 0 w 744"/>
                  <a:gd name="T7" fmla="*/ 0 h 140"/>
                  <a:gd name="T8" fmla="*/ 744 w 744"/>
                  <a:gd name="T9" fmla="*/ 140 h 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44" h="140">
                    <a:moveTo>
                      <a:pt x="744" y="140"/>
                    </a:moveTo>
                    <a:cubicBezTo>
                      <a:pt x="395" y="140"/>
                      <a:pt x="100" y="81"/>
                      <a:pt x="0" y="0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2" name="Line 68"/>
              <p:cNvSpPr>
                <a:spLocks noChangeShapeType="1"/>
              </p:cNvSpPr>
              <p:nvPr/>
            </p:nvSpPr>
            <p:spPr bwMode="gray">
              <a:xfrm>
                <a:off x="1500" y="1874"/>
                <a:ext cx="0" cy="27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3" name="Line 69"/>
              <p:cNvSpPr>
                <a:spLocks noChangeShapeType="1"/>
              </p:cNvSpPr>
              <p:nvPr/>
            </p:nvSpPr>
            <p:spPr bwMode="gray">
              <a:xfrm>
                <a:off x="1555" y="1900"/>
                <a:ext cx="0" cy="2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4" name="Line 70"/>
              <p:cNvSpPr>
                <a:spLocks noChangeShapeType="1"/>
              </p:cNvSpPr>
              <p:nvPr/>
            </p:nvSpPr>
            <p:spPr bwMode="gray">
              <a:xfrm>
                <a:off x="1613" y="1922"/>
                <a:ext cx="0" cy="23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5" name="Line 71"/>
              <p:cNvSpPr>
                <a:spLocks noChangeShapeType="1"/>
              </p:cNvSpPr>
              <p:nvPr/>
            </p:nvSpPr>
            <p:spPr bwMode="gray">
              <a:xfrm>
                <a:off x="1669" y="1942"/>
                <a:ext cx="0" cy="21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6" name="Line 72"/>
              <p:cNvSpPr>
                <a:spLocks noChangeShapeType="1"/>
              </p:cNvSpPr>
              <p:nvPr/>
            </p:nvSpPr>
            <p:spPr bwMode="gray">
              <a:xfrm>
                <a:off x="1725" y="1958"/>
                <a:ext cx="0" cy="19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7" name="Line 73"/>
              <p:cNvSpPr>
                <a:spLocks noChangeShapeType="1"/>
              </p:cNvSpPr>
              <p:nvPr/>
            </p:nvSpPr>
            <p:spPr bwMode="gray">
              <a:xfrm>
                <a:off x="1783" y="1973"/>
                <a:ext cx="0" cy="18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8" name="Line 74"/>
              <p:cNvSpPr>
                <a:spLocks noChangeShapeType="1"/>
              </p:cNvSpPr>
              <p:nvPr/>
            </p:nvSpPr>
            <p:spPr bwMode="gray">
              <a:xfrm>
                <a:off x="1838" y="1988"/>
                <a:ext cx="0" cy="16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9" name="Line 75"/>
              <p:cNvSpPr>
                <a:spLocks noChangeShapeType="1"/>
              </p:cNvSpPr>
              <p:nvPr/>
            </p:nvSpPr>
            <p:spPr bwMode="gray">
              <a:xfrm>
                <a:off x="1894" y="2000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0" name="Line 76"/>
              <p:cNvSpPr>
                <a:spLocks noChangeShapeType="1"/>
              </p:cNvSpPr>
              <p:nvPr/>
            </p:nvSpPr>
            <p:spPr bwMode="gray">
              <a:xfrm>
                <a:off x="1951" y="2011"/>
                <a:ext cx="0" cy="14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1" name="Line 77"/>
              <p:cNvSpPr>
                <a:spLocks noChangeShapeType="1"/>
              </p:cNvSpPr>
              <p:nvPr/>
            </p:nvSpPr>
            <p:spPr bwMode="gray">
              <a:xfrm>
                <a:off x="2008" y="2021"/>
                <a:ext cx="0" cy="13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2" name="Line 78"/>
              <p:cNvSpPr>
                <a:spLocks noChangeShapeType="1"/>
              </p:cNvSpPr>
              <p:nvPr/>
            </p:nvSpPr>
            <p:spPr bwMode="gray">
              <a:xfrm>
                <a:off x="2063" y="2032"/>
                <a:ext cx="0" cy="12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3" name="Line 79"/>
              <p:cNvSpPr>
                <a:spLocks noChangeShapeType="1"/>
              </p:cNvSpPr>
              <p:nvPr/>
            </p:nvSpPr>
            <p:spPr bwMode="gray">
              <a:xfrm>
                <a:off x="2119" y="2039"/>
                <a:ext cx="0" cy="1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4" name="Line 80"/>
              <p:cNvSpPr>
                <a:spLocks noChangeShapeType="1"/>
              </p:cNvSpPr>
              <p:nvPr/>
            </p:nvSpPr>
            <p:spPr bwMode="gray">
              <a:xfrm>
                <a:off x="2176" y="2048"/>
                <a:ext cx="0" cy="10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5" name="Line 81"/>
              <p:cNvSpPr>
                <a:spLocks noChangeShapeType="1"/>
              </p:cNvSpPr>
              <p:nvPr/>
            </p:nvSpPr>
            <p:spPr bwMode="gray">
              <a:xfrm>
                <a:off x="2232" y="2055"/>
                <a:ext cx="0" cy="9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6" name="Line 82"/>
              <p:cNvSpPr>
                <a:spLocks noChangeShapeType="1"/>
              </p:cNvSpPr>
              <p:nvPr/>
            </p:nvSpPr>
            <p:spPr bwMode="gray">
              <a:xfrm>
                <a:off x="2288" y="2061"/>
                <a:ext cx="0" cy="9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7" name="Line 83"/>
              <p:cNvSpPr>
                <a:spLocks noChangeShapeType="1"/>
              </p:cNvSpPr>
              <p:nvPr/>
            </p:nvSpPr>
            <p:spPr bwMode="gray">
              <a:xfrm>
                <a:off x="2345" y="2067"/>
                <a:ext cx="0" cy="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8" name="Line 84"/>
              <p:cNvSpPr>
                <a:spLocks noChangeShapeType="1"/>
              </p:cNvSpPr>
              <p:nvPr/>
            </p:nvSpPr>
            <p:spPr bwMode="gray">
              <a:xfrm>
                <a:off x="2401" y="2071"/>
                <a:ext cx="0" cy="8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89" name="Line 85"/>
              <p:cNvSpPr>
                <a:spLocks noChangeShapeType="1"/>
              </p:cNvSpPr>
              <p:nvPr/>
            </p:nvSpPr>
            <p:spPr bwMode="gray">
              <a:xfrm>
                <a:off x="2457" y="2075"/>
                <a:ext cx="0" cy="7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0" name="Line 86"/>
              <p:cNvSpPr>
                <a:spLocks noChangeShapeType="1"/>
              </p:cNvSpPr>
              <p:nvPr/>
            </p:nvSpPr>
            <p:spPr bwMode="gray">
              <a:xfrm>
                <a:off x="2515" y="2080"/>
                <a:ext cx="0" cy="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1" name="Line 87"/>
              <p:cNvSpPr>
                <a:spLocks noChangeShapeType="1"/>
              </p:cNvSpPr>
              <p:nvPr/>
            </p:nvSpPr>
            <p:spPr bwMode="gray">
              <a:xfrm>
                <a:off x="2570" y="2083"/>
                <a:ext cx="0" cy="7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2" name="Line 88"/>
              <p:cNvSpPr>
                <a:spLocks noChangeShapeType="1"/>
              </p:cNvSpPr>
              <p:nvPr/>
            </p:nvSpPr>
            <p:spPr bwMode="gray">
              <a:xfrm>
                <a:off x="2626" y="2085"/>
                <a:ext cx="0" cy="6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3" name="Line 89"/>
              <p:cNvSpPr>
                <a:spLocks noChangeShapeType="1"/>
              </p:cNvSpPr>
              <p:nvPr/>
            </p:nvSpPr>
            <p:spPr bwMode="gray">
              <a:xfrm>
                <a:off x="2684" y="2087"/>
                <a:ext cx="0" cy="6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4" name="Line 90"/>
              <p:cNvSpPr>
                <a:spLocks noChangeShapeType="1"/>
              </p:cNvSpPr>
              <p:nvPr/>
            </p:nvSpPr>
            <p:spPr bwMode="gray">
              <a:xfrm>
                <a:off x="2740" y="2089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5" name="Line 91"/>
              <p:cNvSpPr>
                <a:spLocks noChangeShapeType="1"/>
              </p:cNvSpPr>
              <p:nvPr/>
            </p:nvSpPr>
            <p:spPr bwMode="gray">
              <a:xfrm>
                <a:off x="2795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6" name="Line 92"/>
              <p:cNvSpPr>
                <a:spLocks noChangeShapeType="1"/>
              </p:cNvSpPr>
              <p:nvPr/>
            </p:nvSpPr>
            <p:spPr bwMode="gray">
              <a:xfrm>
                <a:off x="2851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97" name="Rectangle 93"/>
              <p:cNvSpPr>
                <a:spLocks noChangeArrowheads="1"/>
              </p:cNvSpPr>
              <p:nvPr/>
            </p:nvSpPr>
            <p:spPr bwMode="gray">
              <a:xfrm>
                <a:off x="1444" y="2153"/>
                <a:ext cx="1437" cy="48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999999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1800">
                  <a:solidFill>
                    <a:srgbClr val="000000"/>
                  </a:solidFill>
                  <a:cs typeface="MS PGothic"/>
                </a:endParaRPr>
              </a:p>
            </p:txBody>
          </p:sp>
        </p:grpSp>
        <p:grpSp>
          <p:nvGrpSpPr>
            <p:cNvPr id="8" name="Group 94"/>
            <p:cNvGrpSpPr>
              <a:grpSpLocks/>
            </p:cNvGrpSpPr>
            <p:nvPr/>
          </p:nvGrpSpPr>
          <p:grpSpPr bwMode="auto">
            <a:xfrm>
              <a:off x="2040" y="2358"/>
              <a:ext cx="1245" cy="326"/>
              <a:chOff x="2881" y="1813"/>
              <a:chExt cx="1479" cy="388"/>
            </a:xfrm>
          </p:grpSpPr>
          <p:sp>
            <p:nvSpPr>
              <p:cNvPr id="106544" name="Freeform 95"/>
              <p:cNvSpPr>
                <a:spLocks/>
              </p:cNvSpPr>
              <p:nvPr/>
            </p:nvSpPr>
            <p:spPr bwMode="gray">
              <a:xfrm>
                <a:off x="2881" y="1813"/>
                <a:ext cx="1479" cy="278"/>
              </a:xfrm>
              <a:custGeom>
                <a:avLst/>
                <a:gdLst>
                  <a:gd name="T0" fmla="*/ 2944 w 743"/>
                  <a:gd name="T1" fmla="*/ 0 h 140"/>
                  <a:gd name="T2" fmla="*/ 0 w 743"/>
                  <a:gd name="T3" fmla="*/ 552 h 140"/>
                  <a:gd name="T4" fmla="*/ 0 60000 65536"/>
                  <a:gd name="T5" fmla="*/ 0 60000 65536"/>
                  <a:gd name="T6" fmla="*/ 0 w 743"/>
                  <a:gd name="T7" fmla="*/ 0 h 140"/>
                  <a:gd name="T8" fmla="*/ 743 w 743"/>
                  <a:gd name="T9" fmla="*/ 140 h 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43" h="140">
                    <a:moveTo>
                      <a:pt x="743" y="0"/>
                    </a:moveTo>
                    <a:cubicBezTo>
                      <a:pt x="643" y="81"/>
                      <a:pt x="348" y="140"/>
                      <a:pt x="0" y="140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45" name="Line 96"/>
              <p:cNvSpPr>
                <a:spLocks noChangeShapeType="1"/>
              </p:cNvSpPr>
              <p:nvPr/>
            </p:nvSpPr>
            <p:spPr bwMode="gray">
              <a:xfrm>
                <a:off x="2909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46" name="Line 97"/>
              <p:cNvSpPr>
                <a:spLocks noChangeShapeType="1"/>
              </p:cNvSpPr>
              <p:nvPr/>
            </p:nvSpPr>
            <p:spPr bwMode="gray">
              <a:xfrm>
                <a:off x="2965" y="2091"/>
                <a:ext cx="0" cy="6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47" name="Line 98"/>
              <p:cNvSpPr>
                <a:spLocks noChangeShapeType="1"/>
              </p:cNvSpPr>
              <p:nvPr/>
            </p:nvSpPr>
            <p:spPr bwMode="gray">
              <a:xfrm>
                <a:off x="3020" y="2089"/>
                <a:ext cx="0" cy="6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48" name="Line 99"/>
              <p:cNvSpPr>
                <a:spLocks noChangeShapeType="1"/>
              </p:cNvSpPr>
              <p:nvPr/>
            </p:nvSpPr>
            <p:spPr bwMode="gray">
              <a:xfrm>
                <a:off x="3078" y="2087"/>
                <a:ext cx="0" cy="6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49" name="Line 100"/>
              <p:cNvSpPr>
                <a:spLocks noChangeShapeType="1"/>
              </p:cNvSpPr>
              <p:nvPr/>
            </p:nvSpPr>
            <p:spPr bwMode="gray">
              <a:xfrm>
                <a:off x="3134" y="2085"/>
                <a:ext cx="0" cy="6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0" name="Line 101"/>
              <p:cNvSpPr>
                <a:spLocks noChangeShapeType="1"/>
              </p:cNvSpPr>
              <p:nvPr/>
            </p:nvSpPr>
            <p:spPr bwMode="gray">
              <a:xfrm>
                <a:off x="3190" y="2083"/>
                <a:ext cx="0" cy="7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1" name="Line 102"/>
              <p:cNvSpPr>
                <a:spLocks noChangeShapeType="1"/>
              </p:cNvSpPr>
              <p:nvPr/>
            </p:nvSpPr>
            <p:spPr bwMode="gray">
              <a:xfrm>
                <a:off x="3247" y="2080"/>
                <a:ext cx="0" cy="7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2" name="Line 103"/>
              <p:cNvSpPr>
                <a:spLocks noChangeShapeType="1"/>
              </p:cNvSpPr>
              <p:nvPr/>
            </p:nvSpPr>
            <p:spPr bwMode="gray">
              <a:xfrm>
                <a:off x="3302" y="2075"/>
                <a:ext cx="0" cy="7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3" name="Line 104"/>
              <p:cNvSpPr>
                <a:spLocks noChangeShapeType="1"/>
              </p:cNvSpPr>
              <p:nvPr/>
            </p:nvSpPr>
            <p:spPr bwMode="gray">
              <a:xfrm>
                <a:off x="3359" y="2071"/>
                <a:ext cx="0" cy="8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4" name="Line 105"/>
              <p:cNvSpPr>
                <a:spLocks noChangeShapeType="1"/>
              </p:cNvSpPr>
              <p:nvPr/>
            </p:nvSpPr>
            <p:spPr bwMode="gray">
              <a:xfrm>
                <a:off x="3416" y="2067"/>
                <a:ext cx="0" cy="86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5" name="Line 106"/>
              <p:cNvSpPr>
                <a:spLocks noChangeShapeType="1"/>
              </p:cNvSpPr>
              <p:nvPr/>
            </p:nvSpPr>
            <p:spPr bwMode="gray">
              <a:xfrm>
                <a:off x="3472" y="2061"/>
                <a:ext cx="0" cy="9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6" name="Line 107"/>
              <p:cNvSpPr>
                <a:spLocks noChangeShapeType="1"/>
              </p:cNvSpPr>
              <p:nvPr/>
            </p:nvSpPr>
            <p:spPr bwMode="gray">
              <a:xfrm>
                <a:off x="3527" y="2055"/>
                <a:ext cx="0" cy="98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7" name="Line 108"/>
              <p:cNvSpPr>
                <a:spLocks noChangeShapeType="1"/>
              </p:cNvSpPr>
              <p:nvPr/>
            </p:nvSpPr>
            <p:spPr bwMode="gray">
              <a:xfrm>
                <a:off x="3583" y="2048"/>
                <a:ext cx="0" cy="10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8" name="Line 109"/>
              <p:cNvSpPr>
                <a:spLocks noChangeShapeType="1"/>
              </p:cNvSpPr>
              <p:nvPr/>
            </p:nvSpPr>
            <p:spPr bwMode="gray">
              <a:xfrm>
                <a:off x="3641" y="2039"/>
                <a:ext cx="0" cy="11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59" name="Line 110"/>
              <p:cNvSpPr>
                <a:spLocks noChangeShapeType="1"/>
              </p:cNvSpPr>
              <p:nvPr/>
            </p:nvSpPr>
            <p:spPr bwMode="gray">
              <a:xfrm>
                <a:off x="3697" y="2032"/>
                <a:ext cx="0" cy="12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0" name="Line 111"/>
              <p:cNvSpPr>
                <a:spLocks noChangeShapeType="1"/>
              </p:cNvSpPr>
              <p:nvPr/>
            </p:nvSpPr>
            <p:spPr bwMode="gray">
              <a:xfrm>
                <a:off x="3752" y="2021"/>
                <a:ext cx="0" cy="13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1" name="Line 112"/>
              <p:cNvSpPr>
                <a:spLocks noChangeShapeType="1"/>
              </p:cNvSpPr>
              <p:nvPr/>
            </p:nvSpPr>
            <p:spPr bwMode="gray">
              <a:xfrm>
                <a:off x="3810" y="2011"/>
                <a:ext cx="0" cy="142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2" name="Line 113"/>
              <p:cNvSpPr>
                <a:spLocks noChangeShapeType="1"/>
              </p:cNvSpPr>
              <p:nvPr/>
            </p:nvSpPr>
            <p:spPr bwMode="gray">
              <a:xfrm>
                <a:off x="3866" y="2000"/>
                <a:ext cx="0" cy="1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3" name="Line 114"/>
              <p:cNvSpPr>
                <a:spLocks noChangeShapeType="1"/>
              </p:cNvSpPr>
              <p:nvPr/>
            </p:nvSpPr>
            <p:spPr bwMode="gray">
              <a:xfrm>
                <a:off x="3922" y="1988"/>
                <a:ext cx="0" cy="16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4" name="Line 115"/>
              <p:cNvSpPr>
                <a:spLocks noChangeShapeType="1"/>
              </p:cNvSpPr>
              <p:nvPr/>
            </p:nvSpPr>
            <p:spPr bwMode="gray">
              <a:xfrm>
                <a:off x="3980" y="1973"/>
                <a:ext cx="0" cy="18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5" name="Line 116"/>
              <p:cNvSpPr>
                <a:spLocks noChangeShapeType="1"/>
              </p:cNvSpPr>
              <p:nvPr/>
            </p:nvSpPr>
            <p:spPr bwMode="gray">
              <a:xfrm>
                <a:off x="4035" y="1958"/>
                <a:ext cx="0" cy="195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6" name="Line 117"/>
              <p:cNvSpPr>
                <a:spLocks noChangeShapeType="1"/>
              </p:cNvSpPr>
              <p:nvPr/>
            </p:nvSpPr>
            <p:spPr bwMode="gray">
              <a:xfrm>
                <a:off x="4091" y="1942"/>
                <a:ext cx="0" cy="21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7" name="Line 118"/>
              <p:cNvSpPr>
                <a:spLocks noChangeShapeType="1"/>
              </p:cNvSpPr>
              <p:nvPr/>
            </p:nvSpPr>
            <p:spPr bwMode="gray">
              <a:xfrm>
                <a:off x="4148" y="1922"/>
                <a:ext cx="0" cy="231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8" name="Line 119"/>
              <p:cNvSpPr>
                <a:spLocks noChangeShapeType="1"/>
              </p:cNvSpPr>
              <p:nvPr/>
            </p:nvSpPr>
            <p:spPr bwMode="gray">
              <a:xfrm>
                <a:off x="4205" y="1900"/>
                <a:ext cx="0" cy="253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69" name="Line 120"/>
              <p:cNvSpPr>
                <a:spLocks noChangeShapeType="1"/>
              </p:cNvSpPr>
              <p:nvPr/>
            </p:nvSpPr>
            <p:spPr bwMode="gray">
              <a:xfrm>
                <a:off x="4260" y="1874"/>
                <a:ext cx="0" cy="279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06570" name="Rectangle 121"/>
              <p:cNvSpPr>
                <a:spLocks noChangeArrowheads="1"/>
              </p:cNvSpPr>
              <p:nvPr/>
            </p:nvSpPr>
            <p:spPr bwMode="gray">
              <a:xfrm>
                <a:off x="2881" y="2153"/>
                <a:ext cx="1435" cy="48"/>
              </a:xfrm>
              <a:prstGeom prst="rect">
                <a:avLst/>
              </a:prstGeom>
              <a:gradFill rotWithShape="1">
                <a:gsLst>
                  <a:gs pos="0">
                    <a:srgbClr val="000000"/>
                  </a:gs>
                  <a:gs pos="50000">
                    <a:srgbClr val="999999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1800">
                  <a:solidFill>
                    <a:srgbClr val="000000"/>
                  </a:solidFill>
                  <a:cs typeface="MS PGothic"/>
                </a:endParaRPr>
              </a:p>
            </p:txBody>
          </p:sp>
        </p:grpSp>
      </p:grpSp>
      <p:grpSp>
        <p:nvGrpSpPr>
          <p:cNvPr id="9" name="Group 122"/>
          <p:cNvGrpSpPr>
            <a:grpSpLocks/>
          </p:cNvGrpSpPr>
          <p:nvPr/>
        </p:nvGrpSpPr>
        <p:grpSpPr bwMode="auto">
          <a:xfrm>
            <a:off x="0" y="3732213"/>
            <a:ext cx="1439863" cy="803275"/>
            <a:chOff x="0" y="2351"/>
            <a:chExt cx="907" cy="506"/>
          </a:xfrm>
        </p:grpSpPr>
        <p:sp>
          <p:nvSpPr>
            <p:cNvPr id="106531" name="Line 123"/>
            <p:cNvSpPr>
              <a:spLocks noChangeShapeType="1"/>
            </p:cNvSpPr>
            <p:nvPr/>
          </p:nvSpPr>
          <p:spPr bwMode="gray">
            <a:xfrm flipV="1">
              <a:off x="356" y="2359"/>
              <a:ext cx="455" cy="3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2" name="Freeform 124"/>
            <p:cNvSpPr>
              <a:spLocks/>
            </p:cNvSpPr>
            <p:nvPr/>
          </p:nvSpPr>
          <p:spPr bwMode="gray">
            <a:xfrm>
              <a:off x="436" y="2607"/>
              <a:ext cx="0" cy="37"/>
            </a:xfrm>
            <a:custGeom>
              <a:avLst/>
              <a:gdLst>
                <a:gd name="T0" fmla="*/ 0 h 52"/>
                <a:gd name="T1" fmla="*/ 26 h 52"/>
                <a:gd name="T2" fmla="*/ 0 h 52"/>
                <a:gd name="T3" fmla="*/ 0 60000 65536"/>
                <a:gd name="T4" fmla="*/ 0 60000 65536"/>
                <a:gd name="T5" fmla="*/ 0 60000 65536"/>
                <a:gd name="T6" fmla="*/ 0 h 52"/>
                <a:gd name="T7" fmla="*/ 52 h 52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2">
                  <a:moveTo>
                    <a:pt x="0" y="0"/>
                  </a:move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3" name="Line 125"/>
            <p:cNvSpPr>
              <a:spLocks noChangeShapeType="1"/>
            </p:cNvSpPr>
            <p:nvPr/>
          </p:nvSpPr>
          <p:spPr bwMode="gray">
            <a:xfrm>
              <a:off x="436" y="2607"/>
              <a:ext cx="0" cy="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4" name="Line 126"/>
            <p:cNvSpPr>
              <a:spLocks noChangeShapeType="1"/>
            </p:cNvSpPr>
            <p:nvPr/>
          </p:nvSpPr>
          <p:spPr bwMode="gray">
            <a:xfrm>
              <a:off x="493" y="2569"/>
              <a:ext cx="0" cy="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5" name="Line 127"/>
            <p:cNvSpPr>
              <a:spLocks noChangeShapeType="1"/>
            </p:cNvSpPr>
            <p:nvPr/>
          </p:nvSpPr>
          <p:spPr bwMode="gray">
            <a:xfrm>
              <a:off x="550" y="2529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6" name="Line 128"/>
            <p:cNvSpPr>
              <a:spLocks noChangeShapeType="1"/>
            </p:cNvSpPr>
            <p:nvPr/>
          </p:nvSpPr>
          <p:spPr bwMode="gray">
            <a:xfrm>
              <a:off x="607" y="2492"/>
              <a:ext cx="0" cy="15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7" name="Line 129"/>
            <p:cNvSpPr>
              <a:spLocks noChangeShapeType="1"/>
            </p:cNvSpPr>
            <p:nvPr/>
          </p:nvSpPr>
          <p:spPr bwMode="gray">
            <a:xfrm>
              <a:off x="666" y="2455"/>
              <a:ext cx="0" cy="18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8" name="Line 130"/>
            <p:cNvSpPr>
              <a:spLocks noChangeShapeType="1"/>
            </p:cNvSpPr>
            <p:nvPr/>
          </p:nvSpPr>
          <p:spPr bwMode="gray">
            <a:xfrm>
              <a:off x="722" y="2416"/>
              <a:ext cx="0" cy="2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39" name="Freeform 131"/>
            <p:cNvSpPr>
              <a:spLocks/>
            </p:cNvSpPr>
            <p:nvPr/>
          </p:nvSpPr>
          <p:spPr bwMode="gray">
            <a:xfrm>
              <a:off x="762" y="2786"/>
              <a:ext cx="88" cy="71"/>
            </a:xfrm>
            <a:custGeom>
              <a:avLst/>
              <a:gdLst>
                <a:gd name="T0" fmla="*/ 149 w 52"/>
                <a:gd name="T1" fmla="*/ 120 h 42"/>
                <a:gd name="T2" fmla="*/ 0 w 52"/>
                <a:gd name="T3" fmla="*/ 120 h 42"/>
                <a:gd name="T4" fmla="*/ 0 w 52"/>
                <a:gd name="T5" fmla="*/ 14 h 42"/>
                <a:gd name="T6" fmla="*/ 14 w 52"/>
                <a:gd name="T7" fmla="*/ 0 h 42"/>
                <a:gd name="T8" fmla="*/ 132 w 52"/>
                <a:gd name="T9" fmla="*/ 0 h 42"/>
                <a:gd name="T10" fmla="*/ 149 w 52"/>
                <a:gd name="T11" fmla="*/ 14 h 42"/>
                <a:gd name="T12" fmla="*/ 149 w 52"/>
                <a:gd name="T13" fmla="*/ 12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42"/>
                <a:gd name="T23" fmla="*/ 52 w 52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42">
                  <a:moveTo>
                    <a:pt x="52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52" y="2"/>
                    <a:pt x="52" y="5"/>
                  </a:cubicBezTo>
                  <a:lnTo>
                    <a:pt x="52" y="42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D5D5D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40" name="Rectangle 132"/>
            <p:cNvSpPr>
              <a:spLocks noChangeArrowheads="1"/>
            </p:cNvSpPr>
            <p:nvPr/>
          </p:nvSpPr>
          <p:spPr bwMode="gray">
            <a:xfrm>
              <a:off x="0" y="2644"/>
              <a:ext cx="907" cy="40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999999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06541" name="Freeform 133"/>
            <p:cNvSpPr>
              <a:spLocks/>
            </p:cNvSpPr>
            <p:nvPr/>
          </p:nvSpPr>
          <p:spPr bwMode="gray">
            <a:xfrm>
              <a:off x="780" y="2351"/>
              <a:ext cx="51" cy="461"/>
            </a:xfrm>
            <a:custGeom>
              <a:avLst/>
              <a:gdLst>
                <a:gd name="T0" fmla="*/ 84 w 31"/>
                <a:gd name="T1" fmla="*/ 756 h 275"/>
                <a:gd name="T2" fmla="*/ 67 w 31"/>
                <a:gd name="T3" fmla="*/ 773 h 275"/>
                <a:gd name="T4" fmla="*/ 16 w 31"/>
                <a:gd name="T5" fmla="*/ 773 h 275"/>
                <a:gd name="T6" fmla="*/ 0 w 31"/>
                <a:gd name="T7" fmla="*/ 756 h 275"/>
                <a:gd name="T8" fmla="*/ 0 w 31"/>
                <a:gd name="T9" fmla="*/ 17 h 275"/>
                <a:gd name="T10" fmla="*/ 16 w 31"/>
                <a:gd name="T11" fmla="*/ 0 h 275"/>
                <a:gd name="T12" fmla="*/ 67 w 31"/>
                <a:gd name="T13" fmla="*/ 0 h 275"/>
                <a:gd name="T14" fmla="*/ 84 w 31"/>
                <a:gd name="T15" fmla="*/ 17 h 275"/>
                <a:gd name="T16" fmla="*/ 84 w 31"/>
                <a:gd name="T17" fmla="*/ 756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275"/>
                <a:gd name="T29" fmla="*/ 31 w 31"/>
                <a:gd name="T30" fmla="*/ 275 h 2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275">
                  <a:moveTo>
                    <a:pt x="31" y="269"/>
                  </a:moveTo>
                  <a:cubicBezTo>
                    <a:pt x="31" y="272"/>
                    <a:pt x="28" y="275"/>
                    <a:pt x="25" y="275"/>
                  </a:cubicBezTo>
                  <a:cubicBezTo>
                    <a:pt x="6" y="275"/>
                    <a:pt x="6" y="275"/>
                    <a:pt x="6" y="275"/>
                  </a:cubicBezTo>
                  <a:cubicBezTo>
                    <a:pt x="3" y="275"/>
                    <a:pt x="0" y="272"/>
                    <a:pt x="0" y="26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1" y="3"/>
                    <a:pt x="31" y="6"/>
                  </a:cubicBezTo>
                  <a:lnTo>
                    <a:pt x="31" y="269"/>
                  </a:ln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50000">
                  <a:srgbClr val="999999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134"/>
          <p:cNvGrpSpPr>
            <a:grpSpLocks/>
          </p:cNvGrpSpPr>
          <p:nvPr/>
        </p:nvGrpSpPr>
        <p:grpSpPr bwMode="auto">
          <a:xfrm>
            <a:off x="7702550" y="3732213"/>
            <a:ext cx="1439863" cy="803275"/>
            <a:chOff x="4852" y="2351"/>
            <a:chExt cx="907" cy="506"/>
          </a:xfrm>
        </p:grpSpPr>
        <p:sp>
          <p:nvSpPr>
            <p:cNvPr id="106520" name="Line 135"/>
            <p:cNvSpPr>
              <a:spLocks noChangeShapeType="1"/>
            </p:cNvSpPr>
            <p:nvPr/>
          </p:nvSpPr>
          <p:spPr bwMode="gray">
            <a:xfrm flipH="1" flipV="1">
              <a:off x="4944" y="2359"/>
              <a:ext cx="455" cy="3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1" name="Freeform 136"/>
            <p:cNvSpPr>
              <a:spLocks/>
            </p:cNvSpPr>
            <p:nvPr/>
          </p:nvSpPr>
          <p:spPr bwMode="gray">
            <a:xfrm flipH="1">
              <a:off x="5319" y="2607"/>
              <a:ext cx="0" cy="37"/>
            </a:xfrm>
            <a:custGeom>
              <a:avLst/>
              <a:gdLst>
                <a:gd name="T0" fmla="*/ 0 h 52"/>
                <a:gd name="T1" fmla="*/ 26 h 52"/>
                <a:gd name="T2" fmla="*/ 0 h 52"/>
                <a:gd name="T3" fmla="*/ 0 60000 65536"/>
                <a:gd name="T4" fmla="*/ 0 60000 65536"/>
                <a:gd name="T5" fmla="*/ 0 60000 65536"/>
                <a:gd name="T6" fmla="*/ 0 h 52"/>
                <a:gd name="T7" fmla="*/ 52 h 52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2">
                  <a:moveTo>
                    <a:pt x="0" y="0"/>
                  </a:move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2" name="Line 137"/>
            <p:cNvSpPr>
              <a:spLocks noChangeShapeType="1"/>
            </p:cNvSpPr>
            <p:nvPr/>
          </p:nvSpPr>
          <p:spPr bwMode="gray">
            <a:xfrm flipH="1">
              <a:off x="5319" y="2607"/>
              <a:ext cx="0" cy="3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3" name="Line 138"/>
            <p:cNvSpPr>
              <a:spLocks noChangeShapeType="1"/>
            </p:cNvSpPr>
            <p:nvPr/>
          </p:nvSpPr>
          <p:spPr bwMode="gray">
            <a:xfrm flipH="1">
              <a:off x="5262" y="2569"/>
              <a:ext cx="0" cy="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4" name="Line 139"/>
            <p:cNvSpPr>
              <a:spLocks noChangeShapeType="1"/>
            </p:cNvSpPr>
            <p:nvPr/>
          </p:nvSpPr>
          <p:spPr bwMode="gray">
            <a:xfrm flipH="1">
              <a:off x="5205" y="2529"/>
              <a:ext cx="0" cy="11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5" name="Line 140"/>
            <p:cNvSpPr>
              <a:spLocks noChangeShapeType="1"/>
            </p:cNvSpPr>
            <p:nvPr/>
          </p:nvSpPr>
          <p:spPr bwMode="gray">
            <a:xfrm flipH="1">
              <a:off x="5148" y="2492"/>
              <a:ext cx="0" cy="15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6" name="Line 141"/>
            <p:cNvSpPr>
              <a:spLocks noChangeShapeType="1"/>
            </p:cNvSpPr>
            <p:nvPr/>
          </p:nvSpPr>
          <p:spPr bwMode="gray">
            <a:xfrm flipH="1">
              <a:off x="5089" y="2455"/>
              <a:ext cx="0" cy="18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7" name="Line 142"/>
            <p:cNvSpPr>
              <a:spLocks noChangeShapeType="1"/>
            </p:cNvSpPr>
            <p:nvPr/>
          </p:nvSpPr>
          <p:spPr bwMode="gray">
            <a:xfrm flipH="1">
              <a:off x="5033" y="2416"/>
              <a:ext cx="0" cy="22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8" name="Freeform 143"/>
            <p:cNvSpPr>
              <a:spLocks/>
            </p:cNvSpPr>
            <p:nvPr/>
          </p:nvSpPr>
          <p:spPr bwMode="gray">
            <a:xfrm flipH="1">
              <a:off x="4905" y="2786"/>
              <a:ext cx="88" cy="71"/>
            </a:xfrm>
            <a:custGeom>
              <a:avLst/>
              <a:gdLst>
                <a:gd name="T0" fmla="*/ 149 w 52"/>
                <a:gd name="T1" fmla="*/ 120 h 42"/>
                <a:gd name="T2" fmla="*/ 0 w 52"/>
                <a:gd name="T3" fmla="*/ 120 h 42"/>
                <a:gd name="T4" fmla="*/ 0 w 52"/>
                <a:gd name="T5" fmla="*/ 14 h 42"/>
                <a:gd name="T6" fmla="*/ 14 w 52"/>
                <a:gd name="T7" fmla="*/ 0 h 42"/>
                <a:gd name="T8" fmla="*/ 132 w 52"/>
                <a:gd name="T9" fmla="*/ 0 h 42"/>
                <a:gd name="T10" fmla="*/ 149 w 52"/>
                <a:gd name="T11" fmla="*/ 14 h 42"/>
                <a:gd name="T12" fmla="*/ 149 w 52"/>
                <a:gd name="T13" fmla="*/ 12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42"/>
                <a:gd name="T23" fmla="*/ 52 w 52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42">
                  <a:moveTo>
                    <a:pt x="52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52" y="2"/>
                    <a:pt x="52" y="5"/>
                  </a:cubicBezTo>
                  <a:lnTo>
                    <a:pt x="52" y="42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D5D5D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29" name="Rectangle 144"/>
            <p:cNvSpPr>
              <a:spLocks noChangeArrowheads="1"/>
            </p:cNvSpPr>
            <p:nvPr/>
          </p:nvSpPr>
          <p:spPr bwMode="gray">
            <a:xfrm flipH="1">
              <a:off x="4852" y="2644"/>
              <a:ext cx="907" cy="40"/>
            </a:xfrm>
            <a:prstGeom prst="rect">
              <a:avLst/>
            </a:prstGeom>
            <a:gradFill rotWithShape="1">
              <a:gsLst>
                <a:gs pos="0">
                  <a:srgbClr val="000000"/>
                </a:gs>
                <a:gs pos="50000">
                  <a:srgbClr val="999999"/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06530" name="Freeform 145"/>
            <p:cNvSpPr>
              <a:spLocks/>
            </p:cNvSpPr>
            <p:nvPr/>
          </p:nvSpPr>
          <p:spPr bwMode="gray">
            <a:xfrm flipH="1">
              <a:off x="4924" y="2351"/>
              <a:ext cx="51" cy="461"/>
            </a:xfrm>
            <a:custGeom>
              <a:avLst/>
              <a:gdLst>
                <a:gd name="T0" fmla="*/ 84 w 31"/>
                <a:gd name="T1" fmla="*/ 756 h 275"/>
                <a:gd name="T2" fmla="*/ 67 w 31"/>
                <a:gd name="T3" fmla="*/ 773 h 275"/>
                <a:gd name="T4" fmla="*/ 16 w 31"/>
                <a:gd name="T5" fmla="*/ 773 h 275"/>
                <a:gd name="T6" fmla="*/ 0 w 31"/>
                <a:gd name="T7" fmla="*/ 756 h 275"/>
                <a:gd name="T8" fmla="*/ 0 w 31"/>
                <a:gd name="T9" fmla="*/ 17 h 275"/>
                <a:gd name="T10" fmla="*/ 16 w 31"/>
                <a:gd name="T11" fmla="*/ 0 h 275"/>
                <a:gd name="T12" fmla="*/ 67 w 31"/>
                <a:gd name="T13" fmla="*/ 0 h 275"/>
                <a:gd name="T14" fmla="*/ 84 w 31"/>
                <a:gd name="T15" fmla="*/ 17 h 275"/>
                <a:gd name="T16" fmla="*/ 84 w 31"/>
                <a:gd name="T17" fmla="*/ 756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275"/>
                <a:gd name="T29" fmla="*/ 31 w 31"/>
                <a:gd name="T30" fmla="*/ 275 h 2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275">
                  <a:moveTo>
                    <a:pt x="31" y="269"/>
                  </a:moveTo>
                  <a:cubicBezTo>
                    <a:pt x="31" y="272"/>
                    <a:pt x="28" y="275"/>
                    <a:pt x="25" y="275"/>
                  </a:cubicBezTo>
                  <a:cubicBezTo>
                    <a:pt x="6" y="275"/>
                    <a:pt x="6" y="275"/>
                    <a:pt x="6" y="275"/>
                  </a:cubicBezTo>
                  <a:cubicBezTo>
                    <a:pt x="3" y="275"/>
                    <a:pt x="0" y="272"/>
                    <a:pt x="0" y="26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1" y="3"/>
                    <a:pt x="31" y="6"/>
                  </a:cubicBezTo>
                  <a:lnTo>
                    <a:pt x="31" y="269"/>
                  </a:ln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50000">
                  <a:srgbClr val="999999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146"/>
          <p:cNvGrpSpPr>
            <a:grpSpLocks/>
          </p:cNvGrpSpPr>
          <p:nvPr/>
        </p:nvGrpSpPr>
        <p:grpSpPr bwMode="auto">
          <a:xfrm>
            <a:off x="4489450" y="3732213"/>
            <a:ext cx="139700" cy="803275"/>
            <a:chOff x="4905" y="2351"/>
            <a:chExt cx="88" cy="506"/>
          </a:xfrm>
        </p:grpSpPr>
        <p:sp>
          <p:nvSpPr>
            <p:cNvPr id="106518" name="Freeform 147"/>
            <p:cNvSpPr>
              <a:spLocks/>
            </p:cNvSpPr>
            <p:nvPr/>
          </p:nvSpPr>
          <p:spPr bwMode="gray">
            <a:xfrm flipH="1">
              <a:off x="4905" y="2786"/>
              <a:ext cx="88" cy="71"/>
            </a:xfrm>
            <a:custGeom>
              <a:avLst/>
              <a:gdLst>
                <a:gd name="T0" fmla="*/ 149 w 52"/>
                <a:gd name="T1" fmla="*/ 120 h 42"/>
                <a:gd name="T2" fmla="*/ 0 w 52"/>
                <a:gd name="T3" fmla="*/ 120 h 42"/>
                <a:gd name="T4" fmla="*/ 0 w 52"/>
                <a:gd name="T5" fmla="*/ 14 h 42"/>
                <a:gd name="T6" fmla="*/ 14 w 52"/>
                <a:gd name="T7" fmla="*/ 0 h 42"/>
                <a:gd name="T8" fmla="*/ 132 w 52"/>
                <a:gd name="T9" fmla="*/ 0 h 42"/>
                <a:gd name="T10" fmla="*/ 149 w 52"/>
                <a:gd name="T11" fmla="*/ 14 h 42"/>
                <a:gd name="T12" fmla="*/ 149 w 52"/>
                <a:gd name="T13" fmla="*/ 12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42"/>
                <a:gd name="T23" fmla="*/ 52 w 52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42">
                  <a:moveTo>
                    <a:pt x="52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52" y="2"/>
                    <a:pt x="52" y="5"/>
                  </a:cubicBezTo>
                  <a:lnTo>
                    <a:pt x="52" y="42"/>
                  </a:lnTo>
                  <a:close/>
                </a:path>
              </a:pathLst>
            </a:custGeom>
            <a:gradFill rotWithShape="1">
              <a:gsLst>
                <a:gs pos="0">
                  <a:srgbClr val="969696"/>
                </a:gs>
                <a:gs pos="100000">
                  <a:srgbClr val="D5D5D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6519" name="Freeform 148"/>
            <p:cNvSpPr>
              <a:spLocks/>
            </p:cNvSpPr>
            <p:nvPr/>
          </p:nvSpPr>
          <p:spPr bwMode="gray">
            <a:xfrm flipH="1">
              <a:off x="4924" y="2351"/>
              <a:ext cx="51" cy="461"/>
            </a:xfrm>
            <a:custGeom>
              <a:avLst/>
              <a:gdLst>
                <a:gd name="T0" fmla="*/ 84 w 31"/>
                <a:gd name="T1" fmla="*/ 756 h 275"/>
                <a:gd name="T2" fmla="*/ 67 w 31"/>
                <a:gd name="T3" fmla="*/ 773 h 275"/>
                <a:gd name="T4" fmla="*/ 16 w 31"/>
                <a:gd name="T5" fmla="*/ 773 h 275"/>
                <a:gd name="T6" fmla="*/ 0 w 31"/>
                <a:gd name="T7" fmla="*/ 756 h 275"/>
                <a:gd name="T8" fmla="*/ 0 w 31"/>
                <a:gd name="T9" fmla="*/ 17 h 275"/>
                <a:gd name="T10" fmla="*/ 16 w 31"/>
                <a:gd name="T11" fmla="*/ 0 h 275"/>
                <a:gd name="T12" fmla="*/ 67 w 31"/>
                <a:gd name="T13" fmla="*/ 0 h 275"/>
                <a:gd name="T14" fmla="*/ 84 w 31"/>
                <a:gd name="T15" fmla="*/ 17 h 275"/>
                <a:gd name="T16" fmla="*/ 84 w 31"/>
                <a:gd name="T17" fmla="*/ 756 h 2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275"/>
                <a:gd name="T29" fmla="*/ 31 w 31"/>
                <a:gd name="T30" fmla="*/ 275 h 2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275">
                  <a:moveTo>
                    <a:pt x="31" y="269"/>
                  </a:moveTo>
                  <a:cubicBezTo>
                    <a:pt x="31" y="272"/>
                    <a:pt x="28" y="275"/>
                    <a:pt x="25" y="275"/>
                  </a:cubicBezTo>
                  <a:cubicBezTo>
                    <a:pt x="6" y="275"/>
                    <a:pt x="6" y="275"/>
                    <a:pt x="6" y="275"/>
                  </a:cubicBezTo>
                  <a:cubicBezTo>
                    <a:pt x="3" y="275"/>
                    <a:pt x="0" y="272"/>
                    <a:pt x="0" y="26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8" y="0"/>
                    <a:pt x="31" y="3"/>
                    <a:pt x="31" y="6"/>
                  </a:cubicBezTo>
                  <a:lnTo>
                    <a:pt x="31" y="269"/>
                  </a:ln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50000">
                  <a:srgbClr val="999999"/>
                </a:gs>
                <a:gs pos="100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06506" name="Rectangle 14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Продажа новой машины в 2 шага</a:t>
            </a:r>
            <a:endParaRPr lang="en-US" smtClean="0"/>
          </a:p>
        </p:txBody>
      </p:sp>
      <p:sp>
        <p:nvSpPr>
          <p:cNvPr id="355478" name="Text Box 150"/>
          <p:cNvSpPr txBox="1">
            <a:spLocks noChangeArrowheads="1"/>
          </p:cNvSpPr>
          <p:nvPr/>
        </p:nvSpPr>
        <p:spPr bwMode="gray">
          <a:xfrm>
            <a:off x="314325" y="1558925"/>
            <a:ext cx="4168775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cs typeface="MS PGothic"/>
              </a:rPr>
              <a:t>Клиент (2 варианта)</a:t>
            </a:r>
            <a:endParaRPr lang="en-US" sz="1400" b="1">
              <a:solidFill>
                <a:srgbClr val="000000"/>
              </a:solidFill>
              <a:cs typeface="MS PGothic"/>
            </a:endParaRPr>
          </a:p>
          <a:p>
            <a:pPr>
              <a:spcBef>
                <a:spcPct val="50000"/>
              </a:spcBef>
            </a:pPr>
            <a:r>
              <a:rPr lang="ru-RU" sz="1200">
                <a:solidFill>
                  <a:srgbClr val="000000"/>
                </a:solidFill>
                <a:cs typeface="MS PGothic"/>
              </a:rPr>
              <a:t>- Покупает машину бОльшей стоимости (больше продаж на 1 клиента);</a:t>
            </a:r>
          </a:p>
          <a:p>
            <a:pPr>
              <a:spcBef>
                <a:spcPct val="50000"/>
              </a:spcBef>
            </a:pPr>
            <a:r>
              <a:rPr lang="ru-RU" sz="1200">
                <a:solidFill>
                  <a:srgbClr val="000000"/>
                </a:solidFill>
                <a:cs typeface="MS PGothic"/>
              </a:rPr>
              <a:t>- Способен купить данный а/м за меньший ЕП (новый сегмент </a:t>
            </a:r>
            <a:r>
              <a:rPr lang="en-US" sz="1200">
                <a:solidFill>
                  <a:srgbClr val="000000"/>
                </a:solidFill>
                <a:cs typeface="MS PGothic"/>
                <a:sym typeface="Wingdings" pitchFamily="2" charset="2"/>
              </a:rPr>
              <a:t> </a:t>
            </a:r>
            <a:r>
              <a:rPr lang="ru-RU" sz="1200">
                <a:solidFill>
                  <a:srgbClr val="000000"/>
                </a:solidFill>
                <a:cs typeface="MS PGothic"/>
                <a:sym typeface="Wingdings" pitchFamily="2" charset="2"/>
              </a:rPr>
              <a:t>продукт даёт бОльшие продажи)</a:t>
            </a:r>
            <a:r>
              <a:rPr lang="ru-RU" sz="1200">
                <a:solidFill>
                  <a:srgbClr val="000000"/>
                </a:solidFill>
                <a:cs typeface="MS PGothic"/>
              </a:rPr>
              <a:t>;</a:t>
            </a:r>
          </a:p>
          <a:p>
            <a:pPr>
              <a:spcBef>
                <a:spcPct val="50000"/>
              </a:spcBef>
            </a:pPr>
            <a:r>
              <a:rPr lang="ru-RU" sz="1200">
                <a:solidFill>
                  <a:srgbClr val="000000"/>
                </a:solidFill>
                <a:cs typeface="MS PGothic"/>
              </a:rPr>
              <a:t>- Ничего не теряет в конце: 4 опции.</a:t>
            </a:r>
            <a:endParaRPr lang="en-US" sz="1200">
              <a:solidFill>
                <a:srgbClr val="000000"/>
              </a:solidFill>
              <a:cs typeface="MS PGothic"/>
            </a:endParaRPr>
          </a:p>
          <a:p>
            <a:pPr>
              <a:spcBef>
                <a:spcPct val="50000"/>
              </a:spcBef>
            </a:pPr>
            <a:endParaRPr lang="en-US" sz="12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355479" name="Text Box 151"/>
          <p:cNvSpPr txBox="1">
            <a:spLocks noChangeArrowheads="1"/>
          </p:cNvSpPr>
          <p:nvPr/>
        </p:nvSpPr>
        <p:spPr bwMode="gray">
          <a:xfrm>
            <a:off x="4640263" y="1558925"/>
            <a:ext cx="4179887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  <a:cs typeface="MS PGothic"/>
              </a:rPr>
              <a:t>Дилер</a:t>
            </a:r>
            <a:endParaRPr lang="en-US" sz="1400" b="1">
              <a:solidFill>
                <a:srgbClr val="000000"/>
              </a:solidFill>
              <a:cs typeface="MS PGothic"/>
            </a:endParaRPr>
          </a:p>
          <a:p>
            <a:pPr algn="r">
              <a:lnSpc>
                <a:spcPts val="1400"/>
              </a:lnSpc>
              <a:spcBef>
                <a:spcPts val="200"/>
              </a:spcBef>
            </a:pPr>
            <a:r>
              <a:rPr lang="ru-RU" sz="1200">
                <a:solidFill>
                  <a:srgbClr val="000000"/>
                </a:solidFill>
                <a:cs typeface="MS PGothic"/>
              </a:rPr>
              <a:t>- Продает а/м клиенту в новом клиентском сегменте;</a:t>
            </a:r>
          </a:p>
          <a:p>
            <a:pPr algn="r">
              <a:lnSpc>
                <a:spcPts val="1400"/>
              </a:lnSpc>
              <a:spcBef>
                <a:spcPts val="200"/>
              </a:spcBef>
            </a:pPr>
            <a:r>
              <a:rPr lang="ru-RU" sz="1200">
                <a:solidFill>
                  <a:srgbClr val="000000"/>
                </a:solidFill>
                <a:cs typeface="MS PGothic"/>
              </a:rPr>
              <a:t>- Получает бОльший доход в данном клиентском сегменте;</a:t>
            </a:r>
          </a:p>
          <a:p>
            <a:pPr algn="r">
              <a:lnSpc>
                <a:spcPts val="1400"/>
              </a:lnSpc>
              <a:spcBef>
                <a:spcPts val="200"/>
              </a:spcBef>
            </a:pPr>
            <a:r>
              <a:rPr lang="ru-RU" sz="1200">
                <a:solidFill>
                  <a:srgbClr val="000000"/>
                </a:solidFill>
                <a:cs typeface="MS PGothic"/>
              </a:rPr>
              <a:t>- Регулирует цикличность продаж;</a:t>
            </a:r>
          </a:p>
          <a:p>
            <a:pPr algn="r">
              <a:lnSpc>
                <a:spcPts val="1400"/>
              </a:lnSpc>
              <a:spcBef>
                <a:spcPts val="200"/>
              </a:spcBef>
              <a:buFontTx/>
              <a:buChar char="-"/>
            </a:pPr>
            <a:r>
              <a:rPr lang="ru-RU" sz="1200">
                <a:solidFill>
                  <a:srgbClr val="000000"/>
                </a:solidFill>
                <a:cs typeface="MS PGothic"/>
              </a:rPr>
              <a:t>Делает привязку к своему сервису;</a:t>
            </a:r>
          </a:p>
          <a:p>
            <a:pPr algn="r">
              <a:lnSpc>
                <a:spcPts val="1400"/>
              </a:lnSpc>
              <a:spcBef>
                <a:spcPts val="200"/>
              </a:spcBef>
              <a:buFontTx/>
              <a:buChar char="-"/>
            </a:pPr>
            <a:r>
              <a:rPr lang="ru-RU" sz="1200">
                <a:solidFill>
                  <a:srgbClr val="000000"/>
                </a:solidFill>
                <a:cs typeface="MS PGothic"/>
              </a:rPr>
              <a:t> Создает новый бизнес (</a:t>
            </a:r>
            <a:r>
              <a:rPr lang="en-US" sz="1200">
                <a:solidFill>
                  <a:srgbClr val="000000"/>
                </a:solidFill>
                <a:cs typeface="MS PGothic"/>
              </a:rPr>
              <a:t>UC)</a:t>
            </a:r>
            <a:r>
              <a:rPr lang="ru-RU" sz="1200">
                <a:solidFill>
                  <a:srgbClr val="000000"/>
                </a:solidFill>
                <a:cs typeface="MS PGothic"/>
              </a:rPr>
              <a:t>;</a:t>
            </a:r>
          </a:p>
          <a:p>
            <a:pPr algn="r">
              <a:lnSpc>
                <a:spcPts val="1400"/>
              </a:lnSpc>
              <a:spcBef>
                <a:spcPts val="200"/>
              </a:spcBef>
              <a:buFontTx/>
              <a:buChar char="-"/>
            </a:pPr>
            <a:r>
              <a:rPr lang="ru-RU" sz="1200">
                <a:solidFill>
                  <a:srgbClr val="000000"/>
                </a:solidFill>
                <a:cs typeface="MS PGothic"/>
              </a:rPr>
              <a:t> Получает преимущества перед конкурентами</a:t>
            </a:r>
            <a:endParaRPr lang="en-US" sz="1200">
              <a:solidFill>
                <a:srgbClr val="000000"/>
              </a:solidFill>
              <a:cs typeface="MS PGothic"/>
            </a:endParaRPr>
          </a:p>
          <a:p>
            <a:pPr algn="r">
              <a:lnSpc>
                <a:spcPts val="1400"/>
              </a:lnSpc>
              <a:spcBef>
                <a:spcPts val="200"/>
              </a:spcBef>
            </a:pPr>
            <a:endParaRPr lang="en-US" sz="12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6509" name="Rectangle 4"/>
          <p:cNvSpPr>
            <a:spLocks noChangeArrowheads="1"/>
          </p:cNvSpPr>
          <p:nvPr/>
        </p:nvSpPr>
        <p:spPr bwMode="gray">
          <a:xfrm>
            <a:off x="304800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Часть стоимости – в конце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106510" name="Text Box 153"/>
          <p:cNvSpPr txBox="1">
            <a:spLocks noChangeArrowheads="1"/>
          </p:cNvSpPr>
          <p:nvPr/>
        </p:nvSpPr>
        <p:spPr bwMode="gray">
          <a:xfrm>
            <a:off x="1474788" y="4846638"/>
            <a:ext cx="263842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rgbClr val="FFFFFF"/>
                </a:solidFill>
                <a:cs typeface="MS PGothic"/>
              </a:rPr>
              <a:t>Сниженные ЕП</a:t>
            </a:r>
            <a:endParaRPr lang="en-US" sz="1400" b="1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6511" name="Text Box 154"/>
          <p:cNvSpPr txBox="1">
            <a:spLocks noChangeArrowheads="1"/>
          </p:cNvSpPr>
          <p:nvPr/>
        </p:nvSpPr>
        <p:spPr bwMode="gray">
          <a:xfrm>
            <a:off x="5103813" y="4846638"/>
            <a:ext cx="238125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rgbClr val="FFFFFF"/>
                </a:solidFill>
                <a:cs typeface="MS PGothic"/>
              </a:rPr>
              <a:t>4 опции для клиента</a:t>
            </a:r>
            <a:endParaRPr lang="en-US" sz="1400" b="1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6512" name="Text Box 155"/>
          <p:cNvSpPr txBox="1">
            <a:spLocks noChangeArrowheads="1"/>
          </p:cNvSpPr>
          <p:nvPr/>
        </p:nvSpPr>
        <p:spPr bwMode="gray">
          <a:xfrm>
            <a:off x="3997325" y="4797425"/>
            <a:ext cx="112395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rgbClr val="FFFFFF"/>
                </a:solidFill>
                <a:cs typeface="MS PGothic"/>
              </a:rPr>
              <a:t>Та же машина, за меньшие деньги</a:t>
            </a:r>
            <a:endParaRPr lang="en-US" sz="140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6513" name="Text Box 156"/>
          <p:cNvSpPr txBox="1">
            <a:spLocks noChangeArrowheads="1"/>
          </p:cNvSpPr>
          <p:nvPr/>
        </p:nvSpPr>
        <p:spPr bwMode="gray">
          <a:xfrm>
            <a:off x="7524750" y="4646613"/>
            <a:ext cx="1123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rgbClr val="FFFFFF"/>
                </a:solidFill>
                <a:cs typeface="MS PGothic"/>
              </a:rPr>
              <a:t>Шанс для ДЦ сделать повторную продажу</a:t>
            </a:r>
            <a:endParaRPr lang="en-US" sz="140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6514" name="Text Box 157"/>
          <p:cNvSpPr txBox="1">
            <a:spLocks noChangeArrowheads="1"/>
          </p:cNvSpPr>
          <p:nvPr/>
        </p:nvSpPr>
        <p:spPr bwMode="gray">
          <a:xfrm>
            <a:off x="250825" y="4646613"/>
            <a:ext cx="11239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1400">
                <a:solidFill>
                  <a:srgbClr val="FFFFFF"/>
                </a:solidFill>
                <a:cs typeface="MS PGothic"/>
              </a:rPr>
              <a:t>Новый сегмент / </a:t>
            </a:r>
            <a:r>
              <a:rPr lang="en-US" sz="1400">
                <a:solidFill>
                  <a:srgbClr val="FFFFFF"/>
                </a:solidFill>
                <a:cs typeface="MS PGothic"/>
              </a:rPr>
              <a:t>upgrade </a:t>
            </a:r>
            <a:r>
              <a:rPr lang="ru-RU" sz="1400">
                <a:solidFill>
                  <a:srgbClr val="FFFFFF"/>
                </a:solidFill>
                <a:cs typeface="MS PGothic"/>
              </a:rPr>
              <a:t>а/м</a:t>
            </a:r>
            <a:endParaRPr lang="en-US" sz="140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355486" name="Rectangle 158"/>
          <p:cNvSpPr>
            <a:spLocks noChangeArrowheads="1"/>
          </p:cNvSpPr>
          <p:nvPr/>
        </p:nvSpPr>
        <p:spPr bwMode="gray">
          <a:xfrm>
            <a:off x="1450975" y="3455988"/>
            <a:ext cx="3049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>
                <a:solidFill>
                  <a:srgbClr val="000000"/>
                </a:solidFill>
                <a:cs typeface="MS PGothic"/>
              </a:rPr>
              <a:t>Платежи в срок кредита</a:t>
            </a:r>
            <a:r>
              <a:rPr lang="en-US" sz="1800" b="1">
                <a:solidFill>
                  <a:srgbClr val="000000"/>
                </a:solidFill>
                <a:cs typeface="MS PGothic"/>
              </a:rPr>
              <a:t>  </a:t>
            </a:r>
          </a:p>
        </p:txBody>
      </p:sp>
      <p:sp>
        <p:nvSpPr>
          <p:cNvPr id="355487" name="Rectangle 159"/>
          <p:cNvSpPr>
            <a:spLocks noChangeArrowheads="1"/>
          </p:cNvSpPr>
          <p:nvPr/>
        </p:nvSpPr>
        <p:spPr bwMode="gray">
          <a:xfrm>
            <a:off x="5003800" y="3455988"/>
            <a:ext cx="2359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>
                <a:solidFill>
                  <a:srgbClr val="000000"/>
                </a:solidFill>
                <a:cs typeface="MS PGothic"/>
              </a:rPr>
              <a:t>Погашение остатка</a:t>
            </a:r>
            <a:endParaRPr lang="en-US" sz="1800" b="1">
              <a:solidFill>
                <a:srgbClr val="000000"/>
              </a:solidFill>
              <a:cs typeface="MS PGothic"/>
            </a:endParaRPr>
          </a:p>
        </p:txBody>
      </p:sp>
      <p:pic>
        <p:nvPicPr>
          <p:cNvPr id="106517" name="Picture 161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5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478" grpId="0"/>
      <p:bldP spid="355479" grpId="0"/>
      <p:bldP spid="355486" grpId="0"/>
      <p:bldP spid="3554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0" name="Rectangle 1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Пример </a:t>
            </a:r>
            <a:r>
              <a:rPr lang="en-US" dirty="0" smtClean="0">
                <a:solidFill>
                  <a:schemeClr val="accent1"/>
                </a:solidFill>
              </a:rPr>
              <a:t>Solaris</a:t>
            </a:r>
            <a:endParaRPr lang="ru-RU" noProof="1" smtClean="0">
              <a:solidFill>
                <a:schemeClr val="accent1"/>
              </a:solidFill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28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29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gray">
          <a:xfrm>
            <a:off x="304800" y="827088"/>
            <a:ext cx="75803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 dirty="0" smtClean="0">
                <a:solidFill>
                  <a:srgbClr val="008000"/>
                </a:solidFill>
                <a:cs typeface="MS PGothic"/>
              </a:rPr>
              <a:t>Экономия по ЕП для клиента</a:t>
            </a:r>
            <a:endParaRPr lang="en-US" sz="2000" b="1" dirty="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853497"/>
            <a:ext cx="122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ПВ - </a:t>
            </a:r>
            <a:r>
              <a:rPr lang="ru-RU" sz="1400" b="1" dirty="0" smtClean="0">
                <a:solidFill>
                  <a:srgbClr val="0061B2"/>
                </a:solidFill>
                <a:latin typeface="Arial" pitchFamily="34" charset="0"/>
                <a:cs typeface="Arial" pitchFamily="34" charset="0"/>
              </a:rPr>
              <a:t>180 000</a:t>
            </a:r>
            <a:endParaRPr lang="ru-RU" sz="1000" b="1" dirty="0" smtClean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3861048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Остаточная стоимость ( к выплате в конце срока кредита) </a:t>
            </a:r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1400" b="1" dirty="0" smtClean="0">
                <a:solidFill>
                  <a:srgbClr val="0061B2"/>
                </a:solidFill>
                <a:latin typeface="Arial"/>
              </a:rPr>
              <a:t>300 000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1002" y="3861048"/>
            <a:ext cx="122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ПВ - </a:t>
            </a:r>
            <a:r>
              <a:rPr lang="ru-RU" sz="1400" b="1" dirty="0" smtClean="0">
                <a:solidFill>
                  <a:srgbClr val="0061B2"/>
                </a:solidFill>
                <a:latin typeface="Arial"/>
              </a:rPr>
              <a:t>180 000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6216" y="3861048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Arial"/>
              </a:rPr>
              <a:t>Сумма кредита: </a:t>
            </a:r>
            <a:r>
              <a:rPr lang="ru-RU" sz="1400" b="1" dirty="0" smtClean="0">
                <a:solidFill>
                  <a:srgbClr val="0061B2"/>
                </a:solidFill>
                <a:latin typeface="Arial"/>
              </a:rPr>
              <a:t>420 000</a:t>
            </a:r>
          </a:p>
          <a:p>
            <a:endParaRPr lang="ru-RU" sz="1000" dirty="0" smtClean="0">
              <a:solidFill>
                <a:srgbClr val="000000"/>
              </a:solidFill>
              <a:latin typeface="Arial"/>
            </a:endParaRPr>
          </a:p>
          <a:p>
            <a:endParaRPr lang="ru-RU" sz="1000" b="1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1844824"/>
            <a:ext cx="3600400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B050"/>
                </a:solidFill>
              </a:rPr>
              <a:t>Автокредит с ОС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80520" y="18448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800" dirty="0" smtClean="0">
                <a:solidFill>
                  <a:srgbClr val="000000"/>
                </a:solidFill>
              </a:rPr>
              <a:t>Классический автокредит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1065" y="5373216"/>
            <a:ext cx="8087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8463"/>
              </a:buClr>
            </a:pPr>
            <a:r>
              <a:rPr lang="ru-RU" sz="1800" b="1" dirty="0" smtClean="0">
                <a:solidFill>
                  <a:srgbClr val="00B050"/>
                </a:solidFill>
              </a:rPr>
              <a:t>на </a:t>
            </a:r>
            <a:r>
              <a:rPr lang="ru-RU" sz="2800" b="1" dirty="0" smtClean="0">
                <a:solidFill>
                  <a:srgbClr val="00B050"/>
                </a:solidFill>
              </a:rPr>
              <a:t>4</a:t>
            </a:r>
            <a:r>
              <a:rPr lang="en-US" sz="2800" b="1" dirty="0" smtClean="0">
                <a:solidFill>
                  <a:srgbClr val="00B050"/>
                </a:solidFill>
              </a:rPr>
              <a:t>5</a:t>
            </a:r>
            <a:r>
              <a:rPr lang="ru-RU" sz="2800" b="1" dirty="0" smtClean="0">
                <a:solidFill>
                  <a:srgbClr val="00B050"/>
                </a:solidFill>
              </a:rPr>
              <a:t>%</a:t>
            </a:r>
            <a:r>
              <a:rPr lang="ru-RU" sz="1800" b="1" dirty="0" smtClean="0">
                <a:solidFill>
                  <a:srgbClr val="00B050"/>
                </a:solidFill>
              </a:rPr>
              <a:t> </a:t>
            </a:r>
            <a:r>
              <a:rPr lang="ru-RU" sz="1800" b="1" dirty="0" smtClean="0">
                <a:solidFill>
                  <a:srgbClr val="000000"/>
                </a:solidFill>
              </a:rPr>
              <a:t>кредит с остаточной стоимостью для клиента </a:t>
            </a:r>
            <a:r>
              <a:rPr lang="ru-RU" sz="1800" b="1" u="sng" dirty="0" smtClean="0">
                <a:solidFill>
                  <a:srgbClr val="00B050"/>
                </a:solidFill>
              </a:rPr>
              <a:t>дешевле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516216" y="3789040"/>
            <a:ext cx="0" cy="6480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475656" y="3789040"/>
            <a:ext cx="0" cy="8640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4008" y="1916832"/>
            <a:ext cx="21266" cy="324036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0032" y="260648"/>
            <a:ext cx="3960440" cy="1323439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</a:rPr>
              <a:t>Стоимость </a:t>
            </a:r>
            <a:r>
              <a:rPr lang="en-US" sz="1600" dirty="0" smtClean="0">
                <a:solidFill>
                  <a:srgbClr val="000000"/>
                </a:solidFill>
              </a:rPr>
              <a:t>Solaris</a:t>
            </a:r>
            <a:r>
              <a:rPr lang="ru-RU" sz="1600" dirty="0" smtClean="0">
                <a:solidFill>
                  <a:srgbClr val="000000"/>
                </a:solidFill>
              </a:rPr>
              <a:t> = </a:t>
            </a:r>
            <a:r>
              <a:rPr lang="ru-RU" sz="1600" b="1" dirty="0" smtClean="0">
                <a:solidFill>
                  <a:srgbClr val="000000"/>
                </a:solidFill>
              </a:rPr>
              <a:t>600 000 руб.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ПВ = </a:t>
            </a:r>
            <a:r>
              <a:rPr lang="ru-RU" sz="1600" b="1" dirty="0" smtClean="0">
                <a:solidFill>
                  <a:srgbClr val="000000"/>
                </a:solidFill>
              </a:rPr>
              <a:t>180 000 </a:t>
            </a:r>
            <a:r>
              <a:rPr lang="ru-RU" sz="1600" dirty="0" smtClean="0">
                <a:solidFill>
                  <a:srgbClr val="000000"/>
                </a:solidFill>
              </a:rPr>
              <a:t>(30%)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ОС = </a:t>
            </a:r>
            <a:r>
              <a:rPr lang="ru-RU" sz="1600" b="1" dirty="0" smtClean="0">
                <a:solidFill>
                  <a:srgbClr val="000000"/>
                </a:solidFill>
              </a:rPr>
              <a:t>50%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Срок = </a:t>
            </a:r>
            <a:r>
              <a:rPr lang="ru-RU" sz="1600" b="1" dirty="0" smtClean="0">
                <a:solidFill>
                  <a:srgbClr val="000000"/>
                </a:solidFill>
              </a:rPr>
              <a:t>36 </a:t>
            </a:r>
            <a:r>
              <a:rPr lang="ru-RU" sz="1600" dirty="0" smtClean="0">
                <a:solidFill>
                  <a:srgbClr val="000000"/>
                </a:solidFill>
              </a:rPr>
              <a:t>месяцев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ставка = </a:t>
            </a:r>
            <a:r>
              <a:rPr lang="ru-RU" sz="1600" b="1" dirty="0" smtClean="0">
                <a:solidFill>
                  <a:srgbClr val="000000"/>
                </a:solidFill>
              </a:rPr>
              <a:t>1</a:t>
            </a:r>
            <a:r>
              <a:rPr lang="en-US" sz="1600" b="1" dirty="0" smtClean="0">
                <a:solidFill>
                  <a:srgbClr val="000000"/>
                </a:solidFill>
              </a:rPr>
              <a:t>5</a:t>
            </a:r>
            <a:r>
              <a:rPr lang="ru-RU" sz="1600" b="1" dirty="0" smtClean="0">
                <a:solidFill>
                  <a:srgbClr val="000000"/>
                </a:solidFill>
              </a:rPr>
              <a:t>,5%</a:t>
            </a:r>
            <a:r>
              <a:rPr lang="ru-RU" sz="1600" dirty="0" smtClean="0">
                <a:solidFill>
                  <a:srgbClr val="000000"/>
                </a:solidFill>
              </a:rPr>
              <a:t> годовых</a:t>
            </a:r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767535"/>
            <a:ext cx="187220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srgbClr val="000000"/>
                </a:solidFill>
                <a:latin typeface="Arial"/>
              </a:rPr>
              <a:t>ЕП =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064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rgbClr val="000000"/>
                </a:solidFill>
                <a:latin typeface="Arial"/>
              </a:rPr>
              <a:t>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32240" y="4432756"/>
            <a:ext cx="15841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srgbClr val="000000"/>
                </a:solidFill>
                <a:latin typeface="Arial"/>
              </a:rPr>
              <a:t>ЕП = </a:t>
            </a:r>
            <a:r>
              <a:rPr lang="ru-RU" sz="1300" b="1" dirty="0" smtClean="0">
                <a:solidFill>
                  <a:srgbClr val="000000"/>
                </a:solidFill>
                <a:latin typeface="Arial"/>
              </a:rPr>
              <a:t>14 </a:t>
            </a:r>
            <a:r>
              <a:rPr lang="en-US" sz="1300" b="1" dirty="0" smtClean="0">
                <a:solidFill>
                  <a:srgbClr val="000000"/>
                </a:solidFill>
                <a:latin typeface="Arial"/>
              </a:rPr>
              <a:t>662</a:t>
            </a:r>
            <a:r>
              <a:rPr lang="ru-RU" sz="1300" b="1" dirty="0" smtClean="0">
                <a:solidFill>
                  <a:srgbClr val="000000"/>
                </a:solidFill>
                <a:latin typeface="Arial"/>
              </a:rPr>
              <a:t> руб.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47664" y="6165304"/>
            <a:ext cx="6228692" cy="30777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solidFill>
                  <a:srgbClr val="000000"/>
                </a:solidFill>
              </a:rPr>
              <a:t>Справочно</a:t>
            </a:r>
            <a:r>
              <a:rPr lang="ru-RU" sz="1400" dirty="0" smtClean="0">
                <a:solidFill>
                  <a:srgbClr val="000000"/>
                </a:solidFill>
              </a:rPr>
              <a:t>: средний денежный доход в РФ составляет </a:t>
            </a:r>
            <a:r>
              <a:rPr lang="en-US" sz="1400" dirty="0" smtClean="0">
                <a:solidFill>
                  <a:srgbClr val="000000"/>
                </a:solidFill>
              </a:rPr>
              <a:t>~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29 000 рублей</a:t>
            </a:r>
            <a:r>
              <a:rPr lang="ru-RU" sz="1400" dirty="0" smtClean="0">
                <a:solidFill>
                  <a:srgbClr val="000000"/>
                </a:solidFill>
              </a:rPr>
              <a:t>.</a:t>
            </a:r>
            <a:endParaRPr lang="ru-RU" sz="1400" dirty="0">
              <a:solidFill>
                <a:srgbClr val="000000"/>
              </a:solidFill>
            </a:endParaRPr>
          </a:p>
        </p:txBody>
      </p:sp>
      <p:pic>
        <p:nvPicPr>
          <p:cNvPr id="23" name="Picture 2" descr="http://audiomobile.ru/imager.php/getnews/140/802047326_1__Hyundai_Solaris_profile__520_259_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2919" b="18271"/>
          <a:stretch>
            <a:fillRect/>
          </a:stretch>
        </p:blipFill>
        <p:spPr bwMode="auto">
          <a:xfrm>
            <a:off x="331912" y="2348880"/>
            <a:ext cx="3303984" cy="1268657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2615909" y="2348880"/>
            <a:ext cx="1296144" cy="1440160"/>
          </a:xfrm>
          <a:prstGeom prst="rect">
            <a:avLst/>
          </a:prstGeom>
          <a:solidFill>
            <a:srgbClr val="F9C5F5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1912" y="2348880"/>
            <a:ext cx="1143744" cy="1440160"/>
          </a:xfrm>
          <a:prstGeom prst="rect">
            <a:avLst/>
          </a:pr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3" name="Группа 25"/>
          <p:cNvGrpSpPr/>
          <p:nvPr/>
        </p:nvGrpSpPr>
        <p:grpSpPr>
          <a:xfrm>
            <a:off x="323528" y="2348880"/>
            <a:ext cx="1152128" cy="1512168"/>
            <a:chOff x="227770" y="3645024"/>
            <a:chExt cx="1463910" cy="1584176"/>
          </a:xfrm>
          <a:noFill/>
        </p:grpSpPr>
        <p:sp>
          <p:nvSpPr>
            <p:cNvPr id="27" name="Прямоугольник 26"/>
            <p:cNvSpPr/>
            <p:nvPr/>
          </p:nvSpPr>
          <p:spPr>
            <a:xfrm>
              <a:off x="227770" y="3645024"/>
              <a:ext cx="1463910" cy="15841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51520" y="3645024"/>
              <a:ext cx="1440160" cy="1508739"/>
            </a:xfrm>
            <a:prstGeom prst="rect">
              <a:avLst/>
            </a:prstGeom>
            <a:grpFill/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625062" y="2348880"/>
            <a:ext cx="1298866" cy="1440160"/>
            <a:chOff x="224696" y="3645024"/>
            <a:chExt cx="1466984" cy="15841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227770" y="3645024"/>
              <a:ext cx="1463910" cy="15841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24696" y="3645024"/>
              <a:ext cx="1440160" cy="1584176"/>
            </a:xfrm>
            <a:prstGeom prst="rect">
              <a:avLst/>
            </a:prstGeom>
            <a:noFill/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1475656" y="2348880"/>
            <a:ext cx="1143744" cy="1440160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75656" y="2348880"/>
            <a:ext cx="1133436" cy="144016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627784" y="3825423"/>
            <a:ext cx="0" cy="8277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475656" y="3861048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</a:rPr>
              <a:t>Часть долга к ежемесячному погашению</a:t>
            </a:r>
            <a:endParaRPr lang="en-US" sz="1000" dirty="0" smtClean="0">
              <a:solidFill>
                <a:srgbClr val="000000"/>
              </a:solidFill>
            </a:endParaRPr>
          </a:p>
          <a:p>
            <a:r>
              <a:rPr lang="ru-RU" sz="1400" b="1" dirty="0" smtClean="0">
                <a:solidFill>
                  <a:srgbClr val="0061B2"/>
                </a:solidFill>
              </a:rPr>
              <a:t>120 000</a:t>
            </a:r>
          </a:p>
          <a:p>
            <a:endParaRPr lang="ru-RU" sz="1000" dirty="0">
              <a:solidFill>
                <a:srgbClr val="000000"/>
              </a:solidFill>
            </a:endParaRPr>
          </a:p>
        </p:txBody>
      </p:sp>
      <p:pic>
        <p:nvPicPr>
          <p:cNvPr id="38" name="Picture 2" descr="http://audiomobile.ru/imager.php/getnews/140/802047326_1__Hyundai_Solaris_profile__520_259_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2919" b="18271"/>
          <a:stretch>
            <a:fillRect/>
          </a:stretch>
        </p:blipFill>
        <p:spPr bwMode="auto">
          <a:xfrm>
            <a:off x="5372472" y="2348880"/>
            <a:ext cx="3231976" cy="1268657"/>
          </a:xfrm>
          <a:prstGeom prst="rect">
            <a:avLst/>
          </a:prstGeom>
          <a:noFill/>
        </p:spPr>
      </p:pic>
      <p:sp>
        <p:nvSpPr>
          <p:cNvPr id="39" name="Прямоугольник 38"/>
          <p:cNvSpPr/>
          <p:nvPr/>
        </p:nvSpPr>
        <p:spPr>
          <a:xfrm>
            <a:off x="5372472" y="2348880"/>
            <a:ext cx="1143744" cy="1440160"/>
          </a:xfrm>
          <a:prstGeom prst="rect">
            <a:avLst/>
          </a:pr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5" name="Группа 39"/>
          <p:cNvGrpSpPr/>
          <p:nvPr/>
        </p:nvGrpSpPr>
        <p:grpSpPr>
          <a:xfrm>
            <a:off x="5364088" y="2348880"/>
            <a:ext cx="1152128" cy="1440160"/>
            <a:chOff x="6852506" y="2060848"/>
            <a:chExt cx="1152128" cy="1440160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6852506" y="2060848"/>
              <a:ext cx="1152128" cy="14401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6852506" y="2060848"/>
              <a:ext cx="1152128" cy="1440160"/>
            </a:xfrm>
            <a:prstGeom prst="rect">
              <a:avLst/>
            </a:prstGeom>
            <a:noFill/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6516216" y="2348880"/>
            <a:ext cx="1961898" cy="1440160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516216" y="2348880"/>
            <a:ext cx="1944216" cy="144016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6" name="Правая фигурная скобка 45"/>
          <p:cNvSpPr/>
          <p:nvPr/>
        </p:nvSpPr>
        <p:spPr>
          <a:xfrm rot="5400000">
            <a:off x="2843808" y="3284984"/>
            <a:ext cx="216024" cy="2808312"/>
          </a:xfrm>
          <a:prstGeom prst="rightBrac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11760" y="4766955"/>
            <a:ext cx="1098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FFFFFF">
                    <a:lumMod val="65000"/>
                  </a:srgbClr>
                </a:solidFill>
              </a:rPr>
              <a:t>сумма кредита</a:t>
            </a:r>
            <a:endParaRPr lang="ru-RU" sz="1000" dirty="0">
              <a:solidFill>
                <a:srgbClr val="FFFFFF">
                  <a:lumMod val="65000"/>
                </a:srgb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28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29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pic>
        <p:nvPicPr>
          <p:cNvPr id="1026" name="Picture 2" descr="http://images.thecarconnection.com/lrg/2012-hyundai-elantra-4-door-sedan-auto-gls-alabama-plant-side-exterior-view_100356106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1556792"/>
            <a:ext cx="4188718" cy="3141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0" name="Rectangle 1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Пример </a:t>
            </a:r>
            <a:r>
              <a:rPr lang="de-DE" dirty="0" err="1" smtClean="0">
                <a:solidFill>
                  <a:schemeClr val="accent1"/>
                </a:solidFill>
              </a:rPr>
              <a:t>Elantra</a:t>
            </a:r>
            <a:endParaRPr lang="ru-RU" noProof="1" smtClean="0">
              <a:solidFill>
                <a:schemeClr val="accent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gray">
          <a:xfrm>
            <a:off x="304800" y="827088"/>
            <a:ext cx="75803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 dirty="0" smtClean="0">
                <a:solidFill>
                  <a:srgbClr val="008000"/>
                </a:solidFill>
                <a:cs typeface="MS PGothic"/>
              </a:rPr>
              <a:t>Больше а/м за те же деньги !</a:t>
            </a:r>
            <a:endParaRPr lang="en-US" sz="2000" b="1" dirty="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3853497"/>
            <a:ext cx="1152128" cy="307777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ПВ - </a:t>
            </a:r>
            <a:r>
              <a:rPr lang="ru-RU" sz="1400" b="1" dirty="0" smtClean="0">
                <a:solidFill>
                  <a:srgbClr val="0061B2"/>
                </a:solidFill>
                <a:latin typeface="Arial" pitchFamily="34" charset="0"/>
                <a:cs typeface="Arial" pitchFamily="34" charset="0"/>
              </a:rPr>
              <a:t>180 000</a:t>
            </a:r>
            <a:endParaRPr lang="ru-RU" sz="1000" b="1" dirty="0" smtClean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3861048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Остаточная стоимость ( к выплате в конце срока кредита) </a:t>
            </a:r>
            <a:endParaRPr lang="en-US" sz="1000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1400" b="1" dirty="0" smtClean="0">
                <a:solidFill>
                  <a:srgbClr val="0061B2"/>
                </a:solidFill>
                <a:latin typeface="Arial"/>
              </a:rPr>
              <a:t>318 000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6216" y="3861048"/>
            <a:ext cx="25202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  <a:latin typeface="Arial"/>
              </a:rPr>
              <a:t>Сумма кредита: </a:t>
            </a:r>
            <a:r>
              <a:rPr lang="ru-RU" sz="1400" b="1" dirty="0" smtClean="0">
                <a:solidFill>
                  <a:srgbClr val="0061B2"/>
                </a:solidFill>
                <a:latin typeface="Arial"/>
              </a:rPr>
              <a:t>420 000</a:t>
            </a:r>
          </a:p>
          <a:p>
            <a:endParaRPr lang="ru-RU" sz="1000" dirty="0" smtClean="0">
              <a:solidFill>
                <a:srgbClr val="000000"/>
              </a:solidFill>
              <a:latin typeface="Arial"/>
            </a:endParaRPr>
          </a:p>
          <a:p>
            <a:endParaRPr lang="ru-RU" sz="1000" b="1" dirty="0" smtClean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844824"/>
            <a:ext cx="4104456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B050"/>
                </a:solidFill>
              </a:rPr>
              <a:t>Автокредит с ОС</a:t>
            </a:r>
            <a:r>
              <a:rPr lang="de-DE" sz="1800" b="1" dirty="0" smtClean="0">
                <a:solidFill>
                  <a:srgbClr val="00B050"/>
                </a:solidFill>
              </a:rPr>
              <a:t> _ </a:t>
            </a:r>
            <a:r>
              <a:rPr lang="de-DE" sz="1800" b="1" dirty="0" err="1" smtClean="0">
                <a:solidFill>
                  <a:srgbClr val="00B050"/>
                </a:solidFill>
              </a:rPr>
              <a:t>Elantra</a:t>
            </a:r>
            <a:r>
              <a:rPr lang="ru-RU" sz="1800" b="1" dirty="0" smtClean="0">
                <a:solidFill>
                  <a:srgbClr val="00B050"/>
                </a:solidFill>
              </a:rPr>
              <a:t> (795 т.р.)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499992" y="1844824"/>
            <a:ext cx="4644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dirty="0" smtClean="0">
                <a:solidFill>
                  <a:srgbClr val="000000"/>
                </a:solidFill>
              </a:rPr>
              <a:t>Классический кредит </a:t>
            </a:r>
            <a:r>
              <a:rPr lang="en-US" sz="1800" dirty="0" smtClean="0">
                <a:solidFill>
                  <a:srgbClr val="000000"/>
                </a:solidFill>
              </a:rPr>
              <a:t>_ Solaris (600 </a:t>
            </a:r>
            <a:r>
              <a:rPr lang="ru-RU" sz="1800" dirty="0" smtClean="0">
                <a:solidFill>
                  <a:srgbClr val="000000"/>
                </a:solidFill>
              </a:rPr>
              <a:t>т.р.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ru-RU" sz="1800" dirty="0" smtClean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1065" y="5373216"/>
            <a:ext cx="8087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8463"/>
              </a:buClr>
            </a:pPr>
            <a:r>
              <a:rPr lang="ru-RU" sz="1800" b="1" dirty="0" smtClean="0">
                <a:solidFill>
                  <a:srgbClr val="000000"/>
                </a:solidFill>
              </a:rPr>
              <a:t>За те же деньги (</a:t>
            </a:r>
            <a:r>
              <a:rPr lang="ru-RU" sz="1800" b="1" dirty="0" smtClean="0">
                <a:solidFill>
                  <a:srgbClr val="0061B2"/>
                </a:solidFill>
              </a:rPr>
              <a:t>≈14 </a:t>
            </a:r>
            <a:r>
              <a:rPr lang="en-US" sz="1800" b="1" dirty="0" smtClean="0">
                <a:solidFill>
                  <a:srgbClr val="0061B2"/>
                </a:solidFill>
              </a:rPr>
              <a:t>880</a:t>
            </a:r>
            <a:r>
              <a:rPr lang="ru-RU" sz="1800" b="1" dirty="0" smtClean="0">
                <a:solidFill>
                  <a:srgbClr val="0061B2"/>
                </a:solidFill>
              </a:rPr>
              <a:t> р.</a:t>
            </a:r>
            <a:r>
              <a:rPr lang="ru-RU" sz="1800" b="1" dirty="0" smtClean="0">
                <a:solidFill>
                  <a:srgbClr val="000000"/>
                </a:solidFill>
              </a:rPr>
              <a:t>) и тот же аванс (</a:t>
            </a:r>
            <a:r>
              <a:rPr lang="ru-RU" sz="1800" b="1" dirty="0" smtClean="0">
                <a:solidFill>
                  <a:srgbClr val="0061B2"/>
                </a:solidFill>
              </a:rPr>
              <a:t>180 000 р.</a:t>
            </a:r>
            <a:r>
              <a:rPr lang="ru-RU" sz="1800" b="1" dirty="0" smtClean="0">
                <a:solidFill>
                  <a:srgbClr val="000000"/>
                </a:solidFill>
              </a:rPr>
              <a:t>) клиент получает </a:t>
            </a:r>
            <a:r>
              <a:rPr lang="ru-RU" sz="1800" b="1" dirty="0" smtClean="0">
                <a:solidFill>
                  <a:srgbClr val="00B050"/>
                </a:solidFill>
              </a:rPr>
              <a:t>более дорогой автомобиль</a:t>
            </a:r>
            <a:endParaRPr lang="ru-RU" sz="1800" b="1" u="sng" dirty="0" smtClean="0">
              <a:solidFill>
                <a:srgbClr val="00B05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516216" y="3789040"/>
            <a:ext cx="0" cy="6480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475656" y="3789040"/>
            <a:ext cx="0" cy="8640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644008" y="1916832"/>
            <a:ext cx="21266" cy="324036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0032" y="188640"/>
            <a:ext cx="3960440" cy="1631216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</a:rPr>
              <a:t>Стоимость </a:t>
            </a:r>
            <a:r>
              <a:rPr lang="en-US" sz="1600" dirty="0" err="1" smtClean="0">
                <a:solidFill>
                  <a:srgbClr val="000000"/>
                </a:solidFill>
              </a:rPr>
              <a:t>Elantra</a:t>
            </a:r>
            <a:r>
              <a:rPr lang="ru-RU" sz="1600" dirty="0" smtClean="0">
                <a:solidFill>
                  <a:srgbClr val="000000"/>
                </a:solidFill>
              </a:rPr>
              <a:t> = </a:t>
            </a:r>
            <a:r>
              <a:rPr lang="ru-RU" sz="2000" b="1" dirty="0" smtClean="0">
                <a:solidFill>
                  <a:srgbClr val="0061B2"/>
                </a:solidFill>
              </a:rPr>
              <a:t>795</a:t>
            </a:r>
            <a:r>
              <a:rPr lang="ru-RU" sz="1600" b="1" dirty="0" smtClean="0">
                <a:solidFill>
                  <a:srgbClr val="000000"/>
                </a:solidFill>
              </a:rPr>
              <a:t> 000 руб.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ПВ = </a:t>
            </a:r>
            <a:r>
              <a:rPr lang="ru-RU" sz="1600" b="1" dirty="0" smtClean="0">
                <a:solidFill>
                  <a:srgbClr val="000000"/>
                </a:solidFill>
              </a:rPr>
              <a:t>180 000 </a:t>
            </a:r>
            <a:r>
              <a:rPr lang="ru-RU" sz="1600" dirty="0" smtClean="0">
                <a:solidFill>
                  <a:srgbClr val="000000"/>
                </a:solidFill>
              </a:rPr>
              <a:t>(</a:t>
            </a:r>
            <a:r>
              <a:rPr lang="ru-RU" sz="2000" b="1" dirty="0" smtClean="0">
                <a:solidFill>
                  <a:srgbClr val="0061B2"/>
                </a:solidFill>
              </a:rPr>
              <a:t>23</a:t>
            </a:r>
            <a:r>
              <a:rPr lang="ru-RU" sz="1600" dirty="0" smtClean="0">
                <a:solidFill>
                  <a:srgbClr val="000000"/>
                </a:solidFill>
              </a:rPr>
              <a:t>%)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ОС = </a:t>
            </a:r>
            <a:r>
              <a:rPr lang="en-US" sz="2000" b="1" dirty="0" smtClean="0">
                <a:solidFill>
                  <a:srgbClr val="0061B2"/>
                </a:solidFill>
              </a:rPr>
              <a:t>4</a:t>
            </a:r>
            <a:r>
              <a:rPr lang="ru-RU" sz="2000" b="1" dirty="0" smtClean="0">
                <a:solidFill>
                  <a:srgbClr val="0061B2"/>
                </a:solidFill>
              </a:rPr>
              <a:t>0</a:t>
            </a:r>
            <a:r>
              <a:rPr lang="ru-RU" sz="1600" b="1" dirty="0" smtClean="0">
                <a:solidFill>
                  <a:srgbClr val="000000"/>
                </a:solidFill>
              </a:rPr>
              <a:t>%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Срок = </a:t>
            </a:r>
            <a:r>
              <a:rPr lang="ru-RU" sz="1600" b="1" dirty="0" smtClean="0">
                <a:solidFill>
                  <a:srgbClr val="000000"/>
                </a:solidFill>
              </a:rPr>
              <a:t>36 </a:t>
            </a:r>
            <a:r>
              <a:rPr lang="ru-RU" sz="1600" dirty="0" smtClean="0">
                <a:solidFill>
                  <a:srgbClr val="000000"/>
                </a:solidFill>
              </a:rPr>
              <a:t>месяцев</a:t>
            </a:r>
          </a:p>
          <a:p>
            <a:r>
              <a:rPr lang="ru-RU" sz="1600" dirty="0" smtClean="0">
                <a:solidFill>
                  <a:srgbClr val="000000"/>
                </a:solidFill>
              </a:rPr>
              <a:t>ставка = </a:t>
            </a:r>
            <a:r>
              <a:rPr lang="ru-RU" sz="1600" b="1" dirty="0" smtClean="0">
                <a:solidFill>
                  <a:srgbClr val="000000"/>
                </a:solidFill>
              </a:rPr>
              <a:t>1</a:t>
            </a:r>
            <a:r>
              <a:rPr lang="en-US" sz="2400" b="1" dirty="0" smtClean="0">
                <a:solidFill>
                  <a:srgbClr val="0061B2"/>
                </a:solidFill>
              </a:rPr>
              <a:t>6</a:t>
            </a:r>
            <a:r>
              <a:rPr lang="ru-RU" sz="1600" b="1" dirty="0" smtClean="0">
                <a:solidFill>
                  <a:srgbClr val="000000"/>
                </a:solidFill>
              </a:rPr>
              <a:t>,5%</a:t>
            </a:r>
            <a:r>
              <a:rPr lang="ru-RU" sz="1600" dirty="0" smtClean="0">
                <a:solidFill>
                  <a:srgbClr val="000000"/>
                </a:solidFill>
              </a:rPr>
              <a:t> годовых</a:t>
            </a:r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767535"/>
            <a:ext cx="201622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srgbClr val="000000"/>
                </a:solidFill>
                <a:latin typeface="Arial"/>
              </a:rPr>
              <a:t>ЕП = 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14 </a:t>
            </a:r>
            <a:r>
              <a:rPr lang="en-US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888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00" b="1" dirty="0" smtClean="0">
                <a:solidFill>
                  <a:srgbClr val="000000"/>
                </a:solidFill>
                <a:latin typeface="Arial"/>
              </a:rPr>
              <a:t>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32240" y="4432756"/>
            <a:ext cx="158417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srgbClr val="000000"/>
                </a:solidFill>
                <a:latin typeface="Arial"/>
              </a:rPr>
              <a:t>ЕП = </a:t>
            </a:r>
            <a:r>
              <a:rPr lang="ru-RU" sz="1300" b="1" dirty="0" smtClean="0">
                <a:solidFill>
                  <a:srgbClr val="000000"/>
                </a:solidFill>
                <a:latin typeface="Arial"/>
              </a:rPr>
              <a:t>14 </a:t>
            </a:r>
            <a:r>
              <a:rPr lang="en-US" sz="1300" b="1" dirty="0" smtClean="0">
                <a:solidFill>
                  <a:srgbClr val="000000"/>
                </a:solidFill>
                <a:latin typeface="Arial"/>
              </a:rPr>
              <a:t>870</a:t>
            </a:r>
            <a:r>
              <a:rPr lang="ru-RU" sz="1300" b="1" dirty="0" smtClean="0">
                <a:solidFill>
                  <a:srgbClr val="000000"/>
                </a:solidFill>
                <a:latin typeface="Arial"/>
              </a:rPr>
              <a:t> руб.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47664" y="6165304"/>
            <a:ext cx="6228692" cy="30777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solidFill>
                  <a:srgbClr val="000000"/>
                </a:solidFill>
              </a:rPr>
              <a:t>Справочно</a:t>
            </a:r>
            <a:r>
              <a:rPr lang="ru-RU" sz="1400" dirty="0" smtClean="0">
                <a:solidFill>
                  <a:srgbClr val="000000"/>
                </a:solidFill>
              </a:rPr>
              <a:t>: средний денежный доход в РФ составляет </a:t>
            </a:r>
            <a:r>
              <a:rPr lang="en-US" sz="1400" dirty="0" smtClean="0">
                <a:solidFill>
                  <a:srgbClr val="000000"/>
                </a:solidFill>
              </a:rPr>
              <a:t>~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</a:rPr>
              <a:t>29 000 рублей</a:t>
            </a:r>
            <a:r>
              <a:rPr lang="ru-RU" sz="1400" dirty="0" smtClean="0">
                <a:solidFill>
                  <a:srgbClr val="000000"/>
                </a:solidFill>
              </a:rPr>
              <a:t>.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15909" y="2348880"/>
            <a:ext cx="1296144" cy="1440160"/>
          </a:xfrm>
          <a:prstGeom prst="rect">
            <a:avLst/>
          </a:prstGeom>
          <a:solidFill>
            <a:srgbClr val="F9C5F5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23528" y="2348880"/>
            <a:ext cx="1143744" cy="1440160"/>
          </a:xfrm>
          <a:prstGeom prst="rect">
            <a:avLst/>
          </a:pr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3" name="Группа 25"/>
          <p:cNvGrpSpPr/>
          <p:nvPr/>
        </p:nvGrpSpPr>
        <p:grpSpPr>
          <a:xfrm>
            <a:off x="323528" y="2348880"/>
            <a:ext cx="1152128" cy="1512168"/>
            <a:chOff x="227770" y="3645024"/>
            <a:chExt cx="1463910" cy="1584176"/>
          </a:xfrm>
          <a:noFill/>
        </p:grpSpPr>
        <p:sp>
          <p:nvSpPr>
            <p:cNvPr id="27" name="Прямоугольник 26"/>
            <p:cNvSpPr/>
            <p:nvPr/>
          </p:nvSpPr>
          <p:spPr>
            <a:xfrm>
              <a:off x="227770" y="3645024"/>
              <a:ext cx="1463910" cy="15841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51520" y="3645024"/>
              <a:ext cx="1440160" cy="1508739"/>
            </a:xfrm>
            <a:prstGeom prst="rect">
              <a:avLst/>
            </a:prstGeom>
            <a:grpFill/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Группа 30"/>
          <p:cNvGrpSpPr/>
          <p:nvPr/>
        </p:nvGrpSpPr>
        <p:grpSpPr>
          <a:xfrm>
            <a:off x="2625062" y="2348880"/>
            <a:ext cx="1298866" cy="1440160"/>
            <a:chOff x="224696" y="3645024"/>
            <a:chExt cx="1466984" cy="15841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227770" y="3645024"/>
              <a:ext cx="1463910" cy="158417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24696" y="3645024"/>
              <a:ext cx="1440160" cy="1584176"/>
            </a:xfrm>
            <a:prstGeom prst="rect">
              <a:avLst/>
            </a:prstGeom>
            <a:noFill/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1475656" y="2348880"/>
            <a:ext cx="1143744" cy="1440160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75656" y="2348880"/>
            <a:ext cx="1133436" cy="144016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627784" y="3825423"/>
            <a:ext cx="0" cy="8277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475656" y="3861048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00"/>
                </a:solidFill>
              </a:rPr>
              <a:t>Часть долга к ежемесячному погашению</a:t>
            </a:r>
            <a:endParaRPr lang="en-US" sz="1000" dirty="0" smtClean="0">
              <a:solidFill>
                <a:srgbClr val="000000"/>
              </a:solidFill>
            </a:endParaRPr>
          </a:p>
          <a:p>
            <a:r>
              <a:rPr lang="ru-RU" sz="1400" b="1" dirty="0" smtClean="0">
                <a:solidFill>
                  <a:srgbClr val="0061B2"/>
                </a:solidFill>
              </a:rPr>
              <a:t>297 000</a:t>
            </a:r>
          </a:p>
          <a:p>
            <a:endParaRPr lang="ru-RU" sz="1000" dirty="0">
              <a:solidFill>
                <a:srgbClr val="000000"/>
              </a:solidFill>
            </a:endParaRPr>
          </a:p>
        </p:txBody>
      </p:sp>
      <p:pic>
        <p:nvPicPr>
          <p:cNvPr id="38" name="Picture 2" descr="http://audiomobile.ru/imager.php/getnews/140/802047326_1__Hyundai_Solaris_profile__520_259_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t="2919" b="18271"/>
          <a:stretch>
            <a:fillRect/>
          </a:stretch>
        </p:blipFill>
        <p:spPr bwMode="auto">
          <a:xfrm>
            <a:off x="5372472" y="2348880"/>
            <a:ext cx="3231976" cy="1268657"/>
          </a:xfrm>
          <a:prstGeom prst="rect">
            <a:avLst/>
          </a:prstGeom>
          <a:noFill/>
        </p:spPr>
      </p:pic>
      <p:sp>
        <p:nvSpPr>
          <p:cNvPr id="39" name="Прямоугольник 38"/>
          <p:cNvSpPr/>
          <p:nvPr/>
        </p:nvSpPr>
        <p:spPr>
          <a:xfrm>
            <a:off x="5372472" y="2348880"/>
            <a:ext cx="1143744" cy="1440160"/>
          </a:xfrm>
          <a:prstGeom prst="rect">
            <a:avLst/>
          </a:prstGeom>
          <a:solidFill>
            <a:schemeClr val="accent1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5" name="Группа 39"/>
          <p:cNvGrpSpPr/>
          <p:nvPr/>
        </p:nvGrpSpPr>
        <p:grpSpPr>
          <a:xfrm>
            <a:off x="5364088" y="2348880"/>
            <a:ext cx="1152128" cy="1440160"/>
            <a:chOff x="6852506" y="2060848"/>
            <a:chExt cx="1152128" cy="1440160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6852506" y="2060848"/>
              <a:ext cx="1152128" cy="14401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6852506" y="2060848"/>
              <a:ext cx="1152128" cy="1440160"/>
            </a:xfrm>
            <a:prstGeom prst="rect">
              <a:avLst/>
            </a:prstGeom>
            <a:noFill/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6516216" y="2348880"/>
            <a:ext cx="1961898" cy="1440160"/>
          </a:xfrm>
          <a:prstGeom prst="rect">
            <a:avLst/>
          </a:prstGeom>
          <a:solidFill>
            <a:srgbClr val="FFC0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516216" y="2348880"/>
            <a:ext cx="1944216" cy="1440160"/>
          </a:xfrm>
          <a:prstGeom prst="rect">
            <a:avLst/>
          </a:prstGeom>
          <a:noFill/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6" name="Правая фигурная скобка 45"/>
          <p:cNvSpPr/>
          <p:nvPr/>
        </p:nvSpPr>
        <p:spPr>
          <a:xfrm rot="5400000">
            <a:off x="2843808" y="3284984"/>
            <a:ext cx="216024" cy="2808312"/>
          </a:xfrm>
          <a:prstGeom prst="rightBrace">
            <a:avLst/>
          </a:prstGeom>
          <a:ln w="31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11760" y="4766955"/>
            <a:ext cx="10983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FFFFFF">
                    <a:lumMod val="65000"/>
                  </a:srgbClr>
                </a:solidFill>
              </a:rPr>
              <a:t>сумма кредита</a:t>
            </a:r>
            <a:endParaRPr lang="ru-RU" sz="1000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1520" y="3853497"/>
            <a:ext cx="1152128" cy="307777"/>
          </a:xfrm>
          <a:prstGeom prst="rect">
            <a:avLst/>
          </a:prstGeom>
          <a:solidFill>
            <a:srgbClr val="FFFF00"/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000000"/>
                </a:solidFill>
                <a:latin typeface="Arial"/>
              </a:rPr>
              <a:t>ПВ - </a:t>
            </a:r>
            <a:r>
              <a:rPr lang="ru-RU" sz="1400" b="1" dirty="0" smtClean="0">
                <a:solidFill>
                  <a:srgbClr val="0061B2"/>
                </a:solidFill>
                <a:latin typeface="Arial" pitchFamily="34" charset="0"/>
                <a:cs typeface="Arial" pitchFamily="34" charset="0"/>
              </a:rPr>
              <a:t>180 000</a:t>
            </a:r>
            <a:endParaRPr lang="ru-RU" sz="1000" b="1" dirty="0" smtClean="0">
              <a:solidFill>
                <a:srgbClr val="0070C0"/>
              </a:solidFill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dirty="0" err="1" smtClean="0"/>
              <a:t>Автокредит</a:t>
            </a:r>
            <a:r>
              <a:rPr lang="ru-RU" dirty="0" smtClean="0"/>
              <a:t> с ОС </a:t>
            </a:r>
            <a:r>
              <a:rPr lang="en-US" b="0" dirty="0" err="1" smtClean="0"/>
              <a:t>vs</a:t>
            </a:r>
            <a:r>
              <a:rPr lang="en-US" dirty="0" smtClean="0"/>
              <a:t> </a:t>
            </a:r>
            <a:r>
              <a:rPr lang="ru-RU" dirty="0" smtClean="0"/>
              <a:t>классического </a:t>
            </a:r>
            <a:r>
              <a:rPr lang="ru-RU" b="0" dirty="0" smtClean="0"/>
              <a:t>и </a:t>
            </a:r>
            <a:r>
              <a:rPr lang="en-US" b="0" dirty="0" err="1" smtClean="0"/>
              <a:t>vs</a:t>
            </a:r>
            <a:r>
              <a:rPr lang="en-US" b="0" dirty="0" smtClean="0"/>
              <a:t> </a:t>
            </a:r>
            <a:r>
              <a:rPr lang="ru-RU" dirty="0" smtClean="0"/>
              <a:t>0%</a:t>
            </a:r>
            <a:endParaRPr lang="ru-RU" noProof="1" smtClean="0"/>
          </a:p>
        </p:txBody>
      </p:sp>
      <p:sp>
        <p:nvSpPr>
          <p:cNvPr id="108546" name="Rectangle 4"/>
          <p:cNvSpPr>
            <a:spLocks noChangeArrowheads="1"/>
          </p:cNvSpPr>
          <p:nvPr/>
        </p:nvSpPr>
        <p:spPr bwMode="gray">
          <a:xfrm>
            <a:off x="304800" y="827088"/>
            <a:ext cx="85153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 dirty="0" smtClean="0">
                <a:solidFill>
                  <a:srgbClr val="008000"/>
                </a:solidFill>
                <a:cs typeface="MS PGothic"/>
              </a:rPr>
              <a:t>ЕП по кредиту с ОС &lt;&lt; меньше ЕП по любому обычному кредиту !!!</a:t>
            </a:r>
            <a:endParaRPr lang="en-US" sz="2000" dirty="0">
              <a:solidFill>
                <a:srgbClr val="008000"/>
              </a:solidFill>
              <a:cs typeface="MS PGothic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08573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08574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08549" name="Text Box 26"/>
          <p:cNvSpPr txBox="1">
            <a:spLocks noChangeArrowheads="1"/>
          </p:cNvSpPr>
          <p:nvPr/>
        </p:nvSpPr>
        <p:spPr bwMode="auto">
          <a:xfrm>
            <a:off x="2652713" y="1268413"/>
            <a:ext cx="28600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cs typeface="MS PGothic"/>
              </a:rPr>
              <a:t>6</a:t>
            </a:r>
            <a:r>
              <a:rPr lang="ru-RU" sz="3600" dirty="0" smtClean="0">
                <a:solidFill>
                  <a:srgbClr val="000000"/>
                </a:solidFill>
                <a:cs typeface="MS PGothic"/>
              </a:rPr>
              <a:t>00,000 </a:t>
            </a:r>
            <a:r>
              <a:rPr lang="ru-RU" sz="3600" dirty="0">
                <a:solidFill>
                  <a:srgbClr val="000000"/>
                </a:solidFill>
                <a:cs typeface="MS PGothic"/>
              </a:rPr>
              <a:t>руб.</a:t>
            </a:r>
          </a:p>
        </p:txBody>
      </p:sp>
      <p:sp>
        <p:nvSpPr>
          <p:cNvPr id="108550" name="Text Box 27"/>
          <p:cNvSpPr txBox="1">
            <a:spLocks noChangeArrowheads="1"/>
          </p:cNvSpPr>
          <p:nvPr/>
        </p:nvSpPr>
        <p:spPr bwMode="auto">
          <a:xfrm>
            <a:off x="2815340" y="1844675"/>
            <a:ext cx="27767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ПВ </a:t>
            </a:r>
            <a:r>
              <a:rPr lang="en-US" sz="2400" dirty="0" smtClean="0">
                <a:solidFill>
                  <a:srgbClr val="000000"/>
                </a:solidFill>
                <a:cs typeface="MS PGothic"/>
              </a:rPr>
              <a:t>30</a:t>
            </a:r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% </a:t>
            </a:r>
            <a:r>
              <a:rPr lang="ru-RU" sz="2400" dirty="0">
                <a:solidFill>
                  <a:srgbClr val="000000"/>
                </a:solidFill>
                <a:cs typeface="MS PGothic"/>
              </a:rPr>
              <a:t>= 180,000</a:t>
            </a:r>
          </a:p>
          <a:p>
            <a:pPr algn="ctr"/>
            <a:r>
              <a:rPr lang="ru-RU" sz="2400" dirty="0">
                <a:solidFill>
                  <a:srgbClr val="000000"/>
                </a:solidFill>
                <a:cs typeface="MS PGothic"/>
              </a:rPr>
              <a:t>Срок = 36 мес.</a:t>
            </a:r>
          </a:p>
        </p:txBody>
      </p:sp>
      <p:sp>
        <p:nvSpPr>
          <p:cNvPr id="108551" name="Text Box 28"/>
          <p:cNvSpPr txBox="1">
            <a:spLocks noChangeArrowheads="1"/>
          </p:cNvSpPr>
          <p:nvPr/>
        </p:nvSpPr>
        <p:spPr bwMode="auto">
          <a:xfrm>
            <a:off x="3271530" y="2900363"/>
            <a:ext cx="2236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Ставка </a:t>
            </a:r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cs typeface="MS PGothic"/>
              </a:rPr>
              <a:t>5.5</a:t>
            </a:r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%</a:t>
            </a:r>
            <a:endParaRPr lang="ru-RU" sz="2400" dirty="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8552" name="Text Box 29"/>
          <p:cNvSpPr txBox="1">
            <a:spLocks noChangeArrowheads="1"/>
          </p:cNvSpPr>
          <p:nvPr/>
        </p:nvSpPr>
        <p:spPr bwMode="auto">
          <a:xfrm>
            <a:off x="6232763" y="2900363"/>
            <a:ext cx="1723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Ставка </a:t>
            </a:r>
            <a:r>
              <a:rPr lang="ru-RU" sz="2400" dirty="0" smtClean="0">
                <a:solidFill>
                  <a:srgbClr val="FF0000"/>
                </a:solidFill>
                <a:cs typeface="MS PGothic"/>
              </a:rPr>
              <a:t>0%</a:t>
            </a:r>
            <a:endParaRPr lang="ru-RU" sz="2400" dirty="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8553" name="Text Box 30"/>
          <p:cNvSpPr txBox="1">
            <a:spLocks noChangeArrowheads="1"/>
          </p:cNvSpPr>
          <p:nvPr/>
        </p:nvSpPr>
        <p:spPr bwMode="auto">
          <a:xfrm>
            <a:off x="6285507" y="3789040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ОС 0%</a:t>
            </a:r>
          </a:p>
        </p:txBody>
      </p:sp>
      <p:sp>
        <p:nvSpPr>
          <p:cNvPr id="108554" name="Line 31"/>
          <p:cNvSpPr>
            <a:spLocks noChangeShapeType="1"/>
          </p:cNvSpPr>
          <p:nvPr/>
        </p:nvSpPr>
        <p:spPr bwMode="auto">
          <a:xfrm>
            <a:off x="250825" y="4581525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8555" name="Line 32"/>
          <p:cNvSpPr>
            <a:spLocks noChangeShapeType="1"/>
          </p:cNvSpPr>
          <p:nvPr/>
        </p:nvSpPr>
        <p:spPr bwMode="auto">
          <a:xfrm>
            <a:off x="5724525" y="278130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8556" name="Line 33"/>
          <p:cNvSpPr>
            <a:spLocks noChangeShapeType="1"/>
          </p:cNvSpPr>
          <p:nvPr/>
        </p:nvSpPr>
        <p:spPr bwMode="auto">
          <a:xfrm>
            <a:off x="2843213" y="278130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8557" name="Line 34"/>
          <p:cNvSpPr>
            <a:spLocks noChangeShapeType="1"/>
          </p:cNvSpPr>
          <p:nvPr/>
        </p:nvSpPr>
        <p:spPr bwMode="auto">
          <a:xfrm>
            <a:off x="250825" y="2781300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8558" name="Text Box 35"/>
          <p:cNvSpPr txBox="1">
            <a:spLocks noChangeArrowheads="1"/>
          </p:cNvSpPr>
          <p:nvPr/>
        </p:nvSpPr>
        <p:spPr bwMode="auto">
          <a:xfrm>
            <a:off x="391210" y="2900363"/>
            <a:ext cx="2236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Ставка </a:t>
            </a:r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1</a:t>
            </a:r>
            <a:r>
              <a:rPr lang="en-US" sz="2400" dirty="0" smtClean="0">
                <a:solidFill>
                  <a:srgbClr val="000000"/>
                </a:solidFill>
                <a:cs typeface="MS PGothic"/>
              </a:rPr>
              <a:t>5.5</a:t>
            </a:r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%</a:t>
            </a:r>
            <a:endParaRPr lang="ru-RU" sz="2400" dirty="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8559" name="Text Box 36"/>
          <p:cNvSpPr txBox="1">
            <a:spLocks noChangeArrowheads="1"/>
          </p:cNvSpPr>
          <p:nvPr/>
        </p:nvSpPr>
        <p:spPr bwMode="auto">
          <a:xfrm>
            <a:off x="6011863" y="4767263"/>
            <a:ext cx="1886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ЕП = </a:t>
            </a:r>
            <a:r>
              <a:rPr lang="en-US" sz="2400" b="1" dirty="0" smtClean="0">
                <a:solidFill>
                  <a:srgbClr val="000000"/>
                </a:solidFill>
                <a:cs typeface="MS PGothic"/>
              </a:rPr>
              <a:t>11</a:t>
            </a:r>
            <a:r>
              <a:rPr lang="ru-RU" sz="2400" b="1" dirty="0" smtClean="0">
                <a:solidFill>
                  <a:srgbClr val="000000"/>
                </a:solidFill>
                <a:cs typeface="MS PGothic"/>
              </a:rPr>
              <a:t>,</a:t>
            </a:r>
            <a:r>
              <a:rPr lang="en-US" sz="2400" b="1" dirty="0" smtClean="0">
                <a:solidFill>
                  <a:srgbClr val="000000"/>
                </a:solidFill>
                <a:cs typeface="MS PGothic"/>
              </a:rPr>
              <a:t>667</a:t>
            </a:r>
            <a:endParaRPr lang="ru-RU" sz="2400" b="1" dirty="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08560" name="Text Box 37"/>
          <p:cNvSpPr txBox="1">
            <a:spLocks noChangeArrowheads="1"/>
          </p:cNvSpPr>
          <p:nvPr/>
        </p:nvSpPr>
        <p:spPr bwMode="auto">
          <a:xfrm>
            <a:off x="3693219" y="3763888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ОС 0%</a:t>
            </a:r>
          </a:p>
        </p:txBody>
      </p:sp>
      <p:sp>
        <p:nvSpPr>
          <p:cNvPr id="108561" name="Line 38"/>
          <p:cNvSpPr>
            <a:spLocks noChangeShapeType="1"/>
          </p:cNvSpPr>
          <p:nvPr/>
        </p:nvSpPr>
        <p:spPr bwMode="auto">
          <a:xfrm>
            <a:off x="250825" y="3500438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8562" name="Text Box 39"/>
          <p:cNvSpPr txBox="1">
            <a:spLocks noChangeArrowheads="1"/>
          </p:cNvSpPr>
          <p:nvPr/>
        </p:nvSpPr>
        <p:spPr bwMode="auto">
          <a:xfrm>
            <a:off x="323850" y="3619500"/>
            <a:ext cx="2090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cs typeface="MS PGothic"/>
              </a:rPr>
              <a:t>ОС </a:t>
            </a:r>
            <a:r>
              <a:rPr lang="en-US" sz="2400" b="1" dirty="0" smtClean="0">
                <a:solidFill>
                  <a:srgbClr val="0070C0"/>
                </a:solidFill>
                <a:cs typeface="MS PGothic"/>
              </a:rPr>
              <a:t>50</a:t>
            </a:r>
            <a:r>
              <a:rPr lang="ru-RU" sz="2400" b="1" dirty="0" smtClean="0">
                <a:solidFill>
                  <a:srgbClr val="0070C0"/>
                </a:solidFill>
                <a:cs typeface="MS PGothic"/>
              </a:rPr>
              <a:t>%</a:t>
            </a:r>
            <a:endParaRPr lang="ru-RU" sz="2400" b="1" dirty="0">
              <a:solidFill>
                <a:srgbClr val="0070C0"/>
              </a:solidFill>
              <a:cs typeface="MS PGothic"/>
            </a:endParaRPr>
          </a:p>
          <a:p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cs typeface="MS PGothic"/>
              </a:rPr>
              <a:t>30</a:t>
            </a:r>
            <a:r>
              <a:rPr lang="ru-RU" sz="2400" dirty="0" smtClean="0">
                <a:solidFill>
                  <a:srgbClr val="000000"/>
                </a:solidFill>
                <a:cs typeface="MS PGothic"/>
              </a:rPr>
              <a:t>0,000 </a:t>
            </a:r>
            <a:r>
              <a:rPr lang="ru-RU" sz="2400" dirty="0" err="1">
                <a:solidFill>
                  <a:srgbClr val="000000"/>
                </a:solidFill>
                <a:cs typeface="MS PGothic"/>
              </a:rPr>
              <a:t>руб</a:t>
            </a:r>
            <a:r>
              <a:rPr lang="ru-RU" sz="2400" dirty="0">
                <a:solidFill>
                  <a:srgbClr val="000000"/>
                </a:solidFill>
                <a:cs typeface="MS PGothic"/>
              </a:rPr>
              <a:t>)</a:t>
            </a:r>
          </a:p>
        </p:txBody>
      </p:sp>
      <p:sp>
        <p:nvSpPr>
          <p:cNvPr id="108563" name="Text Box 40"/>
          <p:cNvSpPr txBox="1">
            <a:spLocks noChangeArrowheads="1"/>
          </p:cNvSpPr>
          <p:nvPr/>
        </p:nvSpPr>
        <p:spPr bwMode="auto">
          <a:xfrm>
            <a:off x="323850" y="4767263"/>
            <a:ext cx="17315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ЕП = </a:t>
            </a:r>
            <a:r>
              <a:rPr lang="en-US" sz="2400" b="1" dirty="0" smtClean="0">
                <a:solidFill>
                  <a:srgbClr val="0070C0"/>
                </a:solidFill>
                <a:cs typeface="MS PGothic"/>
              </a:rPr>
              <a:t>8</a:t>
            </a:r>
            <a:r>
              <a:rPr lang="ru-RU" sz="2400" b="1" dirty="0" smtClean="0">
                <a:solidFill>
                  <a:srgbClr val="0070C0"/>
                </a:solidFill>
                <a:cs typeface="MS PGothic"/>
              </a:rPr>
              <a:t>,</a:t>
            </a:r>
            <a:r>
              <a:rPr lang="en-US" sz="2400" b="1" dirty="0" smtClean="0">
                <a:solidFill>
                  <a:srgbClr val="0070C0"/>
                </a:solidFill>
                <a:cs typeface="MS PGothic"/>
              </a:rPr>
              <a:t>064</a:t>
            </a:r>
            <a:endParaRPr lang="ru-RU" sz="2400" b="1" dirty="0">
              <a:solidFill>
                <a:srgbClr val="0070C0"/>
              </a:solidFill>
              <a:cs typeface="MS PGothic"/>
            </a:endParaRPr>
          </a:p>
        </p:txBody>
      </p:sp>
      <p:sp>
        <p:nvSpPr>
          <p:cNvPr id="108564" name="Text Box 41"/>
          <p:cNvSpPr txBox="1">
            <a:spLocks noChangeArrowheads="1"/>
          </p:cNvSpPr>
          <p:nvPr/>
        </p:nvSpPr>
        <p:spPr bwMode="auto">
          <a:xfrm>
            <a:off x="3059113" y="4767263"/>
            <a:ext cx="31883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cs typeface="MS PGothic"/>
              </a:rPr>
              <a:t>ЕП = </a:t>
            </a:r>
            <a:r>
              <a:rPr lang="en-US" sz="2400" b="1" dirty="0" smtClean="0">
                <a:solidFill>
                  <a:srgbClr val="000000"/>
                </a:solidFill>
                <a:cs typeface="MS PGothic"/>
              </a:rPr>
              <a:t>1</a:t>
            </a:r>
            <a:r>
              <a:rPr lang="ru-RU" sz="2400" b="1" dirty="0" smtClean="0">
                <a:solidFill>
                  <a:srgbClr val="000000"/>
                </a:solidFill>
                <a:cs typeface="MS PGothic"/>
              </a:rPr>
              <a:t>4,</a:t>
            </a:r>
            <a:r>
              <a:rPr lang="en-US" sz="2400" b="1" dirty="0" smtClean="0">
                <a:solidFill>
                  <a:srgbClr val="000000"/>
                </a:solidFill>
                <a:cs typeface="MS PGothic"/>
              </a:rPr>
              <a:t>662</a:t>
            </a:r>
            <a:endParaRPr lang="ru-RU" sz="2400" b="1" dirty="0">
              <a:solidFill>
                <a:srgbClr val="000000"/>
              </a:solidFill>
              <a:cs typeface="MS PGothic"/>
            </a:endParaRPr>
          </a:p>
          <a:p>
            <a:r>
              <a:rPr lang="ru-RU" sz="2400" dirty="0" smtClean="0">
                <a:solidFill>
                  <a:srgbClr val="FF0000"/>
                </a:solidFill>
                <a:cs typeface="MS PGothic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cs typeface="MS PGothic"/>
              </a:rPr>
              <a:t>8</a:t>
            </a:r>
            <a:r>
              <a:rPr lang="ru-RU" sz="2400" dirty="0" smtClean="0">
                <a:solidFill>
                  <a:srgbClr val="FF0000"/>
                </a:solidFill>
                <a:cs typeface="MS PGothic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cs typeface="MS PGothic"/>
              </a:rPr>
              <a:t>064</a:t>
            </a:r>
            <a:r>
              <a:rPr lang="ru-RU" sz="2400" dirty="0" smtClean="0">
                <a:solidFill>
                  <a:srgbClr val="FF0000"/>
                </a:solidFill>
                <a:cs typeface="MS PGothic"/>
              </a:rPr>
              <a:t> </a:t>
            </a:r>
            <a:r>
              <a:rPr lang="ru-RU" sz="2400" dirty="0">
                <a:solidFill>
                  <a:srgbClr val="FF0000"/>
                </a:solidFill>
                <a:cs typeface="MS PGothic"/>
              </a:rPr>
              <a:t>≡ </a:t>
            </a:r>
            <a:r>
              <a:rPr lang="en-US" sz="2400" dirty="0" smtClean="0">
                <a:solidFill>
                  <a:srgbClr val="FF0000"/>
                </a:solidFill>
                <a:cs typeface="MS PGothic"/>
              </a:rPr>
              <a:t>411</a:t>
            </a:r>
            <a:r>
              <a:rPr lang="ru-RU" sz="2400" dirty="0" smtClean="0">
                <a:solidFill>
                  <a:srgbClr val="FF0000"/>
                </a:solidFill>
                <a:cs typeface="MS PGothic"/>
              </a:rPr>
              <a:t>,000 </a:t>
            </a:r>
            <a:r>
              <a:rPr lang="ru-RU" sz="2400" dirty="0" err="1">
                <a:solidFill>
                  <a:srgbClr val="FF0000"/>
                </a:solidFill>
                <a:cs typeface="MS PGothic"/>
              </a:rPr>
              <a:t>руб</a:t>
            </a:r>
            <a:r>
              <a:rPr lang="ru-RU" sz="2400" dirty="0">
                <a:solidFill>
                  <a:srgbClr val="FF0000"/>
                </a:solidFill>
                <a:cs typeface="MS PGothic"/>
              </a:rPr>
              <a:t>)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39763" y="5157788"/>
            <a:ext cx="1628775" cy="1649412"/>
            <a:chOff x="4530" y="980"/>
            <a:chExt cx="1026" cy="1039"/>
          </a:xfrm>
        </p:grpSpPr>
        <p:pic>
          <p:nvPicPr>
            <p:cNvPr id="108568" name="Picture 16" descr="Labels_and_Buttons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78" y="1041"/>
              <a:ext cx="978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569" name="Freeform 17"/>
            <p:cNvSpPr>
              <a:spLocks/>
            </p:cNvSpPr>
            <p:nvPr/>
          </p:nvSpPr>
          <p:spPr bwMode="auto">
            <a:xfrm>
              <a:off x="4530" y="980"/>
              <a:ext cx="917" cy="884"/>
            </a:xfrm>
            <a:custGeom>
              <a:avLst/>
              <a:gdLst>
                <a:gd name="T0" fmla="*/ 705 w 1060"/>
                <a:gd name="T1" fmla="*/ 585 h 1022"/>
                <a:gd name="T2" fmla="*/ 730 w 1060"/>
                <a:gd name="T3" fmla="*/ 591 h 1022"/>
                <a:gd name="T4" fmla="*/ 730 w 1060"/>
                <a:gd name="T5" fmla="*/ 591 h 1022"/>
                <a:gd name="T6" fmla="*/ 746 w 1060"/>
                <a:gd name="T7" fmla="*/ 266 h 1022"/>
                <a:gd name="T8" fmla="*/ 267 w 1060"/>
                <a:gd name="T9" fmla="*/ 80 h 1022"/>
                <a:gd name="T10" fmla="*/ 82 w 1060"/>
                <a:gd name="T11" fmla="*/ 559 h 1022"/>
                <a:gd name="T12" fmla="*/ 329 w 1060"/>
                <a:gd name="T13" fmla="*/ 765 h 1022"/>
                <a:gd name="T14" fmla="*/ 342 w 1060"/>
                <a:gd name="T15" fmla="*/ 742 h 1022"/>
                <a:gd name="T16" fmla="*/ 705 w 1060"/>
                <a:gd name="T17" fmla="*/ 585 h 10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60"/>
                <a:gd name="T28" fmla="*/ 0 h 1022"/>
                <a:gd name="T29" fmla="*/ 1060 w 1060"/>
                <a:gd name="T30" fmla="*/ 1022 h 10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60" h="1022">
                  <a:moveTo>
                    <a:pt x="942" y="782"/>
                  </a:moveTo>
                  <a:cubicBezTo>
                    <a:pt x="952" y="784"/>
                    <a:pt x="964" y="786"/>
                    <a:pt x="976" y="790"/>
                  </a:cubicBezTo>
                  <a:cubicBezTo>
                    <a:pt x="976" y="790"/>
                    <a:pt x="976" y="790"/>
                    <a:pt x="976" y="790"/>
                  </a:cubicBezTo>
                  <a:cubicBezTo>
                    <a:pt x="1048" y="659"/>
                    <a:pt x="1060" y="501"/>
                    <a:pt x="996" y="355"/>
                  </a:cubicBezTo>
                  <a:cubicBezTo>
                    <a:pt x="888" y="110"/>
                    <a:pt x="601" y="0"/>
                    <a:pt x="357" y="108"/>
                  </a:cubicBezTo>
                  <a:cubicBezTo>
                    <a:pt x="110" y="216"/>
                    <a:pt x="0" y="503"/>
                    <a:pt x="110" y="747"/>
                  </a:cubicBezTo>
                  <a:cubicBezTo>
                    <a:pt x="172" y="892"/>
                    <a:pt x="297" y="988"/>
                    <a:pt x="439" y="1022"/>
                  </a:cubicBezTo>
                  <a:cubicBezTo>
                    <a:pt x="445" y="1012"/>
                    <a:pt x="451" y="1002"/>
                    <a:pt x="457" y="992"/>
                  </a:cubicBezTo>
                  <a:cubicBezTo>
                    <a:pt x="541" y="952"/>
                    <a:pt x="856" y="816"/>
                    <a:pt x="942" y="782"/>
                  </a:cubicBezTo>
                  <a:close/>
                </a:path>
              </a:pathLst>
            </a:custGeom>
            <a:gradFill rotWithShape="1">
              <a:gsLst>
                <a:gs pos="0">
                  <a:srgbClr val="525252"/>
                </a:gs>
                <a:gs pos="50000">
                  <a:srgbClr val="B2B2B2"/>
                </a:gs>
                <a:gs pos="100000">
                  <a:srgbClr val="525252"/>
                </a:gs>
              </a:gsLst>
              <a:lin ang="2700000" scaled="1"/>
            </a:gradFill>
            <a:ln w="12700" cmpd="sng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8570" name="Freeform 18"/>
            <p:cNvSpPr>
              <a:spLocks/>
            </p:cNvSpPr>
            <p:nvPr/>
          </p:nvSpPr>
          <p:spPr bwMode="auto">
            <a:xfrm>
              <a:off x="4566" y="1011"/>
              <a:ext cx="826" cy="593"/>
            </a:xfrm>
            <a:custGeom>
              <a:avLst/>
              <a:gdLst>
                <a:gd name="T0" fmla="*/ 491 w 476"/>
                <a:gd name="T1" fmla="*/ 153 h 342"/>
                <a:gd name="T2" fmla="*/ 139 w 476"/>
                <a:gd name="T3" fmla="*/ 1028 h 342"/>
                <a:gd name="T4" fmla="*/ 810 w 476"/>
                <a:gd name="T5" fmla="*/ 796 h 342"/>
                <a:gd name="T6" fmla="*/ 1433 w 476"/>
                <a:gd name="T7" fmla="*/ 640 h 342"/>
                <a:gd name="T8" fmla="*/ 1388 w 476"/>
                <a:gd name="T9" fmla="*/ 499 h 342"/>
                <a:gd name="T10" fmla="*/ 491 w 476"/>
                <a:gd name="T11" fmla="*/ 153 h 3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6"/>
                <a:gd name="T19" fmla="*/ 0 h 342"/>
                <a:gd name="T20" fmla="*/ 476 w 476"/>
                <a:gd name="T21" fmla="*/ 342 h 3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6" h="342">
                  <a:moveTo>
                    <a:pt x="163" y="51"/>
                  </a:moveTo>
                  <a:cubicBezTo>
                    <a:pt x="52" y="100"/>
                    <a:pt x="0" y="229"/>
                    <a:pt x="46" y="342"/>
                  </a:cubicBezTo>
                  <a:cubicBezTo>
                    <a:pt x="112" y="313"/>
                    <a:pt x="221" y="269"/>
                    <a:pt x="269" y="265"/>
                  </a:cubicBezTo>
                  <a:cubicBezTo>
                    <a:pt x="328" y="260"/>
                    <a:pt x="404" y="253"/>
                    <a:pt x="476" y="213"/>
                  </a:cubicBezTo>
                  <a:cubicBezTo>
                    <a:pt x="473" y="197"/>
                    <a:pt x="468" y="181"/>
                    <a:pt x="461" y="166"/>
                  </a:cubicBezTo>
                  <a:cubicBezTo>
                    <a:pt x="410" y="52"/>
                    <a:pt x="277" y="0"/>
                    <a:pt x="163" y="51"/>
                  </a:cubicBezTo>
                  <a:close/>
                </a:path>
              </a:pathLst>
            </a:custGeom>
            <a:gradFill rotWithShape="1">
              <a:gsLst>
                <a:gs pos="0">
                  <a:srgbClr val="6EA11B"/>
                </a:gs>
                <a:gs pos="100000">
                  <a:srgbClr val="334B0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8571" name="Freeform 19"/>
            <p:cNvSpPr>
              <a:spLocks/>
            </p:cNvSpPr>
            <p:nvPr/>
          </p:nvSpPr>
          <p:spPr bwMode="auto">
            <a:xfrm>
              <a:off x="4647" y="1380"/>
              <a:ext cx="764" cy="458"/>
            </a:xfrm>
            <a:custGeom>
              <a:avLst/>
              <a:gdLst>
                <a:gd name="T0" fmla="*/ 0 w 441"/>
                <a:gd name="T1" fmla="*/ 389 h 264"/>
                <a:gd name="T2" fmla="*/ 9 w 441"/>
                <a:gd name="T3" fmla="*/ 409 h 264"/>
                <a:gd name="T4" fmla="*/ 483 w 441"/>
                <a:gd name="T5" fmla="*/ 795 h 264"/>
                <a:gd name="T6" fmla="*/ 795 w 441"/>
                <a:gd name="T7" fmla="*/ 533 h 264"/>
                <a:gd name="T8" fmla="*/ 1209 w 441"/>
                <a:gd name="T9" fmla="*/ 479 h 264"/>
                <a:gd name="T10" fmla="*/ 1291 w 441"/>
                <a:gd name="T11" fmla="*/ 0 h 264"/>
                <a:gd name="T12" fmla="*/ 669 w 441"/>
                <a:gd name="T13" fmla="*/ 156 h 264"/>
                <a:gd name="T14" fmla="*/ 0 w 441"/>
                <a:gd name="T15" fmla="*/ 389 h 2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264"/>
                <a:gd name="T26" fmla="*/ 441 w 441"/>
                <a:gd name="T27" fmla="*/ 264 h 26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264">
                  <a:moveTo>
                    <a:pt x="0" y="129"/>
                  </a:moveTo>
                  <a:cubicBezTo>
                    <a:pt x="1" y="131"/>
                    <a:pt x="2" y="133"/>
                    <a:pt x="3" y="136"/>
                  </a:cubicBezTo>
                  <a:cubicBezTo>
                    <a:pt x="33" y="204"/>
                    <a:pt x="93" y="250"/>
                    <a:pt x="161" y="264"/>
                  </a:cubicBezTo>
                  <a:cubicBezTo>
                    <a:pt x="185" y="227"/>
                    <a:pt x="221" y="196"/>
                    <a:pt x="265" y="177"/>
                  </a:cubicBezTo>
                  <a:cubicBezTo>
                    <a:pt x="310" y="157"/>
                    <a:pt x="357" y="152"/>
                    <a:pt x="403" y="159"/>
                  </a:cubicBezTo>
                  <a:cubicBezTo>
                    <a:pt x="431" y="112"/>
                    <a:pt x="441" y="55"/>
                    <a:pt x="430" y="0"/>
                  </a:cubicBezTo>
                  <a:cubicBezTo>
                    <a:pt x="358" y="40"/>
                    <a:pt x="282" y="47"/>
                    <a:pt x="223" y="52"/>
                  </a:cubicBezTo>
                  <a:cubicBezTo>
                    <a:pt x="175" y="56"/>
                    <a:pt x="66" y="100"/>
                    <a:pt x="0" y="129"/>
                  </a:cubicBezTo>
                  <a:close/>
                </a:path>
              </a:pathLst>
            </a:custGeom>
            <a:gradFill rotWithShape="1">
              <a:gsLst>
                <a:gs pos="0">
                  <a:srgbClr val="233409"/>
                </a:gs>
                <a:gs pos="100000">
                  <a:srgbClr val="4C701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08572" name="Freeform 20"/>
            <p:cNvSpPr>
              <a:spLocks/>
            </p:cNvSpPr>
            <p:nvPr/>
          </p:nvSpPr>
          <p:spPr bwMode="auto">
            <a:xfrm>
              <a:off x="4910" y="1643"/>
              <a:ext cx="464" cy="221"/>
            </a:xfrm>
            <a:custGeom>
              <a:avLst/>
              <a:gdLst>
                <a:gd name="T0" fmla="*/ 753 w 268"/>
                <a:gd name="T1" fmla="*/ 21 h 127"/>
                <a:gd name="T2" fmla="*/ 339 w 268"/>
                <a:gd name="T3" fmla="*/ 77 h 127"/>
                <a:gd name="T4" fmla="*/ 28 w 268"/>
                <a:gd name="T5" fmla="*/ 339 h 127"/>
                <a:gd name="T6" fmla="*/ 0 w 268"/>
                <a:gd name="T7" fmla="*/ 385 h 127"/>
                <a:gd name="T8" fmla="*/ 0 w 268"/>
                <a:gd name="T9" fmla="*/ 385 h 127"/>
                <a:gd name="T10" fmla="*/ 803 w 268"/>
                <a:gd name="T11" fmla="*/ 33 h 127"/>
                <a:gd name="T12" fmla="*/ 753 w 268"/>
                <a:gd name="T13" fmla="*/ 21 h 1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68"/>
                <a:gd name="T22" fmla="*/ 0 h 127"/>
                <a:gd name="T23" fmla="*/ 268 w 268"/>
                <a:gd name="T24" fmla="*/ 127 h 1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68" h="127">
                  <a:moveTo>
                    <a:pt x="251" y="7"/>
                  </a:moveTo>
                  <a:cubicBezTo>
                    <a:pt x="205" y="0"/>
                    <a:pt x="158" y="5"/>
                    <a:pt x="113" y="25"/>
                  </a:cubicBezTo>
                  <a:cubicBezTo>
                    <a:pt x="69" y="44"/>
                    <a:pt x="33" y="75"/>
                    <a:pt x="9" y="112"/>
                  </a:cubicBezTo>
                  <a:cubicBezTo>
                    <a:pt x="6" y="117"/>
                    <a:pt x="3" y="122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268" y="11"/>
                    <a:pt x="268" y="11"/>
                    <a:pt x="268" y="11"/>
                  </a:cubicBezTo>
                  <a:cubicBezTo>
                    <a:pt x="262" y="9"/>
                    <a:pt x="256" y="8"/>
                    <a:pt x="251" y="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2700000" scaled="1"/>
            </a:gradFill>
            <a:ln w="12700" cmpd="sng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08566" name="Rectangle 21"/>
          <p:cNvSpPr>
            <a:spLocks noChangeArrowheads="1"/>
          </p:cNvSpPr>
          <p:nvPr/>
        </p:nvSpPr>
        <p:spPr bwMode="auto">
          <a:xfrm rot="-1332881">
            <a:off x="912839" y="5640051"/>
            <a:ext cx="97943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ru-RU" sz="2800" b="1" dirty="0" smtClean="0">
                <a:solidFill>
                  <a:srgbClr val="FFFFFF"/>
                </a:solidFill>
                <a:cs typeface="MS PGothic"/>
              </a:rPr>
              <a:t>-</a:t>
            </a:r>
            <a:r>
              <a:rPr lang="en-US" sz="2800" b="1" dirty="0" smtClean="0">
                <a:solidFill>
                  <a:srgbClr val="FFFFFF"/>
                </a:solidFill>
                <a:latin typeface="Arial Unicode MS" pitchFamily="34" charset="-128"/>
                <a:cs typeface="MS PGothic"/>
              </a:rPr>
              <a:t>34</a:t>
            </a:r>
            <a:r>
              <a:rPr lang="de-DE" sz="2800" b="1" dirty="0" smtClean="0">
                <a:solidFill>
                  <a:srgbClr val="FFFFFF"/>
                </a:solidFill>
                <a:latin typeface="Arial Unicode MS" pitchFamily="34" charset="-128"/>
                <a:cs typeface="MS PGothic"/>
              </a:rPr>
              <a:t>%</a:t>
            </a:r>
            <a:r>
              <a:rPr lang="ru-RU" sz="2800" b="1" dirty="0">
                <a:solidFill>
                  <a:srgbClr val="FFFFFF"/>
                </a:solidFill>
                <a:cs typeface="MS PGothic"/>
              </a:rPr>
              <a:t>*</a:t>
            </a:r>
            <a:endParaRPr lang="de-DE" sz="2800" b="1" dirty="0">
              <a:solidFill>
                <a:srgbClr val="FFFFFF"/>
              </a:solidFill>
              <a:cs typeface="MS PGothic"/>
            </a:endParaRPr>
          </a:p>
        </p:txBody>
      </p:sp>
      <p:sp>
        <p:nvSpPr>
          <p:cNvPr id="108567" name="Text Box 49"/>
          <p:cNvSpPr txBox="1">
            <a:spLocks noChangeArrowheads="1"/>
          </p:cNvSpPr>
          <p:nvPr/>
        </p:nvSpPr>
        <p:spPr bwMode="auto">
          <a:xfrm>
            <a:off x="2268538" y="5883275"/>
            <a:ext cx="381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70C0"/>
                </a:solidFill>
                <a:cs typeface="MS PGothic"/>
              </a:rPr>
              <a:t>* от ставки 0% (!)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Профиль клиента</a:t>
            </a:r>
            <a:endParaRPr lang="ru-RU" noProof="1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42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43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gray">
          <a:xfrm>
            <a:off x="304800" y="827088"/>
            <a:ext cx="75803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 dirty="0" smtClean="0">
                <a:solidFill>
                  <a:srgbClr val="008000"/>
                </a:solidFill>
                <a:cs typeface="MS PGothic"/>
              </a:rPr>
              <a:t>Кого мы привлекаем через </a:t>
            </a:r>
            <a:r>
              <a:rPr lang="ru-RU" sz="2000" dirty="0" err="1" smtClean="0">
                <a:solidFill>
                  <a:srgbClr val="008000"/>
                </a:solidFill>
                <a:cs typeface="MS PGothic"/>
              </a:rPr>
              <a:t>автокредит</a:t>
            </a:r>
            <a:r>
              <a:rPr lang="ru-RU" sz="2000" dirty="0" smtClean="0">
                <a:solidFill>
                  <a:srgbClr val="008000"/>
                </a:solidFill>
                <a:cs typeface="MS PGothic"/>
              </a:rPr>
              <a:t> с ОС ?</a:t>
            </a:r>
            <a:endParaRPr lang="en-US" sz="2000" b="1" dirty="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691680" y="1484784"/>
            <a:ext cx="5256584" cy="4032448"/>
          </a:xfrm>
          <a:prstGeom prst="triangl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347864" y="2996952"/>
            <a:ext cx="1944216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55776" y="4221088"/>
            <a:ext cx="3528392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1825" y="4509120"/>
            <a:ext cx="3633238" cy="738664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4074"/>
                </a:solidFill>
              </a:rPr>
              <a:t>Клиент с </a:t>
            </a:r>
            <a:r>
              <a:rPr lang="ru-RU" sz="1400" i="1" dirty="0" smtClean="0">
                <a:solidFill>
                  <a:srgbClr val="004074"/>
                </a:solidFill>
              </a:rPr>
              <a:t>относительно</a:t>
            </a:r>
            <a:r>
              <a:rPr lang="ru-RU" sz="1400" dirty="0" smtClean="0">
                <a:solidFill>
                  <a:srgbClr val="004074"/>
                </a:solidFill>
              </a:rPr>
              <a:t> низким доходом</a:t>
            </a:r>
          </a:p>
          <a:p>
            <a:pPr algn="ctr"/>
            <a:r>
              <a:rPr lang="ru-RU" sz="1400" dirty="0" smtClean="0">
                <a:solidFill>
                  <a:srgbClr val="004074"/>
                </a:solidFill>
              </a:rPr>
              <a:t>(</a:t>
            </a:r>
            <a:r>
              <a:rPr lang="ru-RU" sz="1000" dirty="0" smtClean="0">
                <a:solidFill>
                  <a:srgbClr val="004074"/>
                </a:solidFill>
              </a:rPr>
              <a:t>в данной конкретной марке </a:t>
            </a:r>
            <a:r>
              <a:rPr lang="ru-RU" sz="1400" b="1" dirty="0" smtClean="0">
                <a:solidFill>
                  <a:srgbClr val="004074"/>
                </a:solidFill>
              </a:rPr>
              <a:t>не </a:t>
            </a:r>
            <a:r>
              <a:rPr lang="ru-RU" sz="1000" dirty="0" smtClean="0">
                <a:solidFill>
                  <a:srgbClr val="004074"/>
                </a:solidFill>
              </a:rPr>
              <a:t>могут </a:t>
            </a:r>
          </a:p>
          <a:p>
            <a:pPr algn="ctr"/>
            <a:r>
              <a:rPr lang="ru-RU" sz="1000" dirty="0" smtClean="0">
                <a:solidFill>
                  <a:srgbClr val="004074"/>
                </a:solidFill>
              </a:rPr>
              <a:t>приобрести а/м </a:t>
            </a:r>
            <a:r>
              <a:rPr lang="ru-RU" sz="1400" b="1" dirty="0" smtClean="0">
                <a:solidFill>
                  <a:srgbClr val="004074"/>
                </a:solidFill>
              </a:rPr>
              <a:t>даже при ставке ноль</a:t>
            </a:r>
            <a:r>
              <a:rPr lang="ru-RU" sz="1000" dirty="0" smtClean="0">
                <a:solidFill>
                  <a:srgbClr val="004074"/>
                </a:solidFill>
              </a:rPr>
              <a:t>)</a:t>
            </a:r>
            <a:endParaRPr lang="ru-RU" sz="1000" dirty="0">
              <a:solidFill>
                <a:srgbClr val="004074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07904" y="2276872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Покупатель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за наличные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7954" y="3399964"/>
            <a:ext cx="26009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Покупатель в кредит сегодня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</a:rPr>
              <a:t>(</a:t>
            </a:r>
            <a:r>
              <a:rPr lang="ru-RU" sz="1000" dirty="0" smtClean="0">
                <a:solidFill>
                  <a:srgbClr val="000000"/>
                </a:solidFill>
              </a:rPr>
              <a:t>по всем существующим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</a:rPr>
              <a:t>ставкам вплоть до 0% годовых)</a:t>
            </a:r>
            <a:endParaRPr lang="ru-RU" sz="1000" dirty="0">
              <a:solidFill>
                <a:srgbClr val="00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2267744" y="3212976"/>
            <a:ext cx="432048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763688" y="4437112"/>
            <a:ext cx="57606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386358" y="3645024"/>
            <a:ext cx="27941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0000"/>
                </a:solidFill>
              </a:rPr>
              <a:t>Через ОС входят во владение а/м (как а/м вообще, так и переход в следующий ценовой сегмент)</a:t>
            </a:r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36096" y="2204864"/>
            <a:ext cx="3046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</a:rPr>
              <a:t>Через кредит с ОС могут купить более дорогой а/м </a:t>
            </a:r>
          </a:p>
          <a:p>
            <a:pPr algn="ctr"/>
            <a:r>
              <a:rPr lang="ru-RU" sz="1600" dirty="0" smtClean="0">
                <a:solidFill>
                  <a:srgbClr val="000000"/>
                </a:solidFill>
              </a:rPr>
              <a:t>и чаще менять а/м</a:t>
            </a:r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983" y="4118883"/>
            <a:ext cx="2276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</a:rPr>
              <a:t>Целевая аудитория №2</a:t>
            </a:r>
            <a:endParaRPr lang="ru-RU" sz="1400" b="1" dirty="0">
              <a:solidFill>
                <a:srgbClr val="0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71600" y="2780928"/>
            <a:ext cx="2276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</a:rPr>
              <a:t>Целевая аудитория №1</a:t>
            </a:r>
            <a:endParaRPr lang="ru-RU" sz="1400" b="1" dirty="0">
              <a:solidFill>
                <a:srgbClr val="000000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4283968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635896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788024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3779912" y="278092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211960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788024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5364088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3131840" y="400506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10612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10613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10594" name="Oval 5"/>
          <p:cNvSpPr>
            <a:spLocks noChangeArrowheads="1"/>
          </p:cNvSpPr>
          <p:nvPr/>
        </p:nvSpPr>
        <p:spPr bwMode="gray">
          <a:xfrm>
            <a:off x="3586163" y="2679700"/>
            <a:ext cx="1978025" cy="20066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9050" algn="ctr">
            <a:solidFill>
              <a:srgbClr val="FFFFFF"/>
            </a:solidFill>
            <a:round/>
            <a:headEnd/>
            <a:tailEnd/>
          </a:ln>
        </p:spPr>
        <p:txBody>
          <a:bodyPr wrap="none" lIns="90000" tIns="90000" rIns="72000" bIns="90000" anchor="ctr"/>
          <a:lstStyle/>
          <a:p>
            <a:pPr algn="ctr" eaLnBrk="0" hangingPunct="0"/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0595" name="Freeform 6"/>
          <p:cNvSpPr>
            <a:spLocks/>
          </p:cNvSpPr>
          <p:nvPr/>
        </p:nvSpPr>
        <p:spPr bwMode="gray">
          <a:xfrm>
            <a:off x="3611563" y="3557588"/>
            <a:ext cx="1928812" cy="1108075"/>
          </a:xfrm>
          <a:custGeom>
            <a:avLst/>
            <a:gdLst>
              <a:gd name="T0" fmla="*/ 2147483647 w 412"/>
              <a:gd name="T1" fmla="*/ 2147483647 h 234"/>
              <a:gd name="T2" fmla="*/ 2147483647 w 412"/>
              <a:gd name="T3" fmla="*/ 0 h 234"/>
              <a:gd name="T4" fmla="*/ 0 w 412"/>
              <a:gd name="T5" fmla="*/ 2147483647 h 234"/>
              <a:gd name="T6" fmla="*/ 2147483647 w 412"/>
              <a:gd name="T7" fmla="*/ 2147483647 h 234"/>
              <a:gd name="T8" fmla="*/ 2147483647 w 412"/>
              <a:gd name="T9" fmla="*/ 2147483647 h 234"/>
              <a:gd name="T10" fmla="*/ 2147483647 w 412"/>
              <a:gd name="T11" fmla="*/ 0 h 234"/>
              <a:gd name="T12" fmla="*/ 2147483647 w 412"/>
              <a:gd name="T13" fmla="*/ 2147483647 h 2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12"/>
              <a:gd name="T22" fmla="*/ 0 h 234"/>
              <a:gd name="T23" fmla="*/ 412 w 412"/>
              <a:gd name="T24" fmla="*/ 234 h 23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12" h="234">
                <a:moveTo>
                  <a:pt x="206" y="179"/>
                </a:moveTo>
                <a:cubicBezTo>
                  <a:pt x="101" y="179"/>
                  <a:pt x="15" y="101"/>
                  <a:pt x="1" y="0"/>
                </a:cubicBezTo>
                <a:cubicBezTo>
                  <a:pt x="0" y="9"/>
                  <a:pt x="0" y="18"/>
                  <a:pt x="0" y="27"/>
                </a:cubicBezTo>
                <a:cubicBezTo>
                  <a:pt x="0" y="141"/>
                  <a:pt x="92" y="234"/>
                  <a:pt x="206" y="234"/>
                </a:cubicBezTo>
                <a:cubicBezTo>
                  <a:pt x="320" y="234"/>
                  <a:pt x="412" y="141"/>
                  <a:pt x="412" y="27"/>
                </a:cubicBezTo>
                <a:cubicBezTo>
                  <a:pt x="412" y="18"/>
                  <a:pt x="411" y="9"/>
                  <a:pt x="410" y="0"/>
                </a:cubicBezTo>
                <a:cubicBezTo>
                  <a:pt x="397" y="101"/>
                  <a:pt x="310" y="179"/>
                  <a:pt x="206" y="179"/>
                </a:cubicBezTo>
                <a:close/>
              </a:path>
            </a:pathLst>
          </a:custGeom>
          <a:solidFill>
            <a:srgbClr val="B2B2B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pic>
        <p:nvPicPr>
          <p:cNvPr id="110596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3962400" y="2722563"/>
            <a:ext cx="1235075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597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gray">
          <a:xfrm>
            <a:off x="2679700" y="5416550"/>
            <a:ext cx="37861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1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Частотность и цикл продаж</a:t>
            </a:r>
            <a:r>
              <a:rPr lang="ru-RU" noProof="1" smtClean="0"/>
              <a:t> – </a:t>
            </a:r>
            <a:r>
              <a:rPr lang="ru-RU" smtClean="0"/>
              <a:t>в руках ДЦ</a:t>
            </a:r>
            <a:endParaRPr lang="ru-RU" noProof="1" smtClean="0"/>
          </a:p>
        </p:txBody>
      </p:sp>
      <p:sp>
        <p:nvSpPr>
          <p:cNvPr id="110599" name="Line 51"/>
          <p:cNvSpPr>
            <a:spLocks noChangeShapeType="1"/>
          </p:cNvSpPr>
          <p:nvPr/>
        </p:nvSpPr>
        <p:spPr bwMode="gray">
          <a:xfrm>
            <a:off x="336550" y="2111375"/>
            <a:ext cx="3279775" cy="0"/>
          </a:xfrm>
          <a:prstGeom prst="line">
            <a:avLst/>
          </a:prstGeom>
          <a:noFill/>
          <a:ln w="19050">
            <a:solidFill>
              <a:srgbClr val="86828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0600" name="Text Box 46"/>
          <p:cNvSpPr txBox="1">
            <a:spLocks noChangeArrowheads="1"/>
          </p:cNvSpPr>
          <p:nvPr/>
        </p:nvSpPr>
        <p:spPr bwMode="gray">
          <a:xfrm>
            <a:off x="5868988" y="4752975"/>
            <a:ext cx="3065462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 algn="r" defTabSz="801688">
              <a:spcBef>
                <a:spcPct val="20000"/>
              </a:spcBef>
            </a:pPr>
            <a:r>
              <a:rPr lang="ru-RU" sz="1600">
                <a:solidFill>
                  <a:srgbClr val="000000"/>
                </a:solidFill>
                <a:cs typeface="MS PGothic"/>
              </a:rPr>
              <a:t>Новый клиент</a:t>
            </a:r>
          </a:p>
          <a:p>
            <a:pPr marL="177800" indent="-177800" algn="r" defTabSz="801688">
              <a:spcBef>
                <a:spcPct val="20000"/>
              </a:spcBef>
            </a:pPr>
            <a:r>
              <a:rPr lang="ru-RU" sz="1600">
                <a:solidFill>
                  <a:srgbClr val="000000"/>
                </a:solidFill>
                <a:cs typeface="MS PGothic"/>
              </a:rPr>
              <a:t>Повторный клиент</a:t>
            </a:r>
            <a:endParaRPr lang="ru-RU" sz="1600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0601" name="Text Box 52"/>
          <p:cNvSpPr txBox="1">
            <a:spLocks noChangeArrowheads="1"/>
          </p:cNvSpPr>
          <p:nvPr/>
        </p:nvSpPr>
        <p:spPr bwMode="gray">
          <a:xfrm>
            <a:off x="231775" y="2168525"/>
            <a:ext cx="2816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ru-RU" sz="1600">
                <a:solidFill>
                  <a:srgbClr val="080808"/>
                </a:solidFill>
                <a:cs typeface="MS PGothic"/>
              </a:rPr>
              <a:t>Новый сегмент</a:t>
            </a:r>
          </a:p>
          <a:p>
            <a:pPr defTabSz="801688">
              <a:spcBef>
                <a:spcPct val="20000"/>
              </a:spcBef>
            </a:pPr>
            <a:r>
              <a:rPr lang="ru-RU" sz="1600">
                <a:solidFill>
                  <a:srgbClr val="080808"/>
                </a:solidFill>
                <a:cs typeface="MS PGothic"/>
              </a:rPr>
              <a:t>Потенциальный клиент </a:t>
            </a:r>
            <a:r>
              <a:rPr lang="en-US" sz="1600">
                <a:solidFill>
                  <a:srgbClr val="080808"/>
                </a:solidFill>
                <a:cs typeface="MS PGothic"/>
              </a:rPr>
              <a:t>NC</a:t>
            </a:r>
          </a:p>
          <a:p>
            <a:pPr defTabSz="801688">
              <a:spcBef>
                <a:spcPct val="20000"/>
              </a:spcBef>
            </a:pPr>
            <a:r>
              <a:rPr lang="ru-RU" sz="1600">
                <a:solidFill>
                  <a:srgbClr val="080808"/>
                </a:solidFill>
                <a:cs typeface="MS PGothic"/>
              </a:rPr>
              <a:t>Средство продажи </a:t>
            </a:r>
            <a:r>
              <a:rPr lang="en-US" sz="1600">
                <a:solidFill>
                  <a:srgbClr val="080808"/>
                </a:solidFill>
                <a:cs typeface="MS PGothic"/>
              </a:rPr>
              <a:t>NC</a:t>
            </a:r>
            <a:endParaRPr lang="en-US" sz="1600" noProof="1">
              <a:solidFill>
                <a:srgbClr val="080808"/>
              </a:solidFill>
              <a:cs typeface="MS PGothic"/>
            </a:endParaRPr>
          </a:p>
        </p:txBody>
      </p:sp>
      <p:sp>
        <p:nvSpPr>
          <p:cNvPr id="110602" name="Freeform 14"/>
          <p:cNvSpPr>
            <a:spLocks/>
          </p:cNvSpPr>
          <p:nvPr>
            <p:custDataLst>
              <p:tags r:id="rId1"/>
            </p:custDataLst>
          </p:nvPr>
        </p:nvSpPr>
        <p:spPr bwMode="gray">
          <a:xfrm>
            <a:off x="4494213" y="1927225"/>
            <a:ext cx="1841500" cy="3500438"/>
          </a:xfrm>
          <a:custGeom>
            <a:avLst/>
            <a:gdLst>
              <a:gd name="T0" fmla="*/ 2147483647 w 307"/>
              <a:gd name="T1" fmla="*/ 2147483647 h 585"/>
              <a:gd name="T2" fmla="*/ 2147483647 w 307"/>
              <a:gd name="T3" fmla="*/ 0 h 585"/>
              <a:gd name="T4" fmla="*/ 2147483647 w 307"/>
              <a:gd name="T5" fmla="*/ 2147483647 h 585"/>
              <a:gd name="T6" fmla="*/ 2147483647 w 307"/>
              <a:gd name="T7" fmla="*/ 2147483647 h 585"/>
              <a:gd name="T8" fmla="*/ 2147483647 w 307"/>
              <a:gd name="T9" fmla="*/ 2147483647 h 585"/>
              <a:gd name="T10" fmla="*/ 2147483647 w 307"/>
              <a:gd name="T11" fmla="*/ 2147483647 h 585"/>
              <a:gd name="T12" fmla="*/ 2147483647 w 307"/>
              <a:gd name="T13" fmla="*/ 2147483647 h 585"/>
              <a:gd name="T14" fmla="*/ 2147483647 w 307"/>
              <a:gd name="T15" fmla="*/ 2147483647 h 585"/>
              <a:gd name="T16" fmla="*/ 0 w 307"/>
              <a:gd name="T17" fmla="*/ 2147483647 h 585"/>
              <a:gd name="T18" fmla="*/ 2147483647 w 307"/>
              <a:gd name="T19" fmla="*/ 2147483647 h 585"/>
              <a:gd name="T20" fmla="*/ 2147483647 w 307"/>
              <a:gd name="T21" fmla="*/ 2147483647 h 58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7"/>
              <a:gd name="T34" fmla="*/ 0 h 585"/>
              <a:gd name="T35" fmla="*/ 307 w 307"/>
              <a:gd name="T36" fmla="*/ 585 h 58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7" h="585">
                <a:moveTo>
                  <a:pt x="307" y="293"/>
                </a:moveTo>
                <a:cubicBezTo>
                  <a:pt x="307" y="132"/>
                  <a:pt x="176" y="0"/>
                  <a:pt x="14" y="0"/>
                </a:cubicBezTo>
                <a:cubicBezTo>
                  <a:pt x="10" y="0"/>
                  <a:pt x="6" y="1"/>
                  <a:pt x="2" y="1"/>
                </a:cubicBezTo>
                <a:cubicBezTo>
                  <a:pt x="45" y="49"/>
                  <a:pt x="45" y="49"/>
                  <a:pt x="45" y="49"/>
                </a:cubicBezTo>
                <a:cubicBezTo>
                  <a:pt x="5" y="95"/>
                  <a:pt x="5" y="95"/>
                  <a:pt x="5" y="95"/>
                </a:cubicBezTo>
                <a:cubicBezTo>
                  <a:pt x="41" y="93"/>
                  <a:pt x="79" y="102"/>
                  <a:pt x="114" y="121"/>
                </a:cubicBezTo>
                <a:cubicBezTo>
                  <a:pt x="208" y="176"/>
                  <a:pt x="241" y="298"/>
                  <a:pt x="186" y="392"/>
                </a:cubicBezTo>
                <a:cubicBezTo>
                  <a:pt x="154" y="448"/>
                  <a:pt x="100" y="482"/>
                  <a:pt x="42" y="490"/>
                </a:cubicBezTo>
                <a:cubicBezTo>
                  <a:pt x="0" y="537"/>
                  <a:pt x="0" y="537"/>
                  <a:pt x="0" y="537"/>
                </a:cubicBezTo>
                <a:cubicBezTo>
                  <a:pt x="42" y="585"/>
                  <a:pt x="42" y="585"/>
                  <a:pt x="42" y="585"/>
                </a:cubicBezTo>
                <a:cubicBezTo>
                  <a:pt x="191" y="571"/>
                  <a:pt x="307" y="446"/>
                  <a:pt x="307" y="293"/>
                </a:cubicBezTo>
                <a:close/>
              </a:path>
            </a:pathLst>
          </a:custGeom>
          <a:gradFill rotWithShape="1">
            <a:gsLst>
              <a:gs pos="0">
                <a:srgbClr val="0061B2"/>
              </a:gs>
              <a:gs pos="100000">
                <a:srgbClr val="004177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0603" name="Freeform 15"/>
          <p:cNvSpPr>
            <a:spLocks/>
          </p:cNvSpPr>
          <p:nvPr>
            <p:custDataLst>
              <p:tags r:id="rId2"/>
            </p:custDataLst>
          </p:nvPr>
        </p:nvSpPr>
        <p:spPr bwMode="gray">
          <a:xfrm>
            <a:off x="2827338" y="1938338"/>
            <a:ext cx="1836737" cy="3497262"/>
          </a:xfrm>
          <a:custGeom>
            <a:avLst/>
            <a:gdLst>
              <a:gd name="T0" fmla="*/ 2147483647 w 307"/>
              <a:gd name="T1" fmla="*/ 2147483647 h 584"/>
              <a:gd name="T2" fmla="*/ 2147483647 w 307"/>
              <a:gd name="T3" fmla="*/ 2147483647 h 584"/>
              <a:gd name="T4" fmla="*/ 2147483647 w 307"/>
              <a:gd name="T5" fmla="*/ 2147483647 h 584"/>
              <a:gd name="T6" fmla="*/ 2147483647 w 307"/>
              <a:gd name="T7" fmla="*/ 2147483647 h 584"/>
              <a:gd name="T8" fmla="*/ 2147483647 w 307"/>
              <a:gd name="T9" fmla="*/ 2147483647 h 584"/>
              <a:gd name="T10" fmla="*/ 2147483647 w 307"/>
              <a:gd name="T11" fmla="*/ 0 h 584"/>
              <a:gd name="T12" fmla="*/ 0 w 307"/>
              <a:gd name="T13" fmla="*/ 2147483647 h 584"/>
              <a:gd name="T14" fmla="*/ 2147483647 w 307"/>
              <a:gd name="T15" fmla="*/ 2147483647 h 584"/>
              <a:gd name="T16" fmla="*/ 2147483647 w 307"/>
              <a:gd name="T17" fmla="*/ 2147483647 h 584"/>
              <a:gd name="T18" fmla="*/ 2147483647 w 307"/>
              <a:gd name="T19" fmla="*/ 2147483647 h 584"/>
              <a:gd name="T20" fmla="*/ 2147483647 w 307"/>
              <a:gd name="T21" fmla="*/ 2147483647 h 58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07"/>
              <a:gd name="T34" fmla="*/ 0 h 584"/>
              <a:gd name="T35" fmla="*/ 307 w 307"/>
              <a:gd name="T36" fmla="*/ 584 h 58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07" h="584">
                <a:moveTo>
                  <a:pt x="302" y="490"/>
                </a:moveTo>
                <a:cubicBezTo>
                  <a:pt x="265" y="491"/>
                  <a:pt x="228" y="483"/>
                  <a:pt x="194" y="463"/>
                </a:cubicBezTo>
                <a:cubicBezTo>
                  <a:pt x="99" y="408"/>
                  <a:pt x="67" y="287"/>
                  <a:pt x="121" y="192"/>
                </a:cubicBezTo>
                <a:cubicBezTo>
                  <a:pt x="153" y="137"/>
                  <a:pt x="207" y="103"/>
                  <a:pt x="265" y="95"/>
                </a:cubicBezTo>
                <a:cubicBezTo>
                  <a:pt x="307" y="47"/>
                  <a:pt x="307" y="47"/>
                  <a:pt x="307" y="47"/>
                </a:cubicBezTo>
                <a:cubicBezTo>
                  <a:pt x="265" y="0"/>
                  <a:pt x="265" y="0"/>
                  <a:pt x="265" y="0"/>
                </a:cubicBezTo>
                <a:cubicBezTo>
                  <a:pt x="116" y="14"/>
                  <a:pt x="0" y="139"/>
                  <a:pt x="0" y="291"/>
                </a:cubicBezTo>
                <a:cubicBezTo>
                  <a:pt x="0" y="453"/>
                  <a:pt x="131" y="584"/>
                  <a:pt x="293" y="584"/>
                </a:cubicBezTo>
                <a:cubicBezTo>
                  <a:pt x="297" y="584"/>
                  <a:pt x="301" y="584"/>
                  <a:pt x="304" y="584"/>
                </a:cubicBezTo>
                <a:cubicBezTo>
                  <a:pt x="261" y="535"/>
                  <a:pt x="261" y="535"/>
                  <a:pt x="261" y="535"/>
                </a:cubicBezTo>
                <a:lnTo>
                  <a:pt x="302" y="490"/>
                </a:lnTo>
                <a:close/>
              </a:path>
            </a:pathLst>
          </a:custGeom>
          <a:gradFill rotWithShape="1">
            <a:gsLst>
              <a:gs pos="0">
                <a:srgbClr val="E5E5E5"/>
              </a:gs>
              <a:gs pos="50000">
                <a:srgbClr val="808080"/>
              </a:gs>
              <a:gs pos="100000">
                <a:srgbClr val="E5E5E5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0604" name="Line 45"/>
          <p:cNvSpPr>
            <a:spLocks noChangeShapeType="1"/>
          </p:cNvSpPr>
          <p:nvPr/>
        </p:nvSpPr>
        <p:spPr bwMode="gray">
          <a:xfrm>
            <a:off x="6115050" y="4695825"/>
            <a:ext cx="2720975" cy="0"/>
          </a:xfrm>
          <a:prstGeom prst="line">
            <a:avLst/>
          </a:prstGeom>
          <a:noFill/>
          <a:ln w="19050">
            <a:solidFill>
              <a:srgbClr val="86828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0605" name="WordArt 18"/>
          <p:cNvSpPr>
            <a:spLocks noChangeArrowheads="1" noChangeShapeType="1" noTextEdit="1"/>
          </p:cNvSpPr>
          <p:nvPr>
            <p:custDataLst>
              <p:tags r:id="rId3"/>
            </p:custDataLst>
          </p:nvPr>
        </p:nvSpPr>
        <p:spPr bwMode="gray">
          <a:xfrm rot="-5400000">
            <a:off x="2911476" y="2771775"/>
            <a:ext cx="2197100" cy="1711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3138772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Used Car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10606" name="WordArt 19"/>
          <p:cNvSpPr>
            <a:spLocks noChangeArrowheads="1" noChangeShapeType="1" noTextEdit="1"/>
          </p:cNvSpPr>
          <p:nvPr>
            <p:custDataLst>
              <p:tags r:id="rId4"/>
            </p:custDataLst>
          </p:nvPr>
        </p:nvSpPr>
        <p:spPr bwMode="gray">
          <a:xfrm rot="-5400000">
            <a:off x="4624387" y="3203576"/>
            <a:ext cx="1903413" cy="969962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107829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New Car</a:t>
            </a:r>
            <a:endParaRPr lang="ru-RU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110607" name="Text Box 20"/>
          <p:cNvSpPr txBox="1">
            <a:spLocks noChangeArrowheads="1"/>
          </p:cNvSpPr>
          <p:nvPr/>
        </p:nvSpPr>
        <p:spPr bwMode="gray">
          <a:xfrm>
            <a:off x="222250" y="1700213"/>
            <a:ext cx="3197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ru-RU" sz="1800" b="1">
                <a:solidFill>
                  <a:srgbClr val="080808"/>
                </a:solidFill>
                <a:cs typeface="MS PGothic"/>
              </a:rPr>
              <a:t>Дополнительный бизнес</a:t>
            </a:r>
            <a:endParaRPr lang="ru-RU" sz="1800" b="1" noProof="1">
              <a:solidFill>
                <a:srgbClr val="080808"/>
              </a:solidFill>
              <a:cs typeface="MS PGothic"/>
            </a:endParaRPr>
          </a:p>
        </p:txBody>
      </p:sp>
      <p:sp>
        <p:nvSpPr>
          <p:cNvPr id="110608" name="Text Box 21"/>
          <p:cNvSpPr txBox="1">
            <a:spLocks noChangeArrowheads="1"/>
          </p:cNvSpPr>
          <p:nvPr/>
        </p:nvSpPr>
        <p:spPr bwMode="gray">
          <a:xfrm>
            <a:off x="6300788" y="4275138"/>
            <a:ext cx="26177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801688">
              <a:spcBef>
                <a:spcPct val="20000"/>
              </a:spcBef>
            </a:pPr>
            <a:r>
              <a:rPr lang="ru-RU" sz="1800" b="1">
                <a:solidFill>
                  <a:srgbClr val="000000"/>
                </a:solidFill>
                <a:cs typeface="MS PGothic"/>
              </a:rPr>
              <a:t>Основной бизнес</a:t>
            </a:r>
            <a:endParaRPr lang="ru-RU" sz="1800" b="1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0609" name="Rectangle 23"/>
          <p:cNvSpPr>
            <a:spLocks noChangeArrowheads="1"/>
          </p:cNvSpPr>
          <p:nvPr/>
        </p:nvSpPr>
        <p:spPr bwMode="gray">
          <a:xfrm>
            <a:off x="3635375" y="3182938"/>
            <a:ext cx="1860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>
                <a:solidFill>
                  <a:srgbClr val="000000"/>
                </a:solidFill>
                <a:cs typeface="MS PGothic"/>
              </a:rPr>
              <a:t>Комплекс</a:t>
            </a:r>
          </a:p>
          <a:p>
            <a:pPr algn="ctr" eaLnBrk="0" hangingPunct="0"/>
            <a:r>
              <a:rPr lang="ru-RU" sz="1800" b="1">
                <a:solidFill>
                  <a:srgbClr val="000000"/>
                </a:solidFill>
                <a:cs typeface="MS PGothic"/>
              </a:rPr>
              <a:t>услуг и</a:t>
            </a:r>
          </a:p>
          <a:p>
            <a:pPr algn="ctr" eaLnBrk="0" hangingPunct="0"/>
            <a:r>
              <a:rPr lang="ru-RU" sz="1800" b="1">
                <a:solidFill>
                  <a:srgbClr val="000000"/>
                </a:solidFill>
                <a:cs typeface="MS PGothic"/>
              </a:rPr>
              <a:t>доппродуктов</a:t>
            </a:r>
            <a:endParaRPr lang="ru-RU" sz="1800" b="1" noProof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0610" name="Rectangle 4"/>
          <p:cNvSpPr>
            <a:spLocks noChangeArrowheads="1"/>
          </p:cNvSpPr>
          <p:nvPr/>
        </p:nvSpPr>
        <p:spPr bwMode="gray">
          <a:xfrm>
            <a:off x="304800" y="827088"/>
            <a:ext cx="85153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Интенсивный подход на смену только экстенсивному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pic>
        <p:nvPicPr>
          <p:cNvPr id="110611" name="Picture 24" descr="image00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Динамика рынка (прогнозы)</a:t>
            </a:r>
            <a:endParaRPr kumimoji="0" lang="ru-RU" sz="3000" b="0" i="0" u="none" strike="noStrike" kern="0" cap="none" spc="0" normalizeH="0" baseline="0" noProof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908720"/>
            <a:ext cx="874341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5508104" y="6525344"/>
            <a:ext cx="36599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 smtClean="0"/>
              <a:t>* По данным</a:t>
            </a:r>
            <a:r>
              <a:rPr lang="en-US" sz="1050" dirty="0" smtClean="0"/>
              <a:t> The Boston Consulting Group </a:t>
            </a:r>
            <a:r>
              <a:rPr lang="ru-RU" sz="1050" dirty="0" smtClean="0"/>
              <a:t>(июнь,2015г.)</a:t>
            </a:r>
            <a:endParaRPr lang="ru-RU" sz="1050" dirty="0"/>
          </a:p>
        </p:txBody>
      </p:sp>
      <p:sp>
        <p:nvSpPr>
          <p:cNvPr id="18" name="TextBox 17"/>
          <p:cNvSpPr txBox="1"/>
          <p:nvPr/>
        </p:nvSpPr>
        <p:spPr>
          <a:xfrm>
            <a:off x="539552" y="908720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Продажи автомобилей в России (млн.шт.)</a:t>
            </a:r>
            <a:endParaRPr lang="ru-RU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56176" y="1052736"/>
            <a:ext cx="2808312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rgbClr val="008000"/>
                </a:solidFill>
              </a:rPr>
              <a:t>Оптимистичный</a:t>
            </a:r>
          </a:p>
          <a:p>
            <a:r>
              <a:rPr lang="ru-RU" sz="900" dirty="0" smtClean="0"/>
              <a:t>Стоимость </a:t>
            </a:r>
            <a:r>
              <a:rPr lang="en-US" sz="900" dirty="0" smtClean="0"/>
              <a:t>Brent</a:t>
            </a:r>
            <a:r>
              <a:rPr lang="ru-RU" sz="900" dirty="0" smtClean="0"/>
              <a:t> : 70- 100</a:t>
            </a:r>
            <a:r>
              <a:rPr lang="en-US" sz="900" dirty="0" smtClean="0"/>
              <a:t>$</a:t>
            </a:r>
            <a:r>
              <a:rPr lang="ru-RU" sz="900" dirty="0" smtClean="0"/>
              <a:t>/баррель до 2020 г.</a:t>
            </a:r>
          </a:p>
          <a:p>
            <a:r>
              <a:rPr lang="en-US" sz="900" dirty="0" smtClean="0"/>
              <a:t>USD</a:t>
            </a:r>
            <a:r>
              <a:rPr lang="ru-RU" sz="900" dirty="0" smtClean="0"/>
              <a:t>/</a:t>
            </a:r>
            <a:r>
              <a:rPr lang="en-US" sz="900" dirty="0" smtClean="0"/>
              <a:t>RUB</a:t>
            </a:r>
            <a:r>
              <a:rPr lang="ru-RU" sz="900" dirty="0" smtClean="0"/>
              <a:t>:</a:t>
            </a:r>
            <a:r>
              <a:rPr lang="en-US" sz="900" dirty="0" smtClean="0"/>
              <a:t> </a:t>
            </a:r>
            <a:r>
              <a:rPr lang="ru-RU" sz="900" dirty="0" smtClean="0"/>
              <a:t>от </a:t>
            </a:r>
            <a:r>
              <a:rPr lang="en-US" sz="900" dirty="0" smtClean="0"/>
              <a:t>36</a:t>
            </a:r>
            <a:r>
              <a:rPr lang="ru-RU" sz="900" dirty="0" smtClean="0"/>
              <a:t> до </a:t>
            </a:r>
            <a:r>
              <a:rPr lang="en-US" sz="900" dirty="0" smtClean="0"/>
              <a:t>51</a:t>
            </a:r>
            <a:r>
              <a:rPr lang="ru-RU" sz="900" dirty="0" smtClean="0"/>
              <a:t> </a:t>
            </a:r>
            <a:endParaRPr lang="en-US" sz="900" dirty="0" smtClean="0"/>
          </a:p>
          <a:p>
            <a:r>
              <a:rPr lang="ru-RU" sz="900" dirty="0" smtClean="0"/>
              <a:t>Низкие ставки автокредитования</a:t>
            </a:r>
          </a:p>
          <a:p>
            <a:r>
              <a:rPr lang="ru-RU" sz="900" dirty="0" smtClean="0"/>
              <a:t>Стабилизация политической ситуации</a:t>
            </a:r>
          </a:p>
          <a:p>
            <a:r>
              <a:rPr lang="ru-RU" sz="900" dirty="0" smtClean="0"/>
              <a:t>Сворачивание санкций</a:t>
            </a:r>
            <a:endParaRPr lang="ru-RU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6156176" y="2276872"/>
            <a:ext cx="2736304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rgbClr val="0070C0"/>
                </a:solidFill>
              </a:rPr>
              <a:t>Базовый</a:t>
            </a:r>
          </a:p>
          <a:p>
            <a:r>
              <a:rPr lang="ru-RU" sz="900" dirty="0" smtClean="0"/>
              <a:t>Стоимость </a:t>
            </a:r>
            <a:r>
              <a:rPr lang="en-US" sz="900" dirty="0" smtClean="0"/>
              <a:t>Brent</a:t>
            </a:r>
            <a:r>
              <a:rPr lang="ru-RU" sz="900" dirty="0" smtClean="0"/>
              <a:t> : 60-75 </a:t>
            </a:r>
            <a:r>
              <a:rPr lang="en-US" sz="900" dirty="0" smtClean="0"/>
              <a:t>$</a:t>
            </a:r>
            <a:r>
              <a:rPr lang="ru-RU" sz="900" dirty="0" smtClean="0"/>
              <a:t>/баррель до 2020 г.</a:t>
            </a:r>
          </a:p>
          <a:p>
            <a:r>
              <a:rPr lang="en-US" sz="900" dirty="0" smtClean="0"/>
              <a:t>USD</a:t>
            </a:r>
            <a:r>
              <a:rPr lang="ru-RU" sz="900" dirty="0" smtClean="0"/>
              <a:t>/</a:t>
            </a:r>
            <a:r>
              <a:rPr lang="en-US" sz="900" dirty="0" smtClean="0"/>
              <a:t>RUB</a:t>
            </a:r>
            <a:r>
              <a:rPr lang="ru-RU" sz="900" dirty="0" smtClean="0"/>
              <a:t>:</a:t>
            </a:r>
            <a:r>
              <a:rPr lang="en-US" sz="900" dirty="0" smtClean="0"/>
              <a:t> </a:t>
            </a:r>
            <a:r>
              <a:rPr lang="ru-RU" sz="900" dirty="0" smtClean="0"/>
              <a:t>от 48 до 60 </a:t>
            </a:r>
            <a:endParaRPr lang="en-US" sz="900" dirty="0" smtClean="0"/>
          </a:p>
          <a:p>
            <a:r>
              <a:rPr lang="ru-RU" sz="900" dirty="0" smtClean="0"/>
              <a:t>Значительное увеличение процентных ставок Без изменения политической ситуации</a:t>
            </a:r>
          </a:p>
          <a:p>
            <a:r>
              <a:rPr lang="ru-RU" sz="900" dirty="0" smtClean="0"/>
              <a:t>Никаких дополнительных санкций</a:t>
            </a:r>
            <a:endParaRPr lang="ru-RU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6120680" y="3490699"/>
            <a:ext cx="3203848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rgbClr val="CCCC00"/>
                </a:solidFill>
              </a:rPr>
              <a:t>Пессимистичный</a:t>
            </a:r>
          </a:p>
          <a:p>
            <a:r>
              <a:rPr lang="ru-RU" sz="900" dirty="0" smtClean="0"/>
              <a:t>Стоимость </a:t>
            </a:r>
            <a:r>
              <a:rPr lang="en-US" sz="900" dirty="0" smtClean="0"/>
              <a:t>Brent</a:t>
            </a:r>
            <a:r>
              <a:rPr lang="ru-RU" sz="900" dirty="0" smtClean="0"/>
              <a:t> : 45-60 </a:t>
            </a:r>
            <a:r>
              <a:rPr lang="en-US" sz="900" dirty="0" smtClean="0"/>
              <a:t>$</a:t>
            </a:r>
            <a:r>
              <a:rPr lang="ru-RU" sz="900" dirty="0" smtClean="0"/>
              <a:t>/баррель до 2020 г.</a:t>
            </a:r>
          </a:p>
          <a:p>
            <a:r>
              <a:rPr lang="en-US" sz="900" dirty="0" smtClean="0"/>
              <a:t>USD</a:t>
            </a:r>
            <a:r>
              <a:rPr lang="ru-RU" sz="900" dirty="0" smtClean="0"/>
              <a:t>/</a:t>
            </a:r>
            <a:r>
              <a:rPr lang="en-US" sz="900" dirty="0" smtClean="0"/>
              <a:t>RUB</a:t>
            </a:r>
            <a:r>
              <a:rPr lang="ru-RU" sz="900" dirty="0" smtClean="0"/>
              <a:t>:</a:t>
            </a:r>
            <a:r>
              <a:rPr lang="en-US" sz="900" dirty="0" smtClean="0"/>
              <a:t> </a:t>
            </a:r>
            <a:r>
              <a:rPr lang="ru-RU" sz="900" dirty="0" smtClean="0"/>
              <a:t>от </a:t>
            </a:r>
            <a:r>
              <a:rPr lang="en-US" sz="900" dirty="0" smtClean="0"/>
              <a:t>6</a:t>
            </a:r>
            <a:r>
              <a:rPr lang="ru-RU" sz="900" dirty="0" smtClean="0"/>
              <a:t>0 до 80 </a:t>
            </a:r>
            <a:endParaRPr lang="en-US" sz="900" dirty="0" smtClean="0"/>
          </a:p>
          <a:p>
            <a:r>
              <a:rPr lang="ru-RU" sz="900" dirty="0" smtClean="0"/>
              <a:t>Значительное увеличение процентных ставок</a:t>
            </a:r>
          </a:p>
          <a:p>
            <a:r>
              <a:rPr lang="ru-RU" sz="900" dirty="0" err="1" smtClean="0"/>
              <a:t>БОльшая</a:t>
            </a:r>
            <a:r>
              <a:rPr lang="ru-RU" sz="900" dirty="0" smtClean="0"/>
              <a:t> неопределенность в политической ситуации</a:t>
            </a:r>
          </a:p>
          <a:p>
            <a:r>
              <a:rPr lang="ru-RU" sz="900" dirty="0" smtClean="0"/>
              <a:t>Дальнейшие санкции</a:t>
            </a:r>
            <a:endParaRPr lang="ru-RU" sz="900" dirty="0"/>
          </a:p>
        </p:txBody>
      </p:sp>
      <p:sp>
        <p:nvSpPr>
          <p:cNvPr id="24" name="TextBox 23"/>
          <p:cNvSpPr txBox="1"/>
          <p:nvPr/>
        </p:nvSpPr>
        <p:spPr>
          <a:xfrm>
            <a:off x="6156176" y="4653136"/>
            <a:ext cx="2880320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rgbClr val="CC3300"/>
                </a:solidFill>
              </a:rPr>
              <a:t>Наихудший</a:t>
            </a:r>
          </a:p>
          <a:p>
            <a:r>
              <a:rPr lang="ru-RU" sz="900" dirty="0" smtClean="0"/>
              <a:t>Стоимость </a:t>
            </a:r>
            <a:r>
              <a:rPr lang="en-US" sz="900" dirty="0" smtClean="0"/>
              <a:t>Brent</a:t>
            </a:r>
            <a:r>
              <a:rPr lang="ru-RU" sz="900" dirty="0" smtClean="0"/>
              <a:t> : 45-60 </a:t>
            </a:r>
            <a:r>
              <a:rPr lang="en-US" sz="900" dirty="0" smtClean="0"/>
              <a:t>$</a:t>
            </a:r>
            <a:r>
              <a:rPr lang="ru-RU" sz="900" dirty="0" smtClean="0"/>
              <a:t>/баррель до 2020 г.</a:t>
            </a:r>
          </a:p>
          <a:p>
            <a:r>
              <a:rPr lang="en-US" sz="900" dirty="0" smtClean="0"/>
              <a:t>USD</a:t>
            </a:r>
            <a:r>
              <a:rPr lang="ru-RU" sz="900" dirty="0" smtClean="0"/>
              <a:t>/</a:t>
            </a:r>
            <a:r>
              <a:rPr lang="en-US" sz="900" dirty="0" smtClean="0"/>
              <a:t>RUB</a:t>
            </a:r>
            <a:r>
              <a:rPr lang="ru-RU" sz="900" dirty="0" smtClean="0"/>
              <a:t>:</a:t>
            </a:r>
            <a:r>
              <a:rPr lang="en-US" sz="900" dirty="0" smtClean="0"/>
              <a:t> </a:t>
            </a:r>
            <a:r>
              <a:rPr lang="ru-RU" sz="900" dirty="0" smtClean="0"/>
              <a:t>от </a:t>
            </a:r>
            <a:r>
              <a:rPr lang="en-US" sz="900" dirty="0" smtClean="0"/>
              <a:t>6</a:t>
            </a:r>
            <a:r>
              <a:rPr lang="ru-RU" sz="900" dirty="0" smtClean="0"/>
              <a:t>0 до 80 </a:t>
            </a:r>
            <a:endParaRPr lang="en-US" sz="900" dirty="0" smtClean="0"/>
          </a:p>
          <a:p>
            <a:r>
              <a:rPr lang="ru-RU" sz="900" dirty="0" smtClean="0"/>
              <a:t>Значительное увеличение процентных ставок</a:t>
            </a:r>
          </a:p>
          <a:p>
            <a:r>
              <a:rPr lang="ru-RU" sz="900" dirty="0" smtClean="0"/>
              <a:t>Отключение от SWIFT</a:t>
            </a:r>
          </a:p>
          <a:p>
            <a:r>
              <a:rPr lang="ru-RU" sz="900" dirty="0" smtClean="0"/>
              <a:t>Запрет экспорта нефти в Европу и США</a:t>
            </a:r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5" y="4869160"/>
            <a:ext cx="108012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107504" y="4948359"/>
            <a:ext cx="1440160" cy="756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sz="900" b="1" dirty="0" smtClean="0"/>
              <a:t>Оптимистичный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sz="1000" b="1" dirty="0" smtClean="0"/>
              <a:t>Базовый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sz="1000" b="1" dirty="0" smtClean="0"/>
              <a:t>Пессимистичный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ru-RU" sz="1000" b="1" dirty="0" smtClean="0"/>
              <a:t>Наихудший</a:t>
            </a:r>
          </a:p>
        </p:txBody>
      </p:sp>
    </p:spTree>
    <p:extLst>
      <p:ext uri="{BB962C8B-B14F-4D97-AF65-F5344CB8AC3E}">
        <p14:creationId xmlns:p14="http://schemas.microsoft.com/office/powerpoint/2010/main" xmlns="" val="14282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12663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12664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12642" name="Rectangle 10"/>
          <p:cNvSpPr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lnSpc>
                <a:spcPct val="90000"/>
              </a:lnSpc>
            </a:pPr>
            <a:r>
              <a:rPr lang="ru-RU" sz="3000" b="1">
                <a:solidFill>
                  <a:srgbClr val="000000"/>
                </a:solidFill>
                <a:cs typeface="MS PGothic"/>
              </a:rPr>
              <a:t>Слышать ДЦ и знать его потребности</a:t>
            </a:r>
            <a:endParaRPr lang="en-US" sz="3000" b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2643" name="Rectangle 4"/>
          <p:cNvSpPr>
            <a:spLocks noChangeArrowheads="1"/>
          </p:cNvSpPr>
          <p:nvPr/>
        </p:nvSpPr>
        <p:spPr bwMode="gray">
          <a:xfrm>
            <a:off x="304800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Синхронизация по целям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376876" name="Rectangle 44"/>
          <p:cNvSpPr>
            <a:spLocks noChangeArrowheads="1"/>
          </p:cNvSpPr>
          <p:nvPr/>
        </p:nvSpPr>
        <p:spPr bwMode="gray">
          <a:xfrm>
            <a:off x="323850" y="1543050"/>
            <a:ext cx="3598863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ru-RU" sz="1800" b="1">
                <a:solidFill>
                  <a:srgbClr val="FFFFFF"/>
                </a:solidFill>
              </a:rPr>
              <a:t>Идеальный банк-партнёр</a:t>
            </a:r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76877" name="Rectangle 5"/>
          <p:cNvSpPr>
            <a:spLocks noChangeArrowheads="1"/>
          </p:cNvSpPr>
          <p:nvPr/>
        </p:nvSpPr>
        <p:spPr bwMode="gray">
          <a:xfrm>
            <a:off x="323850" y="1903413"/>
            <a:ext cx="3598863" cy="38989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Имеет квалифицированных сотрудников из автобизнеса (продажи, кредитование)</a:t>
            </a:r>
            <a:r>
              <a:rPr lang="en-US" sz="1600">
                <a:solidFill>
                  <a:srgbClr val="000000"/>
                </a:solidFill>
              </a:rPr>
              <a:t> 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Знает цели ДЦ и регулярно сверяется по ним со своим партнёром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Нацелен на увеличение продаж, в том числе в новых клиентстких сегментах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Каскадирует согласованные цели на своих сотрудников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Про-активен в части продуктов и продвижения</a:t>
            </a:r>
            <a:endParaRPr lang="en-US" sz="1600">
              <a:solidFill>
                <a:srgbClr val="000000"/>
              </a:solidFill>
            </a:endParaRPr>
          </a:p>
        </p:txBody>
      </p:sp>
      <p:grpSp>
        <p:nvGrpSpPr>
          <p:cNvPr id="3" name="Group 82"/>
          <p:cNvGrpSpPr>
            <a:grpSpLocks/>
          </p:cNvGrpSpPr>
          <p:nvPr/>
        </p:nvGrpSpPr>
        <p:grpSpPr bwMode="auto">
          <a:xfrm flipH="1">
            <a:off x="5237163" y="1824038"/>
            <a:ext cx="3194050" cy="3978275"/>
            <a:chOff x="2565" y="1843"/>
            <a:chExt cx="1231" cy="1533"/>
          </a:xfrm>
        </p:grpSpPr>
        <p:sp>
          <p:nvSpPr>
            <p:cNvPr id="112648" name="Freeform 67"/>
            <p:cNvSpPr>
              <a:spLocks noEditPoints="1"/>
            </p:cNvSpPr>
            <p:nvPr/>
          </p:nvSpPr>
          <p:spPr bwMode="gray">
            <a:xfrm>
              <a:off x="2943" y="1843"/>
              <a:ext cx="712" cy="840"/>
            </a:xfrm>
            <a:custGeom>
              <a:avLst/>
              <a:gdLst>
                <a:gd name="T0" fmla="*/ 293 w 856"/>
                <a:gd name="T1" fmla="*/ 551 h 1010"/>
                <a:gd name="T2" fmla="*/ 310 w 856"/>
                <a:gd name="T3" fmla="*/ 523 h 1010"/>
                <a:gd name="T4" fmla="*/ 423 w 856"/>
                <a:gd name="T5" fmla="*/ 451 h 1010"/>
                <a:gd name="T6" fmla="*/ 482 w 856"/>
                <a:gd name="T7" fmla="*/ 338 h 1010"/>
                <a:gd name="T8" fmla="*/ 443 w 856"/>
                <a:gd name="T9" fmla="*/ 272 h 1010"/>
                <a:gd name="T10" fmla="*/ 422 w 856"/>
                <a:gd name="T11" fmla="*/ 175 h 1010"/>
                <a:gd name="T12" fmla="*/ 492 w 856"/>
                <a:gd name="T13" fmla="*/ 127 h 1010"/>
                <a:gd name="T14" fmla="*/ 477 w 856"/>
                <a:gd name="T15" fmla="*/ 141 h 1010"/>
                <a:gd name="T16" fmla="*/ 464 w 856"/>
                <a:gd name="T17" fmla="*/ 141 h 1010"/>
                <a:gd name="T18" fmla="*/ 467 w 856"/>
                <a:gd name="T19" fmla="*/ 126 h 1010"/>
                <a:gd name="T20" fmla="*/ 470 w 856"/>
                <a:gd name="T21" fmla="*/ 81 h 1010"/>
                <a:gd name="T22" fmla="*/ 451 w 856"/>
                <a:gd name="T23" fmla="*/ 76 h 1010"/>
                <a:gd name="T24" fmla="*/ 435 w 856"/>
                <a:gd name="T25" fmla="*/ 76 h 1010"/>
                <a:gd name="T26" fmla="*/ 413 w 856"/>
                <a:gd name="T27" fmla="*/ 41 h 1010"/>
                <a:gd name="T28" fmla="*/ 404 w 856"/>
                <a:gd name="T29" fmla="*/ 34 h 1010"/>
                <a:gd name="T30" fmla="*/ 399 w 856"/>
                <a:gd name="T31" fmla="*/ 47 h 1010"/>
                <a:gd name="T32" fmla="*/ 393 w 856"/>
                <a:gd name="T33" fmla="*/ 37 h 1010"/>
                <a:gd name="T34" fmla="*/ 368 w 856"/>
                <a:gd name="T35" fmla="*/ 36 h 1010"/>
                <a:gd name="T36" fmla="*/ 350 w 856"/>
                <a:gd name="T37" fmla="*/ 39 h 1010"/>
                <a:gd name="T38" fmla="*/ 338 w 856"/>
                <a:gd name="T39" fmla="*/ 27 h 1010"/>
                <a:gd name="T40" fmla="*/ 329 w 856"/>
                <a:gd name="T41" fmla="*/ 27 h 1010"/>
                <a:gd name="T42" fmla="*/ 314 w 856"/>
                <a:gd name="T43" fmla="*/ 18 h 1010"/>
                <a:gd name="T44" fmla="*/ 312 w 856"/>
                <a:gd name="T45" fmla="*/ 17 h 1010"/>
                <a:gd name="T46" fmla="*/ 294 w 856"/>
                <a:gd name="T47" fmla="*/ 12 h 1010"/>
                <a:gd name="T48" fmla="*/ 290 w 856"/>
                <a:gd name="T49" fmla="*/ 9 h 1010"/>
                <a:gd name="T50" fmla="*/ 286 w 856"/>
                <a:gd name="T51" fmla="*/ 14 h 1010"/>
                <a:gd name="T52" fmla="*/ 264 w 856"/>
                <a:gd name="T53" fmla="*/ 2 h 1010"/>
                <a:gd name="T54" fmla="*/ 255 w 856"/>
                <a:gd name="T55" fmla="*/ 16 h 1010"/>
                <a:gd name="T56" fmla="*/ 221 w 856"/>
                <a:gd name="T57" fmla="*/ 21 h 1010"/>
                <a:gd name="T58" fmla="*/ 204 w 856"/>
                <a:gd name="T59" fmla="*/ 38 h 1010"/>
                <a:gd name="T60" fmla="*/ 146 w 856"/>
                <a:gd name="T61" fmla="*/ 36 h 1010"/>
                <a:gd name="T62" fmla="*/ 87 w 856"/>
                <a:gd name="T63" fmla="*/ 69 h 1010"/>
                <a:gd name="T64" fmla="*/ 76 w 856"/>
                <a:gd name="T65" fmla="*/ 86 h 1010"/>
                <a:gd name="T66" fmla="*/ 73 w 856"/>
                <a:gd name="T67" fmla="*/ 95 h 1010"/>
                <a:gd name="T68" fmla="*/ 38 w 856"/>
                <a:gd name="T69" fmla="*/ 115 h 1010"/>
                <a:gd name="T70" fmla="*/ 13 w 856"/>
                <a:gd name="T71" fmla="*/ 141 h 1010"/>
                <a:gd name="T72" fmla="*/ 24 w 856"/>
                <a:gd name="T73" fmla="*/ 161 h 1010"/>
                <a:gd name="T74" fmla="*/ 28 w 856"/>
                <a:gd name="T75" fmla="*/ 197 h 1010"/>
                <a:gd name="T76" fmla="*/ 8 w 856"/>
                <a:gd name="T77" fmla="*/ 212 h 1010"/>
                <a:gd name="T78" fmla="*/ 15 w 856"/>
                <a:gd name="T79" fmla="*/ 224 h 1010"/>
                <a:gd name="T80" fmla="*/ 26 w 856"/>
                <a:gd name="T81" fmla="*/ 249 h 1010"/>
                <a:gd name="T82" fmla="*/ 24 w 856"/>
                <a:gd name="T83" fmla="*/ 253 h 1010"/>
                <a:gd name="T84" fmla="*/ 20 w 856"/>
                <a:gd name="T85" fmla="*/ 272 h 1010"/>
                <a:gd name="T86" fmla="*/ 24 w 856"/>
                <a:gd name="T87" fmla="*/ 289 h 1010"/>
                <a:gd name="T88" fmla="*/ 37 w 856"/>
                <a:gd name="T89" fmla="*/ 342 h 1010"/>
                <a:gd name="T90" fmla="*/ 50 w 856"/>
                <a:gd name="T91" fmla="*/ 404 h 1010"/>
                <a:gd name="T92" fmla="*/ 96 w 856"/>
                <a:gd name="T93" fmla="*/ 450 h 1010"/>
                <a:gd name="T94" fmla="*/ 109 w 856"/>
                <a:gd name="T95" fmla="*/ 450 h 1010"/>
                <a:gd name="T96" fmla="*/ 134 w 856"/>
                <a:gd name="T97" fmla="*/ 527 h 1010"/>
                <a:gd name="T98" fmla="*/ 474 w 856"/>
                <a:gd name="T99" fmla="*/ 126 h 1010"/>
                <a:gd name="T100" fmla="*/ 466 w 856"/>
                <a:gd name="T101" fmla="*/ 134 h 1010"/>
                <a:gd name="T102" fmla="*/ 462 w 856"/>
                <a:gd name="T103" fmla="*/ 166 h 1010"/>
                <a:gd name="T104" fmla="*/ 12 w 856"/>
                <a:gd name="T105" fmla="*/ 214 h 1010"/>
                <a:gd name="T106" fmla="*/ 82 w 856"/>
                <a:gd name="T107" fmla="*/ 429 h 1010"/>
                <a:gd name="T108" fmla="*/ 82 w 856"/>
                <a:gd name="T109" fmla="*/ 427 h 101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856"/>
                <a:gd name="T166" fmla="*/ 0 h 1010"/>
                <a:gd name="T167" fmla="*/ 856 w 856"/>
                <a:gd name="T168" fmla="*/ 1010 h 101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856" h="1010">
                  <a:moveTo>
                    <a:pt x="459" y="922"/>
                  </a:moveTo>
                  <a:cubicBezTo>
                    <a:pt x="478" y="927"/>
                    <a:pt x="495" y="932"/>
                    <a:pt x="517" y="934"/>
                  </a:cubicBezTo>
                  <a:cubicBezTo>
                    <a:pt x="518" y="944"/>
                    <a:pt x="506" y="950"/>
                    <a:pt x="508" y="957"/>
                  </a:cubicBezTo>
                  <a:cubicBezTo>
                    <a:pt x="514" y="960"/>
                    <a:pt x="562" y="1003"/>
                    <a:pt x="569" y="1010"/>
                  </a:cubicBezTo>
                  <a:cubicBezTo>
                    <a:pt x="568" y="1002"/>
                    <a:pt x="568" y="995"/>
                    <a:pt x="568" y="996"/>
                  </a:cubicBezTo>
                  <a:cubicBezTo>
                    <a:pt x="567" y="964"/>
                    <a:pt x="566" y="920"/>
                    <a:pt x="540" y="909"/>
                  </a:cubicBezTo>
                  <a:cubicBezTo>
                    <a:pt x="546" y="867"/>
                    <a:pt x="586" y="885"/>
                    <a:pt x="622" y="887"/>
                  </a:cubicBezTo>
                  <a:cubicBezTo>
                    <a:pt x="679" y="889"/>
                    <a:pt x="747" y="884"/>
                    <a:pt x="741" y="815"/>
                  </a:cubicBezTo>
                  <a:cubicBezTo>
                    <a:pt x="740" y="804"/>
                    <a:pt x="732" y="799"/>
                    <a:pt x="735" y="784"/>
                  </a:cubicBezTo>
                  <a:cubicBezTo>
                    <a:pt x="740" y="762"/>
                    <a:pt x="793" y="740"/>
                    <a:pt x="760" y="709"/>
                  </a:cubicBezTo>
                  <a:cubicBezTo>
                    <a:pt x="791" y="702"/>
                    <a:pt x="774" y="655"/>
                    <a:pt x="783" y="631"/>
                  </a:cubicBezTo>
                  <a:cubicBezTo>
                    <a:pt x="804" y="622"/>
                    <a:pt x="837" y="613"/>
                    <a:pt x="837" y="587"/>
                  </a:cubicBezTo>
                  <a:cubicBezTo>
                    <a:pt x="836" y="565"/>
                    <a:pt x="802" y="526"/>
                    <a:pt x="789" y="509"/>
                  </a:cubicBezTo>
                  <a:cubicBezTo>
                    <a:pt x="779" y="494"/>
                    <a:pt x="766" y="484"/>
                    <a:pt x="762" y="472"/>
                  </a:cubicBezTo>
                  <a:cubicBezTo>
                    <a:pt x="765" y="472"/>
                    <a:pt x="767" y="472"/>
                    <a:pt x="770" y="472"/>
                  </a:cubicBezTo>
                  <a:cubicBezTo>
                    <a:pt x="770" y="470"/>
                    <a:pt x="770" y="467"/>
                    <a:pt x="772" y="467"/>
                  </a:cubicBezTo>
                  <a:cubicBezTo>
                    <a:pt x="768" y="457"/>
                    <a:pt x="778" y="442"/>
                    <a:pt x="779" y="430"/>
                  </a:cubicBezTo>
                  <a:cubicBezTo>
                    <a:pt x="783" y="382"/>
                    <a:pt x="738" y="353"/>
                    <a:pt x="732" y="303"/>
                  </a:cubicBezTo>
                  <a:cubicBezTo>
                    <a:pt x="794" y="321"/>
                    <a:pt x="837" y="289"/>
                    <a:pt x="849" y="239"/>
                  </a:cubicBezTo>
                  <a:cubicBezTo>
                    <a:pt x="852" y="251"/>
                    <a:pt x="843" y="265"/>
                    <a:pt x="837" y="273"/>
                  </a:cubicBezTo>
                  <a:cubicBezTo>
                    <a:pt x="849" y="269"/>
                    <a:pt x="856" y="237"/>
                    <a:pt x="854" y="221"/>
                  </a:cubicBezTo>
                  <a:cubicBezTo>
                    <a:pt x="849" y="224"/>
                    <a:pt x="849" y="231"/>
                    <a:pt x="845" y="235"/>
                  </a:cubicBezTo>
                  <a:cubicBezTo>
                    <a:pt x="839" y="233"/>
                    <a:pt x="846" y="227"/>
                    <a:pt x="842" y="225"/>
                  </a:cubicBezTo>
                  <a:cubicBezTo>
                    <a:pt x="836" y="230"/>
                    <a:pt x="834" y="240"/>
                    <a:pt x="828" y="244"/>
                  </a:cubicBezTo>
                  <a:cubicBezTo>
                    <a:pt x="830" y="258"/>
                    <a:pt x="819" y="249"/>
                    <a:pt x="814" y="260"/>
                  </a:cubicBezTo>
                  <a:cubicBezTo>
                    <a:pt x="807" y="251"/>
                    <a:pt x="825" y="252"/>
                    <a:pt x="819" y="242"/>
                  </a:cubicBezTo>
                  <a:cubicBezTo>
                    <a:pt x="816" y="238"/>
                    <a:pt x="814" y="250"/>
                    <a:pt x="807" y="247"/>
                  </a:cubicBezTo>
                  <a:cubicBezTo>
                    <a:pt x="820" y="228"/>
                    <a:pt x="847" y="212"/>
                    <a:pt x="850" y="188"/>
                  </a:cubicBezTo>
                  <a:cubicBezTo>
                    <a:pt x="846" y="185"/>
                    <a:pt x="840" y="195"/>
                    <a:pt x="840" y="202"/>
                  </a:cubicBezTo>
                  <a:cubicBezTo>
                    <a:pt x="827" y="199"/>
                    <a:pt x="822" y="216"/>
                    <a:pt x="810" y="219"/>
                  </a:cubicBezTo>
                  <a:cubicBezTo>
                    <a:pt x="816" y="203"/>
                    <a:pt x="831" y="191"/>
                    <a:pt x="826" y="169"/>
                  </a:cubicBezTo>
                  <a:cubicBezTo>
                    <a:pt x="824" y="164"/>
                    <a:pt x="821" y="176"/>
                    <a:pt x="817" y="171"/>
                  </a:cubicBezTo>
                  <a:cubicBezTo>
                    <a:pt x="817" y="159"/>
                    <a:pt x="821" y="149"/>
                    <a:pt x="816" y="141"/>
                  </a:cubicBezTo>
                  <a:cubicBezTo>
                    <a:pt x="811" y="140"/>
                    <a:pt x="811" y="145"/>
                    <a:pt x="810" y="148"/>
                  </a:cubicBezTo>
                  <a:cubicBezTo>
                    <a:pt x="805" y="138"/>
                    <a:pt x="796" y="132"/>
                    <a:pt x="789" y="124"/>
                  </a:cubicBezTo>
                  <a:cubicBezTo>
                    <a:pt x="784" y="123"/>
                    <a:pt x="786" y="129"/>
                    <a:pt x="784" y="132"/>
                  </a:cubicBezTo>
                  <a:cubicBezTo>
                    <a:pt x="782" y="129"/>
                    <a:pt x="781" y="118"/>
                    <a:pt x="774" y="115"/>
                  </a:cubicBezTo>
                  <a:cubicBezTo>
                    <a:pt x="766" y="116"/>
                    <a:pt x="770" y="125"/>
                    <a:pt x="770" y="131"/>
                  </a:cubicBezTo>
                  <a:cubicBezTo>
                    <a:pt x="762" y="134"/>
                    <a:pt x="764" y="128"/>
                    <a:pt x="756" y="131"/>
                  </a:cubicBezTo>
                  <a:cubicBezTo>
                    <a:pt x="752" y="111"/>
                    <a:pt x="739" y="103"/>
                    <a:pt x="737" y="85"/>
                  </a:cubicBezTo>
                  <a:cubicBezTo>
                    <a:pt x="731" y="80"/>
                    <a:pt x="733" y="92"/>
                    <a:pt x="727" y="92"/>
                  </a:cubicBezTo>
                  <a:cubicBezTo>
                    <a:pt x="723" y="85"/>
                    <a:pt x="718" y="80"/>
                    <a:pt x="716" y="71"/>
                  </a:cubicBezTo>
                  <a:cubicBezTo>
                    <a:pt x="711" y="70"/>
                    <a:pt x="714" y="78"/>
                    <a:pt x="709" y="73"/>
                  </a:cubicBezTo>
                  <a:cubicBezTo>
                    <a:pt x="719" y="69"/>
                    <a:pt x="706" y="65"/>
                    <a:pt x="706" y="57"/>
                  </a:cubicBezTo>
                  <a:cubicBezTo>
                    <a:pt x="704" y="58"/>
                    <a:pt x="703" y="62"/>
                    <a:pt x="702" y="59"/>
                  </a:cubicBezTo>
                  <a:cubicBezTo>
                    <a:pt x="694" y="62"/>
                    <a:pt x="706" y="64"/>
                    <a:pt x="704" y="71"/>
                  </a:cubicBezTo>
                  <a:cubicBezTo>
                    <a:pt x="693" y="72"/>
                    <a:pt x="700" y="76"/>
                    <a:pt x="701" y="84"/>
                  </a:cubicBezTo>
                  <a:cubicBezTo>
                    <a:pt x="696" y="85"/>
                    <a:pt x="691" y="77"/>
                    <a:pt x="694" y="82"/>
                  </a:cubicBezTo>
                  <a:cubicBezTo>
                    <a:pt x="687" y="85"/>
                    <a:pt x="692" y="74"/>
                    <a:pt x="697" y="73"/>
                  </a:cubicBezTo>
                  <a:cubicBezTo>
                    <a:pt x="695" y="68"/>
                    <a:pt x="696" y="60"/>
                    <a:pt x="690" y="59"/>
                  </a:cubicBezTo>
                  <a:cubicBezTo>
                    <a:pt x="684" y="57"/>
                    <a:pt x="690" y="67"/>
                    <a:pt x="683" y="64"/>
                  </a:cubicBezTo>
                  <a:cubicBezTo>
                    <a:pt x="673" y="55"/>
                    <a:pt x="672" y="54"/>
                    <a:pt x="659" y="49"/>
                  </a:cubicBezTo>
                  <a:cubicBezTo>
                    <a:pt x="655" y="53"/>
                    <a:pt x="660" y="57"/>
                    <a:pt x="661" y="66"/>
                  </a:cubicBezTo>
                  <a:cubicBezTo>
                    <a:pt x="653" y="63"/>
                    <a:pt x="642" y="59"/>
                    <a:pt x="640" y="63"/>
                  </a:cubicBezTo>
                  <a:cubicBezTo>
                    <a:pt x="637" y="60"/>
                    <a:pt x="628" y="56"/>
                    <a:pt x="619" y="56"/>
                  </a:cubicBezTo>
                  <a:cubicBezTo>
                    <a:pt x="611" y="59"/>
                    <a:pt x="618" y="71"/>
                    <a:pt x="603" y="70"/>
                  </a:cubicBezTo>
                  <a:cubicBezTo>
                    <a:pt x="603" y="68"/>
                    <a:pt x="606" y="68"/>
                    <a:pt x="608" y="68"/>
                  </a:cubicBezTo>
                  <a:cubicBezTo>
                    <a:pt x="601" y="66"/>
                    <a:pt x="596" y="54"/>
                    <a:pt x="587" y="59"/>
                  </a:cubicBezTo>
                  <a:cubicBezTo>
                    <a:pt x="580" y="55"/>
                    <a:pt x="593" y="57"/>
                    <a:pt x="593" y="54"/>
                  </a:cubicBezTo>
                  <a:cubicBezTo>
                    <a:pt x="593" y="50"/>
                    <a:pt x="590" y="48"/>
                    <a:pt x="587" y="47"/>
                  </a:cubicBezTo>
                  <a:cubicBezTo>
                    <a:pt x="583" y="47"/>
                    <a:pt x="590" y="50"/>
                    <a:pt x="587" y="54"/>
                  </a:cubicBezTo>
                  <a:cubicBezTo>
                    <a:pt x="581" y="49"/>
                    <a:pt x="582" y="42"/>
                    <a:pt x="580" y="36"/>
                  </a:cubicBezTo>
                  <a:cubicBezTo>
                    <a:pt x="575" y="40"/>
                    <a:pt x="576" y="46"/>
                    <a:pt x="572" y="47"/>
                  </a:cubicBezTo>
                  <a:cubicBezTo>
                    <a:pt x="566" y="33"/>
                    <a:pt x="569" y="29"/>
                    <a:pt x="563" y="19"/>
                  </a:cubicBezTo>
                  <a:cubicBezTo>
                    <a:pt x="562" y="26"/>
                    <a:pt x="559" y="34"/>
                    <a:pt x="554" y="42"/>
                  </a:cubicBezTo>
                  <a:cubicBezTo>
                    <a:pt x="551" y="39"/>
                    <a:pt x="549" y="34"/>
                    <a:pt x="546" y="31"/>
                  </a:cubicBezTo>
                  <a:cubicBezTo>
                    <a:pt x="542" y="36"/>
                    <a:pt x="550" y="43"/>
                    <a:pt x="546" y="47"/>
                  </a:cubicBezTo>
                  <a:cubicBezTo>
                    <a:pt x="538" y="44"/>
                    <a:pt x="541" y="37"/>
                    <a:pt x="533" y="40"/>
                  </a:cubicBezTo>
                  <a:cubicBezTo>
                    <a:pt x="536" y="31"/>
                    <a:pt x="535" y="23"/>
                    <a:pt x="542" y="30"/>
                  </a:cubicBezTo>
                  <a:cubicBezTo>
                    <a:pt x="544" y="25"/>
                    <a:pt x="534" y="25"/>
                    <a:pt x="540" y="23"/>
                  </a:cubicBezTo>
                  <a:cubicBezTo>
                    <a:pt x="536" y="18"/>
                    <a:pt x="533" y="30"/>
                    <a:pt x="526" y="30"/>
                  </a:cubicBezTo>
                  <a:cubicBezTo>
                    <a:pt x="520" y="25"/>
                    <a:pt x="516" y="18"/>
                    <a:pt x="511" y="21"/>
                  </a:cubicBezTo>
                  <a:cubicBezTo>
                    <a:pt x="506" y="18"/>
                    <a:pt x="508" y="8"/>
                    <a:pt x="507" y="7"/>
                  </a:cubicBezTo>
                  <a:cubicBezTo>
                    <a:pt x="503" y="5"/>
                    <a:pt x="503" y="13"/>
                    <a:pt x="504" y="15"/>
                  </a:cubicBezTo>
                  <a:cubicBezTo>
                    <a:pt x="505" y="15"/>
                    <a:pt x="505" y="15"/>
                    <a:pt x="505" y="16"/>
                  </a:cubicBezTo>
                  <a:cubicBezTo>
                    <a:pt x="505" y="16"/>
                    <a:pt x="505" y="15"/>
                    <a:pt x="504" y="15"/>
                  </a:cubicBezTo>
                  <a:cubicBezTo>
                    <a:pt x="500" y="13"/>
                    <a:pt x="492" y="13"/>
                    <a:pt x="486" y="9"/>
                  </a:cubicBezTo>
                  <a:cubicBezTo>
                    <a:pt x="486" y="18"/>
                    <a:pt x="500" y="14"/>
                    <a:pt x="498" y="24"/>
                  </a:cubicBezTo>
                  <a:cubicBezTo>
                    <a:pt x="488" y="23"/>
                    <a:pt x="490" y="14"/>
                    <a:pt x="478" y="12"/>
                  </a:cubicBezTo>
                  <a:cubicBezTo>
                    <a:pt x="475" y="14"/>
                    <a:pt x="475" y="18"/>
                    <a:pt x="472" y="19"/>
                  </a:cubicBezTo>
                  <a:cubicBezTo>
                    <a:pt x="471" y="7"/>
                    <a:pt x="461" y="13"/>
                    <a:pt x="458" y="3"/>
                  </a:cubicBezTo>
                  <a:cubicBezTo>
                    <a:pt x="455" y="6"/>
                    <a:pt x="450" y="8"/>
                    <a:pt x="451" y="16"/>
                  </a:cubicBezTo>
                  <a:cubicBezTo>
                    <a:pt x="448" y="12"/>
                    <a:pt x="447" y="5"/>
                    <a:pt x="444" y="0"/>
                  </a:cubicBezTo>
                  <a:cubicBezTo>
                    <a:pt x="440" y="6"/>
                    <a:pt x="447" y="17"/>
                    <a:pt x="444" y="28"/>
                  </a:cubicBezTo>
                  <a:cubicBezTo>
                    <a:pt x="439" y="31"/>
                    <a:pt x="433" y="22"/>
                    <a:pt x="431" y="17"/>
                  </a:cubicBezTo>
                  <a:cubicBezTo>
                    <a:pt x="421" y="25"/>
                    <a:pt x="405" y="20"/>
                    <a:pt x="397" y="36"/>
                  </a:cubicBezTo>
                  <a:cubicBezTo>
                    <a:pt x="391" y="37"/>
                    <a:pt x="391" y="39"/>
                    <a:pt x="385" y="36"/>
                  </a:cubicBezTo>
                  <a:cubicBezTo>
                    <a:pt x="382" y="38"/>
                    <a:pt x="390" y="42"/>
                    <a:pt x="385" y="47"/>
                  </a:cubicBezTo>
                  <a:cubicBezTo>
                    <a:pt x="374" y="48"/>
                    <a:pt x="372" y="63"/>
                    <a:pt x="359" y="57"/>
                  </a:cubicBezTo>
                  <a:cubicBezTo>
                    <a:pt x="358" y="59"/>
                    <a:pt x="359" y="64"/>
                    <a:pt x="354" y="66"/>
                  </a:cubicBezTo>
                  <a:cubicBezTo>
                    <a:pt x="345" y="66"/>
                    <a:pt x="354" y="58"/>
                    <a:pt x="356" y="57"/>
                  </a:cubicBezTo>
                  <a:cubicBezTo>
                    <a:pt x="343" y="54"/>
                    <a:pt x="335" y="65"/>
                    <a:pt x="329" y="68"/>
                  </a:cubicBezTo>
                  <a:cubicBezTo>
                    <a:pt x="303" y="55"/>
                    <a:pt x="284" y="49"/>
                    <a:pt x="255" y="63"/>
                  </a:cubicBezTo>
                  <a:cubicBezTo>
                    <a:pt x="255" y="68"/>
                    <a:pt x="266" y="57"/>
                    <a:pt x="265" y="66"/>
                  </a:cubicBezTo>
                  <a:cubicBezTo>
                    <a:pt x="267" y="71"/>
                    <a:pt x="256" y="74"/>
                    <a:pt x="249" y="80"/>
                  </a:cubicBezTo>
                  <a:cubicBezTo>
                    <a:pt x="208" y="77"/>
                    <a:pt x="170" y="95"/>
                    <a:pt x="152" y="120"/>
                  </a:cubicBezTo>
                  <a:cubicBezTo>
                    <a:pt x="136" y="119"/>
                    <a:pt x="123" y="123"/>
                    <a:pt x="115" y="125"/>
                  </a:cubicBezTo>
                  <a:cubicBezTo>
                    <a:pt x="124" y="128"/>
                    <a:pt x="131" y="132"/>
                    <a:pt x="143" y="131"/>
                  </a:cubicBezTo>
                  <a:cubicBezTo>
                    <a:pt x="140" y="138"/>
                    <a:pt x="134" y="142"/>
                    <a:pt x="131" y="150"/>
                  </a:cubicBezTo>
                  <a:cubicBezTo>
                    <a:pt x="135" y="150"/>
                    <a:pt x="135" y="147"/>
                    <a:pt x="140" y="148"/>
                  </a:cubicBezTo>
                  <a:cubicBezTo>
                    <a:pt x="136" y="152"/>
                    <a:pt x="132" y="154"/>
                    <a:pt x="126" y="155"/>
                  </a:cubicBezTo>
                  <a:cubicBezTo>
                    <a:pt x="127" y="160"/>
                    <a:pt x="131" y="159"/>
                    <a:pt x="127" y="165"/>
                  </a:cubicBezTo>
                  <a:cubicBezTo>
                    <a:pt x="105" y="172"/>
                    <a:pt x="76" y="172"/>
                    <a:pt x="56" y="186"/>
                  </a:cubicBezTo>
                  <a:cubicBezTo>
                    <a:pt x="58" y="192"/>
                    <a:pt x="68" y="178"/>
                    <a:pt x="65" y="185"/>
                  </a:cubicBezTo>
                  <a:cubicBezTo>
                    <a:pt x="64" y="187"/>
                    <a:pt x="65" y="194"/>
                    <a:pt x="66" y="199"/>
                  </a:cubicBezTo>
                  <a:cubicBezTo>
                    <a:pt x="56" y="208"/>
                    <a:pt x="44" y="208"/>
                    <a:pt x="42" y="223"/>
                  </a:cubicBezTo>
                  <a:cubicBezTo>
                    <a:pt x="23" y="224"/>
                    <a:pt x="19" y="240"/>
                    <a:pt x="7" y="249"/>
                  </a:cubicBezTo>
                  <a:cubicBezTo>
                    <a:pt x="15" y="251"/>
                    <a:pt x="16" y="245"/>
                    <a:pt x="23" y="246"/>
                  </a:cubicBezTo>
                  <a:cubicBezTo>
                    <a:pt x="17" y="255"/>
                    <a:pt x="8" y="261"/>
                    <a:pt x="2" y="270"/>
                  </a:cubicBezTo>
                  <a:cubicBezTo>
                    <a:pt x="5" y="275"/>
                    <a:pt x="7" y="284"/>
                    <a:pt x="0" y="289"/>
                  </a:cubicBezTo>
                  <a:cubicBezTo>
                    <a:pt x="8" y="284"/>
                    <a:pt x="26" y="280"/>
                    <a:pt x="42" y="280"/>
                  </a:cubicBezTo>
                  <a:cubicBezTo>
                    <a:pt x="45" y="285"/>
                    <a:pt x="49" y="290"/>
                    <a:pt x="56" y="286"/>
                  </a:cubicBezTo>
                  <a:cubicBezTo>
                    <a:pt x="53" y="297"/>
                    <a:pt x="47" y="306"/>
                    <a:pt x="40" y="314"/>
                  </a:cubicBezTo>
                  <a:cubicBezTo>
                    <a:pt x="37" y="330"/>
                    <a:pt x="47" y="337"/>
                    <a:pt x="49" y="343"/>
                  </a:cubicBezTo>
                  <a:cubicBezTo>
                    <a:pt x="33" y="353"/>
                    <a:pt x="23" y="346"/>
                    <a:pt x="11" y="364"/>
                  </a:cubicBezTo>
                  <a:cubicBezTo>
                    <a:pt x="11" y="367"/>
                    <a:pt x="16" y="362"/>
                    <a:pt x="21" y="364"/>
                  </a:cubicBezTo>
                  <a:cubicBezTo>
                    <a:pt x="20" y="367"/>
                    <a:pt x="18" y="370"/>
                    <a:pt x="14" y="369"/>
                  </a:cubicBezTo>
                  <a:cubicBezTo>
                    <a:pt x="18" y="373"/>
                    <a:pt x="20" y="373"/>
                    <a:pt x="25" y="378"/>
                  </a:cubicBezTo>
                  <a:cubicBezTo>
                    <a:pt x="20" y="380"/>
                    <a:pt x="17" y="383"/>
                    <a:pt x="16" y="388"/>
                  </a:cubicBezTo>
                  <a:cubicBezTo>
                    <a:pt x="17" y="390"/>
                    <a:pt x="21" y="389"/>
                    <a:pt x="26" y="390"/>
                  </a:cubicBezTo>
                  <a:cubicBezTo>
                    <a:pt x="26" y="394"/>
                    <a:pt x="22" y="394"/>
                    <a:pt x="21" y="397"/>
                  </a:cubicBezTo>
                  <a:cubicBezTo>
                    <a:pt x="29" y="399"/>
                    <a:pt x="40" y="399"/>
                    <a:pt x="51" y="399"/>
                  </a:cubicBezTo>
                  <a:cubicBezTo>
                    <a:pt x="53" y="409"/>
                    <a:pt x="48" y="423"/>
                    <a:pt x="44" y="432"/>
                  </a:cubicBezTo>
                  <a:cubicBezTo>
                    <a:pt x="33" y="434"/>
                    <a:pt x="31" y="427"/>
                    <a:pt x="25" y="425"/>
                  </a:cubicBezTo>
                  <a:cubicBezTo>
                    <a:pt x="24" y="429"/>
                    <a:pt x="34" y="434"/>
                    <a:pt x="26" y="434"/>
                  </a:cubicBezTo>
                  <a:cubicBezTo>
                    <a:pt x="29" y="438"/>
                    <a:pt x="36" y="438"/>
                    <a:pt x="42" y="439"/>
                  </a:cubicBezTo>
                  <a:cubicBezTo>
                    <a:pt x="42" y="442"/>
                    <a:pt x="35" y="447"/>
                    <a:pt x="42" y="446"/>
                  </a:cubicBezTo>
                  <a:cubicBezTo>
                    <a:pt x="37" y="454"/>
                    <a:pt x="32" y="461"/>
                    <a:pt x="25" y="462"/>
                  </a:cubicBezTo>
                  <a:cubicBezTo>
                    <a:pt x="25" y="468"/>
                    <a:pt x="38" y="462"/>
                    <a:pt x="35" y="472"/>
                  </a:cubicBezTo>
                  <a:cubicBezTo>
                    <a:pt x="21" y="466"/>
                    <a:pt x="32" y="474"/>
                    <a:pt x="35" y="481"/>
                  </a:cubicBezTo>
                  <a:cubicBezTo>
                    <a:pt x="36" y="484"/>
                    <a:pt x="34" y="487"/>
                    <a:pt x="35" y="491"/>
                  </a:cubicBezTo>
                  <a:cubicBezTo>
                    <a:pt x="36" y="495"/>
                    <a:pt x="40" y="498"/>
                    <a:pt x="42" y="502"/>
                  </a:cubicBezTo>
                  <a:cubicBezTo>
                    <a:pt x="47" y="513"/>
                    <a:pt x="44" y="529"/>
                    <a:pt x="47" y="544"/>
                  </a:cubicBezTo>
                  <a:cubicBezTo>
                    <a:pt x="49" y="555"/>
                    <a:pt x="58" y="564"/>
                    <a:pt x="59" y="573"/>
                  </a:cubicBezTo>
                  <a:cubicBezTo>
                    <a:pt x="61" y="582"/>
                    <a:pt x="56" y="591"/>
                    <a:pt x="65" y="594"/>
                  </a:cubicBezTo>
                  <a:cubicBezTo>
                    <a:pt x="66" y="600"/>
                    <a:pt x="63" y="601"/>
                    <a:pt x="61" y="605"/>
                  </a:cubicBezTo>
                  <a:cubicBezTo>
                    <a:pt x="65" y="604"/>
                    <a:pt x="67" y="601"/>
                    <a:pt x="70" y="605"/>
                  </a:cubicBezTo>
                  <a:cubicBezTo>
                    <a:pt x="73" y="640"/>
                    <a:pt x="84" y="672"/>
                    <a:pt x="87" y="702"/>
                  </a:cubicBezTo>
                  <a:cubicBezTo>
                    <a:pt x="95" y="713"/>
                    <a:pt x="106" y="720"/>
                    <a:pt x="105" y="740"/>
                  </a:cubicBezTo>
                  <a:cubicBezTo>
                    <a:pt x="112" y="751"/>
                    <a:pt x="124" y="768"/>
                    <a:pt x="133" y="782"/>
                  </a:cubicBezTo>
                  <a:cubicBezTo>
                    <a:pt x="142" y="774"/>
                    <a:pt x="155" y="783"/>
                    <a:pt x="166" y="781"/>
                  </a:cubicBezTo>
                  <a:cubicBezTo>
                    <a:pt x="161" y="776"/>
                    <a:pt x="154" y="774"/>
                    <a:pt x="150" y="768"/>
                  </a:cubicBezTo>
                  <a:cubicBezTo>
                    <a:pt x="156" y="765"/>
                    <a:pt x="156" y="762"/>
                    <a:pt x="157" y="758"/>
                  </a:cubicBezTo>
                  <a:cubicBezTo>
                    <a:pt x="161" y="773"/>
                    <a:pt x="183" y="770"/>
                    <a:pt x="190" y="782"/>
                  </a:cubicBezTo>
                  <a:cubicBezTo>
                    <a:pt x="190" y="782"/>
                    <a:pt x="189" y="782"/>
                    <a:pt x="189" y="783"/>
                  </a:cubicBezTo>
                  <a:cubicBezTo>
                    <a:pt x="203" y="787"/>
                    <a:pt x="213" y="803"/>
                    <a:pt x="224" y="806"/>
                  </a:cubicBezTo>
                  <a:cubicBezTo>
                    <a:pt x="234" y="835"/>
                    <a:pt x="232" y="881"/>
                    <a:pt x="233" y="916"/>
                  </a:cubicBezTo>
                  <a:cubicBezTo>
                    <a:pt x="282" y="859"/>
                    <a:pt x="393" y="916"/>
                    <a:pt x="459" y="922"/>
                  </a:cubicBezTo>
                  <a:close/>
                  <a:moveTo>
                    <a:pt x="833" y="209"/>
                  </a:moveTo>
                  <a:cubicBezTo>
                    <a:pt x="831" y="213"/>
                    <a:pt x="830" y="218"/>
                    <a:pt x="824" y="218"/>
                  </a:cubicBezTo>
                  <a:cubicBezTo>
                    <a:pt x="828" y="215"/>
                    <a:pt x="827" y="209"/>
                    <a:pt x="833" y="209"/>
                  </a:cubicBezTo>
                  <a:close/>
                  <a:moveTo>
                    <a:pt x="817" y="218"/>
                  </a:moveTo>
                  <a:cubicBezTo>
                    <a:pt x="825" y="222"/>
                    <a:pt x="814" y="230"/>
                    <a:pt x="809" y="232"/>
                  </a:cubicBezTo>
                  <a:cubicBezTo>
                    <a:pt x="808" y="224"/>
                    <a:pt x="817" y="225"/>
                    <a:pt x="817" y="218"/>
                  </a:cubicBezTo>
                  <a:close/>
                  <a:moveTo>
                    <a:pt x="821" y="270"/>
                  </a:moveTo>
                  <a:cubicBezTo>
                    <a:pt x="820" y="277"/>
                    <a:pt x="809" y="286"/>
                    <a:pt x="802" y="289"/>
                  </a:cubicBezTo>
                  <a:cubicBezTo>
                    <a:pt x="804" y="279"/>
                    <a:pt x="816" y="278"/>
                    <a:pt x="821" y="270"/>
                  </a:cubicBezTo>
                  <a:close/>
                  <a:moveTo>
                    <a:pt x="35" y="371"/>
                  </a:moveTo>
                  <a:cubicBezTo>
                    <a:pt x="30" y="369"/>
                    <a:pt x="26" y="369"/>
                    <a:pt x="21" y="371"/>
                  </a:cubicBezTo>
                  <a:cubicBezTo>
                    <a:pt x="24" y="365"/>
                    <a:pt x="34" y="362"/>
                    <a:pt x="42" y="364"/>
                  </a:cubicBezTo>
                  <a:cubicBezTo>
                    <a:pt x="47" y="366"/>
                    <a:pt x="33" y="363"/>
                    <a:pt x="35" y="371"/>
                  </a:cubicBezTo>
                  <a:close/>
                  <a:moveTo>
                    <a:pt x="143" y="746"/>
                  </a:moveTo>
                  <a:cubicBezTo>
                    <a:pt x="147" y="750"/>
                    <a:pt x="152" y="753"/>
                    <a:pt x="153" y="760"/>
                  </a:cubicBezTo>
                  <a:cubicBezTo>
                    <a:pt x="146" y="759"/>
                    <a:pt x="144" y="753"/>
                    <a:pt x="143" y="746"/>
                  </a:cubicBezTo>
                  <a:close/>
                  <a:moveTo>
                    <a:pt x="143" y="742"/>
                  </a:moveTo>
                  <a:cubicBezTo>
                    <a:pt x="150" y="738"/>
                    <a:pt x="159" y="745"/>
                    <a:pt x="160" y="756"/>
                  </a:cubicBezTo>
                  <a:cubicBezTo>
                    <a:pt x="149" y="757"/>
                    <a:pt x="149" y="747"/>
                    <a:pt x="143" y="742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49" name="Freeform 68"/>
            <p:cNvSpPr>
              <a:spLocks/>
            </p:cNvSpPr>
            <p:nvPr/>
          </p:nvSpPr>
          <p:spPr bwMode="gray">
            <a:xfrm>
              <a:off x="2568" y="2873"/>
              <a:ext cx="2" cy="11"/>
            </a:xfrm>
            <a:custGeom>
              <a:avLst/>
              <a:gdLst>
                <a:gd name="T0" fmla="*/ 0 w 2"/>
                <a:gd name="T1" fmla="*/ 6 h 13"/>
                <a:gd name="T2" fmla="*/ 0 w 2"/>
                <a:gd name="T3" fmla="*/ 8 h 13"/>
                <a:gd name="T4" fmla="*/ 2 w 2"/>
                <a:gd name="T5" fmla="*/ 0 h 13"/>
                <a:gd name="T6" fmla="*/ 0 w 2"/>
                <a:gd name="T7" fmla="*/ 6 h 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"/>
                <a:gd name="T13" fmla="*/ 0 h 13"/>
                <a:gd name="T14" fmla="*/ 2 w 2"/>
                <a:gd name="T15" fmla="*/ 13 h 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" h="13">
                  <a:moveTo>
                    <a:pt x="0" y="9"/>
                  </a:moveTo>
                  <a:cubicBezTo>
                    <a:pt x="0" y="10"/>
                    <a:pt x="0" y="12"/>
                    <a:pt x="0" y="13"/>
                  </a:cubicBezTo>
                  <a:cubicBezTo>
                    <a:pt x="0" y="9"/>
                    <a:pt x="1" y="4"/>
                    <a:pt x="2" y="0"/>
                  </a:cubicBezTo>
                  <a:cubicBezTo>
                    <a:pt x="1" y="3"/>
                    <a:pt x="0" y="6"/>
                    <a:pt x="0" y="9"/>
                  </a:cubicBezTo>
                  <a:close/>
                </a:path>
              </a:pathLst>
            </a:custGeom>
            <a:solidFill>
              <a:srgbClr val="9393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0" name="Freeform 69"/>
            <p:cNvSpPr>
              <a:spLocks noEditPoints="1"/>
            </p:cNvSpPr>
            <p:nvPr/>
          </p:nvSpPr>
          <p:spPr bwMode="gray">
            <a:xfrm>
              <a:off x="2569" y="2540"/>
              <a:ext cx="1227" cy="836"/>
            </a:xfrm>
            <a:custGeom>
              <a:avLst/>
              <a:gdLst>
                <a:gd name="T0" fmla="*/ 0 w 1475"/>
                <a:gd name="T1" fmla="*/ 135 h 1006"/>
                <a:gd name="T2" fmla="*/ 111 w 1475"/>
                <a:gd name="T3" fmla="*/ 49 h 1006"/>
                <a:gd name="T4" fmla="*/ 202 w 1475"/>
                <a:gd name="T5" fmla="*/ 62 h 1006"/>
                <a:gd name="T6" fmla="*/ 291 w 1475"/>
                <a:gd name="T7" fmla="*/ 20 h 1006"/>
                <a:gd name="T8" fmla="*/ 334 w 1475"/>
                <a:gd name="T9" fmla="*/ 8 h 1006"/>
                <a:gd name="T10" fmla="*/ 337 w 1475"/>
                <a:gd name="T11" fmla="*/ 17 h 1006"/>
                <a:gd name="T12" fmla="*/ 351 w 1475"/>
                <a:gd name="T13" fmla="*/ 28 h 1006"/>
                <a:gd name="T14" fmla="*/ 378 w 1475"/>
                <a:gd name="T15" fmla="*/ 57 h 1006"/>
                <a:gd name="T16" fmla="*/ 335 w 1475"/>
                <a:gd name="T17" fmla="*/ 125 h 1006"/>
                <a:gd name="T18" fmla="*/ 272 w 1475"/>
                <a:gd name="T19" fmla="*/ 218 h 1006"/>
                <a:gd name="T20" fmla="*/ 192 w 1475"/>
                <a:gd name="T21" fmla="*/ 99 h 1006"/>
                <a:gd name="T22" fmla="*/ 141 w 1475"/>
                <a:gd name="T23" fmla="*/ 55 h 1006"/>
                <a:gd name="T24" fmla="*/ 18 w 1475"/>
                <a:gd name="T25" fmla="*/ 86 h 1006"/>
                <a:gd name="T26" fmla="*/ 96 w 1475"/>
                <a:gd name="T27" fmla="*/ 578 h 1006"/>
                <a:gd name="T28" fmla="*/ 64 w 1475"/>
                <a:gd name="T29" fmla="*/ 480 h 1006"/>
                <a:gd name="T30" fmla="*/ 57 w 1475"/>
                <a:gd name="T31" fmla="*/ 450 h 1006"/>
                <a:gd name="T32" fmla="*/ 56 w 1475"/>
                <a:gd name="T33" fmla="*/ 435 h 1006"/>
                <a:gd name="T34" fmla="*/ 106 w 1475"/>
                <a:gd name="T35" fmla="*/ 515 h 1006"/>
                <a:gd name="T36" fmla="*/ 162 w 1475"/>
                <a:gd name="T37" fmla="*/ 557 h 1006"/>
                <a:gd name="T38" fmla="*/ 214 w 1475"/>
                <a:gd name="T39" fmla="*/ 570 h 1006"/>
                <a:gd name="T40" fmla="*/ 277 w 1475"/>
                <a:gd name="T41" fmla="*/ 573 h 1006"/>
                <a:gd name="T42" fmla="*/ 346 w 1475"/>
                <a:gd name="T43" fmla="*/ 539 h 1006"/>
                <a:gd name="T44" fmla="*/ 415 w 1475"/>
                <a:gd name="T45" fmla="*/ 447 h 1006"/>
                <a:gd name="T46" fmla="*/ 440 w 1475"/>
                <a:gd name="T47" fmla="*/ 391 h 1006"/>
                <a:gd name="T48" fmla="*/ 469 w 1475"/>
                <a:gd name="T49" fmla="*/ 300 h 1006"/>
                <a:gd name="T50" fmla="*/ 519 w 1475"/>
                <a:gd name="T51" fmla="*/ 229 h 1006"/>
                <a:gd name="T52" fmla="*/ 514 w 1475"/>
                <a:gd name="T53" fmla="*/ 236 h 1006"/>
                <a:gd name="T54" fmla="*/ 629 w 1475"/>
                <a:gd name="T55" fmla="*/ 451 h 1006"/>
                <a:gd name="T56" fmla="*/ 631 w 1475"/>
                <a:gd name="T57" fmla="*/ 448 h 1006"/>
                <a:gd name="T58" fmla="*/ 610 w 1475"/>
                <a:gd name="T59" fmla="*/ 162 h 1006"/>
                <a:gd name="T60" fmla="*/ 591 w 1475"/>
                <a:gd name="T61" fmla="*/ 130 h 1006"/>
                <a:gd name="T62" fmla="*/ 626 w 1475"/>
                <a:gd name="T63" fmla="*/ 154 h 1006"/>
                <a:gd name="T64" fmla="*/ 727 w 1475"/>
                <a:gd name="T65" fmla="*/ 211 h 1006"/>
                <a:gd name="T66" fmla="*/ 759 w 1475"/>
                <a:gd name="T67" fmla="*/ 235 h 1006"/>
                <a:gd name="T68" fmla="*/ 779 w 1475"/>
                <a:gd name="T69" fmla="*/ 293 h 1006"/>
                <a:gd name="T70" fmla="*/ 796 w 1475"/>
                <a:gd name="T71" fmla="*/ 361 h 1006"/>
                <a:gd name="T72" fmla="*/ 809 w 1475"/>
                <a:gd name="T73" fmla="*/ 420 h 1006"/>
                <a:gd name="T74" fmla="*/ 817 w 1475"/>
                <a:gd name="T75" fmla="*/ 448 h 1006"/>
                <a:gd name="T76" fmla="*/ 849 w 1475"/>
                <a:gd name="T77" fmla="*/ 578 h 1006"/>
                <a:gd name="T78" fmla="*/ 809 w 1475"/>
                <a:gd name="T79" fmla="*/ 430 h 100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5"/>
                <a:gd name="T121" fmla="*/ 0 h 1006"/>
                <a:gd name="T122" fmla="*/ 1475 w 1475"/>
                <a:gd name="T123" fmla="*/ 1006 h 100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5" h="1006">
                  <a:moveTo>
                    <a:pt x="33" y="151"/>
                  </a:moveTo>
                  <a:cubicBezTo>
                    <a:pt x="21" y="178"/>
                    <a:pt x="7" y="203"/>
                    <a:pt x="0" y="235"/>
                  </a:cubicBezTo>
                  <a:cubicBezTo>
                    <a:pt x="5" y="201"/>
                    <a:pt x="16" y="171"/>
                    <a:pt x="30" y="145"/>
                  </a:cubicBezTo>
                  <a:cubicBezTo>
                    <a:pt x="75" y="107"/>
                    <a:pt x="122" y="86"/>
                    <a:pt x="194" y="86"/>
                  </a:cubicBezTo>
                  <a:cubicBezTo>
                    <a:pt x="230" y="86"/>
                    <a:pt x="276" y="92"/>
                    <a:pt x="314" y="96"/>
                  </a:cubicBezTo>
                  <a:cubicBezTo>
                    <a:pt x="327" y="98"/>
                    <a:pt x="341" y="109"/>
                    <a:pt x="351" y="108"/>
                  </a:cubicBezTo>
                  <a:cubicBezTo>
                    <a:pt x="384" y="106"/>
                    <a:pt x="404" y="78"/>
                    <a:pt x="436" y="81"/>
                  </a:cubicBezTo>
                  <a:cubicBezTo>
                    <a:pt x="450" y="66"/>
                    <a:pt x="488" y="54"/>
                    <a:pt x="506" y="35"/>
                  </a:cubicBezTo>
                  <a:cubicBezTo>
                    <a:pt x="517" y="24"/>
                    <a:pt x="532" y="3"/>
                    <a:pt x="545" y="2"/>
                  </a:cubicBezTo>
                  <a:cubicBezTo>
                    <a:pt x="560" y="0"/>
                    <a:pt x="561" y="19"/>
                    <a:pt x="579" y="15"/>
                  </a:cubicBezTo>
                  <a:cubicBezTo>
                    <a:pt x="579" y="20"/>
                    <a:pt x="581" y="23"/>
                    <a:pt x="584" y="26"/>
                  </a:cubicBezTo>
                  <a:cubicBezTo>
                    <a:pt x="584" y="27"/>
                    <a:pt x="585" y="28"/>
                    <a:pt x="586" y="29"/>
                  </a:cubicBezTo>
                  <a:cubicBezTo>
                    <a:pt x="590" y="32"/>
                    <a:pt x="595" y="34"/>
                    <a:pt x="599" y="38"/>
                  </a:cubicBezTo>
                  <a:cubicBezTo>
                    <a:pt x="602" y="41"/>
                    <a:pt x="606" y="45"/>
                    <a:pt x="609" y="49"/>
                  </a:cubicBezTo>
                  <a:cubicBezTo>
                    <a:pt x="618" y="60"/>
                    <a:pt x="626" y="73"/>
                    <a:pt x="639" y="84"/>
                  </a:cubicBezTo>
                  <a:cubicBezTo>
                    <a:pt x="644" y="89"/>
                    <a:pt x="651" y="96"/>
                    <a:pt x="657" y="99"/>
                  </a:cubicBezTo>
                  <a:cubicBezTo>
                    <a:pt x="662" y="102"/>
                    <a:pt x="666" y="105"/>
                    <a:pt x="670" y="106"/>
                  </a:cubicBezTo>
                  <a:cubicBezTo>
                    <a:pt x="639" y="142"/>
                    <a:pt x="611" y="182"/>
                    <a:pt x="583" y="217"/>
                  </a:cubicBezTo>
                  <a:cubicBezTo>
                    <a:pt x="563" y="242"/>
                    <a:pt x="538" y="265"/>
                    <a:pt x="521" y="291"/>
                  </a:cubicBezTo>
                  <a:cubicBezTo>
                    <a:pt x="503" y="320"/>
                    <a:pt x="490" y="350"/>
                    <a:pt x="473" y="379"/>
                  </a:cubicBezTo>
                  <a:cubicBezTo>
                    <a:pt x="440" y="335"/>
                    <a:pt x="400" y="274"/>
                    <a:pt x="367" y="226"/>
                  </a:cubicBezTo>
                  <a:cubicBezTo>
                    <a:pt x="355" y="208"/>
                    <a:pt x="346" y="187"/>
                    <a:pt x="334" y="172"/>
                  </a:cubicBezTo>
                  <a:cubicBezTo>
                    <a:pt x="323" y="160"/>
                    <a:pt x="305" y="148"/>
                    <a:pt x="290" y="134"/>
                  </a:cubicBezTo>
                  <a:cubicBezTo>
                    <a:pt x="276" y="121"/>
                    <a:pt x="258" y="99"/>
                    <a:pt x="244" y="95"/>
                  </a:cubicBezTo>
                  <a:cubicBezTo>
                    <a:pt x="234" y="92"/>
                    <a:pt x="214" y="91"/>
                    <a:pt x="203" y="91"/>
                  </a:cubicBezTo>
                  <a:cubicBezTo>
                    <a:pt x="126" y="90"/>
                    <a:pt x="70" y="118"/>
                    <a:pt x="33" y="151"/>
                  </a:cubicBezTo>
                  <a:close/>
                  <a:moveTo>
                    <a:pt x="1475" y="1006"/>
                  </a:moveTo>
                  <a:cubicBezTo>
                    <a:pt x="1042" y="1006"/>
                    <a:pt x="599" y="1006"/>
                    <a:pt x="166" y="1006"/>
                  </a:cubicBezTo>
                  <a:cubicBezTo>
                    <a:pt x="149" y="983"/>
                    <a:pt x="157" y="960"/>
                    <a:pt x="151" y="926"/>
                  </a:cubicBezTo>
                  <a:cubicBezTo>
                    <a:pt x="145" y="897"/>
                    <a:pt x="118" y="865"/>
                    <a:pt x="112" y="837"/>
                  </a:cubicBezTo>
                  <a:cubicBezTo>
                    <a:pt x="111" y="829"/>
                    <a:pt x="116" y="824"/>
                    <a:pt x="114" y="816"/>
                  </a:cubicBezTo>
                  <a:cubicBezTo>
                    <a:pt x="112" y="806"/>
                    <a:pt x="101" y="792"/>
                    <a:pt x="98" y="783"/>
                  </a:cubicBezTo>
                  <a:cubicBezTo>
                    <a:pt x="96" y="774"/>
                    <a:pt x="96" y="766"/>
                    <a:pt x="96" y="757"/>
                  </a:cubicBezTo>
                  <a:cubicBezTo>
                    <a:pt x="97" y="757"/>
                    <a:pt x="97" y="758"/>
                    <a:pt x="97" y="758"/>
                  </a:cubicBezTo>
                  <a:cubicBezTo>
                    <a:pt x="109" y="794"/>
                    <a:pt x="136" y="829"/>
                    <a:pt x="157" y="857"/>
                  </a:cubicBezTo>
                  <a:cubicBezTo>
                    <a:pt x="167" y="871"/>
                    <a:pt x="175" y="888"/>
                    <a:pt x="185" y="898"/>
                  </a:cubicBezTo>
                  <a:cubicBezTo>
                    <a:pt x="197" y="910"/>
                    <a:pt x="216" y="920"/>
                    <a:pt x="233" y="933"/>
                  </a:cubicBezTo>
                  <a:cubicBezTo>
                    <a:pt x="250" y="946"/>
                    <a:pt x="265" y="963"/>
                    <a:pt x="281" y="970"/>
                  </a:cubicBezTo>
                  <a:cubicBezTo>
                    <a:pt x="293" y="976"/>
                    <a:pt x="311" y="977"/>
                    <a:pt x="327" y="981"/>
                  </a:cubicBezTo>
                  <a:cubicBezTo>
                    <a:pt x="342" y="985"/>
                    <a:pt x="357" y="992"/>
                    <a:pt x="371" y="993"/>
                  </a:cubicBezTo>
                  <a:cubicBezTo>
                    <a:pt x="405" y="997"/>
                    <a:pt x="441" y="993"/>
                    <a:pt x="477" y="999"/>
                  </a:cubicBezTo>
                  <a:cubicBezTo>
                    <a:pt x="478" y="999"/>
                    <a:pt x="479" y="999"/>
                    <a:pt x="481" y="999"/>
                  </a:cubicBezTo>
                  <a:cubicBezTo>
                    <a:pt x="506" y="984"/>
                    <a:pt x="537" y="984"/>
                    <a:pt x="564" y="970"/>
                  </a:cubicBezTo>
                  <a:cubicBezTo>
                    <a:pt x="574" y="965"/>
                    <a:pt x="588" y="951"/>
                    <a:pt x="601" y="940"/>
                  </a:cubicBezTo>
                  <a:cubicBezTo>
                    <a:pt x="631" y="915"/>
                    <a:pt x="645" y="899"/>
                    <a:pt x="666" y="866"/>
                  </a:cubicBezTo>
                  <a:cubicBezTo>
                    <a:pt x="686" y="836"/>
                    <a:pt x="702" y="809"/>
                    <a:pt x="721" y="779"/>
                  </a:cubicBezTo>
                  <a:cubicBezTo>
                    <a:pt x="731" y="763"/>
                    <a:pt x="746" y="750"/>
                    <a:pt x="751" y="737"/>
                  </a:cubicBezTo>
                  <a:cubicBezTo>
                    <a:pt x="758" y="720"/>
                    <a:pt x="759" y="698"/>
                    <a:pt x="764" y="680"/>
                  </a:cubicBezTo>
                  <a:cubicBezTo>
                    <a:pt x="768" y="662"/>
                    <a:pt x="776" y="646"/>
                    <a:pt x="781" y="629"/>
                  </a:cubicBezTo>
                  <a:cubicBezTo>
                    <a:pt x="793" y="594"/>
                    <a:pt x="800" y="556"/>
                    <a:pt x="815" y="523"/>
                  </a:cubicBezTo>
                  <a:cubicBezTo>
                    <a:pt x="828" y="493"/>
                    <a:pt x="852" y="466"/>
                    <a:pt x="871" y="440"/>
                  </a:cubicBezTo>
                  <a:cubicBezTo>
                    <a:pt x="881" y="426"/>
                    <a:pt x="891" y="413"/>
                    <a:pt x="901" y="400"/>
                  </a:cubicBezTo>
                  <a:cubicBezTo>
                    <a:pt x="901" y="400"/>
                    <a:pt x="901" y="401"/>
                    <a:pt x="901" y="401"/>
                  </a:cubicBezTo>
                  <a:cubicBezTo>
                    <a:pt x="897" y="406"/>
                    <a:pt x="894" y="410"/>
                    <a:pt x="893" y="411"/>
                  </a:cubicBezTo>
                  <a:cubicBezTo>
                    <a:pt x="896" y="421"/>
                    <a:pt x="997" y="606"/>
                    <a:pt x="1063" y="725"/>
                  </a:cubicBezTo>
                  <a:cubicBezTo>
                    <a:pt x="1073" y="746"/>
                    <a:pt x="1083" y="767"/>
                    <a:pt x="1093" y="787"/>
                  </a:cubicBezTo>
                  <a:cubicBezTo>
                    <a:pt x="1093" y="785"/>
                    <a:pt x="1094" y="782"/>
                    <a:pt x="1094" y="780"/>
                  </a:cubicBezTo>
                  <a:cubicBezTo>
                    <a:pt x="1094" y="780"/>
                    <a:pt x="1095" y="781"/>
                    <a:pt x="1095" y="781"/>
                  </a:cubicBezTo>
                  <a:cubicBezTo>
                    <a:pt x="1104" y="716"/>
                    <a:pt x="1119" y="647"/>
                    <a:pt x="1124" y="583"/>
                  </a:cubicBezTo>
                  <a:cubicBezTo>
                    <a:pt x="1138" y="455"/>
                    <a:pt x="1083" y="379"/>
                    <a:pt x="1059" y="283"/>
                  </a:cubicBezTo>
                  <a:cubicBezTo>
                    <a:pt x="1040" y="279"/>
                    <a:pt x="1032" y="247"/>
                    <a:pt x="1028" y="232"/>
                  </a:cubicBezTo>
                  <a:cubicBezTo>
                    <a:pt x="1028" y="230"/>
                    <a:pt x="1028" y="229"/>
                    <a:pt x="1028" y="227"/>
                  </a:cubicBezTo>
                  <a:cubicBezTo>
                    <a:pt x="1034" y="220"/>
                    <a:pt x="1040" y="213"/>
                    <a:pt x="1046" y="206"/>
                  </a:cubicBezTo>
                  <a:cubicBezTo>
                    <a:pt x="1062" y="226"/>
                    <a:pt x="1078" y="248"/>
                    <a:pt x="1088" y="268"/>
                  </a:cubicBezTo>
                  <a:cubicBezTo>
                    <a:pt x="1138" y="293"/>
                    <a:pt x="1181" y="315"/>
                    <a:pt x="1224" y="341"/>
                  </a:cubicBezTo>
                  <a:cubicBezTo>
                    <a:pt x="1237" y="350"/>
                    <a:pt x="1251" y="358"/>
                    <a:pt x="1264" y="368"/>
                  </a:cubicBezTo>
                  <a:cubicBezTo>
                    <a:pt x="1281" y="379"/>
                    <a:pt x="1304" y="391"/>
                    <a:pt x="1317" y="406"/>
                  </a:cubicBezTo>
                  <a:cubicBezTo>
                    <a:pt x="1317" y="407"/>
                    <a:pt x="1318" y="408"/>
                    <a:pt x="1319" y="409"/>
                  </a:cubicBezTo>
                  <a:cubicBezTo>
                    <a:pt x="1333" y="427"/>
                    <a:pt x="1349" y="462"/>
                    <a:pt x="1353" y="490"/>
                  </a:cubicBezTo>
                  <a:cubicBezTo>
                    <a:pt x="1354" y="497"/>
                    <a:pt x="1352" y="505"/>
                    <a:pt x="1353" y="512"/>
                  </a:cubicBezTo>
                  <a:cubicBezTo>
                    <a:pt x="1355" y="524"/>
                    <a:pt x="1364" y="535"/>
                    <a:pt x="1367" y="547"/>
                  </a:cubicBezTo>
                  <a:cubicBezTo>
                    <a:pt x="1374" y="571"/>
                    <a:pt x="1377" y="602"/>
                    <a:pt x="1384" y="631"/>
                  </a:cubicBezTo>
                  <a:cubicBezTo>
                    <a:pt x="1391" y="657"/>
                    <a:pt x="1402" y="685"/>
                    <a:pt x="1405" y="709"/>
                  </a:cubicBezTo>
                  <a:cubicBezTo>
                    <a:pt x="1406" y="717"/>
                    <a:pt x="1404" y="725"/>
                    <a:pt x="1405" y="732"/>
                  </a:cubicBezTo>
                  <a:cubicBezTo>
                    <a:pt x="1406" y="737"/>
                    <a:pt x="1407" y="743"/>
                    <a:pt x="1409" y="749"/>
                  </a:cubicBezTo>
                  <a:cubicBezTo>
                    <a:pt x="1411" y="759"/>
                    <a:pt x="1414" y="770"/>
                    <a:pt x="1418" y="781"/>
                  </a:cubicBezTo>
                  <a:cubicBezTo>
                    <a:pt x="1428" y="809"/>
                    <a:pt x="1441" y="839"/>
                    <a:pt x="1445" y="868"/>
                  </a:cubicBezTo>
                  <a:cubicBezTo>
                    <a:pt x="1454" y="917"/>
                    <a:pt x="1473" y="967"/>
                    <a:pt x="1475" y="1006"/>
                  </a:cubicBezTo>
                  <a:close/>
                  <a:moveTo>
                    <a:pt x="1417" y="781"/>
                  </a:moveTo>
                  <a:cubicBezTo>
                    <a:pt x="1414" y="770"/>
                    <a:pt x="1411" y="759"/>
                    <a:pt x="1407" y="749"/>
                  </a:cubicBezTo>
                  <a:cubicBezTo>
                    <a:pt x="1410" y="759"/>
                    <a:pt x="1413" y="770"/>
                    <a:pt x="1417" y="781"/>
                  </a:cubicBez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99999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1" name="Freeform 70"/>
            <p:cNvSpPr>
              <a:spLocks/>
            </p:cNvSpPr>
            <p:nvPr/>
          </p:nvSpPr>
          <p:spPr bwMode="gray">
            <a:xfrm>
              <a:off x="2565" y="2761"/>
              <a:ext cx="1" cy="45"/>
            </a:xfrm>
            <a:custGeom>
              <a:avLst/>
              <a:gdLst>
                <a:gd name="T0" fmla="*/ 1 w 1"/>
                <a:gd name="T1" fmla="*/ 32 h 54"/>
                <a:gd name="T2" fmla="*/ 1 w 1"/>
                <a:gd name="T3" fmla="*/ 0 h 54"/>
                <a:gd name="T4" fmla="*/ 1 w 1"/>
                <a:gd name="T5" fmla="*/ 32 h 54"/>
                <a:gd name="T6" fmla="*/ 0 60000 65536"/>
                <a:gd name="T7" fmla="*/ 0 60000 65536"/>
                <a:gd name="T8" fmla="*/ 0 60000 65536"/>
                <a:gd name="T9" fmla="*/ 0 w 1"/>
                <a:gd name="T10" fmla="*/ 0 h 54"/>
                <a:gd name="T11" fmla="*/ 1 w 1"/>
                <a:gd name="T12" fmla="*/ 54 h 5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54">
                  <a:moveTo>
                    <a:pt x="1" y="54"/>
                  </a:moveTo>
                  <a:cubicBezTo>
                    <a:pt x="1" y="36"/>
                    <a:pt x="1" y="18"/>
                    <a:pt x="1" y="0"/>
                  </a:cubicBezTo>
                  <a:cubicBezTo>
                    <a:pt x="0" y="18"/>
                    <a:pt x="0" y="36"/>
                    <a:pt x="1" y="54"/>
                  </a:cubicBezTo>
                  <a:close/>
                </a:path>
              </a:pathLst>
            </a:custGeom>
            <a:solidFill>
              <a:srgbClr val="9393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2" name="Freeform 71"/>
            <p:cNvSpPr>
              <a:spLocks/>
            </p:cNvSpPr>
            <p:nvPr/>
          </p:nvSpPr>
          <p:spPr bwMode="gray">
            <a:xfrm>
              <a:off x="2575" y="2935"/>
              <a:ext cx="24" cy="80"/>
            </a:xfrm>
            <a:custGeom>
              <a:avLst/>
              <a:gdLst>
                <a:gd name="T0" fmla="*/ 0 w 29"/>
                <a:gd name="T1" fmla="*/ 0 h 96"/>
                <a:gd name="T2" fmla="*/ 3 w 29"/>
                <a:gd name="T3" fmla="*/ 10 h 96"/>
                <a:gd name="T4" fmla="*/ 10 w 29"/>
                <a:gd name="T5" fmla="*/ 28 h 96"/>
                <a:gd name="T6" fmla="*/ 17 w 29"/>
                <a:gd name="T7" fmla="*/ 56 h 96"/>
                <a:gd name="T8" fmla="*/ 7 w 29"/>
                <a:gd name="T9" fmla="*/ 14 h 96"/>
                <a:gd name="T10" fmla="*/ 0 w 29"/>
                <a:gd name="T11" fmla="*/ 0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96"/>
                <a:gd name="T20" fmla="*/ 29 w 29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96">
                  <a:moveTo>
                    <a:pt x="0" y="0"/>
                  </a:moveTo>
                  <a:cubicBezTo>
                    <a:pt x="2" y="7"/>
                    <a:pt x="4" y="13"/>
                    <a:pt x="6" y="18"/>
                  </a:cubicBezTo>
                  <a:cubicBezTo>
                    <a:pt x="11" y="30"/>
                    <a:pt x="15" y="35"/>
                    <a:pt x="18" y="49"/>
                  </a:cubicBezTo>
                  <a:cubicBezTo>
                    <a:pt x="21" y="64"/>
                    <a:pt x="25" y="80"/>
                    <a:pt x="29" y="96"/>
                  </a:cubicBezTo>
                  <a:cubicBezTo>
                    <a:pt x="24" y="72"/>
                    <a:pt x="19" y="47"/>
                    <a:pt x="12" y="24"/>
                  </a:cubicBezTo>
                  <a:cubicBezTo>
                    <a:pt x="9" y="15"/>
                    <a:pt x="4" y="7"/>
                    <a:pt x="0" y="0"/>
                  </a:cubicBezTo>
                  <a:close/>
                </a:path>
              </a:pathLst>
            </a:custGeom>
            <a:solidFill>
              <a:srgbClr val="9393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3" name="Freeform 72"/>
            <p:cNvSpPr>
              <a:spLocks/>
            </p:cNvSpPr>
            <p:nvPr/>
          </p:nvSpPr>
          <p:spPr bwMode="gray">
            <a:xfrm>
              <a:off x="2610" y="3058"/>
              <a:ext cx="21" cy="59"/>
            </a:xfrm>
            <a:custGeom>
              <a:avLst/>
              <a:gdLst>
                <a:gd name="T0" fmla="*/ 0 w 25"/>
                <a:gd name="T1" fmla="*/ 0 h 72"/>
                <a:gd name="T2" fmla="*/ 11 w 25"/>
                <a:gd name="T3" fmla="*/ 32 h 72"/>
                <a:gd name="T4" fmla="*/ 15 w 25"/>
                <a:gd name="T5" fmla="*/ 39 h 72"/>
                <a:gd name="T6" fmla="*/ 3 w 25"/>
                <a:gd name="T7" fmla="*/ 6 h 72"/>
                <a:gd name="T8" fmla="*/ 0 w 25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72"/>
                <a:gd name="T17" fmla="*/ 25 w 25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72">
                  <a:moveTo>
                    <a:pt x="0" y="0"/>
                  </a:moveTo>
                  <a:cubicBezTo>
                    <a:pt x="5" y="21"/>
                    <a:pt x="12" y="40"/>
                    <a:pt x="18" y="57"/>
                  </a:cubicBezTo>
                  <a:cubicBezTo>
                    <a:pt x="20" y="63"/>
                    <a:pt x="23" y="68"/>
                    <a:pt x="25" y="72"/>
                  </a:cubicBezTo>
                  <a:cubicBezTo>
                    <a:pt x="18" y="52"/>
                    <a:pt x="11" y="31"/>
                    <a:pt x="3" y="11"/>
                  </a:cubicBezTo>
                  <a:cubicBezTo>
                    <a:pt x="2" y="7"/>
                    <a:pt x="1" y="4"/>
                    <a:pt x="0" y="0"/>
                  </a:cubicBezTo>
                  <a:close/>
                </a:path>
              </a:pathLst>
            </a:custGeom>
            <a:solidFill>
              <a:srgbClr val="9393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4" name="Freeform 73"/>
            <p:cNvSpPr>
              <a:spLocks/>
            </p:cNvSpPr>
            <p:nvPr/>
          </p:nvSpPr>
          <p:spPr bwMode="gray">
            <a:xfrm>
              <a:off x="3138" y="2586"/>
              <a:ext cx="32" cy="28"/>
            </a:xfrm>
            <a:custGeom>
              <a:avLst/>
              <a:gdLst>
                <a:gd name="T0" fmla="*/ 1 w 39"/>
                <a:gd name="T1" fmla="*/ 14 h 33"/>
                <a:gd name="T2" fmla="*/ 0 w 39"/>
                <a:gd name="T3" fmla="*/ 20 h 33"/>
                <a:gd name="T4" fmla="*/ 21 w 39"/>
                <a:gd name="T5" fmla="*/ 0 h 33"/>
                <a:gd name="T6" fmla="*/ 1 w 39"/>
                <a:gd name="T7" fmla="*/ 14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33"/>
                <a:gd name="T14" fmla="*/ 39 w 39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33">
                  <a:moveTo>
                    <a:pt x="1" y="22"/>
                  </a:moveTo>
                  <a:cubicBezTo>
                    <a:pt x="0" y="26"/>
                    <a:pt x="0" y="29"/>
                    <a:pt x="0" y="33"/>
                  </a:cubicBezTo>
                  <a:cubicBezTo>
                    <a:pt x="12" y="20"/>
                    <a:pt x="23" y="8"/>
                    <a:pt x="39" y="0"/>
                  </a:cubicBezTo>
                  <a:cubicBezTo>
                    <a:pt x="24" y="3"/>
                    <a:pt x="11" y="10"/>
                    <a:pt x="1" y="22"/>
                  </a:cubicBezTo>
                  <a:close/>
                </a:path>
              </a:pathLst>
            </a:custGeom>
            <a:solidFill>
              <a:srgbClr val="9393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5" name="Freeform 74"/>
            <p:cNvSpPr>
              <a:spLocks/>
            </p:cNvSpPr>
            <p:nvPr/>
          </p:nvSpPr>
          <p:spPr bwMode="gray">
            <a:xfrm>
              <a:off x="3184" y="2219"/>
              <a:ext cx="164" cy="115"/>
            </a:xfrm>
            <a:custGeom>
              <a:avLst/>
              <a:gdLst>
                <a:gd name="T0" fmla="*/ 7 w 197"/>
                <a:gd name="T1" fmla="*/ 40 h 139"/>
                <a:gd name="T2" fmla="*/ 22 w 197"/>
                <a:gd name="T3" fmla="*/ 30 h 139"/>
                <a:gd name="T4" fmla="*/ 27 w 197"/>
                <a:gd name="T5" fmla="*/ 32 h 139"/>
                <a:gd name="T6" fmla="*/ 31 w 197"/>
                <a:gd name="T7" fmla="*/ 35 h 139"/>
                <a:gd name="T8" fmla="*/ 32 w 197"/>
                <a:gd name="T9" fmla="*/ 36 h 139"/>
                <a:gd name="T10" fmla="*/ 62 w 197"/>
                <a:gd name="T11" fmla="*/ 29 h 139"/>
                <a:gd name="T12" fmla="*/ 71 w 197"/>
                <a:gd name="T13" fmla="*/ 34 h 139"/>
                <a:gd name="T14" fmla="*/ 47 w 197"/>
                <a:gd name="T15" fmla="*/ 70 h 139"/>
                <a:gd name="T16" fmla="*/ 109 w 197"/>
                <a:gd name="T17" fmla="*/ 44 h 139"/>
                <a:gd name="T18" fmla="*/ 60 w 197"/>
                <a:gd name="T19" fmla="*/ 15 h 139"/>
                <a:gd name="T20" fmla="*/ 43 w 197"/>
                <a:gd name="T21" fmla="*/ 0 h 139"/>
                <a:gd name="T22" fmla="*/ 46 w 197"/>
                <a:gd name="T23" fmla="*/ 17 h 139"/>
                <a:gd name="T24" fmla="*/ 8 w 197"/>
                <a:gd name="T25" fmla="*/ 16 h 139"/>
                <a:gd name="T26" fmla="*/ 0 w 197"/>
                <a:gd name="T27" fmla="*/ 41 h 139"/>
                <a:gd name="T28" fmla="*/ 0 w 197"/>
                <a:gd name="T29" fmla="*/ 50 h 139"/>
                <a:gd name="T30" fmla="*/ 2 w 197"/>
                <a:gd name="T31" fmla="*/ 46 h 139"/>
                <a:gd name="T32" fmla="*/ 7 w 197"/>
                <a:gd name="T33" fmla="*/ 40 h 1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7"/>
                <a:gd name="T52" fmla="*/ 0 h 139"/>
                <a:gd name="T53" fmla="*/ 197 w 197"/>
                <a:gd name="T54" fmla="*/ 139 h 1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7" h="139">
                  <a:moveTo>
                    <a:pt x="12" y="70"/>
                  </a:moveTo>
                  <a:cubicBezTo>
                    <a:pt x="18" y="61"/>
                    <a:pt x="25" y="54"/>
                    <a:pt x="39" y="53"/>
                  </a:cubicBezTo>
                  <a:cubicBezTo>
                    <a:pt x="42" y="54"/>
                    <a:pt x="44" y="55"/>
                    <a:pt x="46" y="57"/>
                  </a:cubicBezTo>
                  <a:cubicBezTo>
                    <a:pt x="49" y="58"/>
                    <a:pt x="52" y="60"/>
                    <a:pt x="54" y="62"/>
                  </a:cubicBezTo>
                  <a:cubicBezTo>
                    <a:pt x="55" y="63"/>
                    <a:pt x="56" y="63"/>
                    <a:pt x="56" y="64"/>
                  </a:cubicBezTo>
                  <a:cubicBezTo>
                    <a:pt x="66" y="55"/>
                    <a:pt x="92" y="47"/>
                    <a:pt x="108" y="51"/>
                  </a:cubicBezTo>
                  <a:cubicBezTo>
                    <a:pt x="115" y="52"/>
                    <a:pt x="120" y="55"/>
                    <a:pt x="122" y="61"/>
                  </a:cubicBezTo>
                  <a:cubicBezTo>
                    <a:pt x="133" y="93"/>
                    <a:pt x="90" y="103"/>
                    <a:pt x="82" y="124"/>
                  </a:cubicBezTo>
                  <a:cubicBezTo>
                    <a:pt x="129" y="131"/>
                    <a:pt x="197" y="139"/>
                    <a:pt x="189" y="77"/>
                  </a:cubicBezTo>
                  <a:cubicBezTo>
                    <a:pt x="169" y="49"/>
                    <a:pt x="127" y="50"/>
                    <a:pt x="103" y="27"/>
                  </a:cubicBezTo>
                  <a:cubicBezTo>
                    <a:pt x="93" y="17"/>
                    <a:pt x="92" y="3"/>
                    <a:pt x="75" y="0"/>
                  </a:cubicBezTo>
                  <a:cubicBezTo>
                    <a:pt x="73" y="13"/>
                    <a:pt x="80" y="25"/>
                    <a:pt x="79" y="30"/>
                  </a:cubicBezTo>
                  <a:cubicBezTo>
                    <a:pt x="56" y="30"/>
                    <a:pt x="36" y="24"/>
                    <a:pt x="14" y="28"/>
                  </a:cubicBezTo>
                  <a:cubicBezTo>
                    <a:pt x="4" y="38"/>
                    <a:pt x="2" y="55"/>
                    <a:pt x="0" y="74"/>
                  </a:cubicBezTo>
                  <a:cubicBezTo>
                    <a:pt x="1" y="78"/>
                    <a:pt x="0" y="84"/>
                    <a:pt x="0" y="89"/>
                  </a:cubicBezTo>
                  <a:cubicBezTo>
                    <a:pt x="2" y="86"/>
                    <a:pt x="4" y="83"/>
                    <a:pt x="5" y="80"/>
                  </a:cubicBezTo>
                  <a:cubicBezTo>
                    <a:pt x="7" y="77"/>
                    <a:pt x="9" y="73"/>
                    <a:pt x="12" y="70"/>
                  </a:cubicBez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6" name="Freeform 75"/>
            <p:cNvSpPr>
              <a:spLocks/>
            </p:cNvSpPr>
            <p:nvPr/>
          </p:nvSpPr>
          <p:spPr bwMode="gray">
            <a:xfrm>
              <a:off x="3739" y="3162"/>
              <a:ext cx="9" cy="27"/>
            </a:xfrm>
            <a:custGeom>
              <a:avLst/>
              <a:gdLst>
                <a:gd name="T0" fmla="*/ 7 w 10"/>
                <a:gd name="T1" fmla="*/ 19 h 32"/>
                <a:gd name="T2" fmla="*/ 0 w 10"/>
                <a:gd name="T3" fmla="*/ 0 h 32"/>
                <a:gd name="T4" fmla="*/ 7 w 10"/>
                <a:gd name="T5" fmla="*/ 19 h 32"/>
                <a:gd name="T6" fmla="*/ 0 60000 65536"/>
                <a:gd name="T7" fmla="*/ 0 60000 65536"/>
                <a:gd name="T8" fmla="*/ 0 60000 65536"/>
                <a:gd name="T9" fmla="*/ 0 w 10"/>
                <a:gd name="T10" fmla="*/ 0 h 32"/>
                <a:gd name="T11" fmla="*/ 10 w 10"/>
                <a:gd name="T12" fmla="*/ 32 h 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32">
                  <a:moveTo>
                    <a:pt x="10" y="32"/>
                  </a:moveTo>
                  <a:cubicBezTo>
                    <a:pt x="7" y="21"/>
                    <a:pt x="4" y="10"/>
                    <a:pt x="0" y="0"/>
                  </a:cubicBezTo>
                  <a:cubicBezTo>
                    <a:pt x="3" y="10"/>
                    <a:pt x="6" y="21"/>
                    <a:pt x="10" y="32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7" name="Freeform 76"/>
            <p:cNvSpPr>
              <a:spLocks/>
            </p:cNvSpPr>
            <p:nvPr/>
          </p:nvSpPr>
          <p:spPr bwMode="gray">
            <a:xfrm>
              <a:off x="2565" y="2579"/>
              <a:ext cx="881" cy="791"/>
            </a:xfrm>
            <a:custGeom>
              <a:avLst/>
              <a:gdLst>
                <a:gd name="T0" fmla="*/ 109 w 1059"/>
                <a:gd name="T1" fmla="*/ 488 h 952"/>
                <a:gd name="T2" fmla="*/ 165 w 1059"/>
                <a:gd name="T3" fmla="*/ 529 h 952"/>
                <a:gd name="T4" fmla="*/ 216 w 1059"/>
                <a:gd name="T5" fmla="*/ 543 h 952"/>
                <a:gd name="T6" fmla="*/ 280 w 1059"/>
                <a:gd name="T7" fmla="*/ 546 h 952"/>
                <a:gd name="T8" fmla="*/ 349 w 1059"/>
                <a:gd name="T9" fmla="*/ 513 h 952"/>
                <a:gd name="T10" fmla="*/ 418 w 1059"/>
                <a:gd name="T11" fmla="*/ 420 h 952"/>
                <a:gd name="T12" fmla="*/ 443 w 1059"/>
                <a:gd name="T13" fmla="*/ 363 h 952"/>
                <a:gd name="T14" fmla="*/ 472 w 1059"/>
                <a:gd name="T15" fmla="*/ 273 h 952"/>
                <a:gd name="T16" fmla="*/ 522 w 1059"/>
                <a:gd name="T17" fmla="*/ 202 h 952"/>
                <a:gd name="T18" fmla="*/ 542 w 1059"/>
                <a:gd name="T19" fmla="*/ 174 h 952"/>
                <a:gd name="T20" fmla="*/ 557 w 1059"/>
                <a:gd name="T21" fmla="*/ 155 h 952"/>
                <a:gd name="T22" fmla="*/ 593 w 1059"/>
                <a:gd name="T23" fmla="*/ 102 h 952"/>
                <a:gd name="T24" fmla="*/ 595 w 1059"/>
                <a:gd name="T25" fmla="*/ 103 h 952"/>
                <a:gd name="T26" fmla="*/ 605 w 1059"/>
                <a:gd name="T27" fmla="*/ 91 h 952"/>
                <a:gd name="T28" fmla="*/ 601 w 1059"/>
                <a:gd name="T29" fmla="*/ 76 h 952"/>
                <a:gd name="T30" fmla="*/ 595 w 1059"/>
                <a:gd name="T31" fmla="*/ 67 h 952"/>
                <a:gd name="T32" fmla="*/ 591 w 1059"/>
                <a:gd name="T33" fmla="*/ 71 h 952"/>
                <a:gd name="T34" fmla="*/ 591 w 1059"/>
                <a:gd name="T35" fmla="*/ 71 h 952"/>
                <a:gd name="T36" fmla="*/ 591 w 1059"/>
                <a:gd name="T37" fmla="*/ 71 h 952"/>
                <a:gd name="T38" fmla="*/ 557 w 1059"/>
                <a:gd name="T39" fmla="*/ 39 h 952"/>
                <a:gd name="T40" fmla="*/ 506 w 1059"/>
                <a:gd name="T41" fmla="*/ 15 h 952"/>
                <a:gd name="T42" fmla="*/ 419 w 1059"/>
                <a:gd name="T43" fmla="*/ 5 h 952"/>
                <a:gd name="T44" fmla="*/ 397 w 1059"/>
                <a:gd name="T45" fmla="*/ 29 h 952"/>
                <a:gd name="T46" fmla="*/ 339 w 1059"/>
                <a:gd name="T47" fmla="*/ 97 h 952"/>
                <a:gd name="T48" fmla="*/ 275 w 1059"/>
                <a:gd name="T49" fmla="*/ 190 h 952"/>
                <a:gd name="T50" fmla="*/ 196 w 1059"/>
                <a:gd name="T51" fmla="*/ 71 h 952"/>
                <a:gd name="T52" fmla="*/ 143 w 1059"/>
                <a:gd name="T53" fmla="*/ 27 h 952"/>
                <a:gd name="T54" fmla="*/ 22 w 1059"/>
                <a:gd name="T55" fmla="*/ 59 h 952"/>
                <a:gd name="T56" fmla="*/ 1 w 1059"/>
                <a:gd name="T57" fmla="*/ 120 h 952"/>
                <a:gd name="T58" fmla="*/ 1 w 1059"/>
                <a:gd name="T59" fmla="*/ 157 h 952"/>
                <a:gd name="T60" fmla="*/ 3 w 1059"/>
                <a:gd name="T61" fmla="*/ 203 h 952"/>
                <a:gd name="T62" fmla="*/ 2 w 1059"/>
                <a:gd name="T63" fmla="*/ 234 h 952"/>
                <a:gd name="T64" fmla="*/ 14 w 1059"/>
                <a:gd name="T65" fmla="*/ 259 h 952"/>
                <a:gd name="T66" fmla="*/ 31 w 1059"/>
                <a:gd name="T67" fmla="*/ 331 h 952"/>
                <a:gd name="T68" fmla="*/ 46 w 1059"/>
                <a:gd name="T69" fmla="*/ 371 h 952"/>
                <a:gd name="T70" fmla="*/ 59 w 1059"/>
                <a:gd name="T71" fmla="*/ 408 h 95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59"/>
                <a:gd name="T109" fmla="*/ 0 h 952"/>
                <a:gd name="T110" fmla="*/ 1059 w 1059"/>
                <a:gd name="T111" fmla="*/ 952 h 95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59" h="952">
                  <a:moveTo>
                    <a:pt x="162" y="810"/>
                  </a:moveTo>
                  <a:cubicBezTo>
                    <a:pt x="172" y="824"/>
                    <a:pt x="180" y="841"/>
                    <a:pt x="190" y="851"/>
                  </a:cubicBezTo>
                  <a:cubicBezTo>
                    <a:pt x="202" y="863"/>
                    <a:pt x="221" y="873"/>
                    <a:pt x="238" y="886"/>
                  </a:cubicBezTo>
                  <a:cubicBezTo>
                    <a:pt x="255" y="899"/>
                    <a:pt x="270" y="916"/>
                    <a:pt x="286" y="923"/>
                  </a:cubicBezTo>
                  <a:cubicBezTo>
                    <a:pt x="298" y="929"/>
                    <a:pt x="316" y="930"/>
                    <a:pt x="332" y="934"/>
                  </a:cubicBezTo>
                  <a:cubicBezTo>
                    <a:pt x="347" y="938"/>
                    <a:pt x="362" y="945"/>
                    <a:pt x="376" y="946"/>
                  </a:cubicBezTo>
                  <a:cubicBezTo>
                    <a:pt x="410" y="950"/>
                    <a:pt x="446" y="946"/>
                    <a:pt x="482" y="952"/>
                  </a:cubicBezTo>
                  <a:cubicBezTo>
                    <a:pt x="483" y="952"/>
                    <a:pt x="484" y="952"/>
                    <a:pt x="486" y="952"/>
                  </a:cubicBezTo>
                  <a:cubicBezTo>
                    <a:pt x="511" y="937"/>
                    <a:pt x="542" y="937"/>
                    <a:pt x="569" y="923"/>
                  </a:cubicBezTo>
                  <a:cubicBezTo>
                    <a:pt x="579" y="918"/>
                    <a:pt x="593" y="904"/>
                    <a:pt x="606" y="893"/>
                  </a:cubicBezTo>
                  <a:cubicBezTo>
                    <a:pt x="636" y="868"/>
                    <a:pt x="650" y="852"/>
                    <a:pt x="671" y="819"/>
                  </a:cubicBezTo>
                  <a:cubicBezTo>
                    <a:pt x="691" y="789"/>
                    <a:pt x="707" y="762"/>
                    <a:pt x="726" y="732"/>
                  </a:cubicBezTo>
                  <a:cubicBezTo>
                    <a:pt x="736" y="716"/>
                    <a:pt x="751" y="703"/>
                    <a:pt x="756" y="690"/>
                  </a:cubicBezTo>
                  <a:cubicBezTo>
                    <a:pt x="763" y="673"/>
                    <a:pt x="764" y="651"/>
                    <a:pt x="769" y="633"/>
                  </a:cubicBezTo>
                  <a:cubicBezTo>
                    <a:pt x="773" y="615"/>
                    <a:pt x="781" y="599"/>
                    <a:pt x="786" y="582"/>
                  </a:cubicBezTo>
                  <a:cubicBezTo>
                    <a:pt x="798" y="547"/>
                    <a:pt x="805" y="509"/>
                    <a:pt x="820" y="476"/>
                  </a:cubicBezTo>
                  <a:cubicBezTo>
                    <a:pt x="833" y="446"/>
                    <a:pt x="857" y="419"/>
                    <a:pt x="876" y="393"/>
                  </a:cubicBezTo>
                  <a:cubicBezTo>
                    <a:pt x="886" y="379"/>
                    <a:pt x="896" y="366"/>
                    <a:pt x="906" y="353"/>
                  </a:cubicBezTo>
                  <a:cubicBezTo>
                    <a:pt x="908" y="350"/>
                    <a:pt x="910" y="347"/>
                    <a:pt x="912" y="345"/>
                  </a:cubicBezTo>
                  <a:cubicBezTo>
                    <a:pt x="920" y="334"/>
                    <a:pt x="929" y="320"/>
                    <a:pt x="940" y="305"/>
                  </a:cubicBezTo>
                  <a:cubicBezTo>
                    <a:pt x="941" y="304"/>
                    <a:pt x="942" y="303"/>
                    <a:pt x="943" y="301"/>
                  </a:cubicBezTo>
                  <a:cubicBezTo>
                    <a:pt x="950" y="291"/>
                    <a:pt x="958" y="280"/>
                    <a:pt x="966" y="270"/>
                  </a:cubicBezTo>
                  <a:cubicBezTo>
                    <a:pt x="978" y="252"/>
                    <a:pt x="991" y="234"/>
                    <a:pt x="1004" y="216"/>
                  </a:cubicBezTo>
                  <a:cubicBezTo>
                    <a:pt x="1019" y="195"/>
                    <a:pt x="1030" y="179"/>
                    <a:pt x="1030" y="178"/>
                  </a:cubicBezTo>
                  <a:cubicBezTo>
                    <a:pt x="1030" y="179"/>
                    <a:pt x="1031" y="180"/>
                    <a:pt x="1031" y="181"/>
                  </a:cubicBezTo>
                  <a:cubicBezTo>
                    <a:pt x="1032" y="181"/>
                    <a:pt x="1032" y="180"/>
                    <a:pt x="1033" y="179"/>
                  </a:cubicBezTo>
                  <a:cubicBezTo>
                    <a:pt x="1033" y="180"/>
                    <a:pt x="1033" y="180"/>
                    <a:pt x="1033" y="180"/>
                  </a:cubicBezTo>
                  <a:cubicBezTo>
                    <a:pt x="1039" y="173"/>
                    <a:pt x="1045" y="166"/>
                    <a:pt x="1051" y="159"/>
                  </a:cubicBezTo>
                  <a:cubicBezTo>
                    <a:pt x="1054" y="156"/>
                    <a:pt x="1056" y="153"/>
                    <a:pt x="1059" y="150"/>
                  </a:cubicBezTo>
                  <a:cubicBezTo>
                    <a:pt x="1056" y="141"/>
                    <a:pt x="1048" y="139"/>
                    <a:pt x="1043" y="133"/>
                  </a:cubicBezTo>
                  <a:cubicBezTo>
                    <a:pt x="1039" y="128"/>
                    <a:pt x="1040" y="122"/>
                    <a:pt x="1041" y="124"/>
                  </a:cubicBezTo>
                  <a:cubicBezTo>
                    <a:pt x="1039" y="120"/>
                    <a:pt x="1035" y="121"/>
                    <a:pt x="1032" y="118"/>
                  </a:cubicBezTo>
                  <a:cubicBezTo>
                    <a:pt x="1030" y="116"/>
                    <a:pt x="1027" y="113"/>
                    <a:pt x="1025" y="110"/>
                  </a:cubicBezTo>
                  <a:cubicBezTo>
                    <a:pt x="1025" y="116"/>
                    <a:pt x="1025" y="121"/>
                    <a:pt x="1025" y="123"/>
                  </a:cubicBezTo>
                  <a:cubicBezTo>
                    <a:pt x="1025" y="124"/>
                    <a:pt x="1025" y="124"/>
                    <a:pt x="1025" y="124"/>
                  </a:cubicBezTo>
                  <a:cubicBezTo>
                    <a:pt x="1025" y="124"/>
                    <a:pt x="1025" y="124"/>
                    <a:pt x="1025" y="124"/>
                  </a:cubicBezTo>
                  <a:cubicBezTo>
                    <a:pt x="1025" y="124"/>
                    <a:pt x="1025" y="125"/>
                    <a:pt x="1025" y="125"/>
                  </a:cubicBezTo>
                  <a:cubicBezTo>
                    <a:pt x="1025" y="124"/>
                    <a:pt x="1025" y="124"/>
                    <a:pt x="1025" y="124"/>
                  </a:cubicBezTo>
                  <a:cubicBezTo>
                    <a:pt x="966" y="73"/>
                    <a:pt x="966" y="73"/>
                    <a:pt x="966" y="73"/>
                  </a:cubicBezTo>
                  <a:cubicBezTo>
                    <a:pt x="966" y="69"/>
                    <a:pt x="966" y="69"/>
                    <a:pt x="966" y="69"/>
                  </a:cubicBezTo>
                  <a:cubicBezTo>
                    <a:pt x="981" y="48"/>
                    <a:pt x="981" y="48"/>
                    <a:pt x="981" y="48"/>
                  </a:cubicBezTo>
                  <a:cubicBezTo>
                    <a:pt x="945" y="43"/>
                    <a:pt x="912" y="34"/>
                    <a:pt x="879" y="26"/>
                  </a:cubicBezTo>
                  <a:cubicBezTo>
                    <a:pt x="830" y="15"/>
                    <a:pt x="773" y="0"/>
                    <a:pt x="731" y="8"/>
                  </a:cubicBezTo>
                  <a:cubicBezTo>
                    <a:pt x="730" y="8"/>
                    <a:pt x="729" y="8"/>
                    <a:pt x="728" y="9"/>
                  </a:cubicBezTo>
                  <a:cubicBezTo>
                    <a:pt x="712" y="17"/>
                    <a:pt x="701" y="29"/>
                    <a:pt x="689" y="42"/>
                  </a:cubicBezTo>
                  <a:cubicBezTo>
                    <a:pt x="689" y="45"/>
                    <a:pt x="689" y="47"/>
                    <a:pt x="689" y="50"/>
                  </a:cubicBezTo>
                  <a:cubicBezTo>
                    <a:pt x="684" y="57"/>
                    <a:pt x="679" y="60"/>
                    <a:pt x="675" y="59"/>
                  </a:cubicBezTo>
                  <a:cubicBezTo>
                    <a:pt x="644" y="95"/>
                    <a:pt x="616" y="135"/>
                    <a:pt x="588" y="170"/>
                  </a:cubicBezTo>
                  <a:cubicBezTo>
                    <a:pt x="568" y="195"/>
                    <a:pt x="543" y="218"/>
                    <a:pt x="526" y="244"/>
                  </a:cubicBezTo>
                  <a:cubicBezTo>
                    <a:pt x="508" y="273"/>
                    <a:pt x="495" y="303"/>
                    <a:pt x="478" y="332"/>
                  </a:cubicBezTo>
                  <a:cubicBezTo>
                    <a:pt x="445" y="288"/>
                    <a:pt x="405" y="227"/>
                    <a:pt x="372" y="179"/>
                  </a:cubicBezTo>
                  <a:cubicBezTo>
                    <a:pt x="360" y="161"/>
                    <a:pt x="351" y="140"/>
                    <a:pt x="339" y="125"/>
                  </a:cubicBezTo>
                  <a:cubicBezTo>
                    <a:pt x="328" y="113"/>
                    <a:pt x="310" y="101"/>
                    <a:pt x="295" y="87"/>
                  </a:cubicBezTo>
                  <a:cubicBezTo>
                    <a:pt x="281" y="74"/>
                    <a:pt x="263" y="52"/>
                    <a:pt x="249" y="48"/>
                  </a:cubicBezTo>
                  <a:cubicBezTo>
                    <a:pt x="239" y="45"/>
                    <a:pt x="219" y="44"/>
                    <a:pt x="208" y="44"/>
                  </a:cubicBezTo>
                  <a:cubicBezTo>
                    <a:pt x="131" y="43"/>
                    <a:pt x="75" y="71"/>
                    <a:pt x="38" y="104"/>
                  </a:cubicBezTo>
                  <a:cubicBezTo>
                    <a:pt x="26" y="131"/>
                    <a:pt x="12" y="156"/>
                    <a:pt x="5" y="188"/>
                  </a:cubicBezTo>
                  <a:cubicBezTo>
                    <a:pt x="3" y="194"/>
                    <a:pt x="2" y="201"/>
                    <a:pt x="1" y="209"/>
                  </a:cubicBezTo>
                  <a:cubicBezTo>
                    <a:pt x="1" y="212"/>
                    <a:pt x="1" y="215"/>
                    <a:pt x="1" y="219"/>
                  </a:cubicBezTo>
                  <a:cubicBezTo>
                    <a:pt x="1" y="237"/>
                    <a:pt x="1" y="255"/>
                    <a:pt x="1" y="273"/>
                  </a:cubicBezTo>
                  <a:cubicBezTo>
                    <a:pt x="1" y="280"/>
                    <a:pt x="1" y="287"/>
                    <a:pt x="1" y="293"/>
                  </a:cubicBezTo>
                  <a:cubicBezTo>
                    <a:pt x="13" y="313"/>
                    <a:pt x="10" y="333"/>
                    <a:pt x="6" y="354"/>
                  </a:cubicBezTo>
                  <a:cubicBezTo>
                    <a:pt x="5" y="358"/>
                    <a:pt x="4" y="363"/>
                    <a:pt x="4" y="367"/>
                  </a:cubicBezTo>
                  <a:cubicBezTo>
                    <a:pt x="2" y="380"/>
                    <a:pt x="0" y="394"/>
                    <a:pt x="3" y="408"/>
                  </a:cubicBezTo>
                  <a:cubicBezTo>
                    <a:pt x="4" y="415"/>
                    <a:pt x="8" y="422"/>
                    <a:pt x="12" y="429"/>
                  </a:cubicBezTo>
                  <a:cubicBezTo>
                    <a:pt x="16" y="436"/>
                    <a:pt x="21" y="444"/>
                    <a:pt x="24" y="453"/>
                  </a:cubicBezTo>
                  <a:cubicBezTo>
                    <a:pt x="31" y="476"/>
                    <a:pt x="36" y="501"/>
                    <a:pt x="41" y="525"/>
                  </a:cubicBezTo>
                  <a:cubicBezTo>
                    <a:pt x="44" y="542"/>
                    <a:pt x="48" y="559"/>
                    <a:pt x="54" y="576"/>
                  </a:cubicBezTo>
                  <a:cubicBezTo>
                    <a:pt x="55" y="580"/>
                    <a:pt x="56" y="583"/>
                    <a:pt x="57" y="587"/>
                  </a:cubicBezTo>
                  <a:cubicBezTo>
                    <a:pt x="65" y="607"/>
                    <a:pt x="72" y="628"/>
                    <a:pt x="79" y="648"/>
                  </a:cubicBezTo>
                  <a:cubicBezTo>
                    <a:pt x="87" y="669"/>
                    <a:pt x="94" y="690"/>
                    <a:pt x="101" y="710"/>
                  </a:cubicBezTo>
                  <a:cubicBezTo>
                    <a:pt x="102" y="710"/>
                    <a:pt x="102" y="711"/>
                    <a:pt x="102" y="711"/>
                  </a:cubicBezTo>
                  <a:cubicBezTo>
                    <a:pt x="114" y="747"/>
                    <a:pt x="141" y="782"/>
                    <a:pt x="162" y="810"/>
                  </a:cubicBezTo>
                  <a:close/>
                </a:path>
              </a:pathLst>
            </a:custGeom>
            <a:gradFill rotWithShape="1">
              <a:gsLst>
                <a:gs pos="0">
                  <a:srgbClr val="5F5F5F"/>
                </a:gs>
                <a:gs pos="100000">
                  <a:srgbClr val="9999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8" name="Freeform 77"/>
            <p:cNvSpPr>
              <a:spLocks/>
            </p:cNvSpPr>
            <p:nvPr/>
          </p:nvSpPr>
          <p:spPr bwMode="gray">
            <a:xfrm>
              <a:off x="3124" y="2258"/>
              <a:ext cx="286" cy="348"/>
            </a:xfrm>
            <a:custGeom>
              <a:avLst/>
              <a:gdLst>
                <a:gd name="T0" fmla="*/ 10 w 344"/>
                <a:gd name="T1" fmla="*/ 236 h 419"/>
                <a:gd name="T2" fmla="*/ 34 w 344"/>
                <a:gd name="T3" fmla="*/ 226 h 419"/>
                <a:gd name="T4" fmla="*/ 119 w 344"/>
                <a:gd name="T5" fmla="*/ 236 h 419"/>
                <a:gd name="T6" fmla="*/ 140 w 344"/>
                <a:gd name="T7" fmla="*/ 240 h 419"/>
                <a:gd name="T8" fmla="*/ 162 w 344"/>
                <a:gd name="T9" fmla="*/ 138 h 419"/>
                <a:gd name="T10" fmla="*/ 190 w 344"/>
                <a:gd name="T11" fmla="*/ 159 h 419"/>
                <a:gd name="T12" fmla="*/ 196 w 344"/>
                <a:gd name="T13" fmla="*/ 135 h 419"/>
                <a:gd name="T14" fmla="*/ 170 w 344"/>
                <a:gd name="T15" fmla="*/ 99 h 419"/>
                <a:gd name="T16" fmla="*/ 162 w 344"/>
                <a:gd name="T17" fmla="*/ 99 h 419"/>
                <a:gd name="T18" fmla="*/ 133 w 344"/>
                <a:gd name="T19" fmla="*/ 68 h 419"/>
                <a:gd name="T20" fmla="*/ 123 w 344"/>
                <a:gd name="T21" fmla="*/ 69 h 419"/>
                <a:gd name="T22" fmla="*/ 113 w 344"/>
                <a:gd name="T23" fmla="*/ 76 h 419"/>
                <a:gd name="T24" fmla="*/ 92 w 344"/>
                <a:gd name="T25" fmla="*/ 88 h 419"/>
                <a:gd name="T26" fmla="*/ 87 w 344"/>
                <a:gd name="T27" fmla="*/ 45 h 419"/>
                <a:gd name="T28" fmla="*/ 111 w 344"/>
                <a:gd name="T29" fmla="*/ 8 h 419"/>
                <a:gd name="T30" fmla="*/ 104 w 344"/>
                <a:gd name="T31" fmla="*/ 2 h 419"/>
                <a:gd name="T32" fmla="*/ 73 w 344"/>
                <a:gd name="T33" fmla="*/ 10 h 419"/>
                <a:gd name="T34" fmla="*/ 72 w 344"/>
                <a:gd name="T35" fmla="*/ 8 h 419"/>
                <a:gd name="T36" fmla="*/ 67 w 344"/>
                <a:gd name="T37" fmla="*/ 6 h 419"/>
                <a:gd name="T38" fmla="*/ 63 w 344"/>
                <a:gd name="T39" fmla="*/ 3 h 419"/>
                <a:gd name="T40" fmla="*/ 48 w 344"/>
                <a:gd name="T41" fmla="*/ 13 h 419"/>
                <a:gd name="T42" fmla="*/ 44 w 344"/>
                <a:gd name="T43" fmla="*/ 18 h 419"/>
                <a:gd name="T44" fmla="*/ 42 w 344"/>
                <a:gd name="T45" fmla="*/ 24 h 419"/>
                <a:gd name="T46" fmla="*/ 39 w 344"/>
                <a:gd name="T47" fmla="*/ 27 h 419"/>
                <a:gd name="T48" fmla="*/ 23 w 344"/>
                <a:gd name="T49" fmla="*/ 71 h 419"/>
                <a:gd name="T50" fmla="*/ 2 w 344"/>
                <a:gd name="T51" fmla="*/ 121 h 419"/>
                <a:gd name="T52" fmla="*/ 1 w 344"/>
                <a:gd name="T53" fmla="*/ 134 h 419"/>
                <a:gd name="T54" fmla="*/ 2 w 344"/>
                <a:gd name="T55" fmla="*/ 151 h 419"/>
                <a:gd name="T56" fmla="*/ 2 w 344"/>
                <a:gd name="T57" fmla="*/ 174 h 419"/>
                <a:gd name="T58" fmla="*/ 6 w 344"/>
                <a:gd name="T59" fmla="*/ 177 h 419"/>
                <a:gd name="T60" fmla="*/ 10 w 344"/>
                <a:gd name="T61" fmla="*/ 236 h 41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4"/>
                <a:gd name="T94" fmla="*/ 0 h 419"/>
                <a:gd name="T95" fmla="*/ 344 w 344"/>
                <a:gd name="T96" fmla="*/ 419 h 41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4" h="419">
                  <a:moveTo>
                    <a:pt x="18" y="412"/>
                  </a:moveTo>
                  <a:cubicBezTo>
                    <a:pt x="29" y="402"/>
                    <a:pt x="43" y="396"/>
                    <a:pt x="59" y="394"/>
                  </a:cubicBezTo>
                  <a:cubicBezTo>
                    <a:pt x="101" y="386"/>
                    <a:pt x="158" y="401"/>
                    <a:pt x="207" y="412"/>
                  </a:cubicBezTo>
                  <a:cubicBezTo>
                    <a:pt x="220" y="415"/>
                    <a:pt x="232" y="417"/>
                    <a:pt x="243" y="419"/>
                  </a:cubicBezTo>
                  <a:cubicBezTo>
                    <a:pt x="275" y="378"/>
                    <a:pt x="268" y="300"/>
                    <a:pt x="282" y="241"/>
                  </a:cubicBezTo>
                  <a:cubicBezTo>
                    <a:pt x="289" y="261"/>
                    <a:pt x="304" y="296"/>
                    <a:pt x="332" y="278"/>
                  </a:cubicBezTo>
                  <a:cubicBezTo>
                    <a:pt x="342" y="272"/>
                    <a:pt x="344" y="255"/>
                    <a:pt x="341" y="236"/>
                  </a:cubicBezTo>
                  <a:cubicBezTo>
                    <a:pt x="336" y="212"/>
                    <a:pt x="312" y="186"/>
                    <a:pt x="297" y="172"/>
                  </a:cubicBezTo>
                  <a:cubicBezTo>
                    <a:pt x="292" y="172"/>
                    <a:pt x="287" y="172"/>
                    <a:pt x="282" y="172"/>
                  </a:cubicBezTo>
                  <a:cubicBezTo>
                    <a:pt x="270" y="149"/>
                    <a:pt x="256" y="129"/>
                    <a:pt x="231" y="119"/>
                  </a:cubicBezTo>
                  <a:cubicBezTo>
                    <a:pt x="229" y="123"/>
                    <a:pt x="219" y="120"/>
                    <a:pt x="214" y="121"/>
                  </a:cubicBezTo>
                  <a:cubicBezTo>
                    <a:pt x="207" y="124"/>
                    <a:pt x="200" y="128"/>
                    <a:pt x="196" y="133"/>
                  </a:cubicBezTo>
                  <a:cubicBezTo>
                    <a:pt x="174" y="130"/>
                    <a:pt x="174" y="150"/>
                    <a:pt x="160" y="154"/>
                  </a:cubicBezTo>
                  <a:cubicBezTo>
                    <a:pt x="140" y="143"/>
                    <a:pt x="146" y="102"/>
                    <a:pt x="151" y="78"/>
                  </a:cubicBezTo>
                  <a:cubicBezTo>
                    <a:pt x="158" y="54"/>
                    <a:pt x="202" y="46"/>
                    <a:pt x="193" y="15"/>
                  </a:cubicBezTo>
                  <a:cubicBezTo>
                    <a:pt x="191" y="9"/>
                    <a:pt x="186" y="5"/>
                    <a:pt x="180" y="4"/>
                  </a:cubicBezTo>
                  <a:cubicBezTo>
                    <a:pt x="164" y="0"/>
                    <a:pt x="138" y="8"/>
                    <a:pt x="128" y="17"/>
                  </a:cubicBezTo>
                  <a:cubicBezTo>
                    <a:pt x="128" y="16"/>
                    <a:pt x="127" y="16"/>
                    <a:pt x="126" y="15"/>
                  </a:cubicBezTo>
                  <a:cubicBezTo>
                    <a:pt x="123" y="14"/>
                    <a:pt x="121" y="12"/>
                    <a:pt x="118" y="10"/>
                  </a:cubicBezTo>
                  <a:cubicBezTo>
                    <a:pt x="116" y="8"/>
                    <a:pt x="114" y="7"/>
                    <a:pt x="111" y="6"/>
                  </a:cubicBezTo>
                  <a:cubicBezTo>
                    <a:pt x="97" y="7"/>
                    <a:pt x="90" y="14"/>
                    <a:pt x="84" y="23"/>
                  </a:cubicBezTo>
                  <a:cubicBezTo>
                    <a:pt x="81" y="26"/>
                    <a:pt x="79" y="30"/>
                    <a:pt x="77" y="33"/>
                  </a:cubicBezTo>
                  <a:cubicBezTo>
                    <a:pt x="76" y="36"/>
                    <a:pt x="74" y="39"/>
                    <a:pt x="72" y="42"/>
                  </a:cubicBezTo>
                  <a:cubicBezTo>
                    <a:pt x="71" y="43"/>
                    <a:pt x="70" y="45"/>
                    <a:pt x="69" y="46"/>
                  </a:cubicBezTo>
                  <a:cubicBezTo>
                    <a:pt x="71" y="79"/>
                    <a:pt x="53" y="100"/>
                    <a:pt x="41" y="123"/>
                  </a:cubicBezTo>
                  <a:cubicBezTo>
                    <a:pt x="26" y="153"/>
                    <a:pt x="28" y="191"/>
                    <a:pt x="5" y="212"/>
                  </a:cubicBezTo>
                  <a:cubicBezTo>
                    <a:pt x="4" y="220"/>
                    <a:pt x="0" y="225"/>
                    <a:pt x="1" y="234"/>
                  </a:cubicBezTo>
                  <a:cubicBezTo>
                    <a:pt x="5" y="241"/>
                    <a:pt x="2" y="255"/>
                    <a:pt x="3" y="264"/>
                  </a:cubicBezTo>
                  <a:cubicBezTo>
                    <a:pt x="3" y="277"/>
                    <a:pt x="3" y="291"/>
                    <a:pt x="3" y="304"/>
                  </a:cubicBezTo>
                  <a:cubicBezTo>
                    <a:pt x="5" y="305"/>
                    <a:pt x="7" y="307"/>
                    <a:pt x="10" y="308"/>
                  </a:cubicBezTo>
                  <a:cubicBezTo>
                    <a:pt x="17" y="337"/>
                    <a:pt x="19" y="376"/>
                    <a:pt x="18" y="412"/>
                  </a:cubicBezTo>
                  <a:close/>
                </a:path>
              </a:pathLst>
            </a:custGeom>
            <a:solidFill>
              <a:srgbClr val="010101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59" name="Freeform 78"/>
            <p:cNvSpPr>
              <a:spLocks/>
            </p:cNvSpPr>
            <p:nvPr/>
          </p:nvSpPr>
          <p:spPr bwMode="gray">
            <a:xfrm>
              <a:off x="3349" y="2803"/>
              <a:ext cx="19" cy="26"/>
            </a:xfrm>
            <a:custGeom>
              <a:avLst/>
              <a:gdLst>
                <a:gd name="T0" fmla="*/ 13 w 23"/>
                <a:gd name="T1" fmla="*/ 0 h 31"/>
                <a:gd name="T2" fmla="*/ 0 w 23"/>
                <a:gd name="T3" fmla="*/ 18 h 31"/>
                <a:gd name="T4" fmla="*/ 2 w 23"/>
                <a:gd name="T5" fmla="*/ 17 h 31"/>
                <a:gd name="T6" fmla="*/ 13 w 23"/>
                <a:gd name="T7" fmla="*/ 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31"/>
                <a:gd name="T14" fmla="*/ 23 w 23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31">
                  <a:moveTo>
                    <a:pt x="23" y="0"/>
                  </a:moveTo>
                  <a:cubicBezTo>
                    <a:pt x="15" y="10"/>
                    <a:pt x="7" y="21"/>
                    <a:pt x="0" y="31"/>
                  </a:cubicBezTo>
                  <a:cubicBezTo>
                    <a:pt x="0" y="31"/>
                    <a:pt x="1" y="30"/>
                    <a:pt x="2" y="29"/>
                  </a:cubicBezTo>
                  <a:cubicBezTo>
                    <a:pt x="9" y="19"/>
                    <a:pt x="16" y="10"/>
                    <a:pt x="23" y="0"/>
                  </a:cubicBez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60" name="Freeform 79"/>
            <p:cNvSpPr>
              <a:spLocks noEditPoints="1"/>
            </p:cNvSpPr>
            <p:nvPr/>
          </p:nvSpPr>
          <p:spPr bwMode="gray">
            <a:xfrm>
              <a:off x="3054" y="2487"/>
              <a:ext cx="462" cy="702"/>
            </a:xfrm>
            <a:custGeom>
              <a:avLst/>
              <a:gdLst>
                <a:gd name="T0" fmla="*/ 277 w 555"/>
                <a:gd name="T1" fmla="*/ 453 h 844"/>
                <a:gd name="T2" fmla="*/ 179 w 555"/>
                <a:gd name="T3" fmla="*/ 273 h 844"/>
                <a:gd name="T4" fmla="*/ 184 w 555"/>
                <a:gd name="T5" fmla="*/ 267 h 844"/>
                <a:gd name="T6" fmla="*/ 187 w 555"/>
                <a:gd name="T7" fmla="*/ 261 h 844"/>
                <a:gd name="T8" fmla="*/ 203 w 555"/>
                <a:gd name="T9" fmla="*/ 239 h 844"/>
                <a:gd name="T10" fmla="*/ 197 w 555"/>
                <a:gd name="T11" fmla="*/ 274 h 844"/>
                <a:gd name="T12" fmla="*/ 204 w 555"/>
                <a:gd name="T13" fmla="*/ 290 h 844"/>
                <a:gd name="T14" fmla="*/ 209 w 555"/>
                <a:gd name="T15" fmla="*/ 301 h 844"/>
                <a:gd name="T16" fmla="*/ 277 w 555"/>
                <a:gd name="T17" fmla="*/ 453 h 844"/>
                <a:gd name="T18" fmla="*/ 278 w 555"/>
                <a:gd name="T19" fmla="*/ 245 h 844"/>
                <a:gd name="T20" fmla="*/ 310 w 555"/>
                <a:gd name="T21" fmla="*/ 373 h 844"/>
                <a:gd name="T22" fmla="*/ 295 w 555"/>
                <a:gd name="T23" fmla="*/ 485 h 844"/>
                <a:gd name="T24" fmla="*/ 296 w 555"/>
                <a:gd name="T25" fmla="*/ 486 h 844"/>
                <a:gd name="T26" fmla="*/ 312 w 555"/>
                <a:gd name="T27" fmla="*/ 372 h 844"/>
                <a:gd name="T28" fmla="*/ 275 w 555"/>
                <a:gd name="T29" fmla="*/ 200 h 844"/>
                <a:gd name="T30" fmla="*/ 256 w 555"/>
                <a:gd name="T31" fmla="*/ 170 h 844"/>
                <a:gd name="T32" fmla="*/ 278 w 555"/>
                <a:gd name="T33" fmla="*/ 245 h 844"/>
                <a:gd name="T34" fmla="*/ 218 w 555"/>
                <a:gd name="T35" fmla="*/ 105 h 844"/>
                <a:gd name="T36" fmla="*/ 252 w 555"/>
                <a:gd name="T37" fmla="*/ 135 h 844"/>
                <a:gd name="T38" fmla="*/ 252 w 555"/>
                <a:gd name="T39" fmla="*/ 135 h 844"/>
                <a:gd name="T40" fmla="*/ 252 w 555"/>
                <a:gd name="T41" fmla="*/ 135 h 844"/>
                <a:gd name="T42" fmla="*/ 252 w 555"/>
                <a:gd name="T43" fmla="*/ 135 h 844"/>
                <a:gd name="T44" fmla="*/ 252 w 555"/>
                <a:gd name="T45" fmla="*/ 134 h 844"/>
                <a:gd name="T46" fmla="*/ 252 w 555"/>
                <a:gd name="T47" fmla="*/ 126 h 844"/>
                <a:gd name="T48" fmla="*/ 236 w 555"/>
                <a:gd name="T49" fmla="*/ 78 h 844"/>
                <a:gd name="T50" fmla="*/ 236 w 555"/>
                <a:gd name="T51" fmla="*/ 78 h 844"/>
                <a:gd name="T52" fmla="*/ 226 w 555"/>
                <a:gd name="T53" fmla="*/ 91 h 844"/>
                <a:gd name="T54" fmla="*/ 218 w 555"/>
                <a:gd name="T55" fmla="*/ 103 h 844"/>
                <a:gd name="T56" fmla="*/ 218 w 555"/>
                <a:gd name="T57" fmla="*/ 105 h 844"/>
                <a:gd name="T58" fmla="*/ 58 w 555"/>
                <a:gd name="T59" fmla="*/ 92 h 844"/>
                <a:gd name="T60" fmla="*/ 58 w 555"/>
                <a:gd name="T61" fmla="*/ 87 h 844"/>
                <a:gd name="T62" fmla="*/ 59 w 555"/>
                <a:gd name="T63" fmla="*/ 81 h 844"/>
                <a:gd name="T64" fmla="*/ 59 w 555"/>
                <a:gd name="T65" fmla="*/ 78 h 844"/>
                <a:gd name="T66" fmla="*/ 54 w 555"/>
                <a:gd name="T67" fmla="*/ 18 h 844"/>
                <a:gd name="T68" fmla="*/ 50 w 555"/>
                <a:gd name="T69" fmla="*/ 16 h 844"/>
                <a:gd name="T70" fmla="*/ 32 w 555"/>
                <a:gd name="T71" fmla="*/ 2 h 844"/>
                <a:gd name="T72" fmla="*/ 1 w 555"/>
                <a:gd name="T73" fmla="*/ 47 h 844"/>
                <a:gd name="T74" fmla="*/ 12 w 555"/>
                <a:gd name="T75" fmla="*/ 60 h 844"/>
                <a:gd name="T76" fmla="*/ 39 w 555"/>
                <a:gd name="T77" fmla="*/ 91 h 844"/>
                <a:gd name="T78" fmla="*/ 43 w 555"/>
                <a:gd name="T79" fmla="*/ 93 h 844"/>
                <a:gd name="T80" fmla="*/ 50 w 555"/>
                <a:gd name="T81" fmla="*/ 97 h 844"/>
                <a:gd name="T82" fmla="*/ 58 w 555"/>
                <a:gd name="T83" fmla="*/ 92 h 84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55"/>
                <a:gd name="T127" fmla="*/ 0 h 844"/>
                <a:gd name="T128" fmla="*/ 555 w 555"/>
                <a:gd name="T129" fmla="*/ 844 h 84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55" h="844">
                  <a:moveTo>
                    <a:pt x="480" y="788"/>
                  </a:moveTo>
                  <a:cubicBezTo>
                    <a:pt x="414" y="669"/>
                    <a:pt x="313" y="484"/>
                    <a:pt x="310" y="474"/>
                  </a:cubicBezTo>
                  <a:cubicBezTo>
                    <a:pt x="311" y="473"/>
                    <a:pt x="314" y="469"/>
                    <a:pt x="318" y="464"/>
                  </a:cubicBezTo>
                  <a:cubicBezTo>
                    <a:pt x="320" y="461"/>
                    <a:pt x="322" y="458"/>
                    <a:pt x="324" y="455"/>
                  </a:cubicBezTo>
                  <a:cubicBezTo>
                    <a:pt x="332" y="444"/>
                    <a:pt x="341" y="430"/>
                    <a:pt x="352" y="415"/>
                  </a:cubicBezTo>
                  <a:cubicBezTo>
                    <a:pt x="343" y="430"/>
                    <a:pt x="344" y="453"/>
                    <a:pt x="342" y="475"/>
                  </a:cubicBezTo>
                  <a:cubicBezTo>
                    <a:pt x="342" y="489"/>
                    <a:pt x="351" y="494"/>
                    <a:pt x="353" y="505"/>
                  </a:cubicBezTo>
                  <a:cubicBezTo>
                    <a:pt x="356" y="511"/>
                    <a:pt x="360" y="516"/>
                    <a:pt x="362" y="523"/>
                  </a:cubicBezTo>
                  <a:cubicBezTo>
                    <a:pt x="406" y="606"/>
                    <a:pt x="440" y="700"/>
                    <a:pt x="480" y="788"/>
                  </a:cubicBezTo>
                  <a:close/>
                  <a:moveTo>
                    <a:pt x="482" y="424"/>
                  </a:moveTo>
                  <a:cubicBezTo>
                    <a:pt x="508" y="489"/>
                    <a:pt x="518" y="569"/>
                    <a:pt x="537" y="648"/>
                  </a:cubicBezTo>
                  <a:cubicBezTo>
                    <a:pt x="532" y="711"/>
                    <a:pt x="520" y="779"/>
                    <a:pt x="511" y="843"/>
                  </a:cubicBezTo>
                  <a:cubicBezTo>
                    <a:pt x="511" y="843"/>
                    <a:pt x="512" y="844"/>
                    <a:pt x="512" y="844"/>
                  </a:cubicBezTo>
                  <a:cubicBezTo>
                    <a:pt x="521" y="779"/>
                    <a:pt x="536" y="710"/>
                    <a:pt x="541" y="646"/>
                  </a:cubicBezTo>
                  <a:cubicBezTo>
                    <a:pt x="555" y="518"/>
                    <a:pt x="500" y="442"/>
                    <a:pt x="476" y="346"/>
                  </a:cubicBezTo>
                  <a:cubicBezTo>
                    <a:pt x="457" y="342"/>
                    <a:pt x="449" y="310"/>
                    <a:pt x="445" y="295"/>
                  </a:cubicBezTo>
                  <a:cubicBezTo>
                    <a:pt x="440" y="354"/>
                    <a:pt x="467" y="385"/>
                    <a:pt x="482" y="424"/>
                  </a:cubicBezTo>
                  <a:close/>
                  <a:moveTo>
                    <a:pt x="378" y="183"/>
                  </a:moveTo>
                  <a:cubicBezTo>
                    <a:pt x="437" y="234"/>
                    <a:pt x="437" y="234"/>
                    <a:pt x="437" y="234"/>
                  </a:cubicBezTo>
                  <a:cubicBezTo>
                    <a:pt x="437" y="235"/>
                    <a:pt x="437" y="235"/>
                    <a:pt x="437" y="235"/>
                  </a:cubicBezTo>
                  <a:cubicBezTo>
                    <a:pt x="437" y="235"/>
                    <a:pt x="437" y="234"/>
                    <a:pt x="437" y="234"/>
                  </a:cubicBezTo>
                  <a:cubicBezTo>
                    <a:pt x="437" y="234"/>
                    <a:pt x="437" y="234"/>
                    <a:pt x="437" y="234"/>
                  </a:cubicBezTo>
                  <a:cubicBezTo>
                    <a:pt x="437" y="233"/>
                    <a:pt x="437" y="233"/>
                    <a:pt x="437" y="233"/>
                  </a:cubicBezTo>
                  <a:cubicBezTo>
                    <a:pt x="437" y="231"/>
                    <a:pt x="437" y="226"/>
                    <a:pt x="437" y="220"/>
                  </a:cubicBezTo>
                  <a:cubicBezTo>
                    <a:pt x="437" y="194"/>
                    <a:pt x="433" y="140"/>
                    <a:pt x="409" y="136"/>
                  </a:cubicBezTo>
                  <a:cubicBezTo>
                    <a:pt x="409" y="136"/>
                    <a:pt x="409" y="136"/>
                    <a:pt x="409" y="136"/>
                  </a:cubicBezTo>
                  <a:cubicBezTo>
                    <a:pt x="393" y="158"/>
                    <a:pt x="393" y="158"/>
                    <a:pt x="393" y="158"/>
                  </a:cubicBezTo>
                  <a:cubicBezTo>
                    <a:pt x="378" y="179"/>
                    <a:pt x="378" y="179"/>
                    <a:pt x="378" y="179"/>
                  </a:cubicBezTo>
                  <a:lnTo>
                    <a:pt x="378" y="183"/>
                  </a:lnTo>
                  <a:close/>
                  <a:moveTo>
                    <a:pt x="101" y="160"/>
                  </a:moveTo>
                  <a:cubicBezTo>
                    <a:pt x="101" y="157"/>
                    <a:pt x="101" y="155"/>
                    <a:pt x="101" y="152"/>
                  </a:cubicBezTo>
                  <a:cubicBezTo>
                    <a:pt x="101" y="148"/>
                    <a:pt x="101" y="145"/>
                    <a:pt x="102" y="141"/>
                  </a:cubicBezTo>
                  <a:cubicBezTo>
                    <a:pt x="102" y="139"/>
                    <a:pt x="102" y="138"/>
                    <a:pt x="102" y="136"/>
                  </a:cubicBezTo>
                  <a:cubicBezTo>
                    <a:pt x="103" y="100"/>
                    <a:pt x="101" y="61"/>
                    <a:pt x="94" y="32"/>
                  </a:cubicBezTo>
                  <a:cubicBezTo>
                    <a:pt x="91" y="31"/>
                    <a:pt x="89" y="29"/>
                    <a:pt x="87" y="28"/>
                  </a:cubicBezTo>
                  <a:cubicBezTo>
                    <a:pt x="75" y="20"/>
                    <a:pt x="69" y="6"/>
                    <a:pt x="55" y="4"/>
                  </a:cubicBezTo>
                  <a:cubicBezTo>
                    <a:pt x="26" y="0"/>
                    <a:pt x="19" y="60"/>
                    <a:pt x="1" y="82"/>
                  </a:cubicBezTo>
                  <a:cubicBezTo>
                    <a:pt x="0" y="93"/>
                    <a:pt x="12" y="97"/>
                    <a:pt x="20" y="104"/>
                  </a:cubicBezTo>
                  <a:cubicBezTo>
                    <a:pt x="35" y="117"/>
                    <a:pt x="52" y="141"/>
                    <a:pt x="69" y="157"/>
                  </a:cubicBezTo>
                  <a:cubicBezTo>
                    <a:pt x="71" y="159"/>
                    <a:pt x="73" y="160"/>
                    <a:pt x="74" y="162"/>
                  </a:cubicBezTo>
                  <a:cubicBezTo>
                    <a:pt x="79" y="165"/>
                    <a:pt x="83" y="168"/>
                    <a:pt x="87" y="169"/>
                  </a:cubicBezTo>
                  <a:cubicBezTo>
                    <a:pt x="91" y="170"/>
                    <a:pt x="96" y="167"/>
                    <a:pt x="101" y="16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61" name="Freeform 80"/>
            <p:cNvSpPr>
              <a:spLocks/>
            </p:cNvSpPr>
            <p:nvPr/>
          </p:nvSpPr>
          <p:spPr bwMode="gray">
            <a:xfrm>
              <a:off x="3400" y="2727"/>
              <a:ext cx="22" cy="31"/>
            </a:xfrm>
            <a:custGeom>
              <a:avLst/>
              <a:gdLst>
                <a:gd name="T0" fmla="*/ 15 w 27"/>
                <a:gd name="T1" fmla="*/ 2 h 38"/>
                <a:gd name="T2" fmla="*/ 14 w 27"/>
                <a:gd name="T3" fmla="*/ 0 h 38"/>
                <a:gd name="T4" fmla="*/ 0 w 27"/>
                <a:gd name="T5" fmla="*/ 20 h 38"/>
                <a:gd name="T6" fmla="*/ 15 w 27"/>
                <a:gd name="T7" fmla="*/ 2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"/>
                <a:gd name="T13" fmla="*/ 0 h 38"/>
                <a:gd name="T14" fmla="*/ 27 w 27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" h="38">
                  <a:moveTo>
                    <a:pt x="27" y="3"/>
                  </a:moveTo>
                  <a:cubicBezTo>
                    <a:pt x="27" y="2"/>
                    <a:pt x="26" y="1"/>
                    <a:pt x="26" y="0"/>
                  </a:cubicBezTo>
                  <a:cubicBezTo>
                    <a:pt x="26" y="1"/>
                    <a:pt x="15" y="17"/>
                    <a:pt x="0" y="38"/>
                  </a:cubicBezTo>
                  <a:cubicBezTo>
                    <a:pt x="8" y="26"/>
                    <a:pt x="18" y="15"/>
                    <a:pt x="27" y="3"/>
                  </a:cubicBezTo>
                  <a:close/>
                </a:path>
              </a:pathLst>
            </a:custGeom>
            <a:solidFill>
              <a:srgbClr val="B2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2662" name="Freeform 81"/>
            <p:cNvSpPr>
              <a:spLocks/>
            </p:cNvSpPr>
            <p:nvPr/>
          </p:nvSpPr>
          <p:spPr bwMode="gray">
            <a:xfrm>
              <a:off x="3338" y="2727"/>
              <a:ext cx="163" cy="467"/>
            </a:xfrm>
            <a:custGeom>
              <a:avLst/>
              <a:gdLst>
                <a:gd name="T0" fmla="*/ 59 w 195"/>
                <a:gd name="T1" fmla="*/ 2 h 561"/>
                <a:gd name="T2" fmla="*/ 43 w 195"/>
                <a:gd name="T3" fmla="*/ 22 h 561"/>
                <a:gd name="T4" fmla="*/ 21 w 195"/>
                <a:gd name="T5" fmla="*/ 52 h 561"/>
                <a:gd name="T6" fmla="*/ 9 w 195"/>
                <a:gd name="T7" fmla="*/ 69 h 561"/>
                <a:gd name="T8" fmla="*/ 8 w 195"/>
                <a:gd name="T9" fmla="*/ 71 h 561"/>
                <a:gd name="T10" fmla="*/ 6 w 195"/>
                <a:gd name="T11" fmla="*/ 72 h 561"/>
                <a:gd name="T12" fmla="*/ 0 w 195"/>
                <a:gd name="T13" fmla="*/ 107 h 561"/>
                <a:gd name="T14" fmla="*/ 7 w 195"/>
                <a:gd name="T15" fmla="*/ 125 h 561"/>
                <a:gd name="T16" fmla="*/ 12 w 195"/>
                <a:gd name="T17" fmla="*/ 135 h 561"/>
                <a:gd name="T18" fmla="*/ 80 w 195"/>
                <a:gd name="T19" fmla="*/ 287 h 561"/>
                <a:gd name="T20" fmla="*/ 98 w 195"/>
                <a:gd name="T21" fmla="*/ 324 h 561"/>
                <a:gd name="T22" fmla="*/ 99 w 195"/>
                <a:gd name="T23" fmla="*/ 320 h 561"/>
                <a:gd name="T24" fmla="*/ 114 w 195"/>
                <a:gd name="T25" fmla="*/ 207 h 561"/>
                <a:gd name="T26" fmla="*/ 82 w 195"/>
                <a:gd name="T27" fmla="*/ 77 h 561"/>
                <a:gd name="T28" fmla="*/ 60 w 195"/>
                <a:gd name="T29" fmla="*/ 3 h 561"/>
                <a:gd name="T30" fmla="*/ 60 w 195"/>
                <a:gd name="T31" fmla="*/ 1 h 561"/>
                <a:gd name="T32" fmla="*/ 60 w 195"/>
                <a:gd name="T33" fmla="*/ 0 h 561"/>
                <a:gd name="T34" fmla="*/ 59 w 195"/>
                <a:gd name="T35" fmla="*/ 2 h 56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5"/>
                <a:gd name="T55" fmla="*/ 0 h 561"/>
                <a:gd name="T56" fmla="*/ 195 w 195"/>
                <a:gd name="T57" fmla="*/ 561 h 56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5" h="561">
                  <a:moveTo>
                    <a:pt x="101" y="2"/>
                  </a:moveTo>
                  <a:cubicBezTo>
                    <a:pt x="92" y="14"/>
                    <a:pt x="82" y="25"/>
                    <a:pt x="74" y="37"/>
                  </a:cubicBezTo>
                  <a:cubicBezTo>
                    <a:pt x="61" y="55"/>
                    <a:pt x="48" y="73"/>
                    <a:pt x="36" y="91"/>
                  </a:cubicBezTo>
                  <a:cubicBezTo>
                    <a:pt x="29" y="101"/>
                    <a:pt x="22" y="110"/>
                    <a:pt x="15" y="120"/>
                  </a:cubicBezTo>
                  <a:cubicBezTo>
                    <a:pt x="14" y="121"/>
                    <a:pt x="13" y="122"/>
                    <a:pt x="13" y="122"/>
                  </a:cubicBezTo>
                  <a:cubicBezTo>
                    <a:pt x="12" y="124"/>
                    <a:pt x="11" y="125"/>
                    <a:pt x="10" y="126"/>
                  </a:cubicBezTo>
                  <a:cubicBezTo>
                    <a:pt x="1" y="141"/>
                    <a:pt x="2" y="164"/>
                    <a:pt x="0" y="186"/>
                  </a:cubicBezTo>
                  <a:cubicBezTo>
                    <a:pt x="0" y="200"/>
                    <a:pt x="9" y="205"/>
                    <a:pt x="11" y="216"/>
                  </a:cubicBezTo>
                  <a:cubicBezTo>
                    <a:pt x="14" y="222"/>
                    <a:pt x="18" y="227"/>
                    <a:pt x="20" y="234"/>
                  </a:cubicBezTo>
                  <a:cubicBezTo>
                    <a:pt x="64" y="317"/>
                    <a:pt x="98" y="411"/>
                    <a:pt x="138" y="499"/>
                  </a:cubicBezTo>
                  <a:cubicBezTo>
                    <a:pt x="148" y="520"/>
                    <a:pt x="158" y="541"/>
                    <a:pt x="168" y="561"/>
                  </a:cubicBezTo>
                  <a:cubicBezTo>
                    <a:pt x="168" y="559"/>
                    <a:pt x="169" y="556"/>
                    <a:pt x="169" y="554"/>
                  </a:cubicBezTo>
                  <a:cubicBezTo>
                    <a:pt x="178" y="490"/>
                    <a:pt x="190" y="422"/>
                    <a:pt x="195" y="359"/>
                  </a:cubicBezTo>
                  <a:cubicBezTo>
                    <a:pt x="176" y="280"/>
                    <a:pt x="166" y="200"/>
                    <a:pt x="140" y="135"/>
                  </a:cubicBezTo>
                  <a:cubicBezTo>
                    <a:pt x="125" y="96"/>
                    <a:pt x="98" y="65"/>
                    <a:pt x="103" y="6"/>
                  </a:cubicBezTo>
                  <a:cubicBezTo>
                    <a:pt x="103" y="4"/>
                    <a:pt x="103" y="3"/>
                    <a:pt x="103" y="1"/>
                  </a:cubicBezTo>
                  <a:cubicBezTo>
                    <a:pt x="103" y="1"/>
                    <a:pt x="103" y="1"/>
                    <a:pt x="103" y="0"/>
                  </a:cubicBezTo>
                  <a:cubicBezTo>
                    <a:pt x="102" y="1"/>
                    <a:pt x="102" y="2"/>
                    <a:pt x="101" y="2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pic>
        <p:nvPicPr>
          <p:cNvPr id="112647" name="Picture 25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14726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14727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14690" name="Rectangle 10"/>
          <p:cNvSpPr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lnSpc>
                <a:spcPct val="90000"/>
              </a:lnSpc>
            </a:pPr>
            <a:r>
              <a:rPr lang="ru-RU" sz="3000" b="1">
                <a:solidFill>
                  <a:srgbClr val="000000"/>
                </a:solidFill>
                <a:cs typeface="MS PGothic"/>
              </a:rPr>
              <a:t>Выдерживать свои обещания</a:t>
            </a:r>
            <a:endParaRPr lang="en-US" sz="3000" b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4691" name="Rectangle 4"/>
          <p:cNvSpPr>
            <a:spLocks noChangeArrowheads="1"/>
          </p:cNvSpPr>
          <p:nvPr/>
        </p:nvSpPr>
        <p:spPr bwMode="gray">
          <a:xfrm>
            <a:off x="304800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Самоконтроль и культура обратной связи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4422775" y="1724025"/>
            <a:ext cx="3857625" cy="4079875"/>
            <a:chOff x="2456" y="1098"/>
            <a:chExt cx="2430" cy="2570"/>
          </a:xfrm>
        </p:grpSpPr>
        <p:sp>
          <p:nvSpPr>
            <p:cNvPr id="114710" name="AutoShape 35"/>
            <p:cNvSpPr>
              <a:spLocks noChangeAspect="1" noChangeArrowheads="1" noTextEdit="1"/>
            </p:cNvSpPr>
            <p:nvPr/>
          </p:nvSpPr>
          <p:spPr bwMode="gray">
            <a:xfrm>
              <a:off x="2456" y="1100"/>
              <a:ext cx="2430" cy="2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85061" name="Freeform 37"/>
            <p:cNvSpPr>
              <a:spLocks/>
            </p:cNvSpPr>
            <p:nvPr/>
          </p:nvSpPr>
          <p:spPr bwMode="gray">
            <a:xfrm>
              <a:off x="2463" y="2172"/>
              <a:ext cx="548" cy="829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0" y="446"/>
                </a:cxn>
                <a:cxn ang="0">
                  <a:pos x="5" y="363"/>
                </a:cxn>
                <a:cxn ang="0">
                  <a:pos x="41" y="315"/>
                </a:cxn>
                <a:cxn ang="0">
                  <a:pos x="46" y="280"/>
                </a:cxn>
                <a:cxn ang="0">
                  <a:pos x="11" y="235"/>
                </a:cxn>
                <a:cxn ang="0">
                  <a:pos x="11" y="199"/>
                </a:cxn>
                <a:cxn ang="0">
                  <a:pos x="6" y="165"/>
                </a:cxn>
                <a:cxn ang="0">
                  <a:pos x="54" y="105"/>
                </a:cxn>
                <a:cxn ang="0">
                  <a:pos x="196" y="38"/>
                </a:cxn>
                <a:cxn ang="0">
                  <a:pos x="219" y="25"/>
                </a:cxn>
                <a:cxn ang="0">
                  <a:pos x="276" y="10"/>
                </a:cxn>
                <a:cxn ang="0">
                  <a:pos x="288" y="1"/>
                </a:cxn>
                <a:cxn ang="0">
                  <a:pos x="286" y="47"/>
                </a:cxn>
                <a:cxn ang="0">
                  <a:pos x="292" y="51"/>
                </a:cxn>
                <a:cxn ang="0">
                  <a:pos x="257" y="94"/>
                </a:cxn>
                <a:cxn ang="0">
                  <a:pos x="212" y="175"/>
                </a:cxn>
                <a:cxn ang="0">
                  <a:pos x="194" y="220"/>
                </a:cxn>
                <a:cxn ang="0">
                  <a:pos x="168" y="249"/>
                </a:cxn>
                <a:cxn ang="0">
                  <a:pos x="153" y="297"/>
                </a:cxn>
                <a:cxn ang="0">
                  <a:pos x="2" y="448"/>
                </a:cxn>
                <a:cxn ang="0">
                  <a:pos x="0" y="448"/>
                </a:cxn>
              </a:cxnLst>
              <a:rect l="0" t="0" r="r" b="b"/>
              <a:pathLst>
                <a:path w="296" h="448">
                  <a:moveTo>
                    <a:pt x="0" y="448"/>
                  </a:moveTo>
                  <a:cubicBezTo>
                    <a:pt x="0" y="447"/>
                    <a:pt x="0" y="447"/>
                    <a:pt x="0" y="446"/>
                  </a:cubicBezTo>
                  <a:cubicBezTo>
                    <a:pt x="9" y="420"/>
                    <a:pt x="2" y="389"/>
                    <a:pt x="5" y="363"/>
                  </a:cubicBezTo>
                  <a:cubicBezTo>
                    <a:pt x="8" y="340"/>
                    <a:pt x="24" y="322"/>
                    <a:pt x="41" y="315"/>
                  </a:cubicBezTo>
                  <a:cubicBezTo>
                    <a:pt x="38" y="302"/>
                    <a:pt x="43" y="291"/>
                    <a:pt x="46" y="280"/>
                  </a:cubicBezTo>
                  <a:cubicBezTo>
                    <a:pt x="28" y="272"/>
                    <a:pt x="14" y="257"/>
                    <a:pt x="11" y="235"/>
                  </a:cubicBezTo>
                  <a:cubicBezTo>
                    <a:pt x="10" y="224"/>
                    <a:pt x="12" y="211"/>
                    <a:pt x="11" y="199"/>
                  </a:cubicBezTo>
                  <a:cubicBezTo>
                    <a:pt x="10" y="186"/>
                    <a:pt x="6" y="174"/>
                    <a:pt x="6" y="165"/>
                  </a:cubicBezTo>
                  <a:cubicBezTo>
                    <a:pt x="7" y="128"/>
                    <a:pt x="31" y="117"/>
                    <a:pt x="54" y="105"/>
                  </a:cubicBezTo>
                  <a:cubicBezTo>
                    <a:pt x="101" y="81"/>
                    <a:pt x="151" y="62"/>
                    <a:pt x="196" y="38"/>
                  </a:cubicBezTo>
                  <a:cubicBezTo>
                    <a:pt x="204" y="33"/>
                    <a:pt x="212" y="27"/>
                    <a:pt x="219" y="25"/>
                  </a:cubicBezTo>
                  <a:cubicBezTo>
                    <a:pt x="238" y="17"/>
                    <a:pt x="260" y="18"/>
                    <a:pt x="276" y="10"/>
                  </a:cubicBezTo>
                  <a:cubicBezTo>
                    <a:pt x="281" y="8"/>
                    <a:pt x="284" y="0"/>
                    <a:pt x="288" y="1"/>
                  </a:cubicBezTo>
                  <a:cubicBezTo>
                    <a:pt x="287" y="15"/>
                    <a:pt x="296" y="39"/>
                    <a:pt x="286" y="47"/>
                  </a:cubicBezTo>
                  <a:cubicBezTo>
                    <a:pt x="286" y="50"/>
                    <a:pt x="290" y="49"/>
                    <a:pt x="292" y="51"/>
                  </a:cubicBezTo>
                  <a:cubicBezTo>
                    <a:pt x="274" y="52"/>
                    <a:pt x="267" y="78"/>
                    <a:pt x="257" y="94"/>
                  </a:cubicBezTo>
                  <a:cubicBezTo>
                    <a:pt x="241" y="123"/>
                    <a:pt x="224" y="145"/>
                    <a:pt x="212" y="175"/>
                  </a:cubicBezTo>
                  <a:cubicBezTo>
                    <a:pt x="205" y="190"/>
                    <a:pt x="201" y="207"/>
                    <a:pt x="194" y="220"/>
                  </a:cubicBezTo>
                  <a:cubicBezTo>
                    <a:pt x="188" y="231"/>
                    <a:pt x="174" y="238"/>
                    <a:pt x="168" y="249"/>
                  </a:cubicBezTo>
                  <a:cubicBezTo>
                    <a:pt x="160" y="266"/>
                    <a:pt x="162" y="282"/>
                    <a:pt x="153" y="297"/>
                  </a:cubicBezTo>
                  <a:cubicBezTo>
                    <a:pt x="102" y="347"/>
                    <a:pt x="39" y="385"/>
                    <a:pt x="2" y="448"/>
                  </a:cubicBezTo>
                  <a:cubicBezTo>
                    <a:pt x="1" y="448"/>
                    <a:pt x="1" y="448"/>
                    <a:pt x="0" y="448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85062" name="Freeform 38"/>
            <p:cNvSpPr>
              <a:spLocks/>
            </p:cNvSpPr>
            <p:nvPr/>
          </p:nvSpPr>
          <p:spPr bwMode="gray">
            <a:xfrm>
              <a:off x="2855" y="2152"/>
              <a:ext cx="2031" cy="1514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424" y="0"/>
                </a:cxn>
                <a:cxn ang="0">
                  <a:pos x="424" y="1"/>
                </a:cxn>
                <a:cxn ang="0">
                  <a:pos x="541" y="33"/>
                </a:cxn>
                <a:cxn ang="0">
                  <a:pos x="652" y="70"/>
                </a:cxn>
                <a:cxn ang="0">
                  <a:pos x="698" y="104"/>
                </a:cxn>
                <a:cxn ang="0">
                  <a:pos x="703" y="124"/>
                </a:cxn>
                <a:cxn ang="0">
                  <a:pos x="714" y="159"/>
                </a:cxn>
                <a:cxn ang="0">
                  <a:pos x="742" y="187"/>
                </a:cxn>
                <a:cxn ang="0">
                  <a:pos x="776" y="214"/>
                </a:cxn>
                <a:cxn ang="0">
                  <a:pos x="790" y="216"/>
                </a:cxn>
                <a:cxn ang="0">
                  <a:pos x="813" y="249"/>
                </a:cxn>
                <a:cxn ang="0">
                  <a:pos x="849" y="266"/>
                </a:cxn>
                <a:cxn ang="0">
                  <a:pos x="888" y="300"/>
                </a:cxn>
                <a:cxn ang="0">
                  <a:pos x="909" y="294"/>
                </a:cxn>
                <a:cxn ang="0">
                  <a:pos x="943" y="327"/>
                </a:cxn>
                <a:cxn ang="0">
                  <a:pos x="967" y="322"/>
                </a:cxn>
                <a:cxn ang="0">
                  <a:pos x="1026" y="325"/>
                </a:cxn>
                <a:cxn ang="0">
                  <a:pos x="1098" y="441"/>
                </a:cxn>
                <a:cxn ang="0">
                  <a:pos x="1098" y="451"/>
                </a:cxn>
                <a:cxn ang="0">
                  <a:pos x="1096" y="451"/>
                </a:cxn>
                <a:cxn ang="0">
                  <a:pos x="1080" y="534"/>
                </a:cxn>
                <a:cxn ang="0">
                  <a:pos x="1035" y="571"/>
                </a:cxn>
                <a:cxn ang="0">
                  <a:pos x="1029" y="589"/>
                </a:cxn>
                <a:cxn ang="0">
                  <a:pos x="864" y="588"/>
                </a:cxn>
                <a:cxn ang="0">
                  <a:pos x="952" y="604"/>
                </a:cxn>
                <a:cxn ang="0">
                  <a:pos x="985" y="577"/>
                </a:cxn>
                <a:cxn ang="0">
                  <a:pos x="1006" y="504"/>
                </a:cxn>
                <a:cxn ang="0">
                  <a:pos x="973" y="456"/>
                </a:cxn>
                <a:cxn ang="0">
                  <a:pos x="900" y="403"/>
                </a:cxn>
                <a:cxn ang="0">
                  <a:pos x="864" y="404"/>
                </a:cxn>
                <a:cxn ang="0">
                  <a:pos x="828" y="405"/>
                </a:cxn>
                <a:cxn ang="0">
                  <a:pos x="816" y="414"/>
                </a:cxn>
                <a:cxn ang="0">
                  <a:pos x="730" y="388"/>
                </a:cxn>
                <a:cxn ang="0">
                  <a:pos x="714" y="397"/>
                </a:cxn>
                <a:cxn ang="0">
                  <a:pos x="693" y="397"/>
                </a:cxn>
                <a:cxn ang="0">
                  <a:pos x="673" y="409"/>
                </a:cxn>
                <a:cxn ang="0">
                  <a:pos x="652" y="409"/>
                </a:cxn>
                <a:cxn ang="0">
                  <a:pos x="632" y="446"/>
                </a:cxn>
                <a:cxn ang="0">
                  <a:pos x="603" y="464"/>
                </a:cxn>
                <a:cxn ang="0">
                  <a:pos x="601" y="481"/>
                </a:cxn>
                <a:cxn ang="0">
                  <a:pos x="590" y="541"/>
                </a:cxn>
                <a:cxn ang="0">
                  <a:pos x="620" y="582"/>
                </a:cxn>
                <a:cxn ang="0">
                  <a:pos x="579" y="637"/>
                </a:cxn>
                <a:cxn ang="0">
                  <a:pos x="660" y="626"/>
                </a:cxn>
                <a:cxn ang="0">
                  <a:pos x="681" y="819"/>
                </a:cxn>
                <a:cxn ang="0">
                  <a:pos x="9" y="819"/>
                </a:cxn>
                <a:cxn ang="0">
                  <a:pos x="10" y="682"/>
                </a:cxn>
                <a:cxn ang="0">
                  <a:pos x="0" y="687"/>
                </a:cxn>
                <a:cxn ang="0">
                  <a:pos x="2" y="661"/>
                </a:cxn>
                <a:cxn ang="0">
                  <a:pos x="22" y="637"/>
                </a:cxn>
                <a:cxn ang="0">
                  <a:pos x="44" y="615"/>
                </a:cxn>
                <a:cxn ang="0">
                  <a:pos x="86" y="571"/>
                </a:cxn>
                <a:cxn ang="0">
                  <a:pos x="108" y="523"/>
                </a:cxn>
                <a:cxn ang="0">
                  <a:pos x="106" y="493"/>
                </a:cxn>
                <a:cxn ang="0">
                  <a:pos x="118" y="472"/>
                </a:cxn>
                <a:cxn ang="0">
                  <a:pos x="132" y="409"/>
                </a:cxn>
                <a:cxn ang="0">
                  <a:pos x="160" y="345"/>
                </a:cxn>
                <a:cxn ang="0">
                  <a:pos x="237" y="147"/>
                </a:cxn>
                <a:cxn ang="0">
                  <a:pos x="380" y="367"/>
                </a:cxn>
                <a:cxn ang="0">
                  <a:pos x="406" y="15"/>
                </a:cxn>
                <a:cxn ang="0">
                  <a:pos x="418" y="0"/>
                </a:cxn>
              </a:cxnLst>
              <a:rect l="0" t="0" r="r" b="b"/>
              <a:pathLst>
                <a:path w="1098" h="819">
                  <a:moveTo>
                    <a:pt x="418" y="0"/>
                  </a:moveTo>
                  <a:cubicBezTo>
                    <a:pt x="420" y="0"/>
                    <a:pt x="422" y="0"/>
                    <a:pt x="424" y="0"/>
                  </a:cubicBezTo>
                  <a:cubicBezTo>
                    <a:pt x="424" y="0"/>
                    <a:pt x="424" y="0"/>
                    <a:pt x="424" y="1"/>
                  </a:cubicBezTo>
                  <a:cubicBezTo>
                    <a:pt x="467" y="4"/>
                    <a:pt x="504" y="21"/>
                    <a:pt x="541" y="33"/>
                  </a:cubicBezTo>
                  <a:cubicBezTo>
                    <a:pt x="578" y="46"/>
                    <a:pt x="618" y="51"/>
                    <a:pt x="652" y="70"/>
                  </a:cubicBezTo>
                  <a:cubicBezTo>
                    <a:pt x="673" y="64"/>
                    <a:pt x="689" y="83"/>
                    <a:pt x="698" y="104"/>
                  </a:cubicBezTo>
                  <a:cubicBezTo>
                    <a:pt x="701" y="110"/>
                    <a:pt x="700" y="118"/>
                    <a:pt x="703" y="124"/>
                  </a:cubicBezTo>
                  <a:cubicBezTo>
                    <a:pt x="706" y="134"/>
                    <a:pt x="717" y="143"/>
                    <a:pt x="714" y="159"/>
                  </a:cubicBezTo>
                  <a:cubicBezTo>
                    <a:pt x="725" y="166"/>
                    <a:pt x="737" y="173"/>
                    <a:pt x="742" y="187"/>
                  </a:cubicBezTo>
                  <a:cubicBezTo>
                    <a:pt x="767" y="183"/>
                    <a:pt x="772" y="198"/>
                    <a:pt x="776" y="214"/>
                  </a:cubicBezTo>
                  <a:cubicBezTo>
                    <a:pt x="781" y="217"/>
                    <a:pt x="786" y="213"/>
                    <a:pt x="790" y="216"/>
                  </a:cubicBezTo>
                  <a:cubicBezTo>
                    <a:pt x="797" y="230"/>
                    <a:pt x="801" y="240"/>
                    <a:pt x="813" y="249"/>
                  </a:cubicBezTo>
                  <a:cubicBezTo>
                    <a:pt x="833" y="239"/>
                    <a:pt x="838" y="256"/>
                    <a:pt x="849" y="266"/>
                  </a:cubicBezTo>
                  <a:cubicBezTo>
                    <a:pt x="862" y="277"/>
                    <a:pt x="879" y="285"/>
                    <a:pt x="888" y="300"/>
                  </a:cubicBezTo>
                  <a:cubicBezTo>
                    <a:pt x="894" y="297"/>
                    <a:pt x="901" y="292"/>
                    <a:pt x="909" y="294"/>
                  </a:cubicBezTo>
                  <a:cubicBezTo>
                    <a:pt x="923" y="296"/>
                    <a:pt x="927" y="324"/>
                    <a:pt x="943" y="327"/>
                  </a:cubicBezTo>
                  <a:cubicBezTo>
                    <a:pt x="950" y="329"/>
                    <a:pt x="958" y="323"/>
                    <a:pt x="967" y="322"/>
                  </a:cubicBezTo>
                  <a:cubicBezTo>
                    <a:pt x="984" y="321"/>
                    <a:pt x="1005" y="322"/>
                    <a:pt x="1026" y="325"/>
                  </a:cubicBezTo>
                  <a:cubicBezTo>
                    <a:pt x="1046" y="367"/>
                    <a:pt x="1076" y="400"/>
                    <a:pt x="1098" y="441"/>
                  </a:cubicBezTo>
                  <a:cubicBezTo>
                    <a:pt x="1098" y="444"/>
                    <a:pt x="1098" y="448"/>
                    <a:pt x="1098" y="451"/>
                  </a:cubicBezTo>
                  <a:cubicBezTo>
                    <a:pt x="1097" y="451"/>
                    <a:pt x="1097" y="451"/>
                    <a:pt x="1096" y="451"/>
                  </a:cubicBezTo>
                  <a:cubicBezTo>
                    <a:pt x="1087" y="474"/>
                    <a:pt x="1092" y="511"/>
                    <a:pt x="1080" y="534"/>
                  </a:cubicBezTo>
                  <a:cubicBezTo>
                    <a:pt x="1071" y="549"/>
                    <a:pt x="1045" y="556"/>
                    <a:pt x="1035" y="571"/>
                  </a:cubicBezTo>
                  <a:cubicBezTo>
                    <a:pt x="1031" y="577"/>
                    <a:pt x="1032" y="584"/>
                    <a:pt x="1029" y="589"/>
                  </a:cubicBezTo>
                  <a:cubicBezTo>
                    <a:pt x="1002" y="642"/>
                    <a:pt x="891" y="631"/>
                    <a:pt x="864" y="588"/>
                  </a:cubicBezTo>
                  <a:cubicBezTo>
                    <a:pt x="896" y="590"/>
                    <a:pt x="919" y="603"/>
                    <a:pt x="952" y="604"/>
                  </a:cubicBezTo>
                  <a:cubicBezTo>
                    <a:pt x="966" y="598"/>
                    <a:pt x="975" y="590"/>
                    <a:pt x="985" y="577"/>
                  </a:cubicBezTo>
                  <a:cubicBezTo>
                    <a:pt x="996" y="563"/>
                    <a:pt x="1012" y="535"/>
                    <a:pt x="1006" y="504"/>
                  </a:cubicBezTo>
                  <a:cubicBezTo>
                    <a:pt x="1004" y="493"/>
                    <a:pt x="981" y="465"/>
                    <a:pt x="973" y="456"/>
                  </a:cubicBezTo>
                  <a:cubicBezTo>
                    <a:pt x="954" y="435"/>
                    <a:pt x="932" y="408"/>
                    <a:pt x="900" y="403"/>
                  </a:cubicBezTo>
                  <a:cubicBezTo>
                    <a:pt x="890" y="401"/>
                    <a:pt x="877" y="404"/>
                    <a:pt x="864" y="404"/>
                  </a:cubicBezTo>
                  <a:cubicBezTo>
                    <a:pt x="851" y="404"/>
                    <a:pt x="836" y="402"/>
                    <a:pt x="828" y="405"/>
                  </a:cubicBezTo>
                  <a:cubicBezTo>
                    <a:pt x="822" y="407"/>
                    <a:pt x="821" y="414"/>
                    <a:pt x="816" y="414"/>
                  </a:cubicBezTo>
                  <a:cubicBezTo>
                    <a:pt x="788" y="407"/>
                    <a:pt x="761" y="382"/>
                    <a:pt x="730" y="388"/>
                  </a:cubicBezTo>
                  <a:cubicBezTo>
                    <a:pt x="724" y="390"/>
                    <a:pt x="720" y="396"/>
                    <a:pt x="714" y="397"/>
                  </a:cubicBezTo>
                  <a:cubicBezTo>
                    <a:pt x="707" y="398"/>
                    <a:pt x="700" y="395"/>
                    <a:pt x="693" y="397"/>
                  </a:cubicBezTo>
                  <a:cubicBezTo>
                    <a:pt x="685" y="398"/>
                    <a:pt x="680" y="407"/>
                    <a:pt x="673" y="409"/>
                  </a:cubicBezTo>
                  <a:cubicBezTo>
                    <a:pt x="666" y="410"/>
                    <a:pt x="659" y="406"/>
                    <a:pt x="652" y="409"/>
                  </a:cubicBezTo>
                  <a:cubicBezTo>
                    <a:pt x="637" y="415"/>
                    <a:pt x="637" y="434"/>
                    <a:pt x="632" y="446"/>
                  </a:cubicBezTo>
                  <a:cubicBezTo>
                    <a:pt x="622" y="448"/>
                    <a:pt x="608" y="454"/>
                    <a:pt x="603" y="464"/>
                  </a:cubicBezTo>
                  <a:cubicBezTo>
                    <a:pt x="602" y="467"/>
                    <a:pt x="603" y="474"/>
                    <a:pt x="601" y="481"/>
                  </a:cubicBezTo>
                  <a:cubicBezTo>
                    <a:pt x="596" y="500"/>
                    <a:pt x="582" y="519"/>
                    <a:pt x="590" y="541"/>
                  </a:cubicBezTo>
                  <a:cubicBezTo>
                    <a:pt x="596" y="559"/>
                    <a:pt x="614" y="565"/>
                    <a:pt x="620" y="582"/>
                  </a:cubicBezTo>
                  <a:cubicBezTo>
                    <a:pt x="599" y="592"/>
                    <a:pt x="572" y="606"/>
                    <a:pt x="579" y="637"/>
                  </a:cubicBezTo>
                  <a:cubicBezTo>
                    <a:pt x="602" y="658"/>
                    <a:pt x="637" y="628"/>
                    <a:pt x="660" y="626"/>
                  </a:cubicBezTo>
                  <a:cubicBezTo>
                    <a:pt x="657" y="699"/>
                    <a:pt x="668" y="760"/>
                    <a:pt x="681" y="819"/>
                  </a:cubicBezTo>
                  <a:cubicBezTo>
                    <a:pt x="457" y="819"/>
                    <a:pt x="233" y="819"/>
                    <a:pt x="9" y="819"/>
                  </a:cubicBezTo>
                  <a:cubicBezTo>
                    <a:pt x="17" y="776"/>
                    <a:pt x="28" y="722"/>
                    <a:pt x="10" y="682"/>
                  </a:cubicBezTo>
                  <a:cubicBezTo>
                    <a:pt x="5" y="683"/>
                    <a:pt x="2" y="685"/>
                    <a:pt x="0" y="687"/>
                  </a:cubicBezTo>
                  <a:cubicBezTo>
                    <a:pt x="3" y="681"/>
                    <a:pt x="0" y="669"/>
                    <a:pt x="2" y="661"/>
                  </a:cubicBezTo>
                  <a:cubicBezTo>
                    <a:pt x="3" y="656"/>
                    <a:pt x="16" y="644"/>
                    <a:pt x="22" y="637"/>
                  </a:cubicBezTo>
                  <a:cubicBezTo>
                    <a:pt x="30" y="629"/>
                    <a:pt x="38" y="621"/>
                    <a:pt x="44" y="615"/>
                  </a:cubicBezTo>
                  <a:cubicBezTo>
                    <a:pt x="58" y="601"/>
                    <a:pt x="75" y="585"/>
                    <a:pt x="86" y="571"/>
                  </a:cubicBezTo>
                  <a:cubicBezTo>
                    <a:pt x="96" y="558"/>
                    <a:pt x="106" y="542"/>
                    <a:pt x="108" y="523"/>
                  </a:cubicBezTo>
                  <a:cubicBezTo>
                    <a:pt x="109" y="512"/>
                    <a:pt x="104" y="503"/>
                    <a:pt x="106" y="493"/>
                  </a:cubicBezTo>
                  <a:cubicBezTo>
                    <a:pt x="108" y="485"/>
                    <a:pt x="115" y="480"/>
                    <a:pt x="118" y="472"/>
                  </a:cubicBezTo>
                  <a:cubicBezTo>
                    <a:pt x="127" y="453"/>
                    <a:pt x="125" y="431"/>
                    <a:pt x="132" y="409"/>
                  </a:cubicBezTo>
                  <a:cubicBezTo>
                    <a:pt x="137" y="389"/>
                    <a:pt x="152" y="367"/>
                    <a:pt x="160" y="345"/>
                  </a:cubicBezTo>
                  <a:cubicBezTo>
                    <a:pt x="185" y="281"/>
                    <a:pt x="214" y="208"/>
                    <a:pt x="237" y="147"/>
                  </a:cubicBezTo>
                  <a:cubicBezTo>
                    <a:pt x="286" y="219"/>
                    <a:pt x="332" y="294"/>
                    <a:pt x="380" y="367"/>
                  </a:cubicBezTo>
                  <a:cubicBezTo>
                    <a:pt x="388" y="251"/>
                    <a:pt x="400" y="126"/>
                    <a:pt x="406" y="15"/>
                  </a:cubicBezTo>
                  <a:cubicBezTo>
                    <a:pt x="406" y="6"/>
                    <a:pt x="419" y="10"/>
                    <a:pt x="418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14713" name="Freeform 39"/>
            <p:cNvSpPr>
              <a:spLocks/>
            </p:cNvSpPr>
            <p:nvPr/>
          </p:nvSpPr>
          <p:spPr bwMode="gray">
            <a:xfrm>
              <a:off x="2968" y="1098"/>
              <a:ext cx="892" cy="1206"/>
            </a:xfrm>
            <a:custGeom>
              <a:avLst/>
              <a:gdLst>
                <a:gd name="T0" fmla="*/ 1973 w 482"/>
                <a:gd name="T1" fmla="*/ 0 h 652"/>
                <a:gd name="T2" fmla="*/ 2065 w 482"/>
                <a:gd name="T3" fmla="*/ 81 h 652"/>
                <a:gd name="T4" fmla="*/ 2167 w 482"/>
                <a:gd name="T5" fmla="*/ 126 h 652"/>
                <a:gd name="T6" fmla="*/ 2282 w 482"/>
                <a:gd name="T7" fmla="*/ 170 h 652"/>
                <a:gd name="T8" fmla="*/ 2174 w 482"/>
                <a:gd name="T9" fmla="*/ 209 h 652"/>
                <a:gd name="T10" fmla="*/ 2236 w 482"/>
                <a:gd name="T11" fmla="*/ 216 h 652"/>
                <a:gd name="T12" fmla="*/ 2282 w 482"/>
                <a:gd name="T13" fmla="*/ 274 h 652"/>
                <a:gd name="T14" fmla="*/ 2326 w 482"/>
                <a:gd name="T15" fmla="*/ 290 h 652"/>
                <a:gd name="T16" fmla="*/ 2556 w 482"/>
                <a:gd name="T17" fmla="*/ 366 h 652"/>
                <a:gd name="T18" fmla="*/ 2541 w 482"/>
                <a:gd name="T19" fmla="*/ 400 h 652"/>
                <a:gd name="T20" fmla="*/ 2585 w 482"/>
                <a:gd name="T21" fmla="*/ 403 h 652"/>
                <a:gd name="T22" fmla="*/ 2863 w 482"/>
                <a:gd name="T23" fmla="*/ 612 h 652"/>
                <a:gd name="T24" fmla="*/ 2928 w 482"/>
                <a:gd name="T25" fmla="*/ 784 h 652"/>
                <a:gd name="T26" fmla="*/ 2972 w 482"/>
                <a:gd name="T27" fmla="*/ 1034 h 652"/>
                <a:gd name="T28" fmla="*/ 2987 w 482"/>
                <a:gd name="T29" fmla="*/ 1088 h 652"/>
                <a:gd name="T30" fmla="*/ 3055 w 482"/>
                <a:gd name="T31" fmla="*/ 1191 h 652"/>
                <a:gd name="T32" fmla="*/ 3017 w 482"/>
                <a:gd name="T33" fmla="*/ 1328 h 652"/>
                <a:gd name="T34" fmla="*/ 2987 w 482"/>
                <a:gd name="T35" fmla="*/ 1430 h 652"/>
                <a:gd name="T36" fmla="*/ 2922 w 482"/>
                <a:gd name="T37" fmla="*/ 1602 h 652"/>
                <a:gd name="T38" fmla="*/ 2757 w 482"/>
                <a:gd name="T39" fmla="*/ 2360 h 652"/>
                <a:gd name="T40" fmla="*/ 2415 w 482"/>
                <a:gd name="T41" fmla="*/ 3346 h 652"/>
                <a:gd name="T42" fmla="*/ 2021 w 482"/>
                <a:gd name="T43" fmla="*/ 3760 h 652"/>
                <a:gd name="T44" fmla="*/ 1571 w 482"/>
                <a:gd name="T45" fmla="*/ 3918 h 652"/>
                <a:gd name="T46" fmla="*/ 1072 w 482"/>
                <a:gd name="T47" fmla="*/ 3568 h 652"/>
                <a:gd name="T48" fmla="*/ 873 w 482"/>
                <a:gd name="T49" fmla="*/ 4127 h 652"/>
                <a:gd name="T50" fmla="*/ 89 w 482"/>
                <a:gd name="T51" fmla="*/ 3962 h 652"/>
                <a:gd name="T52" fmla="*/ 0 w 482"/>
                <a:gd name="T53" fmla="*/ 3076 h 652"/>
                <a:gd name="T54" fmla="*/ 411 w 482"/>
                <a:gd name="T55" fmla="*/ 2125 h 652"/>
                <a:gd name="T56" fmla="*/ 648 w 482"/>
                <a:gd name="T57" fmla="*/ 1787 h 652"/>
                <a:gd name="T58" fmla="*/ 648 w 482"/>
                <a:gd name="T59" fmla="*/ 1354 h 652"/>
                <a:gd name="T60" fmla="*/ 620 w 482"/>
                <a:gd name="T61" fmla="*/ 1265 h 652"/>
                <a:gd name="T62" fmla="*/ 603 w 482"/>
                <a:gd name="T63" fmla="*/ 1197 h 652"/>
                <a:gd name="T64" fmla="*/ 609 w 482"/>
                <a:gd name="T65" fmla="*/ 1102 h 652"/>
                <a:gd name="T66" fmla="*/ 692 w 482"/>
                <a:gd name="T67" fmla="*/ 910 h 652"/>
                <a:gd name="T68" fmla="*/ 744 w 482"/>
                <a:gd name="T69" fmla="*/ 745 h 652"/>
                <a:gd name="T70" fmla="*/ 744 w 482"/>
                <a:gd name="T71" fmla="*/ 736 h 652"/>
                <a:gd name="T72" fmla="*/ 812 w 482"/>
                <a:gd name="T73" fmla="*/ 671 h 652"/>
                <a:gd name="T74" fmla="*/ 781 w 482"/>
                <a:gd name="T75" fmla="*/ 609 h 652"/>
                <a:gd name="T76" fmla="*/ 857 w 482"/>
                <a:gd name="T77" fmla="*/ 551 h 652"/>
                <a:gd name="T78" fmla="*/ 812 w 482"/>
                <a:gd name="T79" fmla="*/ 468 h 652"/>
                <a:gd name="T80" fmla="*/ 1007 w 482"/>
                <a:gd name="T81" fmla="*/ 462 h 652"/>
                <a:gd name="T82" fmla="*/ 1079 w 482"/>
                <a:gd name="T83" fmla="*/ 462 h 652"/>
                <a:gd name="T84" fmla="*/ 931 w 482"/>
                <a:gd name="T85" fmla="*/ 314 h 652"/>
                <a:gd name="T86" fmla="*/ 1007 w 482"/>
                <a:gd name="T87" fmla="*/ 305 h 652"/>
                <a:gd name="T88" fmla="*/ 1192 w 482"/>
                <a:gd name="T89" fmla="*/ 246 h 652"/>
                <a:gd name="T90" fmla="*/ 1171 w 482"/>
                <a:gd name="T91" fmla="*/ 141 h 652"/>
                <a:gd name="T92" fmla="*/ 1332 w 482"/>
                <a:gd name="T93" fmla="*/ 165 h 652"/>
                <a:gd name="T94" fmla="*/ 1342 w 482"/>
                <a:gd name="T95" fmla="*/ 37 h 652"/>
                <a:gd name="T96" fmla="*/ 1364 w 482"/>
                <a:gd name="T97" fmla="*/ 120 h 652"/>
                <a:gd name="T98" fmla="*/ 1414 w 482"/>
                <a:gd name="T99" fmla="*/ 202 h 652"/>
                <a:gd name="T100" fmla="*/ 1377 w 482"/>
                <a:gd name="T101" fmla="*/ 44 h 652"/>
                <a:gd name="T102" fmla="*/ 1445 w 482"/>
                <a:gd name="T103" fmla="*/ 81 h 652"/>
                <a:gd name="T104" fmla="*/ 1462 w 482"/>
                <a:gd name="T105" fmla="*/ 102 h 652"/>
                <a:gd name="T106" fmla="*/ 1527 w 482"/>
                <a:gd name="T107" fmla="*/ 229 h 652"/>
                <a:gd name="T108" fmla="*/ 1719 w 482"/>
                <a:gd name="T109" fmla="*/ 61 h 652"/>
                <a:gd name="T110" fmla="*/ 1751 w 482"/>
                <a:gd name="T111" fmla="*/ 57 h 652"/>
                <a:gd name="T112" fmla="*/ 1767 w 482"/>
                <a:gd name="T113" fmla="*/ 89 h 652"/>
                <a:gd name="T114" fmla="*/ 1884 w 482"/>
                <a:gd name="T115" fmla="*/ 96 h 652"/>
                <a:gd name="T116" fmla="*/ 1960 w 482"/>
                <a:gd name="T117" fmla="*/ 0 h 65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2"/>
                <a:gd name="T178" fmla="*/ 0 h 652"/>
                <a:gd name="T179" fmla="*/ 482 w 482"/>
                <a:gd name="T180" fmla="*/ 652 h 65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2" h="652">
                  <a:moveTo>
                    <a:pt x="309" y="0"/>
                  </a:moveTo>
                  <a:cubicBezTo>
                    <a:pt x="310" y="0"/>
                    <a:pt x="310" y="0"/>
                    <a:pt x="311" y="0"/>
                  </a:cubicBezTo>
                  <a:cubicBezTo>
                    <a:pt x="317" y="6"/>
                    <a:pt x="324" y="7"/>
                    <a:pt x="326" y="19"/>
                  </a:cubicBezTo>
                  <a:cubicBezTo>
                    <a:pt x="330" y="18"/>
                    <a:pt x="325" y="15"/>
                    <a:pt x="326" y="13"/>
                  </a:cubicBezTo>
                  <a:cubicBezTo>
                    <a:pt x="330" y="15"/>
                    <a:pt x="328" y="23"/>
                    <a:pt x="329" y="28"/>
                  </a:cubicBezTo>
                  <a:cubicBezTo>
                    <a:pt x="333" y="25"/>
                    <a:pt x="338" y="24"/>
                    <a:pt x="342" y="20"/>
                  </a:cubicBezTo>
                  <a:cubicBezTo>
                    <a:pt x="354" y="26"/>
                    <a:pt x="367" y="14"/>
                    <a:pt x="379" y="22"/>
                  </a:cubicBezTo>
                  <a:cubicBezTo>
                    <a:pt x="373" y="27"/>
                    <a:pt x="361" y="18"/>
                    <a:pt x="360" y="27"/>
                  </a:cubicBezTo>
                  <a:cubicBezTo>
                    <a:pt x="358" y="27"/>
                    <a:pt x="357" y="26"/>
                    <a:pt x="357" y="24"/>
                  </a:cubicBezTo>
                  <a:cubicBezTo>
                    <a:pt x="353" y="26"/>
                    <a:pt x="346" y="27"/>
                    <a:pt x="343" y="33"/>
                  </a:cubicBezTo>
                  <a:cubicBezTo>
                    <a:pt x="343" y="36"/>
                    <a:pt x="348" y="33"/>
                    <a:pt x="347" y="31"/>
                  </a:cubicBezTo>
                  <a:cubicBezTo>
                    <a:pt x="348" y="34"/>
                    <a:pt x="346" y="37"/>
                    <a:pt x="353" y="34"/>
                  </a:cubicBezTo>
                  <a:cubicBezTo>
                    <a:pt x="351" y="38"/>
                    <a:pt x="351" y="39"/>
                    <a:pt x="353" y="43"/>
                  </a:cubicBezTo>
                  <a:cubicBezTo>
                    <a:pt x="354" y="39"/>
                    <a:pt x="358" y="41"/>
                    <a:pt x="360" y="43"/>
                  </a:cubicBezTo>
                  <a:cubicBezTo>
                    <a:pt x="360" y="44"/>
                    <a:pt x="358" y="44"/>
                    <a:pt x="356" y="44"/>
                  </a:cubicBezTo>
                  <a:cubicBezTo>
                    <a:pt x="360" y="45"/>
                    <a:pt x="363" y="51"/>
                    <a:pt x="367" y="46"/>
                  </a:cubicBezTo>
                  <a:cubicBezTo>
                    <a:pt x="372" y="51"/>
                    <a:pt x="381" y="56"/>
                    <a:pt x="386" y="51"/>
                  </a:cubicBezTo>
                  <a:cubicBezTo>
                    <a:pt x="390" y="57"/>
                    <a:pt x="397" y="54"/>
                    <a:pt x="403" y="58"/>
                  </a:cubicBezTo>
                  <a:cubicBezTo>
                    <a:pt x="401" y="62"/>
                    <a:pt x="396" y="57"/>
                    <a:pt x="395" y="60"/>
                  </a:cubicBezTo>
                  <a:cubicBezTo>
                    <a:pt x="394" y="63"/>
                    <a:pt x="398" y="62"/>
                    <a:pt x="401" y="63"/>
                  </a:cubicBezTo>
                  <a:cubicBezTo>
                    <a:pt x="400" y="65"/>
                    <a:pt x="398" y="64"/>
                    <a:pt x="397" y="64"/>
                  </a:cubicBezTo>
                  <a:cubicBezTo>
                    <a:pt x="399" y="66"/>
                    <a:pt x="407" y="69"/>
                    <a:pt x="408" y="64"/>
                  </a:cubicBezTo>
                  <a:cubicBezTo>
                    <a:pt x="405" y="74"/>
                    <a:pt x="417" y="84"/>
                    <a:pt x="429" y="79"/>
                  </a:cubicBezTo>
                  <a:cubicBezTo>
                    <a:pt x="431" y="89"/>
                    <a:pt x="444" y="92"/>
                    <a:pt x="452" y="97"/>
                  </a:cubicBezTo>
                  <a:cubicBezTo>
                    <a:pt x="452" y="100"/>
                    <a:pt x="448" y="97"/>
                    <a:pt x="447" y="97"/>
                  </a:cubicBezTo>
                  <a:cubicBezTo>
                    <a:pt x="444" y="105"/>
                    <a:pt x="450" y="123"/>
                    <a:pt x="462" y="124"/>
                  </a:cubicBezTo>
                  <a:cubicBezTo>
                    <a:pt x="459" y="127"/>
                    <a:pt x="461" y="128"/>
                    <a:pt x="463" y="129"/>
                  </a:cubicBezTo>
                  <a:cubicBezTo>
                    <a:pt x="457" y="141"/>
                    <a:pt x="476" y="149"/>
                    <a:pt x="469" y="163"/>
                  </a:cubicBezTo>
                  <a:cubicBezTo>
                    <a:pt x="473" y="165"/>
                    <a:pt x="473" y="170"/>
                    <a:pt x="479" y="171"/>
                  </a:cubicBezTo>
                  <a:cubicBezTo>
                    <a:pt x="476" y="174"/>
                    <a:pt x="474" y="173"/>
                    <a:pt x="471" y="172"/>
                  </a:cubicBezTo>
                  <a:cubicBezTo>
                    <a:pt x="470" y="183"/>
                    <a:pt x="476" y="184"/>
                    <a:pt x="482" y="187"/>
                  </a:cubicBezTo>
                  <a:cubicBezTo>
                    <a:pt x="482" y="187"/>
                    <a:pt x="482" y="188"/>
                    <a:pt x="482" y="188"/>
                  </a:cubicBezTo>
                  <a:cubicBezTo>
                    <a:pt x="479" y="186"/>
                    <a:pt x="475" y="185"/>
                    <a:pt x="471" y="187"/>
                  </a:cubicBezTo>
                  <a:cubicBezTo>
                    <a:pt x="470" y="194"/>
                    <a:pt x="474" y="201"/>
                    <a:pt x="476" y="210"/>
                  </a:cubicBezTo>
                  <a:cubicBezTo>
                    <a:pt x="473" y="207"/>
                    <a:pt x="474" y="217"/>
                    <a:pt x="471" y="219"/>
                  </a:cubicBezTo>
                  <a:cubicBezTo>
                    <a:pt x="475" y="219"/>
                    <a:pt x="472" y="224"/>
                    <a:pt x="471" y="226"/>
                  </a:cubicBezTo>
                  <a:cubicBezTo>
                    <a:pt x="470" y="244"/>
                    <a:pt x="469" y="266"/>
                    <a:pt x="462" y="277"/>
                  </a:cubicBezTo>
                  <a:cubicBezTo>
                    <a:pt x="461" y="269"/>
                    <a:pt x="463" y="258"/>
                    <a:pt x="461" y="253"/>
                  </a:cubicBezTo>
                  <a:cubicBezTo>
                    <a:pt x="462" y="282"/>
                    <a:pt x="444" y="321"/>
                    <a:pt x="452" y="357"/>
                  </a:cubicBezTo>
                  <a:cubicBezTo>
                    <a:pt x="449" y="366"/>
                    <a:pt x="438" y="365"/>
                    <a:pt x="435" y="373"/>
                  </a:cubicBezTo>
                  <a:cubicBezTo>
                    <a:pt x="434" y="376"/>
                    <a:pt x="436" y="384"/>
                    <a:pt x="435" y="388"/>
                  </a:cubicBezTo>
                  <a:cubicBezTo>
                    <a:pt x="429" y="442"/>
                    <a:pt x="407" y="490"/>
                    <a:pt x="381" y="529"/>
                  </a:cubicBezTo>
                  <a:cubicBezTo>
                    <a:pt x="372" y="543"/>
                    <a:pt x="361" y="557"/>
                    <a:pt x="357" y="576"/>
                  </a:cubicBezTo>
                  <a:cubicBezTo>
                    <a:pt x="346" y="586"/>
                    <a:pt x="338" y="591"/>
                    <a:pt x="319" y="594"/>
                  </a:cubicBezTo>
                  <a:cubicBezTo>
                    <a:pt x="312" y="595"/>
                    <a:pt x="303" y="593"/>
                    <a:pt x="296" y="595"/>
                  </a:cubicBezTo>
                  <a:cubicBezTo>
                    <a:pt x="282" y="598"/>
                    <a:pt x="272" y="622"/>
                    <a:pt x="248" y="619"/>
                  </a:cubicBezTo>
                  <a:cubicBezTo>
                    <a:pt x="242" y="618"/>
                    <a:pt x="232" y="608"/>
                    <a:pt x="225" y="603"/>
                  </a:cubicBezTo>
                  <a:cubicBezTo>
                    <a:pt x="206" y="590"/>
                    <a:pt x="189" y="576"/>
                    <a:pt x="169" y="564"/>
                  </a:cubicBezTo>
                  <a:cubicBezTo>
                    <a:pt x="166" y="562"/>
                    <a:pt x="162" y="558"/>
                    <a:pt x="158" y="560"/>
                  </a:cubicBezTo>
                  <a:cubicBezTo>
                    <a:pt x="157" y="597"/>
                    <a:pt x="146" y="623"/>
                    <a:pt x="138" y="652"/>
                  </a:cubicBezTo>
                  <a:cubicBezTo>
                    <a:pt x="137" y="652"/>
                    <a:pt x="136" y="652"/>
                    <a:pt x="135" y="652"/>
                  </a:cubicBezTo>
                  <a:cubicBezTo>
                    <a:pt x="106" y="634"/>
                    <a:pt x="57" y="624"/>
                    <a:pt x="14" y="626"/>
                  </a:cubicBezTo>
                  <a:cubicBezTo>
                    <a:pt x="20" y="582"/>
                    <a:pt x="8" y="542"/>
                    <a:pt x="0" y="502"/>
                  </a:cubicBezTo>
                  <a:cubicBezTo>
                    <a:pt x="0" y="497"/>
                    <a:pt x="0" y="491"/>
                    <a:pt x="0" y="486"/>
                  </a:cubicBezTo>
                  <a:cubicBezTo>
                    <a:pt x="25" y="450"/>
                    <a:pt x="45" y="409"/>
                    <a:pt x="73" y="376"/>
                  </a:cubicBezTo>
                  <a:cubicBezTo>
                    <a:pt x="71" y="362"/>
                    <a:pt x="65" y="351"/>
                    <a:pt x="65" y="336"/>
                  </a:cubicBezTo>
                  <a:cubicBezTo>
                    <a:pt x="72" y="325"/>
                    <a:pt x="82" y="316"/>
                    <a:pt x="92" y="308"/>
                  </a:cubicBezTo>
                  <a:cubicBezTo>
                    <a:pt x="91" y="298"/>
                    <a:pt x="100" y="291"/>
                    <a:pt x="102" y="282"/>
                  </a:cubicBezTo>
                  <a:cubicBezTo>
                    <a:pt x="104" y="269"/>
                    <a:pt x="94" y="257"/>
                    <a:pt x="101" y="247"/>
                  </a:cubicBezTo>
                  <a:cubicBezTo>
                    <a:pt x="98" y="237"/>
                    <a:pt x="100" y="221"/>
                    <a:pt x="102" y="214"/>
                  </a:cubicBezTo>
                  <a:cubicBezTo>
                    <a:pt x="102" y="213"/>
                    <a:pt x="98" y="210"/>
                    <a:pt x="98" y="213"/>
                  </a:cubicBezTo>
                  <a:cubicBezTo>
                    <a:pt x="97" y="210"/>
                    <a:pt x="102" y="205"/>
                    <a:pt x="98" y="200"/>
                  </a:cubicBezTo>
                  <a:cubicBezTo>
                    <a:pt x="102" y="200"/>
                    <a:pt x="103" y="197"/>
                    <a:pt x="103" y="193"/>
                  </a:cubicBezTo>
                  <a:cubicBezTo>
                    <a:pt x="100" y="191"/>
                    <a:pt x="97" y="191"/>
                    <a:pt x="95" y="189"/>
                  </a:cubicBezTo>
                  <a:cubicBezTo>
                    <a:pt x="95" y="186"/>
                    <a:pt x="99" y="186"/>
                    <a:pt x="99" y="183"/>
                  </a:cubicBezTo>
                  <a:cubicBezTo>
                    <a:pt x="97" y="179"/>
                    <a:pt x="98" y="178"/>
                    <a:pt x="96" y="174"/>
                  </a:cubicBezTo>
                  <a:cubicBezTo>
                    <a:pt x="104" y="170"/>
                    <a:pt x="110" y="154"/>
                    <a:pt x="105" y="147"/>
                  </a:cubicBezTo>
                  <a:cubicBezTo>
                    <a:pt x="105" y="144"/>
                    <a:pt x="108" y="145"/>
                    <a:pt x="109" y="144"/>
                  </a:cubicBezTo>
                  <a:cubicBezTo>
                    <a:pt x="109" y="142"/>
                    <a:pt x="106" y="143"/>
                    <a:pt x="104" y="142"/>
                  </a:cubicBezTo>
                  <a:cubicBezTo>
                    <a:pt x="107" y="132"/>
                    <a:pt x="116" y="127"/>
                    <a:pt x="117" y="118"/>
                  </a:cubicBezTo>
                  <a:cubicBezTo>
                    <a:pt x="120" y="117"/>
                    <a:pt x="126" y="119"/>
                    <a:pt x="127" y="115"/>
                  </a:cubicBezTo>
                  <a:cubicBezTo>
                    <a:pt x="127" y="109"/>
                    <a:pt x="111" y="116"/>
                    <a:pt x="117" y="116"/>
                  </a:cubicBezTo>
                  <a:cubicBezTo>
                    <a:pt x="117" y="118"/>
                    <a:pt x="110" y="117"/>
                    <a:pt x="110" y="114"/>
                  </a:cubicBezTo>
                  <a:cubicBezTo>
                    <a:pt x="117" y="112"/>
                    <a:pt x="123" y="110"/>
                    <a:pt x="128" y="106"/>
                  </a:cubicBezTo>
                  <a:cubicBezTo>
                    <a:pt x="127" y="104"/>
                    <a:pt x="121" y="106"/>
                    <a:pt x="119" y="105"/>
                  </a:cubicBezTo>
                  <a:cubicBezTo>
                    <a:pt x="123" y="101"/>
                    <a:pt x="119" y="102"/>
                    <a:pt x="123" y="96"/>
                  </a:cubicBezTo>
                  <a:cubicBezTo>
                    <a:pt x="123" y="92"/>
                    <a:pt x="117" y="95"/>
                    <a:pt x="116" y="92"/>
                  </a:cubicBezTo>
                  <a:cubicBezTo>
                    <a:pt x="118" y="86"/>
                    <a:pt x="129" y="91"/>
                    <a:pt x="135" y="87"/>
                  </a:cubicBezTo>
                  <a:cubicBezTo>
                    <a:pt x="131" y="85"/>
                    <a:pt x="132" y="84"/>
                    <a:pt x="137" y="82"/>
                  </a:cubicBezTo>
                  <a:cubicBezTo>
                    <a:pt x="130" y="81"/>
                    <a:pt x="136" y="77"/>
                    <a:pt x="128" y="74"/>
                  </a:cubicBezTo>
                  <a:cubicBezTo>
                    <a:pt x="138" y="78"/>
                    <a:pt x="150" y="71"/>
                    <a:pt x="157" y="78"/>
                  </a:cubicBezTo>
                  <a:cubicBezTo>
                    <a:pt x="159" y="77"/>
                    <a:pt x="159" y="75"/>
                    <a:pt x="159" y="73"/>
                  </a:cubicBezTo>
                  <a:cubicBezTo>
                    <a:pt x="162" y="74"/>
                    <a:pt x="165" y="76"/>
                    <a:pt x="168" y="78"/>
                  </a:cubicBezTo>
                  <a:cubicBezTo>
                    <a:pt x="170" y="77"/>
                    <a:pt x="168" y="74"/>
                    <a:pt x="170" y="73"/>
                  </a:cubicBezTo>
                  <a:cubicBezTo>
                    <a:pt x="162" y="65"/>
                    <a:pt x="156" y="56"/>
                    <a:pt x="141" y="55"/>
                  </a:cubicBezTo>
                  <a:cubicBezTo>
                    <a:pt x="142" y="52"/>
                    <a:pt x="149" y="55"/>
                    <a:pt x="147" y="50"/>
                  </a:cubicBezTo>
                  <a:cubicBezTo>
                    <a:pt x="151" y="54"/>
                    <a:pt x="157" y="51"/>
                    <a:pt x="163" y="51"/>
                  </a:cubicBezTo>
                  <a:cubicBezTo>
                    <a:pt x="163" y="48"/>
                    <a:pt x="157" y="52"/>
                    <a:pt x="159" y="48"/>
                  </a:cubicBezTo>
                  <a:cubicBezTo>
                    <a:pt x="170" y="52"/>
                    <a:pt x="182" y="53"/>
                    <a:pt x="185" y="58"/>
                  </a:cubicBezTo>
                  <a:cubicBezTo>
                    <a:pt x="188" y="55"/>
                    <a:pt x="195" y="42"/>
                    <a:pt x="188" y="39"/>
                  </a:cubicBezTo>
                  <a:cubicBezTo>
                    <a:pt x="194" y="40"/>
                    <a:pt x="197" y="31"/>
                    <a:pt x="199" y="28"/>
                  </a:cubicBezTo>
                  <a:cubicBezTo>
                    <a:pt x="194" y="26"/>
                    <a:pt x="191" y="20"/>
                    <a:pt x="185" y="22"/>
                  </a:cubicBezTo>
                  <a:cubicBezTo>
                    <a:pt x="185" y="21"/>
                    <a:pt x="186" y="20"/>
                    <a:pt x="186" y="18"/>
                  </a:cubicBezTo>
                  <a:cubicBezTo>
                    <a:pt x="195" y="19"/>
                    <a:pt x="202" y="23"/>
                    <a:pt x="210" y="26"/>
                  </a:cubicBezTo>
                  <a:cubicBezTo>
                    <a:pt x="211" y="21"/>
                    <a:pt x="207" y="22"/>
                    <a:pt x="207" y="19"/>
                  </a:cubicBezTo>
                  <a:cubicBezTo>
                    <a:pt x="213" y="16"/>
                    <a:pt x="211" y="11"/>
                    <a:pt x="212" y="6"/>
                  </a:cubicBezTo>
                  <a:cubicBezTo>
                    <a:pt x="218" y="11"/>
                    <a:pt x="211" y="15"/>
                    <a:pt x="212" y="22"/>
                  </a:cubicBezTo>
                  <a:cubicBezTo>
                    <a:pt x="213" y="22"/>
                    <a:pt x="214" y="20"/>
                    <a:pt x="215" y="19"/>
                  </a:cubicBezTo>
                  <a:cubicBezTo>
                    <a:pt x="218" y="25"/>
                    <a:pt x="213" y="31"/>
                    <a:pt x="218" y="34"/>
                  </a:cubicBezTo>
                  <a:cubicBezTo>
                    <a:pt x="220" y="34"/>
                    <a:pt x="219" y="31"/>
                    <a:pt x="223" y="32"/>
                  </a:cubicBezTo>
                  <a:cubicBezTo>
                    <a:pt x="223" y="25"/>
                    <a:pt x="221" y="14"/>
                    <a:pt x="217" y="15"/>
                  </a:cubicBezTo>
                  <a:cubicBezTo>
                    <a:pt x="213" y="13"/>
                    <a:pt x="218" y="10"/>
                    <a:pt x="217" y="7"/>
                  </a:cubicBezTo>
                  <a:cubicBezTo>
                    <a:pt x="220" y="9"/>
                    <a:pt x="221" y="12"/>
                    <a:pt x="223" y="15"/>
                  </a:cubicBezTo>
                  <a:cubicBezTo>
                    <a:pt x="225" y="15"/>
                    <a:pt x="224" y="11"/>
                    <a:pt x="228" y="13"/>
                  </a:cubicBezTo>
                  <a:cubicBezTo>
                    <a:pt x="228" y="16"/>
                    <a:pt x="228" y="19"/>
                    <a:pt x="228" y="22"/>
                  </a:cubicBezTo>
                  <a:cubicBezTo>
                    <a:pt x="231" y="23"/>
                    <a:pt x="226" y="15"/>
                    <a:pt x="231" y="16"/>
                  </a:cubicBezTo>
                  <a:cubicBezTo>
                    <a:pt x="233" y="26"/>
                    <a:pt x="237" y="29"/>
                    <a:pt x="239" y="37"/>
                  </a:cubicBezTo>
                  <a:cubicBezTo>
                    <a:pt x="240" y="36"/>
                    <a:pt x="240" y="33"/>
                    <a:pt x="241" y="36"/>
                  </a:cubicBezTo>
                  <a:cubicBezTo>
                    <a:pt x="244" y="23"/>
                    <a:pt x="258" y="20"/>
                    <a:pt x="264" y="9"/>
                  </a:cubicBezTo>
                  <a:cubicBezTo>
                    <a:pt x="266" y="14"/>
                    <a:pt x="266" y="11"/>
                    <a:pt x="271" y="10"/>
                  </a:cubicBezTo>
                  <a:cubicBezTo>
                    <a:pt x="266" y="14"/>
                    <a:pt x="263" y="20"/>
                    <a:pt x="261" y="26"/>
                  </a:cubicBezTo>
                  <a:cubicBezTo>
                    <a:pt x="266" y="25"/>
                    <a:pt x="278" y="16"/>
                    <a:pt x="276" y="9"/>
                  </a:cubicBezTo>
                  <a:cubicBezTo>
                    <a:pt x="278" y="9"/>
                    <a:pt x="280" y="9"/>
                    <a:pt x="282" y="9"/>
                  </a:cubicBezTo>
                  <a:cubicBezTo>
                    <a:pt x="281" y="11"/>
                    <a:pt x="278" y="10"/>
                    <a:pt x="279" y="14"/>
                  </a:cubicBezTo>
                  <a:cubicBezTo>
                    <a:pt x="285" y="16"/>
                    <a:pt x="283" y="10"/>
                    <a:pt x="285" y="8"/>
                  </a:cubicBezTo>
                  <a:cubicBezTo>
                    <a:pt x="290" y="11"/>
                    <a:pt x="286" y="15"/>
                    <a:pt x="297" y="15"/>
                  </a:cubicBezTo>
                  <a:cubicBezTo>
                    <a:pt x="302" y="11"/>
                    <a:pt x="309" y="10"/>
                    <a:pt x="312" y="3"/>
                  </a:cubicBezTo>
                  <a:cubicBezTo>
                    <a:pt x="311" y="2"/>
                    <a:pt x="309" y="2"/>
                    <a:pt x="309" y="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85064" name="Freeform 40"/>
            <p:cNvSpPr>
              <a:spLocks/>
            </p:cNvSpPr>
            <p:nvPr/>
          </p:nvSpPr>
          <p:spPr bwMode="gray">
            <a:xfrm>
              <a:off x="3196" y="2152"/>
              <a:ext cx="675" cy="1022"/>
            </a:xfrm>
            <a:custGeom>
              <a:avLst/>
              <a:gdLst/>
              <a:ahLst/>
              <a:cxnLst>
                <a:cxn ang="0">
                  <a:pos x="234" y="0"/>
                </a:cxn>
                <a:cxn ang="0">
                  <a:pos x="236" y="0"/>
                </a:cxn>
                <a:cxn ang="0">
                  <a:pos x="346" y="118"/>
                </a:cxn>
                <a:cxn ang="0">
                  <a:pos x="314" y="135"/>
                </a:cxn>
                <a:cxn ang="0">
                  <a:pos x="365" y="165"/>
                </a:cxn>
                <a:cxn ang="0">
                  <a:pos x="365" y="168"/>
                </a:cxn>
                <a:cxn ang="0">
                  <a:pos x="280" y="348"/>
                </a:cxn>
                <a:cxn ang="0">
                  <a:pos x="210" y="476"/>
                </a:cxn>
                <a:cxn ang="0">
                  <a:pos x="189" y="553"/>
                </a:cxn>
                <a:cxn ang="0">
                  <a:pos x="188" y="553"/>
                </a:cxn>
                <a:cxn ang="0">
                  <a:pos x="186" y="481"/>
                </a:cxn>
                <a:cxn ang="0">
                  <a:pos x="143" y="427"/>
                </a:cxn>
                <a:cxn ang="0">
                  <a:pos x="0" y="278"/>
                </a:cxn>
                <a:cxn ang="0">
                  <a:pos x="0" y="276"/>
                </a:cxn>
                <a:cxn ang="0">
                  <a:pos x="53" y="148"/>
                </a:cxn>
                <a:cxn ang="0">
                  <a:pos x="196" y="367"/>
                </a:cxn>
                <a:cxn ang="0">
                  <a:pos x="216" y="102"/>
                </a:cxn>
                <a:cxn ang="0">
                  <a:pos x="221" y="15"/>
                </a:cxn>
                <a:cxn ang="0">
                  <a:pos x="234" y="0"/>
                </a:cxn>
              </a:cxnLst>
              <a:rect l="0" t="0" r="r" b="b"/>
              <a:pathLst>
                <a:path w="365" h="553">
                  <a:moveTo>
                    <a:pt x="234" y="0"/>
                  </a:moveTo>
                  <a:cubicBezTo>
                    <a:pt x="235" y="0"/>
                    <a:pt x="235" y="0"/>
                    <a:pt x="236" y="0"/>
                  </a:cubicBezTo>
                  <a:cubicBezTo>
                    <a:pt x="272" y="39"/>
                    <a:pt x="314" y="74"/>
                    <a:pt x="346" y="118"/>
                  </a:cubicBezTo>
                  <a:cubicBezTo>
                    <a:pt x="337" y="125"/>
                    <a:pt x="325" y="130"/>
                    <a:pt x="314" y="135"/>
                  </a:cubicBezTo>
                  <a:cubicBezTo>
                    <a:pt x="329" y="147"/>
                    <a:pt x="348" y="155"/>
                    <a:pt x="365" y="165"/>
                  </a:cubicBezTo>
                  <a:cubicBezTo>
                    <a:pt x="365" y="166"/>
                    <a:pt x="365" y="167"/>
                    <a:pt x="365" y="168"/>
                  </a:cubicBezTo>
                  <a:cubicBezTo>
                    <a:pt x="336" y="228"/>
                    <a:pt x="308" y="286"/>
                    <a:pt x="280" y="348"/>
                  </a:cubicBezTo>
                  <a:cubicBezTo>
                    <a:pt x="260" y="390"/>
                    <a:pt x="229" y="431"/>
                    <a:pt x="210" y="476"/>
                  </a:cubicBezTo>
                  <a:cubicBezTo>
                    <a:pt x="200" y="500"/>
                    <a:pt x="189" y="520"/>
                    <a:pt x="189" y="553"/>
                  </a:cubicBezTo>
                  <a:cubicBezTo>
                    <a:pt x="188" y="553"/>
                    <a:pt x="188" y="553"/>
                    <a:pt x="188" y="553"/>
                  </a:cubicBezTo>
                  <a:cubicBezTo>
                    <a:pt x="179" y="531"/>
                    <a:pt x="191" y="504"/>
                    <a:pt x="186" y="481"/>
                  </a:cubicBezTo>
                  <a:cubicBezTo>
                    <a:pt x="184" y="468"/>
                    <a:pt x="152" y="438"/>
                    <a:pt x="143" y="427"/>
                  </a:cubicBezTo>
                  <a:cubicBezTo>
                    <a:pt x="99" y="373"/>
                    <a:pt x="49" y="324"/>
                    <a:pt x="0" y="278"/>
                  </a:cubicBezTo>
                  <a:cubicBezTo>
                    <a:pt x="0" y="277"/>
                    <a:pt x="0" y="276"/>
                    <a:pt x="0" y="276"/>
                  </a:cubicBezTo>
                  <a:cubicBezTo>
                    <a:pt x="21" y="236"/>
                    <a:pt x="33" y="188"/>
                    <a:pt x="53" y="148"/>
                  </a:cubicBezTo>
                  <a:cubicBezTo>
                    <a:pt x="101" y="220"/>
                    <a:pt x="148" y="295"/>
                    <a:pt x="196" y="367"/>
                  </a:cubicBezTo>
                  <a:cubicBezTo>
                    <a:pt x="202" y="279"/>
                    <a:pt x="209" y="187"/>
                    <a:pt x="216" y="102"/>
                  </a:cubicBezTo>
                  <a:cubicBezTo>
                    <a:pt x="219" y="72"/>
                    <a:pt x="223" y="43"/>
                    <a:pt x="221" y="15"/>
                  </a:cubicBezTo>
                  <a:cubicBezTo>
                    <a:pt x="223" y="7"/>
                    <a:pt x="235" y="10"/>
                    <a:pt x="23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385065" name="Freeform 41"/>
            <p:cNvSpPr>
              <a:spLocks/>
            </p:cNvSpPr>
            <p:nvPr/>
          </p:nvSpPr>
          <p:spPr bwMode="gray">
            <a:xfrm>
              <a:off x="2456" y="2246"/>
              <a:ext cx="862" cy="1184"/>
            </a:xfrm>
            <a:custGeom>
              <a:avLst/>
              <a:gdLst/>
              <a:ahLst/>
              <a:cxnLst>
                <a:cxn ang="0">
                  <a:pos x="296" y="0"/>
                </a:cxn>
                <a:cxn ang="0">
                  <a:pos x="301" y="0"/>
                </a:cxn>
                <a:cxn ang="0">
                  <a:pos x="466" y="73"/>
                </a:cxn>
                <a:cxn ang="0">
                  <a:pos x="466" y="77"/>
                </a:cxn>
                <a:cxn ang="0">
                  <a:pos x="453" y="97"/>
                </a:cxn>
                <a:cxn ang="0">
                  <a:pos x="376" y="297"/>
                </a:cxn>
                <a:cxn ang="0">
                  <a:pos x="348" y="359"/>
                </a:cxn>
                <a:cxn ang="0">
                  <a:pos x="336" y="419"/>
                </a:cxn>
                <a:cxn ang="0">
                  <a:pos x="322" y="442"/>
                </a:cxn>
                <a:cxn ang="0">
                  <a:pos x="320" y="489"/>
                </a:cxn>
                <a:cxn ang="0">
                  <a:pos x="303" y="519"/>
                </a:cxn>
                <a:cxn ang="0">
                  <a:pos x="218" y="610"/>
                </a:cxn>
                <a:cxn ang="0">
                  <a:pos x="216" y="635"/>
                </a:cxn>
                <a:cxn ang="0">
                  <a:pos x="200" y="640"/>
                </a:cxn>
                <a:cxn ang="0">
                  <a:pos x="190" y="640"/>
                </a:cxn>
                <a:cxn ang="0">
                  <a:pos x="174" y="640"/>
                </a:cxn>
                <a:cxn ang="0">
                  <a:pos x="160" y="640"/>
                </a:cxn>
                <a:cxn ang="0">
                  <a:pos x="73" y="599"/>
                </a:cxn>
                <a:cxn ang="0">
                  <a:pos x="38" y="571"/>
                </a:cxn>
                <a:cxn ang="0">
                  <a:pos x="0" y="443"/>
                </a:cxn>
                <a:cxn ang="0">
                  <a:pos x="0" y="430"/>
                </a:cxn>
                <a:cxn ang="0">
                  <a:pos x="4" y="408"/>
                </a:cxn>
                <a:cxn ang="0">
                  <a:pos x="127" y="285"/>
                </a:cxn>
                <a:cxn ang="0">
                  <a:pos x="157" y="256"/>
                </a:cxn>
                <a:cxn ang="0">
                  <a:pos x="172" y="208"/>
                </a:cxn>
                <a:cxn ang="0">
                  <a:pos x="199" y="179"/>
                </a:cxn>
                <a:cxn ang="0">
                  <a:pos x="216" y="130"/>
                </a:cxn>
                <a:cxn ang="0">
                  <a:pos x="254" y="65"/>
                </a:cxn>
                <a:cxn ang="0">
                  <a:pos x="296" y="0"/>
                </a:cxn>
              </a:cxnLst>
              <a:rect l="0" t="0" r="r" b="b"/>
              <a:pathLst>
                <a:path w="466" h="640">
                  <a:moveTo>
                    <a:pt x="296" y="0"/>
                  </a:moveTo>
                  <a:cubicBezTo>
                    <a:pt x="298" y="0"/>
                    <a:pt x="299" y="0"/>
                    <a:pt x="301" y="0"/>
                  </a:cubicBezTo>
                  <a:cubicBezTo>
                    <a:pt x="378" y="3"/>
                    <a:pt x="428" y="32"/>
                    <a:pt x="466" y="73"/>
                  </a:cubicBezTo>
                  <a:cubicBezTo>
                    <a:pt x="466" y="75"/>
                    <a:pt x="466" y="76"/>
                    <a:pt x="466" y="77"/>
                  </a:cubicBezTo>
                  <a:cubicBezTo>
                    <a:pt x="461" y="84"/>
                    <a:pt x="457" y="90"/>
                    <a:pt x="453" y="97"/>
                  </a:cubicBezTo>
                  <a:cubicBezTo>
                    <a:pt x="427" y="153"/>
                    <a:pt x="401" y="233"/>
                    <a:pt x="376" y="297"/>
                  </a:cubicBezTo>
                  <a:cubicBezTo>
                    <a:pt x="368" y="319"/>
                    <a:pt x="353" y="339"/>
                    <a:pt x="348" y="359"/>
                  </a:cubicBezTo>
                  <a:cubicBezTo>
                    <a:pt x="342" y="380"/>
                    <a:pt x="342" y="401"/>
                    <a:pt x="336" y="419"/>
                  </a:cubicBezTo>
                  <a:cubicBezTo>
                    <a:pt x="332" y="427"/>
                    <a:pt x="324" y="434"/>
                    <a:pt x="322" y="442"/>
                  </a:cubicBezTo>
                  <a:cubicBezTo>
                    <a:pt x="320" y="459"/>
                    <a:pt x="329" y="461"/>
                    <a:pt x="320" y="489"/>
                  </a:cubicBezTo>
                  <a:cubicBezTo>
                    <a:pt x="317" y="499"/>
                    <a:pt x="309" y="511"/>
                    <a:pt x="303" y="519"/>
                  </a:cubicBezTo>
                  <a:cubicBezTo>
                    <a:pt x="278" y="551"/>
                    <a:pt x="243" y="577"/>
                    <a:pt x="218" y="610"/>
                  </a:cubicBezTo>
                  <a:cubicBezTo>
                    <a:pt x="218" y="619"/>
                    <a:pt x="219" y="629"/>
                    <a:pt x="216" y="635"/>
                  </a:cubicBezTo>
                  <a:cubicBezTo>
                    <a:pt x="212" y="638"/>
                    <a:pt x="205" y="638"/>
                    <a:pt x="200" y="640"/>
                  </a:cubicBezTo>
                  <a:cubicBezTo>
                    <a:pt x="197" y="640"/>
                    <a:pt x="194" y="640"/>
                    <a:pt x="190" y="640"/>
                  </a:cubicBezTo>
                  <a:cubicBezTo>
                    <a:pt x="187" y="638"/>
                    <a:pt x="176" y="638"/>
                    <a:pt x="174" y="640"/>
                  </a:cubicBezTo>
                  <a:cubicBezTo>
                    <a:pt x="169" y="640"/>
                    <a:pt x="165" y="640"/>
                    <a:pt x="160" y="640"/>
                  </a:cubicBezTo>
                  <a:cubicBezTo>
                    <a:pt x="124" y="634"/>
                    <a:pt x="100" y="616"/>
                    <a:pt x="73" y="599"/>
                  </a:cubicBezTo>
                  <a:cubicBezTo>
                    <a:pt x="61" y="591"/>
                    <a:pt x="45" y="582"/>
                    <a:pt x="38" y="571"/>
                  </a:cubicBezTo>
                  <a:cubicBezTo>
                    <a:pt x="15" y="537"/>
                    <a:pt x="24" y="480"/>
                    <a:pt x="0" y="443"/>
                  </a:cubicBezTo>
                  <a:cubicBezTo>
                    <a:pt x="0" y="439"/>
                    <a:pt x="0" y="434"/>
                    <a:pt x="0" y="430"/>
                  </a:cubicBezTo>
                  <a:cubicBezTo>
                    <a:pt x="2" y="423"/>
                    <a:pt x="3" y="415"/>
                    <a:pt x="4" y="408"/>
                  </a:cubicBezTo>
                  <a:cubicBezTo>
                    <a:pt x="35" y="358"/>
                    <a:pt x="82" y="323"/>
                    <a:pt x="127" y="285"/>
                  </a:cubicBezTo>
                  <a:cubicBezTo>
                    <a:pt x="138" y="275"/>
                    <a:pt x="151" y="265"/>
                    <a:pt x="157" y="256"/>
                  </a:cubicBezTo>
                  <a:cubicBezTo>
                    <a:pt x="165" y="241"/>
                    <a:pt x="165" y="222"/>
                    <a:pt x="172" y="208"/>
                  </a:cubicBezTo>
                  <a:cubicBezTo>
                    <a:pt x="178" y="197"/>
                    <a:pt x="193" y="190"/>
                    <a:pt x="199" y="179"/>
                  </a:cubicBezTo>
                  <a:cubicBezTo>
                    <a:pt x="207" y="165"/>
                    <a:pt x="209" y="146"/>
                    <a:pt x="216" y="130"/>
                  </a:cubicBezTo>
                  <a:cubicBezTo>
                    <a:pt x="225" y="109"/>
                    <a:pt x="241" y="87"/>
                    <a:pt x="254" y="65"/>
                  </a:cubicBezTo>
                  <a:cubicBezTo>
                    <a:pt x="267" y="42"/>
                    <a:pt x="280" y="15"/>
                    <a:pt x="296" y="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180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14716" name="Freeform 42"/>
            <p:cNvSpPr>
              <a:spLocks/>
            </p:cNvSpPr>
            <p:nvPr/>
          </p:nvSpPr>
          <p:spPr bwMode="gray">
            <a:xfrm>
              <a:off x="2778" y="3426"/>
              <a:ext cx="29" cy="4"/>
            </a:xfrm>
            <a:custGeom>
              <a:avLst/>
              <a:gdLst>
                <a:gd name="T0" fmla="*/ 0 w 16"/>
                <a:gd name="T1" fmla="*/ 16 h 2"/>
                <a:gd name="T2" fmla="*/ 96 w 16"/>
                <a:gd name="T3" fmla="*/ 16 h 2"/>
                <a:gd name="T4" fmla="*/ 0 w 16"/>
                <a:gd name="T5" fmla="*/ 16 h 2"/>
                <a:gd name="T6" fmla="*/ 0 60000 65536"/>
                <a:gd name="T7" fmla="*/ 0 60000 65536"/>
                <a:gd name="T8" fmla="*/ 0 60000 65536"/>
                <a:gd name="T9" fmla="*/ 0 w 16"/>
                <a:gd name="T10" fmla="*/ 0 h 2"/>
                <a:gd name="T11" fmla="*/ 16 w 16"/>
                <a:gd name="T12" fmla="*/ 2 h 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" h="2">
                  <a:moveTo>
                    <a:pt x="0" y="2"/>
                  </a:moveTo>
                  <a:cubicBezTo>
                    <a:pt x="2" y="0"/>
                    <a:pt x="13" y="0"/>
                    <a:pt x="16" y="2"/>
                  </a:cubicBezTo>
                  <a:cubicBezTo>
                    <a:pt x="11" y="2"/>
                    <a:pt x="5" y="2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17" name="Freeform 43"/>
            <p:cNvSpPr>
              <a:spLocks/>
            </p:cNvSpPr>
            <p:nvPr/>
          </p:nvSpPr>
          <p:spPr bwMode="gray">
            <a:xfrm>
              <a:off x="3011" y="2250"/>
              <a:ext cx="40" cy="7"/>
            </a:xfrm>
            <a:custGeom>
              <a:avLst/>
              <a:gdLst>
                <a:gd name="T0" fmla="*/ 0 w 22"/>
                <a:gd name="T1" fmla="*/ 12 h 4"/>
                <a:gd name="T2" fmla="*/ 133 w 22"/>
                <a:gd name="T3" fmla="*/ 16 h 4"/>
                <a:gd name="T4" fmla="*/ 0 w 22"/>
                <a:gd name="T5" fmla="*/ 12 h 4"/>
                <a:gd name="T6" fmla="*/ 0 60000 65536"/>
                <a:gd name="T7" fmla="*/ 0 60000 65536"/>
                <a:gd name="T8" fmla="*/ 0 60000 65536"/>
                <a:gd name="T9" fmla="*/ 0 w 22"/>
                <a:gd name="T10" fmla="*/ 0 h 4"/>
                <a:gd name="T11" fmla="*/ 22 w 22"/>
                <a:gd name="T12" fmla="*/ 4 h 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" h="4">
                  <a:moveTo>
                    <a:pt x="0" y="2"/>
                  </a:moveTo>
                  <a:cubicBezTo>
                    <a:pt x="5" y="0"/>
                    <a:pt x="16" y="2"/>
                    <a:pt x="22" y="3"/>
                  </a:cubicBezTo>
                  <a:cubicBezTo>
                    <a:pt x="14" y="4"/>
                    <a:pt x="7" y="2"/>
                    <a:pt x="0" y="2"/>
                  </a:cubicBezTo>
                  <a:close/>
                </a:path>
              </a:pathLst>
            </a:custGeom>
            <a:solidFill>
              <a:srgbClr val="ECEC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18" name="Freeform 44"/>
            <p:cNvSpPr>
              <a:spLocks/>
            </p:cNvSpPr>
            <p:nvPr/>
          </p:nvSpPr>
          <p:spPr bwMode="gray">
            <a:xfrm>
              <a:off x="4355" y="2890"/>
              <a:ext cx="361" cy="382"/>
            </a:xfrm>
            <a:custGeom>
              <a:avLst/>
              <a:gdLst>
                <a:gd name="T0" fmla="*/ 1237 w 195"/>
                <a:gd name="T1" fmla="*/ 633 h 207"/>
                <a:gd name="T2" fmla="*/ 1237 w 195"/>
                <a:gd name="T3" fmla="*/ 818 h 207"/>
                <a:gd name="T4" fmla="*/ 887 w 195"/>
                <a:gd name="T5" fmla="*/ 1288 h 207"/>
                <a:gd name="T6" fmla="*/ 805 w 195"/>
                <a:gd name="T7" fmla="*/ 1288 h 207"/>
                <a:gd name="T8" fmla="*/ 628 w 195"/>
                <a:gd name="T9" fmla="*/ 1240 h 207"/>
                <a:gd name="T10" fmla="*/ 0 w 195"/>
                <a:gd name="T11" fmla="*/ 1063 h 207"/>
                <a:gd name="T12" fmla="*/ 455 w 195"/>
                <a:gd name="T13" fmla="*/ 943 h 207"/>
                <a:gd name="T14" fmla="*/ 165 w 195"/>
                <a:gd name="T15" fmla="*/ 37 h 207"/>
                <a:gd name="T16" fmla="*/ 157 w 195"/>
                <a:gd name="T17" fmla="*/ 31 h 207"/>
                <a:gd name="T18" fmla="*/ 774 w 195"/>
                <a:gd name="T19" fmla="*/ 101 h 207"/>
                <a:gd name="T20" fmla="*/ 1237 w 195"/>
                <a:gd name="T21" fmla="*/ 633 h 20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5"/>
                <a:gd name="T34" fmla="*/ 0 h 207"/>
                <a:gd name="T35" fmla="*/ 195 w 195"/>
                <a:gd name="T36" fmla="*/ 207 h 20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5" h="207">
                  <a:moveTo>
                    <a:pt x="195" y="101"/>
                  </a:moveTo>
                  <a:cubicBezTo>
                    <a:pt x="195" y="111"/>
                    <a:pt x="195" y="120"/>
                    <a:pt x="195" y="130"/>
                  </a:cubicBezTo>
                  <a:cubicBezTo>
                    <a:pt x="188" y="167"/>
                    <a:pt x="171" y="193"/>
                    <a:pt x="140" y="205"/>
                  </a:cubicBezTo>
                  <a:cubicBezTo>
                    <a:pt x="136" y="205"/>
                    <a:pt x="131" y="205"/>
                    <a:pt x="127" y="205"/>
                  </a:cubicBezTo>
                  <a:cubicBezTo>
                    <a:pt x="115" y="207"/>
                    <a:pt x="107" y="199"/>
                    <a:pt x="99" y="197"/>
                  </a:cubicBezTo>
                  <a:cubicBezTo>
                    <a:pt x="67" y="187"/>
                    <a:pt x="22" y="191"/>
                    <a:pt x="0" y="169"/>
                  </a:cubicBezTo>
                  <a:cubicBezTo>
                    <a:pt x="24" y="174"/>
                    <a:pt x="56" y="164"/>
                    <a:pt x="72" y="150"/>
                  </a:cubicBezTo>
                  <a:cubicBezTo>
                    <a:pt x="123" y="105"/>
                    <a:pt x="95" y="5"/>
                    <a:pt x="26" y="6"/>
                  </a:cubicBezTo>
                  <a:cubicBezTo>
                    <a:pt x="25" y="6"/>
                    <a:pt x="23" y="6"/>
                    <a:pt x="25" y="5"/>
                  </a:cubicBezTo>
                  <a:cubicBezTo>
                    <a:pt x="67" y="4"/>
                    <a:pt x="97" y="0"/>
                    <a:pt x="122" y="16"/>
                  </a:cubicBezTo>
                  <a:cubicBezTo>
                    <a:pt x="149" y="32"/>
                    <a:pt x="177" y="78"/>
                    <a:pt x="195" y="101"/>
                  </a:cubicBezTo>
                  <a:close/>
                </a:path>
              </a:pathLst>
            </a:custGeom>
            <a:solidFill>
              <a:srgbClr val="ECEC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19" name="Freeform 45"/>
            <p:cNvSpPr>
              <a:spLocks/>
            </p:cNvSpPr>
            <p:nvPr/>
          </p:nvSpPr>
          <p:spPr bwMode="gray">
            <a:xfrm>
              <a:off x="3161" y="2124"/>
              <a:ext cx="449" cy="708"/>
            </a:xfrm>
            <a:custGeom>
              <a:avLst/>
              <a:gdLst>
                <a:gd name="T0" fmla="*/ 347 w 243"/>
                <a:gd name="T1" fmla="*/ 0 h 383"/>
                <a:gd name="T2" fmla="*/ 774 w 243"/>
                <a:gd name="T3" fmla="*/ 305 h 383"/>
                <a:gd name="T4" fmla="*/ 1048 w 243"/>
                <a:gd name="T5" fmla="*/ 372 h 383"/>
                <a:gd name="T6" fmla="*/ 1199 w 243"/>
                <a:gd name="T7" fmla="*/ 253 h 383"/>
                <a:gd name="T8" fmla="*/ 1389 w 243"/>
                <a:gd name="T9" fmla="*/ 233 h 383"/>
                <a:gd name="T10" fmla="*/ 1534 w 243"/>
                <a:gd name="T11" fmla="*/ 194 h 383"/>
                <a:gd name="T12" fmla="*/ 1356 w 243"/>
                <a:gd name="T13" fmla="*/ 2420 h 383"/>
                <a:gd name="T14" fmla="*/ 455 w 243"/>
                <a:gd name="T15" fmla="*/ 1028 h 383"/>
                <a:gd name="T16" fmla="*/ 528 w 243"/>
                <a:gd name="T17" fmla="*/ 902 h 383"/>
                <a:gd name="T18" fmla="*/ 37 w 243"/>
                <a:gd name="T19" fmla="*/ 531 h 383"/>
                <a:gd name="T20" fmla="*/ 102 w 243"/>
                <a:gd name="T21" fmla="*/ 556 h 383"/>
                <a:gd name="T22" fmla="*/ 194 w 243"/>
                <a:gd name="T23" fmla="*/ 601 h 383"/>
                <a:gd name="T24" fmla="*/ 334 w 243"/>
                <a:gd name="T25" fmla="*/ 0 h 383"/>
                <a:gd name="T26" fmla="*/ 347 w 243"/>
                <a:gd name="T27" fmla="*/ 0 h 3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3"/>
                <a:gd name="T43" fmla="*/ 0 h 383"/>
                <a:gd name="T44" fmla="*/ 243 w 243"/>
                <a:gd name="T45" fmla="*/ 383 h 38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3" h="383">
                  <a:moveTo>
                    <a:pt x="55" y="0"/>
                  </a:moveTo>
                  <a:cubicBezTo>
                    <a:pt x="71" y="13"/>
                    <a:pt x="101" y="33"/>
                    <a:pt x="123" y="48"/>
                  </a:cubicBezTo>
                  <a:cubicBezTo>
                    <a:pt x="136" y="58"/>
                    <a:pt x="146" y="68"/>
                    <a:pt x="166" y="59"/>
                  </a:cubicBezTo>
                  <a:cubicBezTo>
                    <a:pt x="175" y="55"/>
                    <a:pt x="180" y="43"/>
                    <a:pt x="190" y="40"/>
                  </a:cubicBezTo>
                  <a:cubicBezTo>
                    <a:pt x="200" y="37"/>
                    <a:pt x="211" y="39"/>
                    <a:pt x="220" y="37"/>
                  </a:cubicBezTo>
                  <a:cubicBezTo>
                    <a:pt x="228" y="36"/>
                    <a:pt x="233" y="32"/>
                    <a:pt x="243" y="31"/>
                  </a:cubicBezTo>
                  <a:cubicBezTo>
                    <a:pt x="234" y="150"/>
                    <a:pt x="225" y="267"/>
                    <a:pt x="215" y="383"/>
                  </a:cubicBezTo>
                  <a:cubicBezTo>
                    <a:pt x="166" y="311"/>
                    <a:pt x="121" y="235"/>
                    <a:pt x="72" y="163"/>
                  </a:cubicBezTo>
                  <a:cubicBezTo>
                    <a:pt x="76" y="156"/>
                    <a:pt x="80" y="150"/>
                    <a:pt x="84" y="143"/>
                  </a:cubicBezTo>
                  <a:cubicBezTo>
                    <a:pt x="63" y="119"/>
                    <a:pt x="38" y="98"/>
                    <a:pt x="6" y="84"/>
                  </a:cubicBezTo>
                  <a:cubicBezTo>
                    <a:pt x="0" y="81"/>
                    <a:pt x="12" y="86"/>
                    <a:pt x="16" y="88"/>
                  </a:cubicBezTo>
                  <a:cubicBezTo>
                    <a:pt x="22" y="90"/>
                    <a:pt x="28" y="93"/>
                    <a:pt x="31" y="95"/>
                  </a:cubicBezTo>
                  <a:cubicBezTo>
                    <a:pt x="43" y="67"/>
                    <a:pt x="53" y="39"/>
                    <a:pt x="53" y="0"/>
                  </a:cubicBezTo>
                  <a:cubicBezTo>
                    <a:pt x="54" y="0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ECEC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20" name="Freeform 46"/>
            <p:cNvSpPr>
              <a:spLocks/>
            </p:cNvSpPr>
            <p:nvPr/>
          </p:nvSpPr>
          <p:spPr bwMode="gray">
            <a:xfrm>
              <a:off x="3079" y="2254"/>
              <a:ext cx="24" cy="13"/>
            </a:xfrm>
            <a:custGeom>
              <a:avLst/>
              <a:gdLst>
                <a:gd name="T0" fmla="*/ 0 w 13"/>
                <a:gd name="T1" fmla="*/ 20 h 7"/>
                <a:gd name="T2" fmla="*/ 81 w 13"/>
                <a:gd name="T3" fmla="*/ 20 h 7"/>
                <a:gd name="T4" fmla="*/ 0 w 13"/>
                <a:gd name="T5" fmla="*/ 20 h 7"/>
                <a:gd name="T6" fmla="*/ 0 60000 65536"/>
                <a:gd name="T7" fmla="*/ 0 60000 65536"/>
                <a:gd name="T8" fmla="*/ 0 60000 65536"/>
                <a:gd name="T9" fmla="*/ 0 w 13"/>
                <a:gd name="T10" fmla="*/ 0 h 7"/>
                <a:gd name="T11" fmla="*/ 13 w 13"/>
                <a:gd name="T12" fmla="*/ 7 h 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" h="7">
                  <a:moveTo>
                    <a:pt x="0" y="3"/>
                  </a:moveTo>
                  <a:cubicBezTo>
                    <a:pt x="3" y="0"/>
                    <a:pt x="9" y="4"/>
                    <a:pt x="13" y="3"/>
                  </a:cubicBezTo>
                  <a:cubicBezTo>
                    <a:pt x="10" y="7"/>
                    <a:pt x="5" y="2"/>
                    <a:pt x="0" y="3"/>
                  </a:cubicBezTo>
                  <a:close/>
                </a:path>
              </a:pathLst>
            </a:custGeom>
            <a:solidFill>
              <a:srgbClr val="ECEC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21" name="Freeform 47"/>
            <p:cNvSpPr>
              <a:spLocks/>
            </p:cNvSpPr>
            <p:nvPr/>
          </p:nvSpPr>
          <p:spPr bwMode="gray">
            <a:xfrm>
              <a:off x="3377" y="2252"/>
              <a:ext cx="203" cy="580"/>
            </a:xfrm>
            <a:custGeom>
              <a:avLst/>
              <a:gdLst>
                <a:gd name="T0" fmla="*/ 616 w 110"/>
                <a:gd name="T1" fmla="*/ 1978 h 314"/>
                <a:gd name="T2" fmla="*/ 609 w 110"/>
                <a:gd name="T3" fmla="*/ 1978 h 314"/>
                <a:gd name="T4" fmla="*/ 164 w 110"/>
                <a:gd name="T5" fmla="*/ 1286 h 314"/>
                <a:gd name="T6" fmla="*/ 20 w 110"/>
                <a:gd name="T7" fmla="*/ 1040 h 314"/>
                <a:gd name="T8" fmla="*/ 61 w 110"/>
                <a:gd name="T9" fmla="*/ 617 h 314"/>
                <a:gd name="T10" fmla="*/ 20 w 110"/>
                <a:gd name="T11" fmla="*/ 96 h 314"/>
                <a:gd name="T12" fmla="*/ 402 w 110"/>
                <a:gd name="T13" fmla="*/ 7 h 314"/>
                <a:gd name="T14" fmla="*/ 565 w 110"/>
                <a:gd name="T15" fmla="*/ 113 h 314"/>
                <a:gd name="T16" fmla="*/ 515 w 110"/>
                <a:gd name="T17" fmla="*/ 379 h 314"/>
                <a:gd name="T18" fmla="*/ 491 w 110"/>
                <a:gd name="T19" fmla="*/ 656 h 314"/>
                <a:gd name="T20" fmla="*/ 677 w 110"/>
                <a:gd name="T21" fmla="*/ 1212 h 314"/>
                <a:gd name="T22" fmla="*/ 653 w 110"/>
                <a:gd name="T23" fmla="*/ 1594 h 314"/>
                <a:gd name="T24" fmla="*/ 616 w 110"/>
                <a:gd name="T25" fmla="*/ 1978 h 31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0"/>
                <a:gd name="T40" fmla="*/ 0 h 314"/>
                <a:gd name="T41" fmla="*/ 110 w 110"/>
                <a:gd name="T42" fmla="*/ 314 h 31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0" h="314">
                  <a:moveTo>
                    <a:pt x="98" y="314"/>
                  </a:moveTo>
                  <a:cubicBezTo>
                    <a:pt x="98" y="314"/>
                    <a:pt x="97" y="314"/>
                    <a:pt x="97" y="314"/>
                  </a:cubicBezTo>
                  <a:cubicBezTo>
                    <a:pt x="74" y="277"/>
                    <a:pt x="50" y="241"/>
                    <a:pt x="26" y="204"/>
                  </a:cubicBezTo>
                  <a:cubicBezTo>
                    <a:pt x="19" y="192"/>
                    <a:pt x="5" y="176"/>
                    <a:pt x="3" y="165"/>
                  </a:cubicBezTo>
                  <a:cubicBezTo>
                    <a:pt x="0" y="143"/>
                    <a:pt x="10" y="121"/>
                    <a:pt x="10" y="98"/>
                  </a:cubicBezTo>
                  <a:cubicBezTo>
                    <a:pt x="11" y="70"/>
                    <a:pt x="3" y="45"/>
                    <a:pt x="3" y="15"/>
                  </a:cubicBezTo>
                  <a:cubicBezTo>
                    <a:pt x="18" y="12"/>
                    <a:pt x="47" y="0"/>
                    <a:pt x="64" y="1"/>
                  </a:cubicBezTo>
                  <a:cubicBezTo>
                    <a:pt x="73" y="1"/>
                    <a:pt x="88" y="10"/>
                    <a:pt x="90" y="18"/>
                  </a:cubicBezTo>
                  <a:cubicBezTo>
                    <a:pt x="92" y="28"/>
                    <a:pt x="84" y="46"/>
                    <a:pt x="82" y="60"/>
                  </a:cubicBezTo>
                  <a:cubicBezTo>
                    <a:pt x="80" y="74"/>
                    <a:pt x="76" y="90"/>
                    <a:pt x="78" y="104"/>
                  </a:cubicBezTo>
                  <a:cubicBezTo>
                    <a:pt x="81" y="133"/>
                    <a:pt x="104" y="161"/>
                    <a:pt x="108" y="192"/>
                  </a:cubicBezTo>
                  <a:cubicBezTo>
                    <a:pt x="110" y="210"/>
                    <a:pt x="106" y="233"/>
                    <a:pt x="104" y="253"/>
                  </a:cubicBezTo>
                  <a:cubicBezTo>
                    <a:pt x="102" y="273"/>
                    <a:pt x="100" y="298"/>
                    <a:pt x="98" y="314"/>
                  </a:cubicBezTo>
                  <a:close/>
                </a:path>
              </a:pathLst>
            </a:custGeom>
            <a:solidFill>
              <a:srgbClr val="D037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22" name="Freeform 48"/>
            <p:cNvSpPr>
              <a:spLocks/>
            </p:cNvSpPr>
            <p:nvPr/>
          </p:nvSpPr>
          <p:spPr bwMode="gray">
            <a:xfrm>
              <a:off x="4353" y="2893"/>
              <a:ext cx="185" cy="328"/>
            </a:xfrm>
            <a:custGeom>
              <a:avLst/>
              <a:gdLst>
                <a:gd name="T0" fmla="*/ 633 w 100"/>
                <a:gd name="T1" fmla="*/ 447 h 177"/>
                <a:gd name="T2" fmla="*/ 633 w 100"/>
                <a:gd name="T3" fmla="*/ 584 h 177"/>
                <a:gd name="T4" fmla="*/ 0 w 100"/>
                <a:gd name="T5" fmla="*/ 1058 h 177"/>
                <a:gd name="T6" fmla="*/ 366 w 100"/>
                <a:gd name="T7" fmla="*/ 760 h 177"/>
                <a:gd name="T8" fmla="*/ 468 w 100"/>
                <a:gd name="T9" fmla="*/ 580 h 177"/>
                <a:gd name="T10" fmla="*/ 253 w 100"/>
                <a:gd name="T11" fmla="*/ 158 h 177"/>
                <a:gd name="T12" fmla="*/ 52 w 100"/>
                <a:gd name="T13" fmla="*/ 69 h 177"/>
                <a:gd name="T14" fmla="*/ 266 w 100"/>
                <a:gd name="T15" fmla="*/ 52 h 177"/>
                <a:gd name="T16" fmla="*/ 342 w 100"/>
                <a:gd name="T17" fmla="*/ 52 h 177"/>
                <a:gd name="T18" fmla="*/ 633 w 100"/>
                <a:gd name="T19" fmla="*/ 447 h 17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0"/>
                <a:gd name="T31" fmla="*/ 0 h 177"/>
                <a:gd name="T32" fmla="*/ 100 w 100"/>
                <a:gd name="T33" fmla="*/ 177 h 17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0" h="177">
                  <a:moveTo>
                    <a:pt x="100" y="70"/>
                  </a:moveTo>
                  <a:cubicBezTo>
                    <a:pt x="100" y="77"/>
                    <a:pt x="100" y="85"/>
                    <a:pt x="100" y="92"/>
                  </a:cubicBezTo>
                  <a:cubicBezTo>
                    <a:pt x="94" y="142"/>
                    <a:pt x="54" y="177"/>
                    <a:pt x="0" y="166"/>
                  </a:cubicBezTo>
                  <a:cubicBezTo>
                    <a:pt x="27" y="160"/>
                    <a:pt x="45" y="141"/>
                    <a:pt x="58" y="119"/>
                  </a:cubicBezTo>
                  <a:cubicBezTo>
                    <a:pt x="64" y="111"/>
                    <a:pt x="73" y="98"/>
                    <a:pt x="74" y="91"/>
                  </a:cubicBezTo>
                  <a:cubicBezTo>
                    <a:pt x="77" y="67"/>
                    <a:pt x="60" y="34"/>
                    <a:pt x="40" y="25"/>
                  </a:cubicBezTo>
                  <a:cubicBezTo>
                    <a:pt x="29" y="19"/>
                    <a:pt x="16" y="21"/>
                    <a:pt x="8" y="11"/>
                  </a:cubicBezTo>
                  <a:cubicBezTo>
                    <a:pt x="16" y="0"/>
                    <a:pt x="28" y="6"/>
                    <a:pt x="42" y="8"/>
                  </a:cubicBezTo>
                  <a:cubicBezTo>
                    <a:pt x="46" y="9"/>
                    <a:pt x="50" y="7"/>
                    <a:pt x="54" y="8"/>
                  </a:cubicBezTo>
                  <a:cubicBezTo>
                    <a:pt x="78" y="15"/>
                    <a:pt x="93" y="51"/>
                    <a:pt x="100" y="70"/>
                  </a:cubicBezTo>
                  <a:close/>
                </a:path>
              </a:pathLst>
            </a:custGeom>
            <a:gradFill rotWithShape="1">
              <a:gsLst>
                <a:gs pos="0">
                  <a:srgbClr val="5F5F5F"/>
                </a:gs>
                <a:gs pos="100000">
                  <a:srgbClr val="2C2C2C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23" name="Freeform 49"/>
            <p:cNvSpPr>
              <a:spLocks/>
            </p:cNvSpPr>
            <p:nvPr/>
          </p:nvSpPr>
          <p:spPr bwMode="gray">
            <a:xfrm>
              <a:off x="3922" y="2867"/>
              <a:ext cx="568" cy="477"/>
            </a:xfrm>
            <a:custGeom>
              <a:avLst/>
              <a:gdLst>
                <a:gd name="T0" fmla="*/ 962 w 307"/>
                <a:gd name="T1" fmla="*/ 0 h 258"/>
                <a:gd name="T2" fmla="*/ 1079 w 307"/>
                <a:gd name="T3" fmla="*/ 0 h 258"/>
                <a:gd name="T4" fmla="*/ 1578 w 307"/>
                <a:gd name="T5" fmla="*/ 189 h 258"/>
                <a:gd name="T6" fmla="*/ 1728 w 307"/>
                <a:gd name="T7" fmla="*/ 246 h 258"/>
                <a:gd name="T8" fmla="*/ 1945 w 307"/>
                <a:gd name="T9" fmla="*/ 625 h 258"/>
                <a:gd name="T10" fmla="*/ 1945 w 307"/>
                <a:gd name="T11" fmla="*/ 677 h 258"/>
                <a:gd name="T12" fmla="*/ 1728 w 307"/>
                <a:gd name="T13" fmla="*/ 1011 h 258"/>
                <a:gd name="T14" fmla="*/ 1451 w 307"/>
                <a:gd name="T15" fmla="*/ 1163 h 258"/>
                <a:gd name="T16" fmla="*/ 1273 w 307"/>
                <a:gd name="T17" fmla="*/ 1289 h 258"/>
                <a:gd name="T18" fmla="*/ 894 w 307"/>
                <a:gd name="T19" fmla="*/ 1401 h 258"/>
                <a:gd name="T20" fmla="*/ 753 w 307"/>
                <a:gd name="T21" fmla="*/ 1481 h 258"/>
                <a:gd name="T22" fmla="*/ 572 w 307"/>
                <a:gd name="T23" fmla="*/ 1483 h 258"/>
                <a:gd name="T24" fmla="*/ 194 w 307"/>
                <a:gd name="T25" fmla="*/ 1631 h 258"/>
                <a:gd name="T26" fmla="*/ 76 w 307"/>
                <a:gd name="T27" fmla="*/ 1631 h 258"/>
                <a:gd name="T28" fmla="*/ 7 w 307"/>
                <a:gd name="T29" fmla="*/ 1579 h 258"/>
                <a:gd name="T30" fmla="*/ 0 w 307"/>
                <a:gd name="T31" fmla="*/ 1549 h 258"/>
                <a:gd name="T32" fmla="*/ 0 w 307"/>
                <a:gd name="T33" fmla="*/ 1446 h 258"/>
                <a:gd name="T34" fmla="*/ 266 w 307"/>
                <a:gd name="T35" fmla="*/ 1213 h 258"/>
                <a:gd name="T36" fmla="*/ 68 w 307"/>
                <a:gd name="T37" fmla="*/ 834 h 258"/>
                <a:gd name="T38" fmla="*/ 157 w 307"/>
                <a:gd name="T39" fmla="*/ 483 h 258"/>
                <a:gd name="T40" fmla="*/ 355 w 307"/>
                <a:gd name="T41" fmla="*/ 349 h 258"/>
                <a:gd name="T42" fmla="*/ 492 w 307"/>
                <a:gd name="T43" fmla="*/ 133 h 258"/>
                <a:gd name="T44" fmla="*/ 609 w 307"/>
                <a:gd name="T45" fmla="*/ 133 h 258"/>
                <a:gd name="T46" fmla="*/ 729 w 307"/>
                <a:gd name="T47" fmla="*/ 61 h 258"/>
                <a:gd name="T48" fmla="*/ 962 w 307"/>
                <a:gd name="T49" fmla="*/ 0 h 25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7"/>
                <a:gd name="T76" fmla="*/ 0 h 258"/>
                <a:gd name="T77" fmla="*/ 307 w 307"/>
                <a:gd name="T78" fmla="*/ 258 h 25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7" h="258">
                  <a:moveTo>
                    <a:pt x="152" y="0"/>
                  </a:moveTo>
                  <a:cubicBezTo>
                    <a:pt x="158" y="0"/>
                    <a:pt x="164" y="0"/>
                    <a:pt x="170" y="0"/>
                  </a:cubicBezTo>
                  <a:cubicBezTo>
                    <a:pt x="196" y="7"/>
                    <a:pt x="225" y="20"/>
                    <a:pt x="249" y="30"/>
                  </a:cubicBezTo>
                  <a:cubicBezTo>
                    <a:pt x="258" y="34"/>
                    <a:pt x="267" y="35"/>
                    <a:pt x="273" y="39"/>
                  </a:cubicBezTo>
                  <a:cubicBezTo>
                    <a:pt x="294" y="49"/>
                    <a:pt x="302" y="73"/>
                    <a:pt x="307" y="99"/>
                  </a:cubicBezTo>
                  <a:cubicBezTo>
                    <a:pt x="307" y="101"/>
                    <a:pt x="307" y="104"/>
                    <a:pt x="307" y="107"/>
                  </a:cubicBezTo>
                  <a:cubicBezTo>
                    <a:pt x="296" y="125"/>
                    <a:pt x="285" y="142"/>
                    <a:pt x="273" y="160"/>
                  </a:cubicBezTo>
                  <a:cubicBezTo>
                    <a:pt x="260" y="170"/>
                    <a:pt x="244" y="175"/>
                    <a:pt x="229" y="184"/>
                  </a:cubicBezTo>
                  <a:cubicBezTo>
                    <a:pt x="218" y="190"/>
                    <a:pt x="211" y="199"/>
                    <a:pt x="201" y="204"/>
                  </a:cubicBezTo>
                  <a:cubicBezTo>
                    <a:pt x="183" y="214"/>
                    <a:pt x="164" y="215"/>
                    <a:pt x="141" y="222"/>
                  </a:cubicBezTo>
                  <a:cubicBezTo>
                    <a:pt x="134" y="225"/>
                    <a:pt x="127" y="232"/>
                    <a:pt x="119" y="234"/>
                  </a:cubicBezTo>
                  <a:cubicBezTo>
                    <a:pt x="109" y="236"/>
                    <a:pt x="99" y="233"/>
                    <a:pt x="90" y="235"/>
                  </a:cubicBezTo>
                  <a:cubicBezTo>
                    <a:pt x="68" y="240"/>
                    <a:pt x="52" y="253"/>
                    <a:pt x="31" y="258"/>
                  </a:cubicBezTo>
                  <a:cubicBezTo>
                    <a:pt x="25" y="258"/>
                    <a:pt x="18" y="258"/>
                    <a:pt x="12" y="258"/>
                  </a:cubicBezTo>
                  <a:cubicBezTo>
                    <a:pt x="9" y="255"/>
                    <a:pt x="4" y="253"/>
                    <a:pt x="1" y="250"/>
                  </a:cubicBezTo>
                  <a:cubicBezTo>
                    <a:pt x="1" y="248"/>
                    <a:pt x="2" y="245"/>
                    <a:pt x="0" y="245"/>
                  </a:cubicBezTo>
                  <a:cubicBezTo>
                    <a:pt x="0" y="240"/>
                    <a:pt x="0" y="235"/>
                    <a:pt x="0" y="229"/>
                  </a:cubicBezTo>
                  <a:cubicBezTo>
                    <a:pt x="10" y="214"/>
                    <a:pt x="25" y="202"/>
                    <a:pt x="42" y="192"/>
                  </a:cubicBezTo>
                  <a:cubicBezTo>
                    <a:pt x="29" y="174"/>
                    <a:pt x="8" y="162"/>
                    <a:pt x="11" y="132"/>
                  </a:cubicBezTo>
                  <a:cubicBezTo>
                    <a:pt x="12" y="113"/>
                    <a:pt x="24" y="96"/>
                    <a:pt x="25" y="76"/>
                  </a:cubicBezTo>
                  <a:cubicBezTo>
                    <a:pt x="32" y="66"/>
                    <a:pt x="45" y="62"/>
                    <a:pt x="56" y="55"/>
                  </a:cubicBezTo>
                  <a:cubicBezTo>
                    <a:pt x="59" y="39"/>
                    <a:pt x="62" y="24"/>
                    <a:pt x="78" y="21"/>
                  </a:cubicBezTo>
                  <a:cubicBezTo>
                    <a:pt x="83" y="19"/>
                    <a:pt x="89" y="22"/>
                    <a:pt x="96" y="21"/>
                  </a:cubicBezTo>
                  <a:cubicBezTo>
                    <a:pt x="103" y="19"/>
                    <a:pt x="108" y="11"/>
                    <a:pt x="115" y="10"/>
                  </a:cubicBezTo>
                  <a:cubicBezTo>
                    <a:pt x="129" y="7"/>
                    <a:pt x="145" y="12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24" name="Freeform 50"/>
            <p:cNvSpPr>
              <a:spLocks/>
            </p:cNvSpPr>
            <p:nvPr/>
          </p:nvSpPr>
          <p:spPr bwMode="gray">
            <a:xfrm>
              <a:off x="2968" y="1732"/>
              <a:ext cx="405" cy="572"/>
            </a:xfrm>
            <a:custGeom>
              <a:avLst/>
              <a:gdLst>
                <a:gd name="T0" fmla="*/ 684 w 219"/>
                <a:gd name="T1" fmla="*/ 0 h 309"/>
                <a:gd name="T2" fmla="*/ 716 w 219"/>
                <a:gd name="T3" fmla="*/ 0 h 309"/>
                <a:gd name="T4" fmla="*/ 736 w 219"/>
                <a:gd name="T5" fmla="*/ 7 h 309"/>
                <a:gd name="T6" fmla="*/ 701 w 219"/>
                <a:gd name="T7" fmla="*/ 246 h 309"/>
                <a:gd name="T8" fmla="*/ 923 w 219"/>
                <a:gd name="T9" fmla="*/ 222 h 309"/>
                <a:gd name="T10" fmla="*/ 1221 w 219"/>
                <a:gd name="T11" fmla="*/ 379 h 309"/>
                <a:gd name="T12" fmla="*/ 943 w 219"/>
                <a:gd name="T13" fmla="*/ 448 h 309"/>
                <a:gd name="T14" fmla="*/ 790 w 219"/>
                <a:gd name="T15" fmla="*/ 463 h 309"/>
                <a:gd name="T16" fmla="*/ 612 w 219"/>
                <a:gd name="T17" fmla="*/ 692 h 309"/>
                <a:gd name="T18" fmla="*/ 893 w 219"/>
                <a:gd name="T19" fmla="*/ 500 h 309"/>
                <a:gd name="T20" fmla="*/ 1221 w 219"/>
                <a:gd name="T21" fmla="*/ 552 h 309"/>
                <a:gd name="T22" fmla="*/ 1385 w 219"/>
                <a:gd name="T23" fmla="*/ 692 h 309"/>
                <a:gd name="T24" fmla="*/ 1385 w 219"/>
                <a:gd name="T25" fmla="*/ 724 h 309"/>
                <a:gd name="T26" fmla="*/ 1282 w 219"/>
                <a:gd name="T27" fmla="*/ 829 h 309"/>
                <a:gd name="T28" fmla="*/ 1036 w 219"/>
                <a:gd name="T29" fmla="*/ 737 h 309"/>
                <a:gd name="T30" fmla="*/ 943 w 219"/>
                <a:gd name="T31" fmla="*/ 813 h 309"/>
                <a:gd name="T32" fmla="*/ 834 w 219"/>
                <a:gd name="T33" fmla="*/ 894 h 309"/>
                <a:gd name="T34" fmla="*/ 1385 w 219"/>
                <a:gd name="T35" fmla="*/ 933 h 309"/>
                <a:gd name="T36" fmla="*/ 1385 w 219"/>
                <a:gd name="T37" fmla="*/ 959 h 309"/>
                <a:gd name="T38" fmla="*/ 1176 w 219"/>
                <a:gd name="T39" fmla="*/ 1042 h 309"/>
                <a:gd name="T40" fmla="*/ 1030 w 219"/>
                <a:gd name="T41" fmla="*/ 1079 h 309"/>
                <a:gd name="T42" fmla="*/ 986 w 219"/>
                <a:gd name="T43" fmla="*/ 1251 h 309"/>
                <a:gd name="T44" fmla="*/ 873 w 219"/>
                <a:gd name="T45" fmla="*/ 1960 h 309"/>
                <a:gd name="T46" fmla="*/ 854 w 219"/>
                <a:gd name="T47" fmla="*/ 1960 h 309"/>
                <a:gd name="T48" fmla="*/ 89 w 219"/>
                <a:gd name="T49" fmla="*/ 1803 h 309"/>
                <a:gd name="T50" fmla="*/ 0 w 219"/>
                <a:gd name="T51" fmla="*/ 1007 h 309"/>
                <a:gd name="T52" fmla="*/ 0 w 219"/>
                <a:gd name="T53" fmla="*/ 909 h 309"/>
                <a:gd name="T54" fmla="*/ 120 w 219"/>
                <a:gd name="T55" fmla="*/ 724 h 309"/>
                <a:gd name="T56" fmla="*/ 355 w 219"/>
                <a:gd name="T57" fmla="*/ 357 h 309"/>
                <a:gd name="T58" fmla="*/ 475 w 219"/>
                <a:gd name="T59" fmla="*/ 172 h 309"/>
                <a:gd name="T60" fmla="*/ 581 w 219"/>
                <a:gd name="T61" fmla="*/ 76 h 309"/>
                <a:gd name="T62" fmla="*/ 684 w 219"/>
                <a:gd name="T63" fmla="*/ 0 h 30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9"/>
                <a:gd name="T97" fmla="*/ 0 h 309"/>
                <a:gd name="T98" fmla="*/ 219 w 219"/>
                <a:gd name="T99" fmla="*/ 309 h 30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9" h="309">
                  <a:moveTo>
                    <a:pt x="108" y="0"/>
                  </a:moveTo>
                  <a:cubicBezTo>
                    <a:pt x="109" y="0"/>
                    <a:pt x="111" y="0"/>
                    <a:pt x="113" y="0"/>
                  </a:cubicBezTo>
                  <a:cubicBezTo>
                    <a:pt x="113" y="1"/>
                    <a:pt x="115" y="1"/>
                    <a:pt x="116" y="1"/>
                  </a:cubicBezTo>
                  <a:cubicBezTo>
                    <a:pt x="124" y="11"/>
                    <a:pt x="118" y="31"/>
                    <a:pt x="111" y="39"/>
                  </a:cubicBezTo>
                  <a:cubicBezTo>
                    <a:pt x="123" y="38"/>
                    <a:pt x="134" y="36"/>
                    <a:pt x="146" y="35"/>
                  </a:cubicBezTo>
                  <a:cubicBezTo>
                    <a:pt x="160" y="45"/>
                    <a:pt x="191" y="41"/>
                    <a:pt x="193" y="60"/>
                  </a:cubicBezTo>
                  <a:cubicBezTo>
                    <a:pt x="195" y="81"/>
                    <a:pt x="163" y="83"/>
                    <a:pt x="149" y="71"/>
                  </a:cubicBezTo>
                  <a:cubicBezTo>
                    <a:pt x="141" y="72"/>
                    <a:pt x="132" y="75"/>
                    <a:pt x="125" y="73"/>
                  </a:cubicBezTo>
                  <a:cubicBezTo>
                    <a:pt x="116" y="86"/>
                    <a:pt x="104" y="95"/>
                    <a:pt x="97" y="109"/>
                  </a:cubicBezTo>
                  <a:cubicBezTo>
                    <a:pt x="112" y="105"/>
                    <a:pt x="120" y="82"/>
                    <a:pt x="141" y="79"/>
                  </a:cubicBezTo>
                  <a:cubicBezTo>
                    <a:pt x="157" y="77"/>
                    <a:pt x="180" y="82"/>
                    <a:pt x="193" y="87"/>
                  </a:cubicBezTo>
                  <a:cubicBezTo>
                    <a:pt x="204" y="92"/>
                    <a:pt x="210" y="105"/>
                    <a:pt x="219" y="109"/>
                  </a:cubicBezTo>
                  <a:cubicBezTo>
                    <a:pt x="219" y="111"/>
                    <a:pt x="219" y="112"/>
                    <a:pt x="219" y="114"/>
                  </a:cubicBezTo>
                  <a:cubicBezTo>
                    <a:pt x="219" y="124"/>
                    <a:pt x="212" y="131"/>
                    <a:pt x="203" y="131"/>
                  </a:cubicBezTo>
                  <a:cubicBezTo>
                    <a:pt x="189" y="130"/>
                    <a:pt x="182" y="113"/>
                    <a:pt x="164" y="116"/>
                  </a:cubicBezTo>
                  <a:cubicBezTo>
                    <a:pt x="158" y="118"/>
                    <a:pt x="153" y="125"/>
                    <a:pt x="149" y="128"/>
                  </a:cubicBezTo>
                  <a:cubicBezTo>
                    <a:pt x="142" y="132"/>
                    <a:pt x="131" y="130"/>
                    <a:pt x="132" y="141"/>
                  </a:cubicBezTo>
                  <a:cubicBezTo>
                    <a:pt x="151" y="135"/>
                    <a:pt x="207" y="120"/>
                    <a:pt x="219" y="147"/>
                  </a:cubicBezTo>
                  <a:cubicBezTo>
                    <a:pt x="219" y="149"/>
                    <a:pt x="219" y="150"/>
                    <a:pt x="219" y="151"/>
                  </a:cubicBezTo>
                  <a:cubicBezTo>
                    <a:pt x="217" y="164"/>
                    <a:pt x="201" y="160"/>
                    <a:pt x="186" y="164"/>
                  </a:cubicBezTo>
                  <a:cubicBezTo>
                    <a:pt x="177" y="166"/>
                    <a:pt x="171" y="173"/>
                    <a:pt x="163" y="170"/>
                  </a:cubicBezTo>
                  <a:cubicBezTo>
                    <a:pt x="161" y="176"/>
                    <a:pt x="161" y="191"/>
                    <a:pt x="156" y="197"/>
                  </a:cubicBezTo>
                  <a:cubicBezTo>
                    <a:pt x="164" y="235"/>
                    <a:pt x="147" y="277"/>
                    <a:pt x="138" y="309"/>
                  </a:cubicBezTo>
                  <a:cubicBezTo>
                    <a:pt x="137" y="309"/>
                    <a:pt x="136" y="309"/>
                    <a:pt x="135" y="309"/>
                  </a:cubicBezTo>
                  <a:cubicBezTo>
                    <a:pt x="105" y="292"/>
                    <a:pt x="59" y="279"/>
                    <a:pt x="14" y="284"/>
                  </a:cubicBezTo>
                  <a:cubicBezTo>
                    <a:pt x="20" y="241"/>
                    <a:pt x="8" y="199"/>
                    <a:pt x="0" y="159"/>
                  </a:cubicBezTo>
                  <a:cubicBezTo>
                    <a:pt x="0" y="154"/>
                    <a:pt x="0" y="148"/>
                    <a:pt x="0" y="143"/>
                  </a:cubicBezTo>
                  <a:cubicBezTo>
                    <a:pt x="3" y="134"/>
                    <a:pt x="12" y="125"/>
                    <a:pt x="19" y="114"/>
                  </a:cubicBezTo>
                  <a:cubicBezTo>
                    <a:pt x="32" y="92"/>
                    <a:pt x="41" y="74"/>
                    <a:pt x="56" y="56"/>
                  </a:cubicBezTo>
                  <a:cubicBezTo>
                    <a:pt x="64" y="47"/>
                    <a:pt x="69" y="36"/>
                    <a:pt x="75" y="27"/>
                  </a:cubicBezTo>
                  <a:cubicBezTo>
                    <a:pt x="80" y="21"/>
                    <a:pt x="86" y="18"/>
                    <a:pt x="92" y="12"/>
                  </a:cubicBezTo>
                  <a:cubicBezTo>
                    <a:pt x="99" y="5"/>
                    <a:pt x="103" y="1"/>
                    <a:pt x="108" y="0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4725" name="Freeform 51"/>
            <p:cNvSpPr>
              <a:spLocks noEditPoints="1"/>
            </p:cNvSpPr>
            <p:nvPr/>
          </p:nvSpPr>
          <p:spPr bwMode="gray">
            <a:xfrm>
              <a:off x="3088" y="1645"/>
              <a:ext cx="237" cy="352"/>
            </a:xfrm>
            <a:custGeom>
              <a:avLst/>
              <a:gdLst>
                <a:gd name="T0" fmla="*/ 291 w 128"/>
                <a:gd name="T1" fmla="*/ 0 h 190"/>
                <a:gd name="T2" fmla="*/ 387 w 128"/>
                <a:gd name="T3" fmla="*/ 0 h 190"/>
                <a:gd name="T4" fmla="*/ 463 w 128"/>
                <a:gd name="T5" fmla="*/ 24 h 190"/>
                <a:gd name="T6" fmla="*/ 648 w 128"/>
                <a:gd name="T7" fmla="*/ 572 h 190"/>
                <a:gd name="T8" fmla="*/ 285 w 128"/>
                <a:gd name="T9" fmla="*/ 559 h 190"/>
                <a:gd name="T10" fmla="*/ 311 w 128"/>
                <a:gd name="T11" fmla="*/ 306 h 190"/>
                <a:gd name="T12" fmla="*/ 44 w 128"/>
                <a:gd name="T13" fmla="*/ 491 h 190"/>
                <a:gd name="T14" fmla="*/ 0 w 128"/>
                <a:gd name="T15" fmla="*/ 298 h 190"/>
                <a:gd name="T16" fmla="*/ 0 w 128"/>
                <a:gd name="T17" fmla="*/ 254 h 190"/>
                <a:gd name="T18" fmla="*/ 291 w 128"/>
                <a:gd name="T19" fmla="*/ 0 h 190"/>
                <a:gd name="T20" fmla="*/ 648 w 128"/>
                <a:gd name="T21" fmla="*/ 797 h 190"/>
                <a:gd name="T22" fmla="*/ 363 w 128"/>
                <a:gd name="T23" fmla="*/ 761 h 190"/>
                <a:gd name="T24" fmla="*/ 196 w 128"/>
                <a:gd name="T25" fmla="*/ 1006 h 190"/>
                <a:gd name="T26" fmla="*/ 724 w 128"/>
                <a:gd name="T27" fmla="*/ 841 h 190"/>
                <a:gd name="T28" fmla="*/ 648 w 128"/>
                <a:gd name="T29" fmla="*/ 797 h 190"/>
                <a:gd name="T30" fmla="*/ 628 w 128"/>
                <a:gd name="T31" fmla="*/ 1030 h 190"/>
                <a:gd name="T32" fmla="*/ 535 w 128"/>
                <a:gd name="T33" fmla="*/ 1106 h 190"/>
                <a:gd name="T34" fmla="*/ 418 w 128"/>
                <a:gd name="T35" fmla="*/ 1208 h 190"/>
                <a:gd name="T36" fmla="*/ 463 w 128"/>
                <a:gd name="T37" fmla="*/ 1208 h 190"/>
                <a:gd name="T38" fmla="*/ 813 w 128"/>
                <a:gd name="T39" fmla="*/ 1139 h 190"/>
                <a:gd name="T40" fmla="*/ 813 w 128"/>
                <a:gd name="T41" fmla="*/ 1132 h 190"/>
                <a:gd name="T42" fmla="*/ 628 w 128"/>
                <a:gd name="T43" fmla="*/ 1030 h 19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8"/>
                <a:gd name="T67" fmla="*/ 0 h 190"/>
                <a:gd name="T68" fmla="*/ 128 w 128"/>
                <a:gd name="T69" fmla="*/ 190 h 19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8" h="190">
                  <a:moveTo>
                    <a:pt x="46" y="0"/>
                  </a:moveTo>
                  <a:cubicBezTo>
                    <a:pt x="51" y="0"/>
                    <a:pt x="56" y="0"/>
                    <a:pt x="61" y="0"/>
                  </a:cubicBezTo>
                  <a:cubicBezTo>
                    <a:pt x="64" y="2"/>
                    <a:pt x="68" y="3"/>
                    <a:pt x="73" y="4"/>
                  </a:cubicBezTo>
                  <a:cubicBezTo>
                    <a:pt x="87" y="28"/>
                    <a:pt x="93" y="61"/>
                    <a:pt x="102" y="90"/>
                  </a:cubicBezTo>
                  <a:cubicBezTo>
                    <a:pt x="86" y="81"/>
                    <a:pt x="64" y="83"/>
                    <a:pt x="45" y="88"/>
                  </a:cubicBezTo>
                  <a:cubicBezTo>
                    <a:pt x="51" y="78"/>
                    <a:pt x="60" y="57"/>
                    <a:pt x="49" y="48"/>
                  </a:cubicBezTo>
                  <a:cubicBezTo>
                    <a:pt x="27" y="49"/>
                    <a:pt x="22" y="73"/>
                    <a:pt x="7" y="77"/>
                  </a:cubicBezTo>
                  <a:cubicBezTo>
                    <a:pt x="5" y="66"/>
                    <a:pt x="2" y="56"/>
                    <a:pt x="0" y="47"/>
                  </a:cubicBezTo>
                  <a:cubicBezTo>
                    <a:pt x="0" y="44"/>
                    <a:pt x="0" y="42"/>
                    <a:pt x="0" y="40"/>
                  </a:cubicBezTo>
                  <a:cubicBezTo>
                    <a:pt x="12" y="23"/>
                    <a:pt x="27" y="10"/>
                    <a:pt x="46" y="0"/>
                  </a:cubicBezTo>
                  <a:close/>
                  <a:moveTo>
                    <a:pt x="102" y="125"/>
                  </a:moveTo>
                  <a:cubicBezTo>
                    <a:pt x="90" y="117"/>
                    <a:pt x="75" y="118"/>
                    <a:pt x="57" y="120"/>
                  </a:cubicBezTo>
                  <a:cubicBezTo>
                    <a:pt x="51" y="136"/>
                    <a:pt x="35" y="141"/>
                    <a:pt x="31" y="158"/>
                  </a:cubicBezTo>
                  <a:cubicBezTo>
                    <a:pt x="52" y="143"/>
                    <a:pt x="73" y="115"/>
                    <a:pt x="114" y="132"/>
                  </a:cubicBezTo>
                  <a:cubicBezTo>
                    <a:pt x="115" y="124"/>
                    <a:pt x="109" y="124"/>
                    <a:pt x="102" y="125"/>
                  </a:cubicBezTo>
                  <a:close/>
                  <a:moveTo>
                    <a:pt x="99" y="162"/>
                  </a:moveTo>
                  <a:cubicBezTo>
                    <a:pt x="94" y="163"/>
                    <a:pt x="92" y="169"/>
                    <a:pt x="84" y="174"/>
                  </a:cubicBezTo>
                  <a:cubicBezTo>
                    <a:pt x="76" y="179"/>
                    <a:pt x="64" y="178"/>
                    <a:pt x="66" y="190"/>
                  </a:cubicBezTo>
                  <a:cubicBezTo>
                    <a:pt x="68" y="190"/>
                    <a:pt x="70" y="190"/>
                    <a:pt x="73" y="190"/>
                  </a:cubicBezTo>
                  <a:cubicBezTo>
                    <a:pt x="87" y="182"/>
                    <a:pt x="104" y="177"/>
                    <a:pt x="128" y="179"/>
                  </a:cubicBezTo>
                  <a:cubicBezTo>
                    <a:pt x="128" y="178"/>
                    <a:pt x="128" y="178"/>
                    <a:pt x="128" y="178"/>
                  </a:cubicBezTo>
                  <a:cubicBezTo>
                    <a:pt x="122" y="167"/>
                    <a:pt x="112" y="159"/>
                    <a:pt x="99" y="162"/>
                  </a:cubicBez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pic>
        <p:nvPicPr>
          <p:cNvPr id="114693" name="Picture 26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6876" name="Rectangle 44"/>
          <p:cNvSpPr>
            <a:spLocks noChangeArrowheads="1"/>
          </p:cNvSpPr>
          <p:nvPr/>
        </p:nvSpPr>
        <p:spPr bwMode="gray">
          <a:xfrm>
            <a:off x="323850" y="1543050"/>
            <a:ext cx="3598863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ru-RU" sz="1800" b="1">
                <a:solidFill>
                  <a:srgbClr val="FFFFFF"/>
                </a:solidFill>
              </a:rPr>
              <a:t>Идеальный банк-партнёр</a:t>
            </a:r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76877" name="Rectangle 5"/>
          <p:cNvSpPr>
            <a:spLocks noChangeArrowheads="1"/>
          </p:cNvSpPr>
          <p:nvPr/>
        </p:nvSpPr>
        <p:spPr bwMode="gray">
          <a:xfrm>
            <a:off x="323850" y="1903413"/>
            <a:ext cx="3598863" cy="38989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Не обещает того, что не может сделать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Исполняет то, что обещает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Сообщает до наступления сроков о возможных проблемах и решает их совместно с ДЦ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Контролирует собственную работу и выдерживает качество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Стремится к обратной связи от ДЦ</a:t>
            </a:r>
            <a:endParaRPr lang="en-US" sz="1600">
              <a:solidFill>
                <a:srgbClr val="000000"/>
              </a:solidFill>
            </a:endParaRPr>
          </a:p>
        </p:txBody>
      </p:sp>
      <p:grpSp>
        <p:nvGrpSpPr>
          <p:cNvPr id="4" name="Group 124"/>
          <p:cNvGrpSpPr>
            <a:grpSpLocks/>
          </p:cNvGrpSpPr>
          <p:nvPr/>
        </p:nvGrpSpPr>
        <p:grpSpPr bwMode="auto">
          <a:xfrm rot="-900000">
            <a:off x="6948488" y="-193675"/>
            <a:ext cx="2632075" cy="2520950"/>
            <a:chOff x="3435" y="1414"/>
            <a:chExt cx="1773" cy="1720"/>
          </a:xfrm>
        </p:grpSpPr>
        <p:grpSp>
          <p:nvGrpSpPr>
            <p:cNvPr id="5" name="Group 125"/>
            <p:cNvGrpSpPr>
              <a:grpSpLocks/>
            </p:cNvGrpSpPr>
            <p:nvPr/>
          </p:nvGrpSpPr>
          <p:grpSpPr bwMode="auto">
            <a:xfrm>
              <a:off x="3469" y="1414"/>
              <a:ext cx="1720" cy="1720"/>
              <a:chOff x="-5952" y="-274"/>
              <a:chExt cx="5060" cy="5060"/>
            </a:xfrm>
          </p:grpSpPr>
          <p:sp>
            <p:nvSpPr>
              <p:cNvPr id="114701" name="Oval 126"/>
              <p:cNvSpPr>
                <a:spLocks noChangeArrowheads="1"/>
              </p:cNvSpPr>
              <p:nvPr/>
            </p:nvSpPr>
            <p:spPr bwMode="gray">
              <a:xfrm>
                <a:off x="-5952" y="-274"/>
                <a:ext cx="5060" cy="5060"/>
              </a:xfrm>
              <a:prstGeom prst="ellipse">
                <a:avLst/>
              </a:prstGeom>
              <a:solidFill>
                <a:schemeClr val="bg1"/>
              </a:solidFill>
              <a:ln w="47625">
                <a:solidFill>
                  <a:srgbClr val="CA2A2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  <a:cs typeface="MS PGothic"/>
                </a:endParaRPr>
              </a:p>
            </p:txBody>
          </p:sp>
          <p:sp>
            <p:nvSpPr>
              <p:cNvPr id="114702" name="Freeform 127"/>
              <p:cNvSpPr>
                <a:spLocks/>
              </p:cNvSpPr>
              <p:nvPr/>
            </p:nvSpPr>
            <p:spPr bwMode="gray">
              <a:xfrm>
                <a:off x="-4991" y="2896"/>
                <a:ext cx="3138" cy="1053"/>
              </a:xfrm>
              <a:custGeom>
                <a:avLst/>
                <a:gdLst>
                  <a:gd name="T0" fmla="*/ 0 w 1328"/>
                  <a:gd name="T1" fmla="*/ 0 h 446"/>
                  <a:gd name="T2" fmla="*/ 664 w 1328"/>
                  <a:gd name="T3" fmla="*/ 446 h 446"/>
                  <a:gd name="T4" fmla="*/ 1328 w 1328"/>
                  <a:gd name="T5" fmla="*/ 0 h 446"/>
                  <a:gd name="T6" fmla="*/ 0 60000 65536"/>
                  <a:gd name="T7" fmla="*/ 0 60000 65536"/>
                  <a:gd name="T8" fmla="*/ 0 60000 65536"/>
                  <a:gd name="T9" fmla="*/ 0 w 1328"/>
                  <a:gd name="T10" fmla="*/ 0 h 446"/>
                  <a:gd name="T11" fmla="*/ 1328 w 1328"/>
                  <a:gd name="T12" fmla="*/ 446 h 4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28" h="446">
                    <a:moveTo>
                      <a:pt x="0" y="0"/>
                    </a:moveTo>
                    <a:cubicBezTo>
                      <a:pt x="107" y="262"/>
                      <a:pt x="364" y="446"/>
                      <a:pt x="664" y="446"/>
                    </a:cubicBezTo>
                    <a:cubicBezTo>
                      <a:pt x="964" y="446"/>
                      <a:pt x="1221" y="262"/>
                      <a:pt x="1328" y="0"/>
                    </a:cubicBezTo>
                  </a:path>
                </a:pathLst>
              </a:custGeom>
              <a:noFill/>
              <a:ln w="31750" cap="flat">
                <a:solidFill>
                  <a:srgbClr val="BF1E2D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3" name="Freeform 128"/>
              <p:cNvSpPr>
                <a:spLocks/>
              </p:cNvSpPr>
              <p:nvPr/>
            </p:nvSpPr>
            <p:spPr bwMode="gray">
              <a:xfrm>
                <a:off x="-4991" y="562"/>
                <a:ext cx="3138" cy="1053"/>
              </a:xfrm>
              <a:custGeom>
                <a:avLst/>
                <a:gdLst>
                  <a:gd name="T0" fmla="*/ 1328 w 1328"/>
                  <a:gd name="T1" fmla="*/ 446 h 446"/>
                  <a:gd name="T2" fmla="*/ 664 w 1328"/>
                  <a:gd name="T3" fmla="*/ 0 h 446"/>
                  <a:gd name="T4" fmla="*/ 0 w 1328"/>
                  <a:gd name="T5" fmla="*/ 446 h 446"/>
                  <a:gd name="T6" fmla="*/ 0 60000 65536"/>
                  <a:gd name="T7" fmla="*/ 0 60000 65536"/>
                  <a:gd name="T8" fmla="*/ 0 60000 65536"/>
                  <a:gd name="T9" fmla="*/ 0 w 1328"/>
                  <a:gd name="T10" fmla="*/ 0 h 446"/>
                  <a:gd name="T11" fmla="*/ 1328 w 1328"/>
                  <a:gd name="T12" fmla="*/ 446 h 4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328" h="446">
                    <a:moveTo>
                      <a:pt x="1328" y="446"/>
                    </a:moveTo>
                    <a:cubicBezTo>
                      <a:pt x="1221" y="185"/>
                      <a:pt x="964" y="0"/>
                      <a:pt x="664" y="0"/>
                    </a:cubicBezTo>
                    <a:cubicBezTo>
                      <a:pt x="364" y="0"/>
                      <a:pt x="107" y="185"/>
                      <a:pt x="0" y="446"/>
                    </a:cubicBezTo>
                  </a:path>
                </a:pathLst>
              </a:custGeom>
              <a:noFill/>
              <a:ln w="31750" cap="flat">
                <a:solidFill>
                  <a:srgbClr val="BF1E2D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4" name="Freeform 129"/>
              <p:cNvSpPr>
                <a:spLocks/>
              </p:cNvSpPr>
              <p:nvPr/>
            </p:nvSpPr>
            <p:spPr bwMode="gray">
              <a:xfrm>
                <a:off x="-3602" y="982"/>
                <a:ext cx="435" cy="414"/>
              </a:xfrm>
              <a:custGeom>
                <a:avLst/>
                <a:gdLst>
                  <a:gd name="T0" fmla="*/ 218 w 435"/>
                  <a:gd name="T1" fmla="*/ 0 h 414"/>
                  <a:gd name="T2" fmla="*/ 284 w 435"/>
                  <a:gd name="T3" fmla="*/ 137 h 414"/>
                  <a:gd name="T4" fmla="*/ 435 w 435"/>
                  <a:gd name="T5" fmla="*/ 159 h 414"/>
                  <a:gd name="T6" fmla="*/ 326 w 435"/>
                  <a:gd name="T7" fmla="*/ 265 h 414"/>
                  <a:gd name="T8" fmla="*/ 352 w 435"/>
                  <a:gd name="T9" fmla="*/ 414 h 414"/>
                  <a:gd name="T10" fmla="*/ 218 w 435"/>
                  <a:gd name="T11" fmla="*/ 345 h 414"/>
                  <a:gd name="T12" fmla="*/ 83 w 435"/>
                  <a:gd name="T13" fmla="*/ 414 h 414"/>
                  <a:gd name="T14" fmla="*/ 109 w 435"/>
                  <a:gd name="T15" fmla="*/ 265 h 414"/>
                  <a:gd name="T16" fmla="*/ 0 w 435"/>
                  <a:gd name="T17" fmla="*/ 159 h 414"/>
                  <a:gd name="T18" fmla="*/ 149 w 435"/>
                  <a:gd name="T19" fmla="*/ 137 h 414"/>
                  <a:gd name="T20" fmla="*/ 218 w 435"/>
                  <a:gd name="T21" fmla="*/ 0 h 41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5"/>
                  <a:gd name="T34" fmla="*/ 0 h 414"/>
                  <a:gd name="T35" fmla="*/ 435 w 435"/>
                  <a:gd name="T36" fmla="*/ 414 h 41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5" h="414">
                    <a:moveTo>
                      <a:pt x="218" y="0"/>
                    </a:moveTo>
                    <a:lnTo>
                      <a:pt x="284" y="137"/>
                    </a:lnTo>
                    <a:lnTo>
                      <a:pt x="435" y="159"/>
                    </a:lnTo>
                    <a:lnTo>
                      <a:pt x="326" y="265"/>
                    </a:lnTo>
                    <a:lnTo>
                      <a:pt x="352" y="414"/>
                    </a:lnTo>
                    <a:lnTo>
                      <a:pt x="218" y="345"/>
                    </a:lnTo>
                    <a:lnTo>
                      <a:pt x="83" y="414"/>
                    </a:lnTo>
                    <a:lnTo>
                      <a:pt x="109" y="265"/>
                    </a:lnTo>
                    <a:lnTo>
                      <a:pt x="0" y="159"/>
                    </a:lnTo>
                    <a:lnTo>
                      <a:pt x="149" y="137"/>
                    </a:lnTo>
                    <a:lnTo>
                      <a:pt x="218" y="0"/>
                    </a:lnTo>
                    <a:close/>
                  </a:path>
                </a:pathLst>
              </a:custGeom>
              <a:solidFill>
                <a:srgbClr val="BF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5" name="Freeform 130"/>
              <p:cNvSpPr>
                <a:spLocks/>
              </p:cNvSpPr>
              <p:nvPr/>
            </p:nvSpPr>
            <p:spPr bwMode="gray">
              <a:xfrm>
                <a:off x="-4169" y="1181"/>
                <a:ext cx="430" cy="430"/>
              </a:xfrm>
              <a:custGeom>
                <a:avLst/>
                <a:gdLst>
                  <a:gd name="T0" fmla="*/ 43 w 430"/>
                  <a:gd name="T1" fmla="*/ 42 h 430"/>
                  <a:gd name="T2" fmla="*/ 187 w 430"/>
                  <a:gd name="T3" fmla="*/ 92 h 430"/>
                  <a:gd name="T4" fmla="*/ 308 w 430"/>
                  <a:gd name="T5" fmla="*/ 0 h 430"/>
                  <a:gd name="T6" fmla="*/ 308 w 430"/>
                  <a:gd name="T7" fmla="*/ 153 h 430"/>
                  <a:gd name="T8" fmla="*/ 430 w 430"/>
                  <a:gd name="T9" fmla="*/ 241 h 430"/>
                  <a:gd name="T10" fmla="*/ 286 w 430"/>
                  <a:gd name="T11" fmla="*/ 286 h 430"/>
                  <a:gd name="T12" fmla="*/ 241 w 430"/>
                  <a:gd name="T13" fmla="*/ 430 h 430"/>
                  <a:gd name="T14" fmla="*/ 152 w 430"/>
                  <a:gd name="T15" fmla="*/ 307 h 430"/>
                  <a:gd name="T16" fmla="*/ 0 w 430"/>
                  <a:gd name="T17" fmla="*/ 307 h 430"/>
                  <a:gd name="T18" fmla="*/ 93 w 430"/>
                  <a:gd name="T19" fmla="*/ 186 h 430"/>
                  <a:gd name="T20" fmla="*/ 43 w 430"/>
                  <a:gd name="T21" fmla="*/ 42 h 4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0"/>
                  <a:gd name="T34" fmla="*/ 0 h 430"/>
                  <a:gd name="T35" fmla="*/ 430 w 430"/>
                  <a:gd name="T36" fmla="*/ 430 h 4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0" h="430">
                    <a:moveTo>
                      <a:pt x="43" y="42"/>
                    </a:moveTo>
                    <a:lnTo>
                      <a:pt x="187" y="92"/>
                    </a:lnTo>
                    <a:lnTo>
                      <a:pt x="308" y="0"/>
                    </a:lnTo>
                    <a:lnTo>
                      <a:pt x="308" y="153"/>
                    </a:lnTo>
                    <a:lnTo>
                      <a:pt x="430" y="241"/>
                    </a:lnTo>
                    <a:lnTo>
                      <a:pt x="286" y="286"/>
                    </a:lnTo>
                    <a:lnTo>
                      <a:pt x="241" y="430"/>
                    </a:lnTo>
                    <a:lnTo>
                      <a:pt x="152" y="307"/>
                    </a:lnTo>
                    <a:lnTo>
                      <a:pt x="0" y="307"/>
                    </a:lnTo>
                    <a:lnTo>
                      <a:pt x="93" y="186"/>
                    </a:lnTo>
                    <a:lnTo>
                      <a:pt x="43" y="42"/>
                    </a:lnTo>
                    <a:close/>
                  </a:path>
                </a:pathLst>
              </a:custGeom>
              <a:solidFill>
                <a:srgbClr val="BF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6" name="Freeform 131"/>
              <p:cNvSpPr>
                <a:spLocks/>
              </p:cNvSpPr>
              <p:nvPr/>
            </p:nvSpPr>
            <p:spPr bwMode="gray">
              <a:xfrm>
                <a:off x="-3030" y="1181"/>
                <a:ext cx="430" cy="430"/>
              </a:xfrm>
              <a:custGeom>
                <a:avLst/>
                <a:gdLst>
                  <a:gd name="T0" fmla="*/ 387 w 430"/>
                  <a:gd name="T1" fmla="*/ 42 h 430"/>
                  <a:gd name="T2" fmla="*/ 338 w 430"/>
                  <a:gd name="T3" fmla="*/ 186 h 430"/>
                  <a:gd name="T4" fmla="*/ 430 w 430"/>
                  <a:gd name="T5" fmla="*/ 307 h 430"/>
                  <a:gd name="T6" fmla="*/ 276 w 430"/>
                  <a:gd name="T7" fmla="*/ 307 h 430"/>
                  <a:gd name="T8" fmla="*/ 189 w 430"/>
                  <a:gd name="T9" fmla="*/ 430 h 430"/>
                  <a:gd name="T10" fmla="*/ 144 w 430"/>
                  <a:gd name="T11" fmla="*/ 286 h 430"/>
                  <a:gd name="T12" fmla="*/ 0 w 430"/>
                  <a:gd name="T13" fmla="*/ 241 h 430"/>
                  <a:gd name="T14" fmla="*/ 123 w 430"/>
                  <a:gd name="T15" fmla="*/ 153 h 430"/>
                  <a:gd name="T16" fmla="*/ 121 w 430"/>
                  <a:gd name="T17" fmla="*/ 0 h 430"/>
                  <a:gd name="T18" fmla="*/ 243 w 430"/>
                  <a:gd name="T19" fmla="*/ 92 h 430"/>
                  <a:gd name="T20" fmla="*/ 387 w 430"/>
                  <a:gd name="T21" fmla="*/ 42 h 4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0"/>
                  <a:gd name="T34" fmla="*/ 0 h 430"/>
                  <a:gd name="T35" fmla="*/ 430 w 430"/>
                  <a:gd name="T36" fmla="*/ 430 h 4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0" h="430">
                    <a:moveTo>
                      <a:pt x="387" y="42"/>
                    </a:moveTo>
                    <a:lnTo>
                      <a:pt x="338" y="186"/>
                    </a:lnTo>
                    <a:lnTo>
                      <a:pt x="430" y="307"/>
                    </a:lnTo>
                    <a:lnTo>
                      <a:pt x="276" y="307"/>
                    </a:lnTo>
                    <a:lnTo>
                      <a:pt x="189" y="430"/>
                    </a:lnTo>
                    <a:lnTo>
                      <a:pt x="144" y="286"/>
                    </a:lnTo>
                    <a:lnTo>
                      <a:pt x="0" y="241"/>
                    </a:lnTo>
                    <a:lnTo>
                      <a:pt x="123" y="153"/>
                    </a:lnTo>
                    <a:lnTo>
                      <a:pt x="121" y="0"/>
                    </a:lnTo>
                    <a:lnTo>
                      <a:pt x="243" y="92"/>
                    </a:lnTo>
                    <a:lnTo>
                      <a:pt x="387" y="42"/>
                    </a:lnTo>
                    <a:close/>
                  </a:path>
                </a:pathLst>
              </a:custGeom>
              <a:solidFill>
                <a:srgbClr val="BF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7" name="Freeform 132"/>
              <p:cNvSpPr>
                <a:spLocks/>
              </p:cNvSpPr>
              <p:nvPr/>
            </p:nvSpPr>
            <p:spPr bwMode="gray">
              <a:xfrm>
                <a:off x="-3602" y="3125"/>
                <a:ext cx="435" cy="413"/>
              </a:xfrm>
              <a:custGeom>
                <a:avLst/>
                <a:gdLst>
                  <a:gd name="T0" fmla="*/ 218 w 435"/>
                  <a:gd name="T1" fmla="*/ 413 h 413"/>
                  <a:gd name="T2" fmla="*/ 284 w 435"/>
                  <a:gd name="T3" fmla="*/ 276 h 413"/>
                  <a:gd name="T4" fmla="*/ 435 w 435"/>
                  <a:gd name="T5" fmla="*/ 255 h 413"/>
                  <a:gd name="T6" fmla="*/ 326 w 435"/>
                  <a:gd name="T7" fmla="*/ 149 h 413"/>
                  <a:gd name="T8" fmla="*/ 352 w 435"/>
                  <a:gd name="T9" fmla="*/ 0 h 413"/>
                  <a:gd name="T10" fmla="*/ 218 w 435"/>
                  <a:gd name="T11" fmla="*/ 71 h 413"/>
                  <a:gd name="T12" fmla="*/ 83 w 435"/>
                  <a:gd name="T13" fmla="*/ 0 h 413"/>
                  <a:gd name="T14" fmla="*/ 109 w 435"/>
                  <a:gd name="T15" fmla="*/ 149 h 413"/>
                  <a:gd name="T16" fmla="*/ 0 w 435"/>
                  <a:gd name="T17" fmla="*/ 255 h 413"/>
                  <a:gd name="T18" fmla="*/ 149 w 435"/>
                  <a:gd name="T19" fmla="*/ 276 h 413"/>
                  <a:gd name="T20" fmla="*/ 218 w 435"/>
                  <a:gd name="T21" fmla="*/ 413 h 41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5"/>
                  <a:gd name="T34" fmla="*/ 0 h 413"/>
                  <a:gd name="T35" fmla="*/ 435 w 435"/>
                  <a:gd name="T36" fmla="*/ 413 h 41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5" h="413">
                    <a:moveTo>
                      <a:pt x="218" y="413"/>
                    </a:moveTo>
                    <a:lnTo>
                      <a:pt x="284" y="276"/>
                    </a:lnTo>
                    <a:lnTo>
                      <a:pt x="435" y="255"/>
                    </a:lnTo>
                    <a:lnTo>
                      <a:pt x="326" y="149"/>
                    </a:lnTo>
                    <a:lnTo>
                      <a:pt x="352" y="0"/>
                    </a:lnTo>
                    <a:lnTo>
                      <a:pt x="218" y="71"/>
                    </a:lnTo>
                    <a:lnTo>
                      <a:pt x="83" y="0"/>
                    </a:lnTo>
                    <a:lnTo>
                      <a:pt x="109" y="149"/>
                    </a:lnTo>
                    <a:lnTo>
                      <a:pt x="0" y="255"/>
                    </a:lnTo>
                    <a:lnTo>
                      <a:pt x="149" y="276"/>
                    </a:lnTo>
                    <a:lnTo>
                      <a:pt x="218" y="413"/>
                    </a:lnTo>
                    <a:close/>
                  </a:path>
                </a:pathLst>
              </a:custGeom>
              <a:solidFill>
                <a:srgbClr val="BF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8" name="Freeform 133"/>
              <p:cNvSpPr>
                <a:spLocks/>
              </p:cNvSpPr>
              <p:nvPr/>
            </p:nvSpPr>
            <p:spPr bwMode="gray">
              <a:xfrm>
                <a:off x="-4169" y="2910"/>
                <a:ext cx="430" cy="430"/>
              </a:xfrm>
              <a:custGeom>
                <a:avLst/>
                <a:gdLst>
                  <a:gd name="T0" fmla="*/ 43 w 430"/>
                  <a:gd name="T1" fmla="*/ 387 h 430"/>
                  <a:gd name="T2" fmla="*/ 187 w 430"/>
                  <a:gd name="T3" fmla="*/ 340 h 430"/>
                  <a:gd name="T4" fmla="*/ 308 w 430"/>
                  <a:gd name="T5" fmla="*/ 430 h 430"/>
                  <a:gd name="T6" fmla="*/ 308 w 430"/>
                  <a:gd name="T7" fmla="*/ 279 h 430"/>
                  <a:gd name="T8" fmla="*/ 430 w 430"/>
                  <a:gd name="T9" fmla="*/ 191 h 430"/>
                  <a:gd name="T10" fmla="*/ 286 w 430"/>
                  <a:gd name="T11" fmla="*/ 146 h 430"/>
                  <a:gd name="T12" fmla="*/ 241 w 430"/>
                  <a:gd name="T13" fmla="*/ 0 h 430"/>
                  <a:gd name="T14" fmla="*/ 152 w 430"/>
                  <a:gd name="T15" fmla="*/ 125 h 430"/>
                  <a:gd name="T16" fmla="*/ 0 w 430"/>
                  <a:gd name="T17" fmla="*/ 123 h 430"/>
                  <a:gd name="T18" fmla="*/ 93 w 430"/>
                  <a:gd name="T19" fmla="*/ 246 h 430"/>
                  <a:gd name="T20" fmla="*/ 43 w 430"/>
                  <a:gd name="T21" fmla="*/ 387 h 4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0"/>
                  <a:gd name="T34" fmla="*/ 0 h 430"/>
                  <a:gd name="T35" fmla="*/ 430 w 430"/>
                  <a:gd name="T36" fmla="*/ 430 h 4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0" h="430">
                    <a:moveTo>
                      <a:pt x="43" y="387"/>
                    </a:moveTo>
                    <a:lnTo>
                      <a:pt x="187" y="340"/>
                    </a:lnTo>
                    <a:lnTo>
                      <a:pt x="308" y="430"/>
                    </a:lnTo>
                    <a:lnTo>
                      <a:pt x="308" y="279"/>
                    </a:lnTo>
                    <a:lnTo>
                      <a:pt x="430" y="191"/>
                    </a:lnTo>
                    <a:lnTo>
                      <a:pt x="286" y="146"/>
                    </a:lnTo>
                    <a:lnTo>
                      <a:pt x="241" y="0"/>
                    </a:lnTo>
                    <a:lnTo>
                      <a:pt x="152" y="125"/>
                    </a:lnTo>
                    <a:lnTo>
                      <a:pt x="0" y="123"/>
                    </a:lnTo>
                    <a:lnTo>
                      <a:pt x="93" y="246"/>
                    </a:lnTo>
                    <a:lnTo>
                      <a:pt x="43" y="387"/>
                    </a:lnTo>
                    <a:close/>
                  </a:path>
                </a:pathLst>
              </a:custGeom>
              <a:solidFill>
                <a:srgbClr val="BF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4709" name="Freeform 134"/>
              <p:cNvSpPr>
                <a:spLocks/>
              </p:cNvSpPr>
              <p:nvPr/>
            </p:nvSpPr>
            <p:spPr bwMode="gray">
              <a:xfrm>
                <a:off x="-3030" y="2910"/>
                <a:ext cx="430" cy="430"/>
              </a:xfrm>
              <a:custGeom>
                <a:avLst/>
                <a:gdLst>
                  <a:gd name="T0" fmla="*/ 387 w 430"/>
                  <a:gd name="T1" fmla="*/ 387 h 430"/>
                  <a:gd name="T2" fmla="*/ 338 w 430"/>
                  <a:gd name="T3" fmla="*/ 246 h 430"/>
                  <a:gd name="T4" fmla="*/ 430 w 430"/>
                  <a:gd name="T5" fmla="*/ 123 h 430"/>
                  <a:gd name="T6" fmla="*/ 276 w 430"/>
                  <a:gd name="T7" fmla="*/ 125 h 430"/>
                  <a:gd name="T8" fmla="*/ 189 w 430"/>
                  <a:gd name="T9" fmla="*/ 0 h 430"/>
                  <a:gd name="T10" fmla="*/ 144 w 430"/>
                  <a:gd name="T11" fmla="*/ 146 h 430"/>
                  <a:gd name="T12" fmla="*/ 0 w 430"/>
                  <a:gd name="T13" fmla="*/ 191 h 430"/>
                  <a:gd name="T14" fmla="*/ 123 w 430"/>
                  <a:gd name="T15" fmla="*/ 279 h 430"/>
                  <a:gd name="T16" fmla="*/ 121 w 430"/>
                  <a:gd name="T17" fmla="*/ 430 h 430"/>
                  <a:gd name="T18" fmla="*/ 243 w 430"/>
                  <a:gd name="T19" fmla="*/ 340 h 430"/>
                  <a:gd name="T20" fmla="*/ 387 w 430"/>
                  <a:gd name="T21" fmla="*/ 387 h 43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30"/>
                  <a:gd name="T34" fmla="*/ 0 h 430"/>
                  <a:gd name="T35" fmla="*/ 430 w 430"/>
                  <a:gd name="T36" fmla="*/ 430 h 43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30" h="430">
                    <a:moveTo>
                      <a:pt x="387" y="387"/>
                    </a:moveTo>
                    <a:lnTo>
                      <a:pt x="338" y="246"/>
                    </a:lnTo>
                    <a:lnTo>
                      <a:pt x="430" y="123"/>
                    </a:lnTo>
                    <a:lnTo>
                      <a:pt x="276" y="125"/>
                    </a:lnTo>
                    <a:lnTo>
                      <a:pt x="189" y="0"/>
                    </a:lnTo>
                    <a:lnTo>
                      <a:pt x="144" y="146"/>
                    </a:lnTo>
                    <a:lnTo>
                      <a:pt x="0" y="191"/>
                    </a:lnTo>
                    <a:lnTo>
                      <a:pt x="123" y="279"/>
                    </a:lnTo>
                    <a:lnTo>
                      <a:pt x="121" y="430"/>
                    </a:lnTo>
                    <a:lnTo>
                      <a:pt x="243" y="340"/>
                    </a:lnTo>
                    <a:lnTo>
                      <a:pt x="387" y="387"/>
                    </a:lnTo>
                    <a:close/>
                  </a:path>
                </a:pathLst>
              </a:custGeom>
              <a:solidFill>
                <a:srgbClr val="BF1E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4698" name="Text Box 135"/>
            <p:cNvSpPr txBox="1">
              <a:spLocks noChangeArrowheads="1"/>
            </p:cNvSpPr>
            <p:nvPr/>
          </p:nvSpPr>
          <p:spPr bwMode="gray">
            <a:xfrm>
              <a:off x="3435" y="2096"/>
              <a:ext cx="1773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noProof="1">
                  <a:solidFill>
                    <a:srgbClr val="CA2A27"/>
                  </a:solidFill>
                  <a:cs typeface="MS PGothic"/>
                </a:rPr>
                <a:t>GUARANTEE</a:t>
              </a:r>
            </a:p>
          </p:txBody>
        </p:sp>
        <p:sp>
          <p:nvSpPr>
            <p:cNvPr id="114699" name="WordArt 136"/>
            <p:cNvSpPr>
              <a:spLocks noChangeArrowheads="1" noChangeShapeType="1" noTextEdit="1"/>
            </p:cNvSpPr>
            <p:nvPr/>
          </p:nvSpPr>
          <p:spPr bwMode="gray">
            <a:xfrm flipH="1" flipV="1">
              <a:off x="4026" y="2720"/>
              <a:ext cx="601" cy="25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45972"/>
                </a:avLst>
              </a:prstTxWarp>
            </a:bodyPr>
            <a:lstStyle/>
            <a:p>
              <a:pPr algn="ctr"/>
              <a:r>
                <a:rPr lang="ru-RU" sz="1200" kern="10">
                  <a:ln w="9525">
                    <a:noFill/>
                    <a:round/>
                    <a:headEnd/>
                    <a:tailEnd/>
                  </a:ln>
                  <a:solidFill>
                    <a:srgbClr val="CA2A27"/>
                  </a:solidFill>
                  <a:latin typeface="Arial"/>
                  <a:cs typeface="Arial"/>
                </a:rPr>
                <a:t>100%</a:t>
              </a:r>
            </a:p>
          </p:txBody>
        </p:sp>
        <p:sp>
          <p:nvSpPr>
            <p:cNvPr id="114700" name="WordArt 137"/>
            <p:cNvSpPr>
              <a:spLocks noChangeArrowheads="1" noChangeShapeType="1" noTextEdit="1"/>
            </p:cNvSpPr>
            <p:nvPr/>
          </p:nvSpPr>
          <p:spPr bwMode="gray">
            <a:xfrm>
              <a:off x="4055" y="1586"/>
              <a:ext cx="633" cy="179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30284"/>
                </a:avLst>
              </a:prstTxWarp>
            </a:bodyPr>
            <a:lstStyle/>
            <a:p>
              <a:pPr algn="ctr"/>
              <a:r>
                <a:rPr lang="ru-RU" sz="1200" kern="10">
                  <a:ln w="9525">
                    <a:noFill/>
                    <a:round/>
                    <a:headEnd/>
                    <a:tailEnd/>
                  </a:ln>
                  <a:solidFill>
                    <a:srgbClr val="CA2A27"/>
                  </a:solidFill>
                  <a:latin typeface="Arial"/>
                  <a:cs typeface="Arial"/>
                </a:rPr>
                <a:t>100%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16751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16752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16738" name="Rectangle 10"/>
          <p:cNvSpPr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lnSpc>
                <a:spcPct val="90000"/>
              </a:lnSpc>
            </a:pPr>
            <a:r>
              <a:rPr lang="ru-RU" sz="3000" b="1">
                <a:solidFill>
                  <a:srgbClr val="000000"/>
                </a:solidFill>
                <a:cs typeface="MS PGothic"/>
              </a:rPr>
              <a:t>Оказывать постоянную поддержку</a:t>
            </a:r>
            <a:endParaRPr lang="en-US" sz="3000" b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6739" name="Rectangle 4"/>
          <p:cNvSpPr>
            <a:spLocks noChangeArrowheads="1"/>
          </p:cNvSpPr>
          <p:nvPr/>
        </p:nvSpPr>
        <p:spPr bwMode="gray">
          <a:xfrm>
            <a:off x="304800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Доступность, помощь, совместная работа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545013" y="1538288"/>
            <a:ext cx="3840162" cy="4273550"/>
            <a:chOff x="2943" y="1459"/>
            <a:chExt cx="1973" cy="2196"/>
          </a:xfrm>
        </p:grpSpPr>
        <p:sp>
          <p:nvSpPr>
            <p:cNvPr id="116744" name="AutoShape 40"/>
            <p:cNvSpPr>
              <a:spLocks noChangeAspect="1" noChangeArrowheads="1" noTextEdit="1"/>
            </p:cNvSpPr>
            <p:nvPr/>
          </p:nvSpPr>
          <p:spPr bwMode="gray">
            <a:xfrm>
              <a:off x="2944" y="1468"/>
              <a:ext cx="1972" cy="2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6745" name="Freeform 42"/>
            <p:cNvSpPr>
              <a:spLocks noEditPoints="1"/>
            </p:cNvSpPr>
            <p:nvPr/>
          </p:nvSpPr>
          <p:spPr bwMode="gray">
            <a:xfrm>
              <a:off x="2943" y="2636"/>
              <a:ext cx="1972" cy="1017"/>
            </a:xfrm>
            <a:custGeom>
              <a:avLst/>
              <a:gdLst>
                <a:gd name="T0" fmla="*/ 589 w 1668"/>
                <a:gd name="T1" fmla="*/ 0 h 860"/>
                <a:gd name="T2" fmla="*/ 615 w 1668"/>
                <a:gd name="T3" fmla="*/ 0 h 860"/>
                <a:gd name="T4" fmla="*/ 887 w 1668"/>
                <a:gd name="T5" fmla="*/ 98 h 860"/>
                <a:gd name="T6" fmla="*/ 997 w 1668"/>
                <a:gd name="T7" fmla="*/ 31 h 860"/>
                <a:gd name="T8" fmla="*/ 1099 w 1668"/>
                <a:gd name="T9" fmla="*/ 106 h 860"/>
                <a:gd name="T10" fmla="*/ 1180 w 1668"/>
                <a:gd name="T11" fmla="*/ 138 h 860"/>
                <a:gd name="T12" fmla="*/ 1258 w 1668"/>
                <a:gd name="T13" fmla="*/ 244 h 860"/>
                <a:gd name="T14" fmla="*/ 1395 w 1668"/>
                <a:gd name="T15" fmla="*/ 559 h 860"/>
                <a:gd name="T16" fmla="*/ 1513 w 1668"/>
                <a:gd name="T17" fmla="*/ 987 h 860"/>
                <a:gd name="T18" fmla="*/ 1565 w 1668"/>
                <a:gd name="T19" fmla="*/ 1211 h 860"/>
                <a:gd name="T20" fmla="*/ 1559 w 1668"/>
                <a:gd name="T21" fmla="*/ 1295 h 860"/>
                <a:gd name="T22" fmla="*/ 1568 w 1668"/>
                <a:gd name="T23" fmla="*/ 1423 h 860"/>
                <a:gd name="T24" fmla="*/ 67 w 1668"/>
                <a:gd name="T25" fmla="*/ 1423 h 860"/>
                <a:gd name="T26" fmla="*/ 2 w 1668"/>
                <a:gd name="T27" fmla="*/ 1226 h 860"/>
                <a:gd name="T28" fmla="*/ 26 w 1668"/>
                <a:gd name="T29" fmla="*/ 1096 h 860"/>
                <a:gd name="T30" fmla="*/ 56 w 1668"/>
                <a:gd name="T31" fmla="*/ 1036 h 860"/>
                <a:gd name="T32" fmla="*/ 64 w 1668"/>
                <a:gd name="T33" fmla="*/ 996 h 860"/>
                <a:gd name="T34" fmla="*/ 74 w 1668"/>
                <a:gd name="T35" fmla="*/ 957 h 860"/>
                <a:gd name="T36" fmla="*/ 121 w 1668"/>
                <a:gd name="T37" fmla="*/ 804 h 860"/>
                <a:gd name="T38" fmla="*/ 151 w 1668"/>
                <a:gd name="T39" fmla="*/ 731 h 860"/>
                <a:gd name="T40" fmla="*/ 153 w 1668"/>
                <a:gd name="T41" fmla="*/ 672 h 860"/>
                <a:gd name="T42" fmla="*/ 183 w 1668"/>
                <a:gd name="T43" fmla="*/ 388 h 860"/>
                <a:gd name="T44" fmla="*/ 207 w 1668"/>
                <a:gd name="T45" fmla="*/ 281 h 860"/>
                <a:gd name="T46" fmla="*/ 221 w 1668"/>
                <a:gd name="T47" fmla="*/ 132 h 860"/>
                <a:gd name="T48" fmla="*/ 247 w 1668"/>
                <a:gd name="T49" fmla="*/ 70 h 860"/>
                <a:gd name="T50" fmla="*/ 384 w 1668"/>
                <a:gd name="T51" fmla="*/ 20 h 860"/>
                <a:gd name="T52" fmla="*/ 436 w 1668"/>
                <a:gd name="T53" fmla="*/ 13 h 860"/>
                <a:gd name="T54" fmla="*/ 488 w 1668"/>
                <a:gd name="T55" fmla="*/ 6 h 860"/>
                <a:gd name="T56" fmla="*/ 589 w 1668"/>
                <a:gd name="T57" fmla="*/ 0 h 860"/>
                <a:gd name="T58" fmla="*/ 2668 w 1668"/>
                <a:gd name="T59" fmla="*/ 620 h 860"/>
                <a:gd name="T60" fmla="*/ 2638 w 1668"/>
                <a:gd name="T61" fmla="*/ 499 h 860"/>
                <a:gd name="T62" fmla="*/ 2586 w 1668"/>
                <a:gd name="T63" fmla="*/ 428 h 860"/>
                <a:gd name="T64" fmla="*/ 2536 w 1668"/>
                <a:gd name="T65" fmla="*/ 388 h 860"/>
                <a:gd name="T66" fmla="*/ 2470 w 1668"/>
                <a:gd name="T67" fmla="*/ 359 h 860"/>
                <a:gd name="T68" fmla="*/ 2418 w 1668"/>
                <a:gd name="T69" fmla="*/ 375 h 860"/>
                <a:gd name="T70" fmla="*/ 2058 w 1668"/>
                <a:gd name="T71" fmla="*/ 477 h 860"/>
                <a:gd name="T72" fmla="*/ 2058 w 1668"/>
                <a:gd name="T73" fmla="*/ 373 h 860"/>
                <a:gd name="T74" fmla="*/ 2041 w 1668"/>
                <a:gd name="T75" fmla="*/ 317 h 860"/>
                <a:gd name="T76" fmla="*/ 2022 w 1668"/>
                <a:gd name="T77" fmla="*/ 225 h 860"/>
                <a:gd name="T78" fmla="*/ 1957 w 1668"/>
                <a:gd name="T79" fmla="*/ 235 h 860"/>
                <a:gd name="T80" fmla="*/ 1922 w 1668"/>
                <a:gd name="T81" fmla="*/ 382 h 860"/>
                <a:gd name="T82" fmla="*/ 1931 w 1668"/>
                <a:gd name="T83" fmla="*/ 468 h 860"/>
                <a:gd name="T84" fmla="*/ 1840 w 1668"/>
                <a:gd name="T85" fmla="*/ 685 h 860"/>
                <a:gd name="T86" fmla="*/ 1775 w 1668"/>
                <a:gd name="T87" fmla="*/ 941 h 860"/>
                <a:gd name="T88" fmla="*/ 1757 w 1668"/>
                <a:gd name="T89" fmla="*/ 1080 h 860"/>
                <a:gd name="T90" fmla="*/ 1738 w 1668"/>
                <a:gd name="T91" fmla="*/ 1151 h 860"/>
                <a:gd name="T92" fmla="*/ 1738 w 1668"/>
                <a:gd name="T93" fmla="*/ 1423 h 860"/>
                <a:gd name="T94" fmla="*/ 2720 w 1668"/>
                <a:gd name="T95" fmla="*/ 1423 h 860"/>
                <a:gd name="T96" fmla="*/ 2710 w 1668"/>
                <a:gd name="T97" fmla="*/ 1347 h 860"/>
                <a:gd name="T98" fmla="*/ 2737 w 1668"/>
                <a:gd name="T99" fmla="*/ 1249 h 860"/>
                <a:gd name="T100" fmla="*/ 2756 w 1668"/>
                <a:gd name="T101" fmla="*/ 1142 h 860"/>
                <a:gd name="T102" fmla="*/ 2756 w 1668"/>
                <a:gd name="T103" fmla="*/ 1139 h 860"/>
                <a:gd name="T104" fmla="*/ 2668 w 1668"/>
                <a:gd name="T105" fmla="*/ 620 h 86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668"/>
                <a:gd name="T160" fmla="*/ 0 h 860"/>
                <a:gd name="T161" fmla="*/ 1668 w 1668"/>
                <a:gd name="T162" fmla="*/ 860 h 86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668" h="860">
                  <a:moveTo>
                    <a:pt x="356" y="0"/>
                  </a:moveTo>
                  <a:cubicBezTo>
                    <a:pt x="362" y="0"/>
                    <a:pt x="367" y="0"/>
                    <a:pt x="372" y="0"/>
                  </a:cubicBezTo>
                  <a:cubicBezTo>
                    <a:pt x="426" y="20"/>
                    <a:pt x="482" y="39"/>
                    <a:pt x="536" y="59"/>
                  </a:cubicBezTo>
                  <a:cubicBezTo>
                    <a:pt x="560" y="47"/>
                    <a:pt x="579" y="30"/>
                    <a:pt x="603" y="19"/>
                  </a:cubicBezTo>
                  <a:cubicBezTo>
                    <a:pt x="626" y="31"/>
                    <a:pt x="645" y="47"/>
                    <a:pt x="666" y="64"/>
                  </a:cubicBezTo>
                  <a:cubicBezTo>
                    <a:pt x="679" y="74"/>
                    <a:pt x="690" y="85"/>
                    <a:pt x="714" y="84"/>
                  </a:cubicBezTo>
                  <a:cubicBezTo>
                    <a:pt x="734" y="101"/>
                    <a:pt x="747" y="124"/>
                    <a:pt x="761" y="147"/>
                  </a:cubicBezTo>
                  <a:cubicBezTo>
                    <a:pt x="796" y="204"/>
                    <a:pt x="821" y="264"/>
                    <a:pt x="844" y="338"/>
                  </a:cubicBezTo>
                  <a:cubicBezTo>
                    <a:pt x="871" y="422"/>
                    <a:pt x="891" y="507"/>
                    <a:pt x="916" y="597"/>
                  </a:cubicBezTo>
                  <a:cubicBezTo>
                    <a:pt x="929" y="642"/>
                    <a:pt x="944" y="687"/>
                    <a:pt x="947" y="732"/>
                  </a:cubicBezTo>
                  <a:cubicBezTo>
                    <a:pt x="949" y="749"/>
                    <a:pt x="944" y="766"/>
                    <a:pt x="944" y="783"/>
                  </a:cubicBezTo>
                  <a:cubicBezTo>
                    <a:pt x="944" y="809"/>
                    <a:pt x="948" y="834"/>
                    <a:pt x="949" y="860"/>
                  </a:cubicBezTo>
                  <a:cubicBezTo>
                    <a:pt x="646" y="860"/>
                    <a:pt x="343" y="860"/>
                    <a:pt x="41" y="860"/>
                  </a:cubicBezTo>
                  <a:cubicBezTo>
                    <a:pt x="20" y="831"/>
                    <a:pt x="0" y="791"/>
                    <a:pt x="2" y="742"/>
                  </a:cubicBezTo>
                  <a:cubicBezTo>
                    <a:pt x="2" y="720"/>
                    <a:pt x="9" y="681"/>
                    <a:pt x="16" y="663"/>
                  </a:cubicBezTo>
                  <a:cubicBezTo>
                    <a:pt x="20" y="649"/>
                    <a:pt x="31" y="639"/>
                    <a:pt x="34" y="627"/>
                  </a:cubicBezTo>
                  <a:cubicBezTo>
                    <a:pt x="37" y="619"/>
                    <a:pt x="37" y="610"/>
                    <a:pt x="39" y="602"/>
                  </a:cubicBezTo>
                  <a:cubicBezTo>
                    <a:pt x="41" y="594"/>
                    <a:pt x="43" y="586"/>
                    <a:pt x="45" y="578"/>
                  </a:cubicBezTo>
                  <a:cubicBezTo>
                    <a:pt x="55" y="547"/>
                    <a:pt x="65" y="516"/>
                    <a:pt x="73" y="486"/>
                  </a:cubicBezTo>
                  <a:cubicBezTo>
                    <a:pt x="78" y="472"/>
                    <a:pt x="88" y="455"/>
                    <a:pt x="91" y="442"/>
                  </a:cubicBezTo>
                  <a:cubicBezTo>
                    <a:pt x="93" y="432"/>
                    <a:pt x="91" y="419"/>
                    <a:pt x="92" y="406"/>
                  </a:cubicBezTo>
                  <a:cubicBezTo>
                    <a:pt x="97" y="352"/>
                    <a:pt x="103" y="290"/>
                    <a:pt x="111" y="234"/>
                  </a:cubicBezTo>
                  <a:cubicBezTo>
                    <a:pt x="114" y="212"/>
                    <a:pt x="122" y="191"/>
                    <a:pt x="125" y="170"/>
                  </a:cubicBezTo>
                  <a:cubicBezTo>
                    <a:pt x="130" y="138"/>
                    <a:pt x="127" y="108"/>
                    <a:pt x="134" y="80"/>
                  </a:cubicBezTo>
                  <a:cubicBezTo>
                    <a:pt x="138" y="67"/>
                    <a:pt x="144" y="52"/>
                    <a:pt x="150" y="42"/>
                  </a:cubicBezTo>
                  <a:cubicBezTo>
                    <a:pt x="167" y="16"/>
                    <a:pt x="193" y="17"/>
                    <a:pt x="233" y="12"/>
                  </a:cubicBezTo>
                  <a:cubicBezTo>
                    <a:pt x="243" y="11"/>
                    <a:pt x="254" y="9"/>
                    <a:pt x="264" y="8"/>
                  </a:cubicBezTo>
                  <a:cubicBezTo>
                    <a:pt x="275" y="6"/>
                    <a:pt x="287" y="3"/>
                    <a:pt x="295" y="3"/>
                  </a:cubicBezTo>
                  <a:cubicBezTo>
                    <a:pt x="317" y="2"/>
                    <a:pt x="346" y="10"/>
                    <a:pt x="356" y="0"/>
                  </a:cubicBezTo>
                  <a:close/>
                  <a:moveTo>
                    <a:pt x="1615" y="375"/>
                  </a:moveTo>
                  <a:cubicBezTo>
                    <a:pt x="1610" y="351"/>
                    <a:pt x="1603" y="325"/>
                    <a:pt x="1596" y="302"/>
                  </a:cubicBezTo>
                  <a:cubicBezTo>
                    <a:pt x="1590" y="280"/>
                    <a:pt x="1588" y="265"/>
                    <a:pt x="1565" y="259"/>
                  </a:cubicBezTo>
                  <a:cubicBezTo>
                    <a:pt x="1557" y="251"/>
                    <a:pt x="1546" y="241"/>
                    <a:pt x="1534" y="234"/>
                  </a:cubicBezTo>
                  <a:cubicBezTo>
                    <a:pt x="1523" y="228"/>
                    <a:pt x="1506" y="218"/>
                    <a:pt x="1495" y="217"/>
                  </a:cubicBezTo>
                  <a:cubicBezTo>
                    <a:pt x="1487" y="217"/>
                    <a:pt x="1475" y="223"/>
                    <a:pt x="1463" y="227"/>
                  </a:cubicBezTo>
                  <a:cubicBezTo>
                    <a:pt x="1394" y="246"/>
                    <a:pt x="1309" y="270"/>
                    <a:pt x="1246" y="288"/>
                  </a:cubicBezTo>
                  <a:cubicBezTo>
                    <a:pt x="1240" y="265"/>
                    <a:pt x="1248" y="245"/>
                    <a:pt x="1246" y="225"/>
                  </a:cubicBezTo>
                  <a:cubicBezTo>
                    <a:pt x="1245" y="214"/>
                    <a:pt x="1238" y="203"/>
                    <a:pt x="1235" y="192"/>
                  </a:cubicBezTo>
                  <a:cubicBezTo>
                    <a:pt x="1230" y="173"/>
                    <a:pt x="1229" y="154"/>
                    <a:pt x="1223" y="136"/>
                  </a:cubicBezTo>
                  <a:cubicBezTo>
                    <a:pt x="1213" y="136"/>
                    <a:pt x="1200" y="148"/>
                    <a:pt x="1184" y="142"/>
                  </a:cubicBezTo>
                  <a:cubicBezTo>
                    <a:pt x="1167" y="167"/>
                    <a:pt x="1161" y="196"/>
                    <a:pt x="1163" y="231"/>
                  </a:cubicBezTo>
                  <a:cubicBezTo>
                    <a:pt x="1165" y="250"/>
                    <a:pt x="1170" y="259"/>
                    <a:pt x="1168" y="283"/>
                  </a:cubicBezTo>
                  <a:cubicBezTo>
                    <a:pt x="1164" y="337"/>
                    <a:pt x="1133" y="374"/>
                    <a:pt x="1113" y="414"/>
                  </a:cubicBezTo>
                  <a:cubicBezTo>
                    <a:pt x="1093" y="456"/>
                    <a:pt x="1081" y="511"/>
                    <a:pt x="1074" y="569"/>
                  </a:cubicBezTo>
                  <a:cubicBezTo>
                    <a:pt x="1071" y="596"/>
                    <a:pt x="1069" y="625"/>
                    <a:pt x="1063" y="653"/>
                  </a:cubicBezTo>
                  <a:cubicBezTo>
                    <a:pt x="1060" y="667"/>
                    <a:pt x="1053" y="681"/>
                    <a:pt x="1051" y="696"/>
                  </a:cubicBezTo>
                  <a:cubicBezTo>
                    <a:pt x="1041" y="748"/>
                    <a:pt x="1046" y="803"/>
                    <a:pt x="1051" y="860"/>
                  </a:cubicBezTo>
                  <a:cubicBezTo>
                    <a:pt x="1249" y="860"/>
                    <a:pt x="1448" y="860"/>
                    <a:pt x="1646" y="860"/>
                  </a:cubicBezTo>
                  <a:cubicBezTo>
                    <a:pt x="1657" y="846"/>
                    <a:pt x="1640" y="831"/>
                    <a:pt x="1640" y="814"/>
                  </a:cubicBezTo>
                  <a:cubicBezTo>
                    <a:pt x="1640" y="797"/>
                    <a:pt x="1651" y="775"/>
                    <a:pt x="1656" y="755"/>
                  </a:cubicBezTo>
                  <a:cubicBezTo>
                    <a:pt x="1661" y="732"/>
                    <a:pt x="1663" y="710"/>
                    <a:pt x="1668" y="691"/>
                  </a:cubicBezTo>
                  <a:cubicBezTo>
                    <a:pt x="1668" y="690"/>
                    <a:pt x="1668" y="689"/>
                    <a:pt x="1668" y="688"/>
                  </a:cubicBezTo>
                  <a:cubicBezTo>
                    <a:pt x="1661" y="587"/>
                    <a:pt x="1636" y="472"/>
                    <a:pt x="1615" y="375"/>
                  </a:cubicBezTo>
                  <a:close/>
                </a:path>
              </a:pathLst>
            </a:custGeom>
            <a:gradFill rotWithShape="1">
              <a:gsLst>
                <a:gs pos="0">
                  <a:srgbClr val="434343"/>
                </a:gs>
                <a:gs pos="100000">
                  <a:srgbClr val="777777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6746" name="Freeform 43"/>
            <p:cNvSpPr>
              <a:spLocks/>
            </p:cNvSpPr>
            <p:nvPr/>
          </p:nvSpPr>
          <p:spPr bwMode="gray">
            <a:xfrm>
              <a:off x="3553" y="2477"/>
              <a:ext cx="935" cy="1176"/>
            </a:xfrm>
            <a:custGeom>
              <a:avLst/>
              <a:gdLst>
                <a:gd name="T0" fmla="*/ 1306 w 791"/>
                <a:gd name="T1" fmla="*/ 532 h 995"/>
                <a:gd name="T2" fmla="*/ 1306 w 791"/>
                <a:gd name="T3" fmla="*/ 544 h 995"/>
                <a:gd name="T4" fmla="*/ 1260 w 791"/>
                <a:gd name="T5" fmla="*/ 654 h 995"/>
                <a:gd name="T6" fmla="*/ 1246 w 791"/>
                <a:gd name="T7" fmla="*/ 691 h 995"/>
                <a:gd name="T8" fmla="*/ 1210 w 791"/>
                <a:gd name="T9" fmla="*/ 723 h 995"/>
                <a:gd name="T10" fmla="*/ 1150 w 791"/>
                <a:gd name="T11" fmla="*/ 792 h 995"/>
                <a:gd name="T12" fmla="*/ 1118 w 791"/>
                <a:gd name="T13" fmla="*/ 827 h 995"/>
                <a:gd name="T14" fmla="*/ 1091 w 791"/>
                <a:gd name="T15" fmla="*/ 916 h 995"/>
                <a:gd name="T16" fmla="*/ 950 w 791"/>
                <a:gd name="T17" fmla="*/ 1643 h 995"/>
                <a:gd name="T18" fmla="*/ 665 w 791"/>
                <a:gd name="T19" fmla="*/ 1643 h 995"/>
                <a:gd name="T20" fmla="*/ 652 w 791"/>
                <a:gd name="T21" fmla="*/ 1510 h 995"/>
                <a:gd name="T22" fmla="*/ 643 w 791"/>
                <a:gd name="T23" fmla="*/ 1377 h 995"/>
                <a:gd name="T24" fmla="*/ 609 w 791"/>
                <a:gd name="T25" fmla="*/ 1259 h 995"/>
                <a:gd name="T26" fmla="*/ 535 w 791"/>
                <a:gd name="T27" fmla="*/ 1028 h 995"/>
                <a:gd name="T28" fmla="*/ 499 w 791"/>
                <a:gd name="T29" fmla="*/ 911 h 995"/>
                <a:gd name="T30" fmla="*/ 473 w 791"/>
                <a:gd name="T31" fmla="*/ 870 h 995"/>
                <a:gd name="T32" fmla="*/ 450 w 791"/>
                <a:gd name="T33" fmla="*/ 824 h 995"/>
                <a:gd name="T34" fmla="*/ 400 w 791"/>
                <a:gd name="T35" fmla="*/ 736 h 995"/>
                <a:gd name="T36" fmla="*/ 344 w 791"/>
                <a:gd name="T37" fmla="*/ 590 h 995"/>
                <a:gd name="T38" fmla="*/ 322 w 791"/>
                <a:gd name="T39" fmla="*/ 539 h 995"/>
                <a:gd name="T40" fmla="*/ 281 w 791"/>
                <a:gd name="T41" fmla="*/ 493 h 995"/>
                <a:gd name="T42" fmla="*/ 201 w 791"/>
                <a:gd name="T43" fmla="*/ 397 h 995"/>
                <a:gd name="T44" fmla="*/ 156 w 791"/>
                <a:gd name="T45" fmla="*/ 347 h 995"/>
                <a:gd name="T46" fmla="*/ 64 w 791"/>
                <a:gd name="T47" fmla="*/ 344 h 995"/>
                <a:gd name="T48" fmla="*/ 13 w 791"/>
                <a:gd name="T49" fmla="*/ 329 h 995"/>
                <a:gd name="T50" fmla="*/ 0 w 791"/>
                <a:gd name="T51" fmla="*/ 252 h 995"/>
                <a:gd name="T52" fmla="*/ 74 w 791"/>
                <a:gd name="T53" fmla="*/ 190 h 995"/>
                <a:gd name="T54" fmla="*/ 155 w 791"/>
                <a:gd name="T55" fmla="*/ 130 h 995"/>
                <a:gd name="T56" fmla="*/ 197 w 791"/>
                <a:gd name="T57" fmla="*/ 30 h 995"/>
                <a:gd name="T58" fmla="*/ 252 w 791"/>
                <a:gd name="T59" fmla="*/ 0 h 995"/>
                <a:gd name="T60" fmla="*/ 330 w 791"/>
                <a:gd name="T61" fmla="*/ 35 h 995"/>
                <a:gd name="T62" fmla="*/ 398 w 791"/>
                <a:gd name="T63" fmla="*/ 30 h 995"/>
                <a:gd name="T64" fmla="*/ 279 w 791"/>
                <a:gd name="T65" fmla="*/ 136 h 995"/>
                <a:gd name="T66" fmla="*/ 257 w 791"/>
                <a:gd name="T67" fmla="*/ 147 h 995"/>
                <a:gd name="T68" fmla="*/ 274 w 791"/>
                <a:gd name="T69" fmla="*/ 254 h 995"/>
                <a:gd name="T70" fmla="*/ 359 w 791"/>
                <a:gd name="T71" fmla="*/ 301 h 995"/>
                <a:gd name="T72" fmla="*/ 431 w 791"/>
                <a:gd name="T73" fmla="*/ 324 h 995"/>
                <a:gd name="T74" fmla="*/ 478 w 791"/>
                <a:gd name="T75" fmla="*/ 329 h 995"/>
                <a:gd name="T76" fmla="*/ 527 w 791"/>
                <a:gd name="T77" fmla="*/ 408 h 995"/>
                <a:gd name="T78" fmla="*/ 577 w 791"/>
                <a:gd name="T79" fmla="*/ 490 h 995"/>
                <a:gd name="T80" fmla="*/ 617 w 791"/>
                <a:gd name="T81" fmla="*/ 581 h 995"/>
                <a:gd name="T82" fmla="*/ 771 w 791"/>
                <a:gd name="T83" fmla="*/ 1081 h 995"/>
                <a:gd name="T84" fmla="*/ 885 w 791"/>
                <a:gd name="T85" fmla="*/ 829 h 995"/>
                <a:gd name="T86" fmla="*/ 926 w 791"/>
                <a:gd name="T87" fmla="*/ 745 h 995"/>
                <a:gd name="T88" fmla="*/ 943 w 791"/>
                <a:gd name="T89" fmla="*/ 669 h 995"/>
                <a:gd name="T90" fmla="*/ 954 w 791"/>
                <a:gd name="T91" fmla="*/ 586 h 995"/>
                <a:gd name="T92" fmla="*/ 947 w 791"/>
                <a:gd name="T93" fmla="*/ 553 h 995"/>
                <a:gd name="T94" fmla="*/ 959 w 791"/>
                <a:gd name="T95" fmla="*/ 430 h 995"/>
                <a:gd name="T96" fmla="*/ 1004 w 791"/>
                <a:gd name="T97" fmla="*/ 420 h 995"/>
                <a:gd name="T98" fmla="*/ 1085 w 791"/>
                <a:gd name="T99" fmla="*/ 370 h 995"/>
                <a:gd name="T100" fmla="*/ 1059 w 791"/>
                <a:gd name="T101" fmla="*/ 332 h 995"/>
                <a:gd name="T102" fmla="*/ 1022 w 791"/>
                <a:gd name="T103" fmla="*/ 298 h 995"/>
                <a:gd name="T104" fmla="*/ 1168 w 791"/>
                <a:gd name="T105" fmla="*/ 206 h 995"/>
                <a:gd name="T106" fmla="*/ 1227 w 791"/>
                <a:gd name="T107" fmla="*/ 338 h 995"/>
                <a:gd name="T108" fmla="*/ 1251 w 791"/>
                <a:gd name="T109" fmla="*/ 373 h 995"/>
                <a:gd name="T110" fmla="*/ 1306 w 791"/>
                <a:gd name="T111" fmla="*/ 532 h 99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91"/>
                <a:gd name="T169" fmla="*/ 0 h 995"/>
                <a:gd name="T170" fmla="*/ 791 w 791"/>
                <a:gd name="T171" fmla="*/ 995 h 99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91" h="995">
                  <a:moveTo>
                    <a:pt x="791" y="322"/>
                  </a:moveTo>
                  <a:cubicBezTo>
                    <a:pt x="791" y="325"/>
                    <a:pt x="791" y="327"/>
                    <a:pt x="791" y="329"/>
                  </a:cubicBezTo>
                  <a:cubicBezTo>
                    <a:pt x="781" y="352"/>
                    <a:pt x="772" y="372"/>
                    <a:pt x="763" y="396"/>
                  </a:cubicBezTo>
                  <a:cubicBezTo>
                    <a:pt x="760" y="403"/>
                    <a:pt x="759" y="413"/>
                    <a:pt x="755" y="419"/>
                  </a:cubicBezTo>
                  <a:cubicBezTo>
                    <a:pt x="751" y="427"/>
                    <a:pt x="740" y="431"/>
                    <a:pt x="733" y="438"/>
                  </a:cubicBezTo>
                  <a:cubicBezTo>
                    <a:pt x="720" y="451"/>
                    <a:pt x="709" y="466"/>
                    <a:pt x="696" y="480"/>
                  </a:cubicBezTo>
                  <a:cubicBezTo>
                    <a:pt x="689" y="487"/>
                    <a:pt x="680" y="494"/>
                    <a:pt x="677" y="501"/>
                  </a:cubicBezTo>
                  <a:cubicBezTo>
                    <a:pt x="670" y="514"/>
                    <a:pt x="666" y="539"/>
                    <a:pt x="661" y="555"/>
                  </a:cubicBezTo>
                  <a:cubicBezTo>
                    <a:pt x="621" y="687"/>
                    <a:pt x="574" y="824"/>
                    <a:pt x="575" y="995"/>
                  </a:cubicBezTo>
                  <a:cubicBezTo>
                    <a:pt x="518" y="995"/>
                    <a:pt x="461" y="995"/>
                    <a:pt x="403" y="995"/>
                  </a:cubicBezTo>
                  <a:cubicBezTo>
                    <a:pt x="402" y="967"/>
                    <a:pt x="398" y="941"/>
                    <a:pt x="395" y="915"/>
                  </a:cubicBezTo>
                  <a:cubicBezTo>
                    <a:pt x="393" y="888"/>
                    <a:pt x="394" y="861"/>
                    <a:pt x="389" y="834"/>
                  </a:cubicBezTo>
                  <a:cubicBezTo>
                    <a:pt x="385" y="811"/>
                    <a:pt x="376" y="786"/>
                    <a:pt x="369" y="762"/>
                  </a:cubicBezTo>
                  <a:cubicBezTo>
                    <a:pt x="356" y="713"/>
                    <a:pt x="339" y="667"/>
                    <a:pt x="324" y="623"/>
                  </a:cubicBezTo>
                  <a:cubicBezTo>
                    <a:pt x="315" y="599"/>
                    <a:pt x="311" y="573"/>
                    <a:pt x="302" y="552"/>
                  </a:cubicBezTo>
                  <a:cubicBezTo>
                    <a:pt x="298" y="544"/>
                    <a:pt x="291" y="536"/>
                    <a:pt x="286" y="527"/>
                  </a:cubicBezTo>
                  <a:cubicBezTo>
                    <a:pt x="281" y="518"/>
                    <a:pt x="277" y="508"/>
                    <a:pt x="272" y="499"/>
                  </a:cubicBezTo>
                  <a:cubicBezTo>
                    <a:pt x="262" y="482"/>
                    <a:pt x="250" y="465"/>
                    <a:pt x="242" y="446"/>
                  </a:cubicBezTo>
                  <a:cubicBezTo>
                    <a:pt x="230" y="416"/>
                    <a:pt x="219" y="385"/>
                    <a:pt x="208" y="357"/>
                  </a:cubicBezTo>
                  <a:cubicBezTo>
                    <a:pt x="204" y="347"/>
                    <a:pt x="200" y="335"/>
                    <a:pt x="195" y="327"/>
                  </a:cubicBezTo>
                  <a:cubicBezTo>
                    <a:pt x="190" y="317"/>
                    <a:pt x="179" y="309"/>
                    <a:pt x="170" y="299"/>
                  </a:cubicBezTo>
                  <a:cubicBezTo>
                    <a:pt x="154" y="279"/>
                    <a:pt x="139" y="261"/>
                    <a:pt x="122" y="240"/>
                  </a:cubicBezTo>
                  <a:cubicBezTo>
                    <a:pt x="113" y="229"/>
                    <a:pt x="104" y="215"/>
                    <a:pt x="95" y="211"/>
                  </a:cubicBezTo>
                  <a:cubicBezTo>
                    <a:pt x="80" y="206"/>
                    <a:pt x="56" y="210"/>
                    <a:pt x="39" y="208"/>
                  </a:cubicBezTo>
                  <a:cubicBezTo>
                    <a:pt x="26" y="207"/>
                    <a:pt x="16" y="202"/>
                    <a:pt x="8" y="199"/>
                  </a:cubicBezTo>
                  <a:cubicBezTo>
                    <a:pt x="4" y="184"/>
                    <a:pt x="2" y="168"/>
                    <a:pt x="0" y="152"/>
                  </a:cubicBezTo>
                  <a:cubicBezTo>
                    <a:pt x="13" y="138"/>
                    <a:pt x="29" y="127"/>
                    <a:pt x="45" y="115"/>
                  </a:cubicBezTo>
                  <a:cubicBezTo>
                    <a:pt x="61" y="103"/>
                    <a:pt x="83" y="93"/>
                    <a:pt x="94" y="79"/>
                  </a:cubicBezTo>
                  <a:cubicBezTo>
                    <a:pt x="106" y="61"/>
                    <a:pt x="107" y="39"/>
                    <a:pt x="119" y="18"/>
                  </a:cubicBezTo>
                  <a:cubicBezTo>
                    <a:pt x="132" y="13"/>
                    <a:pt x="139" y="1"/>
                    <a:pt x="152" y="0"/>
                  </a:cubicBezTo>
                  <a:cubicBezTo>
                    <a:pt x="168" y="0"/>
                    <a:pt x="186" y="19"/>
                    <a:pt x="200" y="21"/>
                  </a:cubicBezTo>
                  <a:cubicBezTo>
                    <a:pt x="214" y="23"/>
                    <a:pt x="224" y="16"/>
                    <a:pt x="241" y="18"/>
                  </a:cubicBezTo>
                  <a:cubicBezTo>
                    <a:pt x="223" y="44"/>
                    <a:pt x="195" y="66"/>
                    <a:pt x="169" y="82"/>
                  </a:cubicBezTo>
                  <a:cubicBezTo>
                    <a:pt x="165" y="84"/>
                    <a:pt x="159" y="85"/>
                    <a:pt x="156" y="89"/>
                  </a:cubicBezTo>
                  <a:cubicBezTo>
                    <a:pt x="156" y="114"/>
                    <a:pt x="162" y="132"/>
                    <a:pt x="166" y="154"/>
                  </a:cubicBezTo>
                  <a:cubicBezTo>
                    <a:pt x="184" y="166"/>
                    <a:pt x="195" y="178"/>
                    <a:pt x="217" y="183"/>
                  </a:cubicBezTo>
                  <a:cubicBezTo>
                    <a:pt x="231" y="187"/>
                    <a:pt x="247" y="193"/>
                    <a:pt x="261" y="196"/>
                  </a:cubicBezTo>
                  <a:cubicBezTo>
                    <a:pt x="270" y="197"/>
                    <a:pt x="281" y="196"/>
                    <a:pt x="289" y="199"/>
                  </a:cubicBezTo>
                  <a:cubicBezTo>
                    <a:pt x="302" y="204"/>
                    <a:pt x="311" y="232"/>
                    <a:pt x="319" y="247"/>
                  </a:cubicBezTo>
                  <a:cubicBezTo>
                    <a:pt x="328" y="266"/>
                    <a:pt x="340" y="283"/>
                    <a:pt x="349" y="297"/>
                  </a:cubicBezTo>
                  <a:cubicBezTo>
                    <a:pt x="359" y="315"/>
                    <a:pt x="365" y="334"/>
                    <a:pt x="374" y="352"/>
                  </a:cubicBezTo>
                  <a:cubicBezTo>
                    <a:pt x="418" y="443"/>
                    <a:pt x="433" y="562"/>
                    <a:pt x="467" y="655"/>
                  </a:cubicBezTo>
                  <a:cubicBezTo>
                    <a:pt x="484" y="604"/>
                    <a:pt x="514" y="549"/>
                    <a:pt x="536" y="502"/>
                  </a:cubicBezTo>
                  <a:cubicBezTo>
                    <a:pt x="544" y="485"/>
                    <a:pt x="554" y="468"/>
                    <a:pt x="560" y="451"/>
                  </a:cubicBezTo>
                  <a:cubicBezTo>
                    <a:pt x="564" y="437"/>
                    <a:pt x="567" y="421"/>
                    <a:pt x="571" y="405"/>
                  </a:cubicBezTo>
                  <a:cubicBezTo>
                    <a:pt x="575" y="388"/>
                    <a:pt x="580" y="372"/>
                    <a:pt x="578" y="355"/>
                  </a:cubicBezTo>
                  <a:cubicBezTo>
                    <a:pt x="578" y="349"/>
                    <a:pt x="575" y="342"/>
                    <a:pt x="574" y="335"/>
                  </a:cubicBezTo>
                  <a:cubicBezTo>
                    <a:pt x="570" y="307"/>
                    <a:pt x="572" y="277"/>
                    <a:pt x="580" y="261"/>
                  </a:cubicBezTo>
                  <a:cubicBezTo>
                    <a:pt x="588" y="258"/>
                    <a:pt x="595" y="254"/>
                    <a:pt x="607" y="254"/>
                  </a:cubicBezTo>
                  <a:cubicBezTo>
                    <a:pt x="615" y="236"/>
                    <a:pt x="644" y="238"/>
                    <a:pt x="657" y="224"/>
                  </a:cubicBezTo>
                  <a:cubicBezTo>
                    <a:pt x="657" y="214"/>
                    <a:pt x="647" y="207"/>
                    <a:pt x="641" y="201"/>
                  </a:cubicBezTo>
                  <a:cubicBezTo>
                    <a:pt x="634" y="193"/>
                    <a:pt x="626" y="187"/>
                    <a:pt x="619" y="180"/>
                  </a:cubicBezTo>
                  <a:cubicBezTo>
                    <a:pt x="652" y="165"/>
                    <a:pt x="676" y="141"/>
                    <a:pt x="707" y="124"/>
                  </a:cubicBezTo>
                  <a:cubicBezTo>
                    <a:pt x="730" y="145"/>
                    <a:pt x="729" y="179"/>
                    <a:pt x="743" y="205"/>
                  </a:cubicBezTo>
                  <a:cubicBezTo>
                    <a:pt x="746" y="212"/>
                    <a:pt x="753" y="218"/>
                    <a:pt x="757" y="226"/>
                  </a:cubicBezTo>
                  <a:cubicBezTo>
                    <a:pt x="772" y="256"/>
                    <a:pt x="776" y="292"/>
                    <a:pt x="791" y="322"/>
                  </a:cubicBezTo>
                  <a:close/>
                </a:path>
              </a:pathLst>
            </a:custGeom>
            <a:gradFill rotWithShape="1">
              <a:gsLst>
                <a:gs pos="0">
                  <a:srgbClr val="999999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6747" name="Freeform 44"/>
            <p:cNvSpPr>
              <a:spLocks noEditPoints="1"/>
            </p:cNvSpPr>
            <p:nvPr/>
          </p:nvSpPr>
          <p:spPr bwMode="gray">
            <a:xfrm>
              <a:off x="3671" y="1459"/>
              <a:ext cx="1092" cy="1972"/>
            </a:xfrm>
            <a:custGeom>
              <a:avLst/>
              <a:gdLst>
                <a:gd name="T0" fmla="*/ 1522 w 924"/>
                <a:gd name="T1" fmla="*/ 623 h 1668"/>
                <a:gd name="T2" fmla="*/ 1451 w 924"/>
                <a:gd name="T3" fmla="*/ 330 h 1668"/>
                <a:gd name="T4" fmla="*/ 1315 w 924"/>
                <a:gd name="T5" fmla="*/ 170 h 1668"/>
                <a:gd name="T6" fmla="*/ 1178 w 924"/>
                <a:gd name="T7" fmla="*/ 87 h 1668"/>
                <a:gd name="T8" fmla="*/ 1084 w 924"/>
                <a:gd name="T9" fmla="*/ 52 h 1668"/>
                <a:gd name="T10" fmla="*/ 986 w 924"/>
                <a:gd name="T11" fmla="*/ 37 h 1668"/>
                <a:gd name="T12" fmla="*/ 921 w 924"/>
                <a:gd name="T13" fmla="*/ 20 h 1668"/>
                <a:gd name="T14" fmla="*/ 624 w 924"/>
                <a:gd name="T15" fmla="*/ 100 h 1668"/>
                <a:gd name="T16" fmla="*/ 554 w 924"/>
                <a:gd name="T17" fmla="*/ 155 h 1668"/>
                <a:gd name="T18" fmla="*/ 490 w 924"/>
                <a:gd name="T19" fmla="*/ 199 h 1668"/>
                <a:gd name="T20" fmla="*/ 444 w 924"/>
                <a:gd name="T21" fmla="*/ 266 h 1668"/>
                <a:gd name="T22" fmla="*/ 384 w 924"/>
                <a:gd name="T23" fmla="*/ 408 h 1668"/>
                <a:gd name="T24" fmla="*/ 321 w 924"/>
                <a:gd name="T25" fmla="*/ 620 h 1668"/>
                <a:gd name="T26" fmla="*/ 299 w 924"/>
                <a:gd name="T27" fmla="*/ 907 h 1668"/>
                <a:gd name="T28" fmla="*/ 320 w 924"/>
                <a:gd name="T29" fmla="*/ 1099 h 1668"/>
                <a:gd name="T30" fmla="*/ 312 w 924"/>
                <a:gd name="T31" fmla="*/ 1298 h 1668"/>
                <a:gd name="T32" fmla="*/ 147 w 924"/>
                <a:gd name="T33" fmla="*/ 1500 h 1668"/>
                <a:gd name="T34" fmla="*/ 0 w 924"/>
                <a:gd name="T35" fmla="*/ 1598 h 1668"/>
                <a:gd name="T36" fmla="*/ 70 w 924"/>
                <a:gd name="T37" fmla="*/ 1747 h 1668"/>
                <a:gd name="T38" fmla="*/ 284 w 924"/>
                <a:gd name="T39" fmla="*/ 1946 h 1668"/>
                <a:gd name="T40" fmla="*/ 410 w 924"/>
                <a:gd name="T41" fmla="*/ 2275 h 1668"/>
                <a:gd name="T42" fmla="*/ 436 w 924"/>
                <a:gd name="T43" fmla="*/ 2415 h 1668"/>
                <a:gd name="T44" fmla="*/ 593 w 924"/>
                <a:gd name="T45" fmla="*/ 2756 h 1668"/>
                <a:gd name="T46" fmla="*/ 706 w 924"/>
                <a:gd name="T47" fmla="*/ 2487 h 1668"/>
                <a:gd name="T48" fmla="*/ 755 w 924"/>
                <a:gd name="T49" fmla="*/ 2369 h 1668"/>
                <a:gd name="T50" fmla="*/ 847 w 924"/>
                <a:gd name="T51" fmla="*/ 2214 h 1668"/>
                <a:gd name="T52" fmla="*/ 853 w 924"/>
                <a:gd name="T53" fmla="*/ 2023 h 1668"/>
                <a:gd name="T54" fmla="*/ 973 w 924"/>
                <a:gd name="T55" fmla="*/ 1885 h 1668"/>
                <a:gd name="T56" fmla="*/ 1022 w 924"/>
                <a:gd name="T57" fmla="*/ 1724 h 1668"/>
                <a:gd name="T58" fmla="*/ 1169 w 924"/>
                <a:gd name="T59" fmla="*/ 1478 h 1668"/>
                <a:gd name="T60" fmla="*/ 1306 w 924"/>
                <a:gd name="T61" fmla="*/ 1295 h 1668"/>
                <a:gd name="T62" fmla="*/ 1373 w 924"/>
                <a:gd name="T63" fmla="*/ 1081 h 1668"/>
                <a:gd name="T64" fmla="*/ 1398 w 924"/>
                <a:gd name="T65" fmla="*/ 1238 h 1668"/>
                <a:gd name="T66" fmla="*/ 1416 w 924"/>
                <a:gd name="T67" fmla="*/ 1358 h 1668"/>
                <a:gd name="T68" fmla="*/ 1469 w 924"/>
                <a:gd name="T69" fmla="*/ 1201 h 1668"/>
                <a:gd name="T70" fmla="*/ 1510 w 924"/>
                <a:gd name="T71" fmla="*/ 852 h 1668"/>
                <a:gd name="T72" fmla="*/ 1522 w 924"/>
                <a:gd name="T73" fmla="*/ 624 h 1668"/>
                <a:gd name="T74" fmla="*/ 962 w 924"/>
                <a:gd name="T75" fmla="*/ 31 h 1668"/>
                <a:gd name="T76" fmla="*/ 968 w 924"/>
                <a:gd name="T77" fmla="*/ 37 h 166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924"/>
                <a:gd name="T118" fmla="*/ 0 h 1668"/>
                <a:gd name="T119" fmla="*/ 924 w 924"/>
                <a:gd name="T120" fmla="*/ 1668 h 166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924" h="1668">
                  <a:moveTo>
                    <a:pt x="922" y="378"/>
                  </a:moveTo>
                  <a:cubicBezTo>
                    <a:pt x="922" y="377"/>
                    <a:pt x="922" y="377"/>
                    <a:pt x="922" y="377"/>
                  </a:cubicBezTo>
                  <a:cubicBezTo>
                    <a:pt x="923" y="316"/>
                    <a:pt x="906" y="271"/>
                    <a:pt x="888" y="227"/>
                  </a:cubicBezTo>
                  <a:cubicBezTo>
                    <a:pt x="884" y="218"/>
                    <a:pt x="882" y="207"/>
                    <a:pt x="879" y="200"/>
                  </a:cubicBezTo>
                  <a:cubicBezTo>
                    <a:pt x="873" y="189"/>
                    <a:pt x="863" y="178"/>
                    <a:pt x="854" y="166"/>
                  </a:cubicBezTo>
                  <a:cubicBezTo>
                    <a:pt x="836" y="143"/>
                    <a:pt x="819" y="122"/>
                    <a:pt x="797" y="103"/>
                  </a:cubicBezTo>
                  <a:cubicBezTo>
                    <a:pt x="783" y="91"/>
                    <a:pt x="774" y="81"/>
                    <a:pt x="758" y="72"/>
                  </a:cubicBezTo>
                  <a:cubicBezTo>
                    <a:pt x="744" y="63"/>
                    <a:pt x="727" y="58"/>
                    <a:pt x="714" y="53"/>
                  </a:cubicBezTo>
                  <a:cubicBezTo>
                    <a:pt x="703" y="51"/>
                    <a:pt x="698" y="47"/>
                    <a:pt x="686" y="42"/>
                  </a:cubicBezTo>
                  <a:cubicBezTo>
                    <a:pt x="678" y="41"/>
                    <a:pt x="666" y="33"/>
                    <a:pt x="657" y="31"/>
                  </a:cubicBezTo>
                  <a:cubicBezTo>
                    <a:pt x="648" y="30"/>
                    <a:pt x="641" y="33"/>
                    <a:pt x="639" y="34"/>
                  </a:cubicBezTo>
                  <a:cubicBezTo>
                    <a:pt x="629" y="25"/>
                    <a:pt x="613" y="25"/>
                    <a:pt x="597" y="22"/>
                  </a:cubicBezTo>
                  <a:cubicBezTo>
                    <a:pt x="590" y="20"/>
                    <a:pt x="581" y="14"/>
                    <a:pt x="575" y="20"/>
                  </a:cubicBezTo>
                  <a:cubicBezTo>
                    <a:pt x="574" y="13"/>
                    <a:pt x="564" y="14"/>
                    <a:pt x="558" y="12"/>
                  </a:cubicBezTo>
                  <a:cubicBezTo>
                    <a:pt x="505" y="0"/>
                    <a:pt x="455" y="14"/>
                    <a:pt x="417" y="36"/>
                  </a:cubicBezTo>
                  <a:cubicBezTo>
                    <a:pt x="404" y="44"/>
                    <a:pt x="389" y="53"/>
                    <a:pt x="378" y="61"/>
                  </a:cubicBezTo>
                  <a:cubicBezTo>
                    <a:pt x="373" y="65"/>
                    <a:pt x="371" y="68"/>
                    <a:pt x="367" y="72"/>
                  </a:cubicBezTo>
                  <a:cubicBezTo>
                    <a:pt x="356" y="83"/>
                    <a:pt x="345" y="86"/>
                    <a:pt x="336" y="94"/>
                  </a:cubicBezTo>
                  <a:cubicBezTo>
                    <a:pt x="335" y="96"/>
                    <a:pt x="328" y="98"/>
                    <a:pt x="327" y="100"/>
                  </a:cubicBezTo>
                  <a:cubicBezTo>
                    <a:pt x="325" y="105"/>
                    <a:pt x="308" y="111"/>
                    <a:pt x="297" y="120"/>
                  </a:cubicBezTo>
                  <a:cubicBezTo>
                    <a:pt x="292" y="124"/>
                    <a:pt x="287" y="131"/>
                    <a:pt x="283" y="136"/>
                  </a:cubicBezTo>
                  <a:cubicBezTo>
                    <a:pt x="278" y="142"/>
                    <a:pt x="274" y="152"/>
                    <a:pt x="269" y="161"/>
                  </a:cubicBezTo>
                  <a:cubicBezTo>
                    <a:pt x="264" y="169"/>
                    <a:pt x="258" y="177"/>
                    <a:pt x="255" y="184"/>
                  </a:cubicBezTo>
                  <a:cubicBezTo>
                    <a:pt x="247" y="202"/>
                    <a:pt x="241" y="225"/>
                    <a:pt x="233" y="247"/>
                  </a:cubicBezTo>
                  <a:cubicBezTo>
                    <a:pt x="226" y="267"/>
                    <a:pt x="216" y="287"/>
                    <a:pt x="209" y="308"/>
                  </a:cubicBezTo>
                  <a:cubicBezTo>
                    <a:pt x="203" y="329"/>
                    <a:pt x="200" y="353"/>
                    <a:pt x="195" y="375"/>
                  </a:cubicBezTo>
                  <a:cubicBezTo>
                    <a:pt x="190" y="399"/>
                    <a:pt x="183" y="423"/>
                    <a:pt x="181" y="442"/>
                  </a:cubicBezTo>
                  <a:cubicBezTo>
                    <a:pt x="178" y="478"/>
                    <a:pt x="183" y="511"/>
                    <a:pt x="181" y="549"/>
                  </a:cubicBezTo>
                  <a:cubicBezTo>
                    <a:pt x="180" y="581"/>
                    <a:pt x="175" y="622"/>
                    <a:pt x="183" y="649"/>
                  </a:cubicBezTo>
                  <a:cubicBezTo>
                    <a:pt x="186" y="660"/>
                    <a:pt x="188" y="658"/>
                    <a:pt x="194" y="666"/>
                  </a:cubicBezTo>
                  <a:cubicBezTo>
                    <a:pt x="204" y="679"/>
                    <a:pt x="205" y="694"/>
                    <a:pt x="202" y="721"/>
                  </a:cubicBezTo>
                  <a:cubicBezTo>
                    <a:pt x="199" y="744"/>
                    <a:pt x="195" y="766"/>
                    <a:pt x="189" y="786"/>
                  </a:cubicBezTo>
                  <a:cubicBezTo>
                    <a:pt x="178" y="823"/>
                    <a:pt x="159" y="857"/>
                    <a:pt x="138" y="883"/>
                  </a:cubicBezTo>
                  <a:cubicBezTo>
                    <a:pt x="121" y="889"/>
                    <a:pt x="107" y="901"/>
                    <a:pt x="89" y="908"/>
                  </a:cubicBezTo>
                  <a:cubicBezTo>
                    <a:pt x="72" y="916"/>
                    <a:pt x="51" y="917"/>
                    <a:pt x="36" y="925"/>
                  </a:cubicBezTo>
                  <a:cubicBezTo>
                    <a:pt x="18" y="935"/>
                    <a:pt x="15" y="956"/>
                    <a:pt x="0" y="968"/>
                  </a:cubicBezTo>
                  <a:cubicBezTo>
                    <a:pt x="0" y="971"/>
                    <a:pt x="0" y="971"/>
                    <a:pt x="0" y="971"/>
                  </a:cubicBezTo>
                  <a:cubicBezTo>
                    <a:pt x="15" y="999"/>
                    <a:pt x="28" y="1028"/>
                    <a:pt x="42" y="1057"/>
                  </a:cubicBezTo>
                  <a:cubicBezTo>
                    <a:pt x="68" y="1070"/>
                    <a:pt x="92" y="1085"/>
                    <a:pt x="117" y="1097"/>
                  </a:cubicBezTo>
                  <a:cubicBezTo>
                    <a:pt x="136" y="1124"/>
                    <a:pt x="153" y="1152"/>
                    <a:pt x="172" y="1177"/>
                  </a:cubicBezTo>
                  <a:cubicBezTo>
                    <a:pt x="188" y="1240"/>
                    <a:pt x="214" y="1296"/>
                    <a:pt x="238" y="1352"/>
                  </a:cubicBezTo>
                  <a:cubicBezTo>
                    <a:pt x="241" y="1361"/>
                    <a:pt x="247" y="1368"/>
                    <a:pt x="249" y="1376"/>
                  </a:cubicBezTo>
                  <a:cubicBezTo>
                    <a:pt x="252" y="1395"/>
                    <a:pt x="248" y="1413"/>
                    <a:pt x="252" y="1432"/>
                  </a:cubicBezTo>
                  <a:cubicBezTo>
                    <a:pt x="254" y="1442"/>
                    <a:pt x="260" y="1452"/>
                    <a:pt x="264" y="1462"/>
                  </a:cubicBezTo>
                  <a:cubicBezTo>
                    <a:pt x="286" y="1513"/>
                    <a:pt x="304" y="1566"/>
                    <a:pt x="330" y="1612"/>
                  </a:cubicBezTo>
                  <a:cubicBezTo>
                    <a:pt x="341" y="1631"/>
                    <a:pt x="351" y="1650"/>
                    <a:pt x="360" y="1668"/>
                  </a:cubicBezTo>
                  <a:cubicBezTo>
                    <a:pt x="375" y="1660"/>
                    <a:pt x="387" y="1649"/>
                    <a:pt x="399" y="1637"/>
                  </a:cubicBezTo>
                  <a:cubicBezTo>
                    <a:pt x="409" y="1589"/>
                    <a:pt x="414" y="1547"/>
                    <a:pt x="427" y="1506"/>
                  </a:cubicBezTo>
                  <a:cubicBezTo>
                    <a:pt x="431" y="1492"/>
                    <a:pt x="434" y="1477"/>
                    <a:pt x="439" y="1463"/>
                  </a:cubicBezTo>
                  <a:cubicBezTo>
                    <a:pt x="443" y="1454"/>
                    <a:pt x="452" y="1444"/>
                    <a:pt x="458" y="1434"/>
                  </a:cubicBezTo>
                  <a:cubicBezTo>
                    <a:pt x="471" y="1412"/>
                    <a:pt x="483" y="1392"/>
                    <a:pt x="496" y="1371"/>
                  </a:cubicBezTo>
                  <a:cubicBezTo>
                    <a:pt x="502" y="1360"/>
                    <a:pt x="512" y="1348"/>
                    <a:pt x="514" y="1340"/>
                  </a:cubicBezTo>
                  <a:cubicBezTo>
                    <a:pt x="518" y="1322"/>
                    <a:pt x="516" y="1300"/>
                    <a:pt x="516" y="1282"/>
                  </a:cubicBezTo>
                  <a:cubicBezTo>
                    <a:pt x="516" y="1264"/>
                    <a:pt x="512" y="1242"/>
                    <a:pt x="517" y="1224"/>
                  </a:cubicBezTo>
                  <a:cubicBezTo>
                    <a:pt x="522" y="1209"/>
                    <a:pt x="540" y="1196"/>
                    <a:pt x="553" y="1182"/>
                  </a:cubicBezTo>
                  <a:cubicBezTo>
                    <a:pt x="567" y="1167"/>
                    <a:pt x="579" y="1150"/>
                    <a:pt x="589" y="1140"/>
                  </a:cubicBezTo>
                  <a:cubicBezTo>
                    <a:pt x="600" y="1129"/>
                    <a:pt x="622" y="1121"/>
                    <a:pt x="625" y="1108"/>
                  </a:cubicBezTo>
                  <a:cubicBezTo>
                    <a:pt x="631" y="1088"/>
                    <a:pt x="622" y="1061"/>
                    <a:pt x="619" y="1043"/>
                  </a:cubicBezTo>
                  <a:cubicBezTo>
                    <a:pt x="615" y="1020"/>
                    <a:pt x="614" y="1000"/>
                    <a:pt x="605" y="985"/>
                  </a:cubicBezTo>
                  <a:cubicBezTo>
                    <a:pt x="641" y="956"/>
                    <a:pt x="679" y="929"/>
                    <a:pt x="708" y="894"/>
                  </a:cubicBezTo>
                  <a:cubicBezTo>
                    <a:pt x="722" y="877"/>
                    <a:pt x="734" y="856"/>
                    <a:pt x="749" y="838"/>
                  </a:cubicBezTo>
                  <a:cubicBezTo>
                    <a:pt x="764" y="820"/>
                    <a:pt x="780" y="802"/>
                    <a:pt x="791" y="783"/>
                  </a:cubicBezTo>
                  <a:cubicBezTo>
                    <a:pt x="809" y="752"/>
                    <a:pt x="819" y="706"/>
                    <a:pt x="829" y="671"/>
                  </a:cubicBezTo>
                  <a:cubicBezTo>
                    <a:pt x="830" y="665"/>
                    <a:pt x="831" y="660"/>
                    <a:pt x="832" y="654"/>
                  </a:cubicBezTo>
                  <a:cubicBezTo>
                    <a:pt x="834" y="665"/>
                    <a:pt x="836" y="677"/>
                    <a:pt x="838" y="689"/>
                  </a:cubicBezTo>
                  <a:cubicBezTo>
                    <a:pt x="841" y="709"/>
                    <a:pt x="846" y="730"/>
                    <a:pt x="847" y="749"/>
                  </a:cubicBezTo>
                  <a:cubicBezTo>
                    <a:pt x="850" y="777"/>
                    <a:pt x="846" y="804"/>
                    <a:pt x="857" y="822"/>
                  </a:cubicBezTo>
                  <a:cubicBezTo>
                    <a:pt x="858" y="822"/>
                    <a:pt x="858" y="822"/>
                    <a:pt x="858" y="822"/>
                  </a:cubicBezTo>
                  <a:cubicBezTo>
                    <a:pt x="863" y="806"/>
                    <a:pt x="863" y="791"/>
                    <a:pt x="868" y="775"/>
                  </a:cubicBezTo>
                  <a:cubicBezTo>
                    <a:pt x="873" y="759"/>
                    <a:pt x="885" y="743"/>
                    <a:pt x="890" y="727"/>
                  </a:cubicBezTo>
                  <a:cubicBezTo>
                    <a:pt x="895" y="708"/>
                    <a:pt x="897" y="684"/>
                    <a:pt x="901" y="661"/>
                  </a:cubicBezTo>
                  <a:cubicBezTo>
                    <a:pt x="908" y="613"/>
                    <a:pt x="906" y="556"/>
                    <a:pt x="915" y="516"/>
                  </a:cubicBezTo>
                  <a:cubicBezTo>
                    <a:pt x="915" y="513"/>
                    <a:pt x="916" y="511"/>
                    <a:pt x="916" y="508"/>
                  </a:cubicBezTo>
                  <a:cubicBezTo>
                    <a:pt x="922" y="468"/>
                    <a:pt x="924" y="423"/>
                    <a:pt x="922" y="378"/>
                  </a:cubicBezTo>
                  <a:close/>
                  <a:moveTo>
                    <a:pt x="578" y="20"/>
                  </a:moveTo>
                  <a:cubicBezTo>
                    <a:pt x="579" y="18"/>
                    <a:pt x="581" y="19"/>
                    <a:pt x="583" y="19"/>
                  </a:cubicBezTo>
                  <a:cubicBezTo>
                    <a:pt x="585" y="21"/>
                    <a:pt x="584" y="21"/>
                    <a:pt x="583" y="23"/>
                  </a:cubicBezTo>
                  <a:cubicBezTo>
                    <a:pt x="585" y="24"/>
                    <a:pt x="586" y="23"/>
                    <a:pt x="586" y="22"/>
                  </a:cubicBezTo>
                  <a:cubicBezTo>
                    <a:pt x="589" y="27"/>
                    <a:pt x="580" y="23"/>
                    <a:pt x="578" y="2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6748" name="Freeform 45"/>
            <p:cNvSpPr>
              <a:spLocks/>
            </p:cNvSpPr>
            <p:nvPr/>
          </p:nvSpPr>
          <p:spPr bwMode="gray">
            <a:xfrm>
              <a:off x="4417" y="2341"/>
              <a:ext cx="400" cy="1314"/>
            </a:xfrm>
            <a:custGeom>
              <a:avLst/>
              <a:gdLst>
                <a:gd name="T0" fmla="*/ 560 w 338"/>
                <a:gd name="T1" fmla="*/ 1828 h 1112"/>
                <a:gd name="T2" fmla="*/ 146 w 338"/>
                <a:gd name="T3" fmla="*/ 1832 h 1112"/>
                <a:gd name="T4" fmla="*/ 146 w 338"/>
                <a:gd name="T5" fmla="*/ 1325 h 1112"/>
                <a:gd name="T6" fmla="*/ 133 w 338"/>
                <a:gd name="T7" fmla="*/ 1236 h 1112"/>
                <a:gd name="T8" fmla="*/ 102 w 338"/>
                <a:gd name="T9" fmla="*/ 1060 h 1112"/>
                <a:gd name="T10" fmla="*/ 69 w 338"/>
                <a:gd name="T11" fmla="*/ 996 h 1112"/>
                <a:gd name="T12" fmla="*/ 38 w 338"/>
                <a:gd name="T13" fmla="*/ 952 h 1112"/>
                <a:gd name="T14" fmla="*/ 11 w 338"/>
                <a:gd name="T15" fmla="*/ 752 h 1112"/>
                <a:gd name="T16" fmla="*/ 31 w 338"/>
                <a:gd name="T17" fmla="*/ 632 h 1112"/>
                <a:gd name="T18" fmla="*/ 31 w 338"/>
                <a:gd name="T19" fmla="*/ 497 h 1112"/>
                <a:gd name="T20" fmla="*/ 47 w 338"/>
                <a:gd name="T21" fmla="*/ 441 h 1112"/>
                <a:gd name="T22" fmla="*/ 63 w 338"/>
                <a:gd name="T23" fmla="*/ 384 h 1112"/>
                <a:gd name="T24" fmla="*/ 121 w 338"/>
                <a:gd name="T25" fmla="*/ 332 h 1112"/>
                <a:gd name="T26" fmla="*/ 168 w 338"/>
                <a:gd name="T27" fmla="*/ 391 h 1112"/>
                <a:gd name="T28" fmla="*/ 146 w 338"/>
                <a:gd name="T29" fmla="*/ 572 h 1112"/>
                <a:gd name="T30" fmla="*/ 146 w 338"/>
                <a:gd name="T31" fmla="*/ 614 h 1112"/>
                <a:gd name="T32" fmla="*/ 154 w 338"/>
                <a:gd name="T33" fmla="*/ 651 h 1112"/>
                <a:gd name="T34" fmla="*/ 200 w 338"/>
                <a:gd name="T35" fmla="*/ 616 h 1112"/>
                <a:gd name="T36" fmla="*/ 214 w 338"/>
                <a:gd name="T37" fmla="*/ 521 h 1112"/>
                <a:gd name="T38" fmla="*/ 224 w 338"/>
                <a:gd name="T39" fmla="*/ 492 h 1112"/>
                <a:gd name="T40" fmla="*/ 211 w 338"/>
                <a:gd name="T41" fmla="*/ 417 h 1112"/>
                <a:gd name="T42" fmla="*/ 206 w 338"/>
                <a:gd name="T43" fmla="*/ 332 h 1112"/>
                <a:gd name="T44" fmla="*/ 188 w 338"/>
                <a:gd name="T45" fmla="*/ 156 h 1112"/>
                <a:gd name="T46" fmla="*/ 198 w 338"/>
                <a:gd name="T47" fmla="*/ 144 h 1112"/>
                <a:gd name="T48" fmla="*/ 237 w 338"/>
                <a:gd name="T49" fmla="*/ 137 h 1112"/>
                <a:gd name="T50" fmla="*/ 270 w 338"/>
                <a:gd name="T51" fmla="*/ 121 h 1112"/>
                <a:gd name="T52" fmla="*/ 273 w 338"/>
                <a:gd name="T53" fmla="*/ 143 h 1112"/>
                <a:gd name="T54" fmla="*/ 279 w 338"/>
                <a:gd name="T55" fmla="*/ 108 h 1112"/>
                <a:gd name="T56" fmla="*/ 341 w 338"/>
                <a:gd name="T57" fmla="*/ 0 h 1112"/>
                <a:gd name="T58" fmla="*/ 364 w 338"/>
                <a:gd name="T59" fmla="*/ 38 h 1112"/>
                <a:gd name="T60" fmla="*/ 385 w 338"/>
                <a:gd name="T61" fmla="*/ 83 h 1112"/>
                <a:gd name="T62" fmla="*/ 399 w 338"/>
                <a:gd name="T63" fmla="*/ 180 h 1112"/>
                <a:gd name="T64" fmla="*/ 441 w 338"/>
                <a:gd name="T65" fmla="*/ 366 h 1112"/>
                <a:gd name="T66" fmla="*/ 458 w 338"/>
                <a:gd name="T67" fmla="*/ 467 h 1112"/>
                <a:gd name="T68" fmla="*/ 458 w 338"/>
                <a:gd name="T69" fmla="*/ 513 h 1112"/>
                <a:gd name="T70" fmla="*/ 486 w 338"/>
                <a:gd name="T71" fmla="*/ 600 h 1112"/>
                <a:gd name="T72" fmla="*/ 471 w 338"/>
                <a:gd name="T73" fmla="*/ 645 h 1112"/>
                <a:gd name="T74" fmla="*/ 431 w 338"/>
                <a:gd name="T75" fmla="*/ 787 h 1112"/>
                <a:gd name="T76" fmla="*/ 406 w 338"/>
                <a:gd name="T77" fmla="*/ 1058 h 1112"/>
                <a:gd name="T78" fmla="*/ 440 w 338"/>
                <a:gd name="T79" fmla="*/ 1140 h 1112"/>
                <a:gd name="T80" fmla="*/ 449 w 338"/>
                <a:gd name="T81" fmla="*/ 1336 h 1112"/>
                <a:gd name="T82" fmla="*/ 482 w 338"/>
                <a:gd name="T83" fmla="*/ 1501 h 1112"/>
                <a:gd name="T84" fmla="*/ 560 w 338"/>
                <a:gd name="T85" fmla="*/ 1828 h 1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8"/>
                <a:gd name="T130" fmla="*/ 0 h 1112"/>
                <a:gd name="T131" fmla="*/ 338 w 338"/>
                <a:gd name="T132" fmla="*/ 1112 h 111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8" h="1112">
                  <a:moveTo>
                    <a:pt x="338" y="1108"/>
                  </a:moveTo>
                  <a:cubicBezTo>
                    <a:pt x="258" y="1112"/>
                    <a:pt x="171" y="1109"/>
                    <a:pt x="88" y="1110"/>
                  </a:cubicBezTo>
                  <a:cubicBezTo>
                    <a:pt x="93" y="1012"/>
                    <a:pt x="93" y="898"/>
                    <a:pt x="88" y="803"/>
                  </a:cubicBezTo>
                  <a:cubicBezTo>
                    <a:pt x="87" y="784"/>
                    <a:pt x="84" y="768"/>
                    <a:pt x="80" y="749"/>
                  </a:cubicBezTo>
                  <a:cubicBezTo>
                    <a:pt x="72" y="711"/>
                    <a:pt x="72" y="672"/>
                    <a:pt x="62" y="642"/>
                  </a:cubicBezTo>
                  <a:cubicBezTo>
                    <a:pt x="57" y="631"/>
                    <a:pt x="48" y="614"/>
                    <a:pt x="41" y="603"/>
                  </a:cubicBezTo>
                  <a:cubicBezTo>
                    <a:pt x="35" y="594"/>
                    <a:pt x="27" y="586"/>
                    <a:pt x="23" y="577"/>
                  </a:cubicBezTo>
                  <a:cubicBezTo>
                    <a:pt x="7" y="547"/>
                    <a:pt x="0" y="496"/>
                    <a:pt x="7" y="455"/>
                  </a:cubicBezTo>
                  <a:cubicBezTo>
                    <a:pt x="11" y="431"/>
                    <a:pt x="17" y="408"/>
                    <a:pt x="19" y="383"/>
                  </a:cubicBezTo>
                  <a:cubicBezTo>
                    <a:pt x="22" y="354"/>
                    <a:pt x="17" y="327"/>
                    <a:pt x="19" y="301"/>
                  </a:cubicBezTo>
                  <a:cubicBezTo>
                    <a:pt x="20" y="292"/>
                    <a:pt x="25" y="280"/>
                    <a:pt x="29" y="267"/>
                  </a:cubicBezTo>
                  <a:cubicBezTo>
                    <a:pt x="32" y="256"/>
                    <a:pt x="34" y="242"/>
                    <a:pt x="38" y="233"/>
                  </a:cubicBezTo>
                  <a:cubicBezTo>
                    <a:pt x="44" y="221"/>
                    <a:pt x="59" y="201"/>
                    <a:pt x="73" y="201"/>
                  </a:cubicBezTo>
                  <a:cubicBezTo>
                    <a:pt x="89" y="202"/>
                    <a:pt x="99" y="225"/>
                    <a:pt x="101" y="237"/>
                  </a:cubicBezTo>
                  <a:cubicBezTo>
                    <a:pt x="107" y="275"/>
                    <a:pt x="92" y="313"/>
                    <a:pt x="88" y="347"/>
                  </a:cubicBezTo>
                  <a:cubicBezTo>
                    <a:pt x="87" y="354"/>
                    <a:pt x="88" y="363"/>
                    <a:pt x="88" y="372"/>
                  </a:cubicBezTo>
                  <a:cubicBezTo>
                    <a:pt x="88" y="379"/>
                    <a:pt x="88" y="390"/>
                    <a:pt x="93" y="394"/>
                  </a:cubicBezTo>
                  <a:cubicBezTo>
                    <a:pt x="111" y="396"/>
                    <a:pt x="109" y="377"/>
                    <a:pt x="121" y="373"/>
                  </a:cubicBezTo>
                  <a:cubicBezTo>
                    <a:pt x="123" y="354"/>
                    <a:pt x="124" y="334"/>
                    <a:pt x="129" y="316"/>
                  </a:cubicBezTo>
                  <a:cubicBezTo>
                    <a:pt x="130" y="309"/>
                    <a:pt x="135" y="304"/>
                    <a:pt x="135" y="298"/>
                  </a:cubicBezTo>
                  <a:cubicBezTo>
                    <a:pt x="136" y="285"/>
                    <a:pt x="129" y="268"/>
                    <a:pt x="127" y="253"/>
                  </a:cubicBezTo>
                  <a:cubicBezTo>
                    <a:pt x="125" y="236"/>
                    <a:pt x="126" y="218"/>
                    <a:pt x="124" y="201"/>
                  </a:cubicBezTo>
                  <a:cubicBezTo>
                    <a:pt x="121" y="166"/>
                    <a:pt x="107" y="131"/>
                    <a:pt x="113" y="95"/>
                  </a:cubicBezTo>
                  <a:cubicBezTo>
                    <a:pt x="118" y="94"/>
                    <a:pt x="116" y="90"/>
                    <a:pt x="119" y="87"/>
                  </a:cubicBezTo>
                  <a:cubicBezTo>
                    <a:pt x="125" y="82"/>
                    <a:pt x="133" y="85"/>
                    <a:pt x="143" y="83"/>
                  </a:cubicBezTo>
                  <a:cubicBezTo>
                    <a:pt x="153" y="80"/>
                    <a:pt x="157" y="73"/>
                    <a:pt x="163" y="73"/>
                  </a:cubicBezTo>
                  <a:cubicBezTo>
                    <a:pt x="164" y="77"/>
                    <a:pt x="161" y="85"/>
                    <a:pt x="165" y="86"/>
                  </a:cubicBezTo>
                  <a:cubicBezTo>
                    <a:pt x="170" y="83"/>
                    <a:pt x="167" y="72"/>
                    <a:pt x="168" y="65"/>
                  </a:cubicBezTo>
                  <a:cubicBezTo>
                    <a:pt x="181" y="44"/>
                    <a:pt x="196" y="24"/>
                    <a:pt x="205" y="0"/>
                  </a:cubicBezTo>
                  <a:cubicBezTo>
                    <a:pt x="214" y="4"/>
                    <a:pt x="216" y="15"/>
                    <a:pt x="220" y="23"/>
                  </a:cubicBezTo>
                  <a:cubicBezTo>
                    <a:pt x="223" y="33"/>
                    <a:pt x="229" y="40"/>
                    <a:pt x="232" y="50"/>
                  </a:cubicBezTo>
                  <a:cubicBezTo>
                    <a:pt x="237" y="67"/>
                    <a:pt x="237" y="88"/>
                    <a:pt x="241" y="109"/>
                  </a:cubicBezTo>
                  <a:cubicBezTo>
                    <a:pt x="249" y="147"/>
                    <a:pt x="259" y="185"/>
                    <a:pt x="266" y="222"/>
                  </a:cubicBezTo>
                  <a:cubicBezTo>
                    <a:pt x="271" y="242"/>
                    <a:pt x="274" y="264"/>
                    <a:pt x="276" y="283"/>
                  </a:cubicBezTo>
                  <a:cubicBezTo>
                    <a:pt x="276" y="292"/>
                    <a:pt x="274" y="302"/>
                    <a:pt x="276" y="311"/>
                  </a:cubicBezTo>
                  <a:cubicBezTo>
                    <a:pt x="278" y="329"/>
                    <a:pt x="294" y="345"/>
                    <a:pt x="293" y="364"/>
                  </a:cubicBezTo>
                  <a:cubicBezTo>
                    <a:pt x="293" y="371"/>
                    <a:pt x="287" y="381"/>
                    <a:pt x="284" y="391"/>
                  </a:cubicBezTo>
                  <a:cubicBezTo>
                    <a:pt x="273" y="416"/>
                    <a:pt x="265" y="447"/>
                    <a:pt x="260" y="477"/>
                  </a:cubicBezTo>
                  <a:cubicBezTo>
                    <a:pt x="250" y="532"/>
                    <a:pt x="230" y="586"/>
                    <a:pt x="245" y="641"/>
                  </a:cubicBezTo>
                  <a:cubicBezTo>
                    <a:pt x="249" y="658"/>
                    <a:pt x="262" y="672"/>
                    <a:pt x="265" y="691"/>
                  </a:cubicBezTo>
                  <a:cubicBezTo>
                    <a:pt x="272" y="729"/>
                    <a:pt x="265" y="773"/>
                    <a:pt x="270" y="810"/>
                  </a:cubicBezTo>
                  <a:cubicBezTo>
                    <a:pt x="273" y="843"/>
                    <a:pt x="283" y="876"/>
                    <a:pt x="291" y="910"/>
                  </a:cubicBezTo>
                  <a:cubicBezTo>
                    <a:pt x="307" y="974"/>
                    <a:pt x="322" y="1044"/>
                    <a:pt x="338" y="1108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6749" name="Freeform 46"/>
            <p:cNvSpPr>
              <a:spLocks noEditPoints="1"/>
            </p:cNvSpPr>
            <p:nvPr/>
          </p:nvSpPr>
          <p:spPr bwMode="gray">
            <a:xfrm>
              <a:off x="3782" y="1901"/>
              <a:ext cx="899" cy="541"/>
            </a:xfrm>
            <a:custGeom>
              <a:avLst/>
              <a:gdLst>
                <a:gd name="T0" fmla="*/ 1094 w 760"/>
                <a:gd name="T1" fmla="*/ 755 h 458"/>
                <a:gd name="T2" fmla="*/ 1093 w 760"/>
                <a:gd name="T3" fmla="*/ 755 h 458"/>
                <a:gd name="T4" fmla="*/ 1140 w 760"/>
                <a:gd name="T5" fmla="*/ 691 h 458"/>
                <a:gd name="T6" fmla="*/ 1185 w 760"/>
                <a:gd name="T7" fmla="*/ 582 h 458"/>
                <a:gd name="T8" fmla="*/ 1222 w 760"/>
                <a:gd name="T9" fmla="*/ 463 h 458"/>
                <a:gd name="T10" fmla="*/ 1257 w 760"/>
                <a:gd name="T11" fmla="*/ 528 h 458"/>
                <a:gd name="T12" fmla="*/ 1242 w 760"/>
                <a:gd name="T13" fmla="*/ 576 h 458"/>
                <a:gd name="T14" fmla="*/ 1195 w 760"/>
                <a:gd name="T15" fmla="*/ 680 h 458"/>
                <a:gd name="T16" fmla="*/ 1130 w 760"/>
                <a:gd name="T17" fmla="*/ 752 h 458"/>
                <a:gd name="T18" fmla="*/ 1094 w 760"/>
                <a:gd name="T19" fmla="*/ 755 h 458"/>
                <a:gd name="T20" fmla="*/ 155 w 760"/>
                <a:gd name="T21" fmla="*/ 30 h 458"/>
                <a:gd name="T22" fmla="*/ 41 w 760"/>
                <a:gd name="T23" fmla="*/ 152 h 458"/>
                <a:gd name="T24" fmla="*/ 18 w 760"/>
                <a:gd name="T25" fmla="*/ 194 h 458"/>
                <a:gd name="T26" fmla="*/ 0 w 760"/>
                <a:gd name="T27" fmla="*/ 334 h 458"/>
                <a:gd name="T28" fmla="*/ 0 w 760"/>
                <a:gd name="T29" fmla="*/ 347 h 458"/>
                <a:gd name="T30" fmla="*/ 75 w 760"/>
                <a:gd name="T31" fmla="*/ 445 h 458"/>
                <a:gd name="T32" fmla="*/ 201 w 760"/>
                <a:gd name="T33" fmla="*/ 497 h 458"/>
                <a:gd name="T34" fmla="*/ 400 w 760"/>
                <a:gd name="T35" fmla="*/ 598 h 458"/>
                <a:gd name="T36" fmla="*/ 400 w 760"/>
                <a:gd name="T37" fmla="*/ 618 h 458"/>
                <a:gd name="T38" fmla="*/ 523 w 760"/>
                <a:gd name="T39" fmla="*/ 664 h 458"/>
                <a:gd name="T40" fmla="*/ 533 w 760"/>
                <a:gd name="T41" fmla="*/ 664 h 458"/>
                <a:gd name="T42" fmla="*/ 582 w 760"/>
                <a:gd name="T43" fmla="*/ 608 h 458"/>
                <a:gd name="T44" fmla="*/ 582 w 760"/>
                <a:gd name="T45" fmla="*/ 598 h 458"/>
                <a:gd name="T46" fmla="*/ 434 w 760"/>
                <a:gd name="T47" fmla="*/ 522 h 458"/>
                <a:gd name="T48" fmla="*/ 414 w 760"/>
                <a:gd name="T49" fmla="*/ 542 h 458"/>
                <a:gd name="T50" fmla="*/ 201 w 760"/>
                <a:gd name="T51" fmla="*/ 468 h 458"/>
                <a:gd name="T52" fmla="*/ 203 w 760"/>
                <a:gd name="T53" fmla="*/ 454 h 458"/>
                <a:gd name="T54" fmla="*/ 156 w 760"/>
                <a:gd name="T55" fmla="*/ 425 h 458"/>
                <a:gd name="T56" fmla="*/ 212 w 760"/>
                <a:gd name="T57" fmla="*/ 348 h 458"/>
                <a:gd name="T58" fmla="*/ 220 w 760"/>
                <a:gd name="T59" fmla="*/ 301 h 458"/>
                <a:gd name="T60" fmla="*/ 259 w 760"/>
                <a:gd name="T61" fmla="*/ 167 h 458"/>
                <a:gd name="T62" fmla="*/ 189 w 760"/>
                <a:gd name="T63" fmla="*/ 0 h 458"/>
                <a:gd name="T64" fmla="*/ 170 w 760"/>
                <a:gd name="T65" fmla="*/ 0 h 458"/>
                <a:gd name="T66" fmla="*/ 155 w 760"/>
                <a:gd name="T67" fmla="*/ 30 h 4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60"/>
                <a:gd name="T103" fmla="*/ 0 h 458"/>
                <a:gd name="T104" fmla="*/ 760 w 760"/>
                <a:gd name="T105" fmla="*/ 458 h 4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60" h="458">
                  <a:moveTo>
                    <a:pt x="661" y="458"/>
                  </a:moveTo>
                  <a:cubicBezTo>
                    <a:pt x="661" y="458"/>
                    <a:pt x="660" y="458"/>
                    <a:pt x="660" y="458"/>
                  </a:cubicBezTo>
                  <a:cubicBezTo>
                    <a:pt x="668" y="443"/>
                    <a:pt x="681" y="434"/>
                    <a:pt x="689" y="419"/>
                  </a:cubicBezTo>
                  <a:cubicBezTo>
                    <a:pt x="700" y="399"/>
                    <a:pt x="708" y="376"/>
                    <a:pt x="716" y="353"/>
                  </a:cubicBezTo>
                  <a:cubicBezTo>
                    <a:pt x="723" y="330"/>
                    <a:pt x="731" y="310"/>
                    <a:pt x="738" y="281"/>
                  </a:cubicBezTo>
                  <a:cubicBezTo>
                    <a:pt x="740" y="292"/>
                    <a:pt x="759" y="307"/>
                    <a:pt x="760" y="320"/>
                  </a:cubicBezTo>
                  <a:cubicBezTo>
                    <a:pt x="760" y="324"/>
                    <a:pt x="755" y="340"/>
                    <a:pt x="751" y="350"/>
                  </a:cubicBezTo>
                  <a:cubicBezTo>
                    <a:pt x="748" y="359"/>
                    <a:pt x="730" y="401"/>
                    <a:pt x="722" y="413"/>
                  </a:cubicBezTo>
                  <a:cubicBezTo>
                    <a:pt x="691" y="454"/>
                    <a:pt x="705" y="453"/>
                    <a:pt x="682" y="456"/>
                  </a:cubicBezTo>
                  <a:cubicBezTo>
                    <a:pt x="673" y="457"/>
                    <a:pt x="667" y="456"/>
                    <a:pt x="661" y="458"/>
                  </a:cubicBezTo>
                  <a:close/>
                  <a:moveTo>
                    <a:pt x="94" y="18"/>
                  </a:moveTo>
                  <a:cubicBezTo>
                    <a:pt x="65" y="35"/>
                    <a:pt x="43" y="61"/>
                    <a:pt x="25" y="92"/>
                  </a:cubicBezTo>
                  <a:cubicBezTo>
                    <a:pt x="19" y="101"/>
                    <a:pt x="12" y="107"/>
                    <a:pt x="11" y="118"/>
                  </a:cubicBezTo>
                  <a:cubicBezTo>
                    <a:pt x="8" y="144"/>
                    <a:pt x="9" y="176"/>
                    <a:pt x="0" y="203"/>
                  </a:cubicBezTo>
                  <a:cubicBezTo>
                    <a:pt x="0" y="205"/>
                    <a:pt x="0" y="208"/>
                    <a:pt x="0" y="211"/>
                  </a:cubicBezTo>
                  <a:cubicBezTo>
                    <a:pt x="4" y="243"/>
                    <a:pt x="21" y="254"/>
                    <a:pt x="45" y="270"/>
                  </a:cubicBezTo>
                  <a:cubicBezTo>
                    <a:pt x="68" y="285"/>
                    <a:pt x="92" y="303"/>
                    <a:pt x="122" y="301"/>
                  </a:cubicBezTo>
                  <a:cubicBezTo>
                    <a:pt x="158" y="325"/>
                    <a:pt x="209" y="335"/>
                    <a:pt x="242" y="362"/>
                  </a:cubicBezTo>
                  <a:cubicBezTo>
                    <a:pt x="242" y="366"/>
                    <a:pt x="242" y="371"/>
                    <a:pt x="242" y="375"/>
                  </a:cubicBezTo>
                  <a:cubicBezTo>
                    <a:pt x="260" y="391"/>
                    <a:pt x="286" y="399"/>
                    <a:pt x="316" y="403"/>
                  </a:cubicBezTo>
                  <a:cubicBezTo>
                    <a:pt x="318" y="403"/>
                    <a:pt x="320" y="403"/>
                    <a:pt x="322" y="403"/>
                  </a:cubicBezTo>
                  <a:cubicBezTo>
                    <a:pt x="339" y="398"/>
                    <a:pt x="349" y="387"/>
                    <a:pt x="352" y="369"/>
                  </a:cubicBezTo>
                  <a:cubicBezTo>
                    <a:pt x="352" y="366"/>
                    <a:pt x="352" y="364"/>
                    <a:pt x="352" y="362"/>
                  </a:cubicBezTo>
                  <a:cubicBezTo>
                    <a:pt x="347" y="322"/>
                    <a:pt x="304" y="320"/>
                    <a:pt x="262" y="317"/>
                  </a:cubicBezTo>
                  <a:cubicBezTo>
                    <a:pt x="258" y="321"/>
                    <a:pt x="255" y="326"/>
                    <a:pt x="250" y="329"/>
                  </a:cubicBezTo>
                  <a:cubicBezTo>
                    <a:pt x="202" y="320"/>
                    <a:pt x="153" y="311"/>
                    <a:pt x="122" y="284"/>
                  </a:cubicBezTo>
                  <a:cubicBezTo>
                    <a:pt x="121" y="279"/>
                    <a:pt x="124" y="280"/>
                    <a:pt x="123" y="275"/>
                  </a:cubicBezTo>
                  <a:cubicBezTo>
                    <a:pt x="113" y="270"/>
                    <a:pt x="102" y="266"/>
                    <a:pt x="95" y="258"/>
                  </a:cubicBezTo>
                  <a:cubicBezTo>
                    <a:pt x="106" y="245"/>
                    <a:pt x="122" y="227"/>
                    <a:pt x="128" y="212"/>
                  </a:cubicBezTo>
                  <a:cubicBezTo>
                    <a:pt x="131" y="204"/>
                    <a:pt x="131" y="193"/>
                    <a:pt x="133" y="183"/>
                  </a:cubicBezTo>
                  <a:cubicBezTo>
                    <a:pt x="138" y="155"/>
                    <a:pt x="148" y="126"/>
                    <a:pt x="156" y="101"/>
                  </a:cubicBezTo>
                  <a:cubicBezTo>
                    <a:pt x="150" y="60"/>
                    <a:pt x="135" y="27"/>
                    <a:pt x="114" y="0"/>
                  </a:cubicBezTo>
                  <a:cubicBezTo>
                    <a:pt x="110" y="0"/>
                    <a:pt x="107" y="0"/>
                    <a:pt x="103" y="0"/>
                  </a:cubicBezTo>
                  <a:cubicBezTo>
                    <a:pt x="98" y="4"/>
                    <a:pt x="95" y="10"/>
                    <a:pt x="94" y="18"/>
                  </a:cubicBezTo>
                  <a:close/>
                </a:path>
              </a:pathLst>
            </a:custGeom>
            <a:solidFill>
              <a:srgbClr val="99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16750" name="Freeform 47"/>
            <p:cNvSpPr>
              <a:spLocks noEditPoints="1"/>
            </p:cNvSpPr>
            <p:nvPr/>
          </p:nvSpPr>
          <p:spPr bwMode="gray">
            <a:xfrm>
              <a:off x="3179" y="1902"/>
              <a:ext cx="719" cy="1440"/>
            </a:xfrm>
            <a:custGeom>
              <a:avLst/>
              <a:gdLst>
                <a:gd name="T0" fmla="*/ 972 w 608"/>
                <a:gd name="T1" fmla="*/ 2 h 1218"/>
                <a:gd name="T2" fmla="*/ 980 w 608"/>
                <a:gd name="T3" fmla="*/ 0 h 1218"/>
                <a:gd name="T4" fmla="*/ 998 w 608"/>
                <a:gd name="T5" fmla="*/ 9 h 1218"/>
                <a:gd name="T6" fmla="*/ 1005 w 608"/>
                <a:gd name="T7" fmla="*/ 31 h 1218"/>
                <a:gd name="T8" fmla="*/ 1005 w 608"/>
                <a:gd name="T9" fmla="*/ 33 h 1218"/>
                <a:gd name="T10" fmla="*/ 976 w 608"/>
                <a:gd name="T11" fmla="*/ 87 h 1218"/>
                <a:gd name="T12" fmla="*/ 895 w 608"/>
                <a:gd name="T13" fmla="*/ 182 h 1218"/>
                <a:gd name="T14" fmla="*/ 982 w 608"/>
                <a:gd name="T15" fmla="*/ 216 h 1218"/>
                <a:gd name="T16" fmla="*/ 963 w 608"/>
                <a:gd name="T17" fmla="*/ 266 h 1218"/>
                <a:gd name="T18" fmla="*/ 863 w 608"/>
                <a:gd name="T19" fmla="*/ 266 h 1218"/>
                <a:gd name="T20" fmla="*/ 822 w 608"/>
                <a:gd name="T21" fmla="*/ 336 h 1218"/>
                <a:gd name="T22" fmla="*/ 881 w 608"/>
                <a:gd name="T23" fmla="*/ 346 h 1218"/>
                <a:gd name="T24" fmla="*/ 927 w 608"/>
                <a:gd name="T25" fmla="*/ 411 h 1218"/>
                <a:gd name="T26" fmla="*/ 980 w 608"/>
                <a:gd name="T27" fmla="*/ 454 h 1218"/>
                <a:gd name="T28" fmla="*/ 990 w 608"/>
                <a:gd name="T29" fmla="*/ 471 h 1218"/>
                <a:gd name="T30" fmla="*/ 935 w 608"/>
                <a:gd name="T31" fmla="*/ 493 h 1218"/>
                <a:gd name="T32" fmla="*/ 907 w 608"/>
                <a:gd name="T33" fmla="*/ 541 h 1218"/>
                <a:gd name="T34" fmla="*/ 887 w 608"/>
                <a:gd name="T35" fmla="*/ 591 h 1218"/>
                <a:gd name="T36" fmla="*/ 850 w 608"/>
                <a:gd name="T37" fmla="*/ 646 h 1218"/>
                <a:gd name="T38" fmla="*/ 803 w 608"/>
                <a:gd name="T39" fmla="*/ 779 h 1218"/>
                <a:gd name="T40" fmla="*/ 786 w 608"/>
                <a:gd name="T41" fmla="*/ 851 h 1218"/>
                <a:gd name="T42" fmla="*/ 691 w 608"/>
                <a:gd name="T43" fmla="*/ 998 h 1218"/>
                <a:gd name="T44" fmla="*/ 572 w 608"/>
                <a:gd name="T45" fmla="*/ 1063 h 1218"/>
                <a:gd name="T46" fmla="*/ 519 w 608"/>
                <a:gd name="T47" fmla="*/ 1504 h 1218"/>
                <a:gd name="T48" fmla="*/ 482 w 608"/>
                <a:gd name="T49" fmla="*/ 1899 h 1218"/>
                <a:gd name="T50" fmla="*/ 481 w 608"/>
                <a:gd name="T51" fmla="*/ 1957 h 1218"/>
                <a:gd name="T52" fmla="*/ 447 w 608"/>
                <a:gd name="T53" fmla="*/ 2012 h 1218"/>
                <a:gd name="T54" fmla="*/ 445 w 608"/>
                <a:gd name="T55" fmla="*/ 2012 h 1218"/>
                <a:gd name="T56" fmla="*/ 336 w 608"/>
                <a:gd name="T57" fmla="*/ 1942 h 1218"/>
                <a:gd name="T58" fmla="*/ 235 w 608"/>
                <a:gd name="T59" fmla="*/ 1866 h 1218"/>
                <a:gd name="T60" fmla="*/ 63 w 608"/>
                <a:gd name="T61" fmla="*/ 1726 h 1218"/>
                <a:gd name="T62" fmla="*/ 39 w 608"/>
                <a:gd name="T63" fmla="*/ 1702 h 1218"/>
                <a:gd name="T64" fmla="*/ 0 w 608"/>
                <a:gd name="T65" fmla="*/ 1687 h 1218"/>
                <a:gd name="T66" fmla="*/ 229 w 608"/>
                <a:gd name="T67" fmla="*/ 1168 h 1218"/>
                <a:gd name="T68" fmla="*/ 258 w 608"/>
                <a:gd name="T69" fmla="*/ 1104 h 1218"/>
                <a:gd name="T70" fmla="*/ 317 w 608"/>
                <a:gd name="T71" fmla="*/ 977 h 1218"/>
                <a:gd name="T72" fmla="*/ 427 w 608"/>
                <a:gd name="T73" fmla="*/ 708 h 1218"/>
                <a:gd name="T74" fmla="*/ 453 w 608"/>
                <a:gd name="T75" fmla="*/ 637 h 1218"/>
                <a:gd name="T76" fmla="*/ 451 w 608"/>
                <a:gd name="T77" fmla="*/ 628 h 1218"/>
                <a:gd name="T78" fmla="*/ 454 w 608"/>
                <a:gd name="T79" fmla="*/ 620 h 1218"/>
                <a:gd name="T80" fmla="*/ 468 w 608"/>
                <a:gd name="T81" fmla="*/ 553 h 1218"/>
                <a:gd name="T82" fmla="*/ 490 w 608"/>
                <a:gd name="T83" fmla="*/ 460 h 1218"/>
                <a:gd name="T84" fmla="*/ 537 w 608"/>
                <a:gd name="T85" fmla="*/ 411 h 1218"/>
                <a:gd name="T86" fmla="*/ 572 w 608"/>
                <a:gd name="T87" fmla="*/ 298 h 1218"/>
                <a:gd name="T88" fmla="*/ 597 w 608"/>
                <a:gd name="T89" fmla="*/ 242 h 1218"/>
                <a:gd name="T90" fmla="*/ 626 w 608"/>
                <a:gd name="T91" fmla="*/ 187 h 1218"/>
                <a:gd name="T92" fmla="*/ 691 w 608"/>
                <a:gd name="T93" fmla="*/ 175 h 1218"/>
                <a:gd name="T94" fmla="*/ 719 w 608"/>
                <a:gd name="T95" fmla="*/ 166 h 1218"/>
                <a:gd name="T96" fmla="*/ 752 w 608"/>
                <a:gd name="T97" fmla="*/ 161 h 1218"/>
                <a:gd name="T98" fmla="*/ 786 w 608"/>
                <a:gd name="T99" fmla="*/ 132 h 1218"/>
                <a:gd name="T100" fmla="*/ 859 w 608"/>
                <a:gd name="T101" fmla="*/ 82 h 1218"/>
                <a:gd name="T102" fmla="*/ 899 w 608"/>
                <a:gd name="T103" fmla="*/ 57 h 1218"/>
                <a:gd name="T104" fmla="*/ 958 w 608"/>
                <a:gd name="T105" fmla="*/ 9 h 1218"/>
                <a:gd name="T106" fmla="*/ 972 w 608"/>
                <a:gd name="T107" fmla="*/ 2 h 1218"/>
                <a:gd name="T108" fmla="*/ 780 w 608"/>
                <a:gd name="T109" fmla="*/ 421 h 1218"/>
                <a:gd name="T110" fmla="*/ 721 w 608"/>
                <a:gd name="T111" fmla="*/ 505 h 1218"/>
                <a:gd name="T112" fmla="*/ 691 w 608"/>
                <a:gd name="T113" fmla="*/ 588 h 1218"/>
                <a:gd name="T114" fmla="*/ 704 w 608"/>
                <a:gd name="T115" fmla="*/ 651 h 1218"/>
                <a:gd name="T116" fmla="*/ 734 w 608"/>
                <a:gd name="T117" fmla="*/ 596 h 1218"/>
                <a:gd name="T118" fmla="*/ 835 w 608"/>
                <a:gd name="T119" fmla="*/ 429 h 1218"/>
                <a:gd name="T120" fmla="*/ 780 w 608"/>
                <a:gd name="T121" fmla="*/ 421 h 121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608"/>
                <a:gd name="T184" fmla="*/ 0 h 1218"/>
                <a:gd name="T185" fmla="*/ 608 w 608"/>
                <a:gd name="T186" fmla="*/ 1218 h 1218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608" h="1218">
                  <a:moveTo>
                    <a:pt x="588" y="2"/>
                  </a:moveTo>
                  <a:cubicBezTo>
                    <a:pt x="589" y="1"/>
                    <a:pt x="593" y="0"/>
                    <a:pt x="593" y="0"/>
                  </a:cubicBezTo>
                  <a:cubicBezTo>
                    <a:pt x="593" y="0"/>
                    <a:pt x="601" y="3"/>
                    <a:pt x="604" y="6"/>
                  </a:cubicBezTo>
                  <a:cubicBezTo>
                    <a:pt x="605" y="11"/>
                    <a:pt x="606" y="16"/>
                    <a:pt x="608" y="19"/>
                  </a:cubicBezTo>
                  <a:cubicBezTo>
                    <a:pt x="608" y="19"/>
                    <a:pt x="608" y="20"/>
                    <a:pt x="608" y="20"/>
                  </a:cubicBezTo>
                  <a:cubicBezTo>
                    <a:pt x="602" y="31"/>
                    <a:pt x="595" y="41"/>
                    <a:pt x="590" y="53"/>
                  </a:cubicBezTo>
                  <a:cubicBezTo>
                    <a:pt x="568" y="66"/>
                    <a:pt x="553" y="86"/>
                    <a:pt x="541" y="110"/>
                  </a:cubicBezTo>
                  <a:cubicBezTo>
                    <a:pt x="560" y="116"/>
                    <a:pt x="577" y="123"/>
                    <a:pt x="594" y="131"/>
                  </a:cubicBezTo>
                  <a:cubicBezTo>
                    <a:pt x="589" y="140"/>
                    <a:pt x="588" y="154"/>
                    <a:pt x="582" y="161"/>
                  </a:cubicBezTo>
                  <a:cubicBezTo>
                    <a:pt x="561" y="165"/>
                    <a:pt x="540" y="167"/>
                    <a:pt x="522" y="161"/>
                  </a:cubicBezTo>
                  <a:cubicBezTo>
                    <a:pt x="512" y="173"/>
                    <a:pt x="506" y="190"/>
                    <a:pt x="497" y="203"/>
                  </a:cubicBezTo>
                  <a:cubicBezTo>
                    <a:pt x="508" y="207"/>
                    <a:pt x="520" y="209"/>
                    <a:pt x="533" y="210"/>
                  </a:cubicBezTo>
                  <a:cubicBezTo>
                    <a:pt x="546" y="219"/>
                    <a:pt x="550" y="237"/>
                    <a:pt x="561" y="249"/>
                  </a:cubicBezTo>
                  <a:cubicBezTo>
                    <a:pt x="575" y="253"/>
                    <a:pt x="584" y="265"/>
                    <a:pt x="593" y="275"/>
                  </a:cubicBezTo>
                  <a:cubicBezTo>
                    <a:pt x="595" y="278"/>
                    <a:pt x="602" y="280"/>
                    <a:pt x="599" y="285"/>
                  </a:cubicBezTo>
                  <a:cubicBezTo>
                    <a:pt x="591" y="292"/>
                    <a:pt x="582" y="304"/>
                    <a:pt x="566" y="299"/>
                  </a:cubicBezTo>
                  <a:cubicBezTo>
                    <a:pt x="560" y="308"/>
                    <a:pt x="554" y="317"/>
                    <a:pt x="549" y="327"/>
                  </a:cubicBezTo>
                  <a:cubicBezTo>
                    <a:pt x="544" y="337"/>
                    <a:pt x="542" y="349"/>
                    <a:pt x="536" y="358"/>
                  </a:cubicBezTo>
                  <a:cubicBezTo>
                    <a:pt x="530" y="370"/>
                    <a:pt x="521" y="380"/>
                    <a:pt x="514" y="391"/>
                  </a:cubicBezTo>
                  <a:cubicBezTo>
                    <a:pt x="501" y="414"/>
                    <a:pt x="493" y="441"/>
                    <a:pt x="485" y="471"/>
                  </a:cubicBezTo>
                  <a:cubicBezTo>
                    <a:pt x="481" y="484"/>
                    <a:pt x="480" y="500"/>
                    <a:pt x="475" y="515"/>
                  </a:cubicBezTo>
                  <a:cubicBezTo>
                    <a:pt x="464" y="551"/>
                    <a:pt x="440" y="578"/>
                    <a:pt x="418" y="604"/>
                  </a:cubicBezTo>
                  <a:cubicBezTo>
                    <a:pt x="393" y="616"/>
                    <a:pt x="372" y="632"/>
                    <a:pt x="346" y="643"/>
                  </a:cubicBezTo>
                  <a:cubicBezTo>
                    <a:pt x="334" y="729"/>
                    <a:pt x="328" y="817"/>
                    <a:pt x="314" y="910"/>
                  </a:cubicBezTo>
                  <a:cubicBezTo>
                    <a:pt x="303" y="985"/>
                    <a:pt x="298" y="1067"/>
                    <a:pt x="292" y="1149"/>
                  </a:cubicBezTo>
                  <a:cubicBezTo>
                    <a:pt x="292" y="1162"/>
                    <a:pt x="293" y="1175"/>
                    <a:pt x="291" y="1184"/>
                  </a:cubicBezTo>
                  <a:cubicBezTo>
                    <a:pt x="287" y="1196"/>
                    <a:pt x="273" y="1202"/>
                    <a:pt x="271" y="1218"/>
                  </a:cubicBezTo>
                  <a:cubicBezTo>
                    <a:pt x="270" y="1218"/>
                    <a:pt x="270" y="1218"/>
                    <a:pt x="269" y="1218"/>
                  </a:cubicBezTo>
                  <a:cubicBezTo>
                    <a:pt x="248" y="1202"/>
                    <a:pt x="225" y="1191"/>
                    <a:pt x="203" y="1176"/>
                  </a:cubicBezTo>
                  <a:cubicBezTo>
                    <a:pt x="182" y="1161"/>
                    <a:pt x="162" y="1146"/>
                    <a:pt x="142" y="1129"/>
                  </a:cubicBezTo>
                  <a:cubicBezTo>
                    <a:pt x="109" y="1100"/>
                    <a:pt x="71" y="1071"/>
                    <a:pt x="38" y="1045"/>
                  </a:cubicBezTo>
                  <a:cubicBezTo>
                    <a:pt x="32" y="1040"/>
                    <a:pt x="24" y="1039"/>
                    <a:pt x="24" y="1030"/>
                  </a:cubicBezTo>
                  <a:cubicBezTo>
                    <a:pt x="15" y="1028"/>
                    <a:pt x="7" y="1025"/>
                    <a:pt x="0" y="1021"/>
                  </a:cubicBezTo>
                  <a:cubicBezTo>
                    <a:pt x="64" y="934"/>
                    <a:pt x="95" y="818"/>
                    <a:pt x="139" y="707"/>
                  </a:cubicBezTo>
                  <a:cubicBezTo>
                    <a:pt x="144" y="694"/>
                    <a:pt x="151" y="681"/>
                    <a:pt x="156" y="668"/>
                  </a:cubicBezTo>
                  <a:cubicBezTo>
                    <a:pt x="168" y="639"/>
                    <a:pt x="180" y="615"/>
                    <a:pt x="192" y="591"/>
                  </a:cubicBezTo>
                  <a:cubicBezTo>
                    <a:pt x="218" y="540"/>
                    <a:pt x="239" y="485"/>
                    <a:pt x="258" y="429"/>
                  </a:cubicBezTo>
                  <a:cubicBezTo>
                    <a:pt x="263" y="414"/>
                    <a:pt x="270" y="400"/>
                    <a:pt x="274" y="386"/>
                  </a:cubicBezTo>
                  <a:cubicBezTo>
                    <a:pt x="274" y="383"/>
                    <a:pt x="271" y="383"/>
                    <a:pt x="272" y="380"/>
                  </a:cubicBezTo>
                  <a:cubicBezTo>
                    <a:pt x="272" y="379"/>
                    <a:pt x="275" y="379"/>
                    <a:pt x="275" y="375"/>
                  </a:cubicBezTo>
                  <a:cubicBezTo>
                    <a:pt x="277" y="363"/>
                    <a:pt x="280" y="349"/>
                    <a:pt x="283" y="335"/>
                  </a:cubicBezTo>
                  <a:cubicBezTo>
                    <a:pt x="288" y="315"/>
                    <a:pt x="288" y="293"/>
                    <a:pt x="296" y="278"/>
                  </a:cubicBezTo>
                  <a:cubicBezTo>
                    <a:pt x="300" y="269"/>
                    <a:pt x="319" y="260"/>
                    <a:pt x="325" y="249"/>
                  </a:cubicBezTo>
                  <a:cubicBezTo>
                    <a:pt x="335" y="232"/>
                    <a:pt x="338" y="205"/>
                    <a:pt x="346" y="180"/>
                  </a:cubicBezTo>
                  <a:cubicBezTo>
                    <a:pt x="349" y="169"/>
                    <a:pt x="356" y="158"/>
                    <a:pt x="361" y="146"/>
                  </a:cubicBezTo>
                  <a:cubicBezTo>
                    <a:pt x="368" y="129"/>
                    <a:pt x="369" y="118"/>
                    <a:pt x="378" y="113"/>
                  </a:cubicBezTo>
                  <a:cubicBezTo>
                    <a:pt x="390" y="107"/>
                    <a:pt x="405" y="109"/>
                    <a:pt x="418" y="106"/>
                  </a:cubicBezTo>
                  <a:cubicBezTo>
                    <a:pt x="423" y="105"/>
                    <a:pt x="429" y="102"/>
                    <a:pt x="435" y="100"/>
                  </a:cubicBezTo>
                  <a:cubicBezTo>
                    <a:pt x="441" y="99"/>
                    <a:pt x="450" y="99"/>
                    <a:pt x="455" y="97"/>
                  </a:cubicBezTo>
                  <a:cubicBezTo>
                    <a:pt x="461" y="95"/>
                    <a:pt x="467" y="86"/>
                    <a:pt x="475" y="80"/>
                  </a:cubicBezTo>
                  <a:cubicBezTo>
                    <a:pt x="490" y="68"/>
                    <a:pt x="505" y="58"/>
                    <a:pt x="519" y="49"/>
                  </a:cubicBezTo>
                  <a:cubicBezTo>
                    <a:pt x="528" y="43"/>
                    <a:pt x="536" y="40"/>
                    <a:pt x="544" y="35"/>
                  </a:cubicBezTo>
                  <a:cubicBezTo>
                    <a:pt x="557" y="26"/>
                    <a:pt x="565" y="13"/>
                    <a:pt x="579" y="6"/>
                  </a:cubicBezTo>
                  <a:cubicBezTo>
                    <a:pt x="582" y="4"/>
                    <a:pt x="587" y="2"/>
                    <a:pt x="588" y="2"/>
                  </a:cubicBezTo>
                  <a:close/>
                  <a:moveTo>
                    <a:pt x="472" y="255"/>
                  </a:moveTo>
                  <a:cubicBezTo>
                    <a:pt x="461" y="272"/>
                    <a:pt x="449" y="289"/>
                    <a:pt x="436" y="305"/>
                  </a:cubicBezTo>
                  <a:cubicBezTo>
                    <a:pt x="435" y="327"/>
                    <a:pt x="428" y="342"/>
                    <a:pt x="418" y="355"/>
                  </a:cubicBezTo>
                  <a:cubicBezTo>
                    <a:pt x="417" y="371"/>
                    <a:pt x="417" y="387"/>
                    <a:pt x="425" y="394"/>
                  </a:cubicBezTo>
                  <a:cubicBezTo>
                    <a:pt x="436" y="386"/>
                    <a:pt x="439" y="371"/>
                    <a:pt x="444" y="360"/>
                  </a:cubicBezTo>
                  <a:cubicBezTo>
                    <a:pt x="461" y="322"/>
                    <a:pt x="483" y="290"/>
                    <a:pt x="505" y="260"/>
                  </a:cubicBezTo>
                  <a:cubicBezTo>
                    <a:pt x="492" y="260"/>
                    <a:pt x="484" y="256"/>
                    <a:pt x="472" y="255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</a:endParaRPr>
            </a:p>
          </p:txBody>
        </p:sp>
      </p:grpSp>
      <p:pic>
        <p:nvPicPr>
          <p:cNvPr id="116741" name="Picture 17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6876" name="Rectangle 44"/>
          <p:cNvSpPr>
            <a:spLocks noChangeArrowheads="1"/>
          </p:cNvSpPr>
          <p:nvPr/>
        </p:nvSpPr>
        <p:spPr bwMode="gray">
          <a:xfrm>
            <a:off x="323850" y="1543050"/>
            <a:ext cx="3598863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ru-RU" sz="1800" b="1">
                <a:solidFill>
                  <a:srgbClr val="FFFFFF"/>
                </a:solidFill>
              </a:rPr>
              <a:t>Идеальный банк-партнёр</a:t>
            </a:r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76877" name="Rectangle 5"/>
          <p:cNvSpPr>
            <a:spLocks noChangeArrowheads="1"/>
          </p:cNvSpPr>
          <p:nvPr/>
        </p:nvSpPr>
        <p:spPr bwMode="gray">
          <a:xfrm>
            <a:off x="323850" y="1903413"/>
            <a:ext cx="3598863" cy="38989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Имеет достаточно людей для регулярной и качественной поддержки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Рассматривает поддержку как полноценный бизнес-процесс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Умеет работать с нестандартными сроками и запросами</a:t>
            </a:r>
          </a:p>
          <a:p>
            <a:pPr marL="358775" indent="-358775">
              <a:lnSpc>
                <a:spcPts val="1700"/>
              </a:lnSpc>
              <a:spcBef>
                <a:spcPts val="800"/>
              </a:spcBef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q"/>
              <a:defRPr/>
            </a:pPr>
            <a:r>
              <a:rPr lang="ru-RU" sz="1600">
                <a:solidFill>
                  <a:srgbClr val="000000"/>
                </a:solidFill>
              </a:rPr>
              <a:t>Для ДЦ является простым и понятным в общении</a:t>
            </a:r>
            <a:endParaRPr lang="en-US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118799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118800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118786" name="Rechteck 5"/>
          <p:cNvSpPr>
            <a:spLocks noChangeArrowheads="1"/>
          </p:cNvSpPr>
          <p:nvPr/>
        </p:nvSpPr>
        <p:spPr bwMode="gray">
          <a:xfrm>
            <a:off x="352425" y="2852738"/>
            <a:ext cx="448945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algn="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ru-RU" sz="1800">
                <a:solidFill>
                  <a:srgbClr val="000000"/>
                </a:solidFill>
                <a:cs typeface="MS PGothic"/>
              </a:rPr>
              <a:t>- Интернет и перекрестные ссылки;</a:t>
            </a:r>
          </a:p>
          <a:p>
            <a:pPr marL="190500" indent="-190500" algn="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ru-RU" sz="1800">
                <a:solidFill>
                  <a:srgbClr val="000000"/>
                </a:solidFill>
                <a:cs typeface="MS PGothic"/>
              </a:rPr>
              <a:t>- Участие в спецакциях;</a:t>
            </a:r>
          </a:p>
          <a:p>
            <a:pPr marL="190500" indent="-190500" algn="r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</a:pPr>
            <a:r>
              <a:rPr lang="ru-RU" sz="1800">
                <a:solidFill>
                  <a:srgbClr val="000000"/>
                </a:solidFill>
                <a:cs typeface="MS PGothic"/>
              </a:rPr>
              <a:t>- Индивидуализация рекламных материалов банком.</a:t>
            </a:r>
            <a:r>
              <a:rPr lang="en-US" sz="1800">
                <a:solidFill>
                  <a:srgbClr val="000000"/>
                </a:solidFill>
                <a:cs typeface="MS PGothic"/>
              </a:rPr>
              <a:t> </a:t>
            </a:r>
          </a:p>
        </p:txBody>
      </p:sp>
      <p:sp>
        <p:nvSpPr>
          <p:cNvPr id="118787" name="Rectangle 10"/>
          <p:cNvSpPr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>
              <a:lnSpc>
                <a:spcPct val="90000"/>
              </a:lnSpc>
            </a:pPr>
            <a:r>
              <a:rPr lang="ru-RU" sz="3000" b="1">
                <a:solidFill>
                  <a:srgbClr val="000000"/>
                </a:solidFill>
                <a:cs typeface="MS PGothic"/>
              </a:rPr>
              <a:t>Продвигать совместные продукты</a:t>
            </a:r>
            <a:endParaRPr lang="en-US" sz="3000" b="1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gray">
          <a:xfrm>
            <a:off x="304800" y="1038225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Взаимная интеграция в каналы продвижения</a:t>
            </a:r>
            <a:endParaRPr lang="en-US" sz="200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118789" name="Freeform 10"/>
          <p:cNvSpPr>
            <a:spLocks/>
          </p:cNvSpPr>
          <p:nvPr/>
        </p:nvSpPr>
        <p:spPr bwMode="gray">
          <a:xfrm>
            <a:off x="5126038" y="2514600"/>
            <a:ext cx="1549400" cy="1770063"/>
          </a:xfrm>
          <a:custGeom>
            <a:avLst/>
            <a:gdLst>
              <a:gd name="T0" fmla="*/ 2147483647 w 311"/>
              <a:gd name="T1" fmla="*/ 2147483647 h 355"/>
              <a:gd name="T2" fmla="*/ 2147483647 w 311"/>
              <a:gd name="T3" fmla="*/ 2147483647 h 355"/>
              <a:gd name="T4" fmla="*/ 2147483647 w 311"/>
              <a:gd name="T5" fmla="*/ 2147483647 h 355"/>
              <a:gd name="T6" fmla="*/ 1836701507 w 311"/>
              <a:gd name="T7" fmla="*/ 1491669596 h 355"/>
              <a:gd name="T8" fmla="*/ 446765236 w 311"/>
              <a:gd name="T9" fmla="*/ 546944449 h 355"/>
              <a:gd name="T10" fmla="*/ 446765236 w 311"/>
              <a:gd name="T11" fmla="*/ 24860661 h 355"/>
              <a:gd name="T12" fmla="*/ 99281168 w 311"/>
              <a:gd name="T13" fmla="*/ 273472224 h 355"/>
              <a:gd name="T14" fmla="*/ 0 w 311"/>
              <a:gd name="T15" fmla="*/ 2147483647 h 355"/>
              <a:gd name="T16" fmla="*/ 0 w 311"/>
              <a:gd name="T17" fmla="*/ 2147483647 h 355"/>
              <a:gd name="T18" fmla="*/ 49640584 w 311"/>
              <a:gd name="T19" fmla="*/ 2147483647 h 355"/>
              <a:gd name="T20" fmla="*/ 49640584 w 311"/>
              <a:gd name="T21" fmla="*/ 2147483647 h 355"/>
              <a:gd name="T22" fmla="*/ 372304389 w 311"/>
              <a:gd name="T23" fmla="*/ 2147483647 h 355"/>
              <a:gd name="T24" fmla="*/ 397124671 w 311"/>
              <a:gd name="T25" fmla="*/ 2147483647 h 355"/>
              <a:gd name="T26" fmla="*/ 446765236 w 311"/>
              <a:gd name="T27" fmla="*/ 2147483647 h 355"/>
              <a:gd name="T28" fmla="*/ 1092092729 w 311"/>
              <a:gd name="T29" fmla="*/ 2147483647 h 355"/>
              <a:gd name="T30" fmla="*/ 1762240660 w 311"/>
              <a:gd name="T31" fmla="*/ 2147483647 h 355"/>
              <a:gd name="T32" fmla="*/ 2147483647 w 311"/>
              <a:gd name="T33" fmla="*/ 2147483647 h 355"/>
              <a:gd name="T34" fmla="*/ 2147483647 w 311"/>
              <a:gd name="T35" fmla="*/ 2147483647 h 355"/>
              <a:gd name="T36" fmla="*/ 2147483647 w 311"/>
              <a:gd name="T37" fmla="*/ 2147483647 h 355"/>
              <a:gd name="T38" fmla="*/ 2147483647 w 311"/>
              <a:gd name="T39" fmla="*/ 2147483647 h 35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11"/>
              <a:gd name="T61" fmla="*/ 0 h 355"/>
              <a:gd name="T62" fmla="*/ 311 w 311"/>
              <a:gd name="T63" fmla="*/ 355 h 35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11" h="355">
                <a:moveTo>
                  <a:pt x="197" y="98"/>
                </a:moveTo>
                <a:cubicBezTo>
                  <a:pt x="188" y="97"/>
                  <a:pt x="178" y="96"/>
                  <a:pt x="169" y="95"/>
                </a:cubicBezTo>
                <a:cubicBezTo>
                  <a:pt x="159" y="93"/>
                  <a:pt x="149" y="91"/>
                  <a:pt x="140" y="89"/>
                </a:cubicBezTo>
                <a:cubicBezTo>
                  <a:pt x="115" y="83"/>
                  <a:pt x="94" y="71"/>
                  <a:pt x="74" y="60"/>
                </a:cubicBezTo>
                <a:cubicBezTo>
                  <a:pt x="54" y="49"/>
                  <a:pt x="35" y="36"/>
                  <a:pt x="18" y="22"/>
                </a:cubicBezTo>
                <a:cubicBezTo>
                  <a:pt x="18" y="1"/>
                  <a:pt x="18" y="1"/>
                  <a:pt x="18" y="1"/>
                </a:cubicBezTo>
                <a:cubicBezTo>
                  <a:pt x="13" y="0"/>
                  <a:pt x="8" y="7"/>
                  <a:pt x="4" y="11"/>
                </a:cubicBezTo>
                <a:cubicBezTo>
                  <a:pt x="1" y="78"/>
                  <a:pt x="2" y="149"/>
                  <a:pt x="0" y="217"/>
                </a:cubicBezTo>
                <a:cubicBezTo>
                  <a:pt x="0" y="231"/>
                  <a:pt x="0" y="231"/>
                  <a:pt x="0" y="231"/>
                </a:cubicBezTo>
                <a:cubicBezTo>
                  <a:pt x="1" y="254"/>
                  <a:pt x="2" y="286"/>
                  <a:pt x="2" y="310"/>
                </a:cubicBezTo>
                <a:cubicBezTo>
                  <a:pt x="2" y="320"/>
                  <a:pt x="0" y="330"/>
                  <a:pt x="2" y="338"/>
                </a:cubicBezTo>
                <a:cubicBezTo>
                  <a:pt x="4" y="345"/>
                  <a:pt x="13" y="348"/>
                  <a:pt x="15" y="355"/>
                </a:cubicBezTo>
                <a:cubicBezTo>
                  <a:pt x="16" y="355"/>
                  <a:pt x="16" y="355"/>
                  <a:pt x="16" y="355"/>
                </a:cubicBezTo>
                <a:cubicBezTo>
                  <a:pt x="19" y="350"/>
                  <a:pt x="16" y="338"/>
                  <a:pt x="18" y="333"/>
                </a:cubicBezTo>
                <a:cubicBezTo>
                  <a:pt x="25" y="324"/>
                  <a:pt x="35" y="318"/>
                  <a:pt x="44" y="312"/>
                </a:cubicBezTo>
                <a:cubicBezTo>
                  <a:pt x="53" y="305"/>
                  <a:pt x="61" y="297"/>
                  <a:pt x="71" y="291"/>
                </a:cubicBezTo>
                <a:cubicBezTo>
                  <a:pt x="130" y="257"/>
                  <a:pt x="211" y="250"/>
                  <a:pt x="308" y="253"/>
                </a:cubicBezTo>
                <a:cubicBezTo>
                  <a:pt x="310" y="212"/>
                  <a:pt x="309" y="167"/>
                  <a:pt x="311" y="125"/>
                </a:cubicBezTo>
                <a:cubicBezTo>
                  <a:pt x="311" y="100"/>
                  <a:pt x="311" y="100"/>
                  <a:pt x="311" y="100"/>
                </a:cubicBezTo>
                <a:cubicBezTo>
                  <a:pt x="273" y="100"/>
                  <a:pt x="231" y="100"/>
                  <a:pt x="197" y="98"/>
                </a:cubicBezTo>
                <a:close/>
              </a:path>
            </a:pathLst>
          </a:custGeom>
          <a:gradFill rotWithShape="1">
            <a:gsLst>
              <a:gs pos="0">
                <a:srgbClr val="A8A8A8"/>
              </a:gs>
              <a:gs pos="50000">
                <a:srgbClr val="DDDDDD"/>
              </a:gs>
              <a:gs pos="100000">
                <a:srgbClr val="A8A8A8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0" name="Freeform 11"/>
          <p:cNvSpPr>
            <a:spLocks/>
          </p:cNvSpPr>
          <p:nvPr/>
        </p:nvSpPr>
        <p:spPr bwMode="gray">
          <a:xfrm>
            <a:off x="7658100" y="3038475"/>
            <a:ext cx="293688" cy="617538"/>
          </a:xfrm>
          <a:custGeom>
            <a:avLst/>
            <a:gdLst>
              <a:gd name="T0" fmla="*/ 1412350827 w 59"/>
              <a:gd name="T1" fmla="*/ 124010603 h 124"/>
              <a:gd name="T2" fmla="*/ 1015901685 w 59"/>
              <a:gd name="T3" fmla="*/ 0 h 124"/>
              <a:gd name="T4" fmla="*/ 916789477 w 59"/>
              <a:gd name="T5" fmla="*/ 0 h 124"/>
              <a:gd name="T6" fmla="*/ 644231995 w 59"/>
              <a:gd name="T7" fmla="*/ 0 h 124"/>
              <a:gd name="T8" fmla="*/ 74332931 w 59"/>
              <a:gd name="T9" fmla="*/ 322424556 h 124"/>
              <a:gd name="T10" fmla="*/ 74332931 w 59"/>
              <a:gd name="T11" fmla="*/ 1215289895 h 124"/>
              <a:gd name="T12" fmla="*/ 49558612 w 59"/>
              <a:gd name="T13" fmla="*/ 2132961409 h 124"/>
              <a:gd name="T14" fmla="*/ 49558612 w 59"/>
              <a:gd name="T15" fmla="*/ 2147483647 h 124"/>
              <a:gd name="T16" fmla="*/ 1338017915 w 59"/>
              <a:gd name="T17" fmla="*/ 2147483647 h 124"/>
              <a:gd name="T18" fmla="*/ 1387576508 w 59"/>
              <a:gd name="T19" fmla="*/ 1636924133 h 124"/>
              <a:gd name="T20" fmla="*/ 1437130123 w 59"/>
              <a:gd name="T21" fmla="*/ 1562515802 h 124"/>
              <a:gd name="T22" fmla="*/ 1437130123 w 59"/>
              <a:gd name="T23" fmla="*/ 1413704121 h 124"/>
              <a:gd name="T24" fmla="*/ 1412350827 w 59"/>
              <a:gd name="T25" fmla="*/ 124010603 h 12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9"/>
              <a:gd name="T40" fmla="*/ 0 h 124"/>
              <a:gd name="T41" fmla="*/ 59 w 59"/>
              <a:gd name="T42" fmla="*/ 124 h 12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9" h="124">
                <a:moveTo>
                  <a:pt x="57" y="5"/>
                </a:moveTo>
                <a:cubicBezTo>
                  <a:pt x="52" y="2"/>
                  <a:pt x="48" y="1"/>
                  <a:pt x="4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6" y="1"/>
                  <a:pt x="5" y="5"/>
                  <a:pt x="3" y="13"/>
                </a:cubicBezTo>
                <a:cubicBezTo>
                  <a:pt x="0" y="21"/>
                  <a:pt x="3" y="36"/>
                  <a:pt x="3" y="49"/>
                </a:cubicBezTo>
                <a:cubicBezTo>
                  <a:pt x="3" y="63"/>
                  <a:pt x="4" y="76"/>
                  <a:pt x="2" y="86"/>
                </a:cubicBezTo>
                <a:cubicBezTo>
                  <a:pt x="2" y="113"/>
                  <a:pt x="2" y="113"/>
                  <a:pt x="2" y="113"/>
                </a:cubicBezTo>
                <a:cubicBezTo>
                  <a:pt x="11" y="123"/>
                  <a:pt x="40" y="124"/>
                  <a:pt x="54" y="116"/>
                </a:cubicBezTo>
                <a:cubicBezTo>
                  <a:pt x="55" y="99"/>
                  <a:pt x="55" y="76"/>
                  <a:pt x="56" y="66"/>
                </a:cubicBezTo>
                <a:cubicBezTo>
                  <a:pt x="58" y="63"/>
                  <a:pt x="58" y="63"/>
                  <a:pt x="58" y="63"/>
                </a:cubicBezTo>
                <a:cubicBezTo>
                  <a:pt x="58" y="57"/>
                  <a:pt x="58" y="57"/>
                  <a:pt x="58" y="57"/>
                </a:cubicBezTo>
                <a:cubicBezTo>
                  <a:pt x="58" y="41"/>
                  <a:pt x="59" y="21"/>
                  <a:pt x="57" y="5"/>
                </a:cubicBezTo>
                <a:close/>
              </a:path>
            </a:pathLst>
          </a:custGeom>
          <a:gradFill rotWithShape="1">
            <a:gsLst>
              <a:gs pos="0">
                <a:srgbClr val="A8A8A8"/>
              </a:gs>
              <a:gs pos="50000">
                <a:srgbClr val="DDDDDD"/>
              </a:gs>
              <a:gs pos="100000">
                <a:srgbClr val="A8A8A8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1" name="Freeform 12"/>
          <p:cNvSpPr>
            <a:spLocks/>
          </p:cNvSpPr>
          <p:nvPr/>
        </p:nvSpPr>
        <p:spPr bwMode="gray">
          <a:xfrm>
            <a:off x="6626225" y="3003550"/>
            <a:ext cx="1101725" cy="782638"/>
          </a:xfrm>
          <a:custGeom>
            <a:avLst/>
            <a:gdLst>
              <a:gd name="T0" fmla="*/ 2147483647 w 221"/>
              <a:gd name="T1" fmla="*/ 24850003 h 157"/>
              <a:gd name="T2" fmla="*/ 2147483647 w 221"/>
              <a:gd name="T3" fmla="*/ 0 h 157"/>
              <a:gd name="T4" fmla="*/ 2147483647 w 221"/>
              <a:gd name="T5" fmla="*/ 0 h 157"/>
              <a:gd name="T6" fmla="*/ 0 w 221"/>
              <a:gd name="T7" fmla="*/ 49700006 h 157"/>
              <a:gd name="T8" fmla="*/ 0 w 221"/>
              <a:gd name="T9" fmla="*/ 49700006 h 157"/>
              <a:gd name="T10" fmla="*/ 24851130 w 221"/>
              <a:gd name="T11" fmla="*/ 2147483647 h 157"/>
              <a:gd name="T12" fmla="*/ 2147483647 w 221"/>
              <a:gd name="T13" fmla="*/ 2147483647 h 157"/>
              <a:gd name="T14" fmla="*/ 2147483647 w 221"/>
              <a:gd name="T15" fmla="*/ 1938285128 h 157"/>
              <a:gd name="T16" fmla="*/ 2147483647 w 221"/>
              <a:gd name="T17" fmla="*/ 1764335177 h 157"/>
              <a:gd name="T18" fmla="*/ 2147483647 w 221"/>
              <a:gd name="T19" fmla="*/ 24850003 h 1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21"/>
              <a:gd name="T31" fmla="*/ 0 h 157"/>
              <a:gd name="T32" fmla="*/ 221 w 221"/>
              <a:gd name="T33" fmla="*/ 157 h 1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21" h="157">
                <a:moveTo>
                  <a:pt x="203" y="1"/>
                </a:moveTo>
                <a:cubicBezTo>
                  <a:pt x="201" y="0"/>
                  <a:pt x="201" y="0"/>
                  <a:pt x="201" y="0"/>
                </a:cubicBezTo>
                <a:cubicBezTo>
                  <a:pt x="195" y="0"/>
                  <a:pt x="195" y="0"/>
                  <a:pt x="195" y="0"/>
                </a:cubicBezTo>
                <a:cubicBezTo>
                  <a:pt x="133" y="6"/>
                  <a:pt x="66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7" y="46"/>
                  <a:pt x="3" y="109"/>
                  <a:pt x="1" y="155"/>
                </a:cubicBezTo>
                <a:cubicBezTo>
                  <a:pt x="66" y="157"/>
                  <a:pt x="138" y="153"/>
                  <a:pt x="205" y="156"/>
                </a:cubicBezTo>
                <a:cubicBezTo>
                  <a:pt x="219" y="140"/>
                  <a:pt x="216" y="100"/>
                  <a:pt x="217" y="78"/>
                </a:cubicBezTo>
                <a:cubicBezTo>
                  <a:pt x="217" y="71"/>
                  <a:pt x="217" y="71"/>
                  <a:pt x="217" y="71"/>
                </a:cubicBezTo>
                <a:cubicBezTo>
                  <a:pt x="215" y="53"/>
                  <a:pt x="221" y="13"/>
                  <a:pt x="203" y="1"/>
                </a:cubicBezTo>
                <a:close/>
              </a:path>
            </a:pathLst>
          </a:custGeom>
          <a:gradFill rotWithShape="1">
            <a:gsLst>
              <a:gs pos="0">
                <a:srgbClr val="9E2A2A"/>
              </a:gs>
              <a:gs pos="50000">
                <a:srgbClr val="D03737"/>
              </a:gs>
              <a:gs pos="100000">
                <a:srgbClr val="9E2A2A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2" name="Freeform 13"/>
          <p:cNvSpPr>
            <a:spLocks/>
          </p:cNvSpPr>
          <p:nvPr/>
        </p:nvSpPr>
        <p:spPr bwMode="gray">
          <a:xfrm>
            <a:off x="6516688" y="3675063"/>
            <a:ext cx="742950" cy="1031875"/>
          </a:xfrm>
          <a:custGeom>
            <a:avLst/>
            <a:gdLst>
              <a:gd name="T0" fmla="*/ 1243129671 w 149"/>
              <a:gd name="T1" fmla="*/ 0 h 207"/>
              <a:gd name="T2" fmla="*/ 1814971881 w 149"/>
              <a:gd name="T3" fmla="*/ 0 h 207"/>
              <a:gd name="T4" fmla="*/ 2147483647 w 149"/>
              <a:gd name="T5" fmla="*/ 49699492 h 207"/>
              <a:gd name="T6" fmla="*/ 2147483647 w 149"/>
              <a:gd name="T7" fmla="*/ 1590353820 h 207"/>
              <a:gd name="T8" fmla="*/ 2147483647 w 149"/>
              <a:gd name="T9" fmla="*/ 1664903028 h 207"/>
              <a:gd name="T10" fmla="*/ 944778026 w 149"/>
              <a:gd name="T11" fmla="*/ 2147483647 h 207"/>
              <a:gd name="T12" fmla="*/ 845327478 w 149"/>
              <a:gd name="T13" fmla="*/ 2147483647 h 207"/>
              <a:gd name="T14" fmla="*/ 0 w 149"/>
              <a:gd name="T15" fmla="*/ 2147483647 h 207"/>
              <a:gd name="T16" fmla="*/ 24861400 w 149"/>
              <a:gd name="T17" fmla="*/ 2147483647 h 207"/>
              <a:gd name="T18" fmla="*/ 24861400 w 149"/>
              <a:gd name="T19" fmla="*/ 2147483647 h 207"/>
              <a:gd name="T20" fmla="*/ 522114287 w 149"/>
              <a:gd name="T21" fmla="*/ 2147483647 h 207"/>
              <a:gd name="T22" fmla="*/ 1093956342 w 149"/>
              <a:gd name="T23" fmla="*/ 795176910 h 207"/>
              <a:gd name="T24" fmla="*/ 969639417 w 149"/>
              <a:gd name="T25" fmla="*/ 496984907 h 207"/>
              <a:gd name="T26" fmla="*/ 1143679123 w 149"/>
              <a:gd name="T27" fmla="*/ 24849746 h 207"/>
              <a:gd name="T28" fmla="*/ 1243129671 w 149"/>
              <a:gd name="T29" fmla="*/ 0 h 20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49"/>
              <a:gd name="T46" fmla="*/ 0 h 207"/>
              <a:gd name="T47" fmla="*/ 149 w 149"/>
              <a:gd name="T48" fmla="*/ 207 h 20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49" h="207">
                <a:moveTo>
                  <a:pt x="50" y="0"/>
                </a:moveTo>
                <a:cubicBezTo>
                  <a:pt x="58" y="0"/>
                  <a:pt x="66" y="0"/>
                  <a:pt x="73" y="0"/>
                </a:cubicBezTo>
                <a:cubicBezTo>
                  <a:pt x="96" y="1"/>
                  <a:pt x="125" y="0"/>
                  <a:pt x="147" y="2"/>
                </a:cubicBezTo>
                <a:cubicBezTo>
                  <a:pt x="149" y="21"/>
                  <a:pt x="147" y="47"/>
                  <a:pt x="143" y="64"/>
                </a:cubicBezTo>
                <a:cubicBezTo>
                  <a:pt x="137" y="66"/>
                  <a:pt x="131" y="68"/>
                  <a:pt x="122" y="67"/>
                </a:cubicBezTo>
                <a:cubicBezTo>
                  <a:pt x="93" y="112"/>
                  <a:pt x="66" y="160"/>
                  <a:pt x="38" y="206"/>
                </a:cubicBezTo>
                <a:cubicBezTo>
                  <a:pt x="37" y="207"/>
                  <a:pt x="35" y="207"/>
                  <a:pt x="34" y="206"/>
                </a:cubicBezTo>
                <a:cubicBezTo>
                  <a:pt x="23" y="191"/>
                  <a:pt x="8" y="181"/>
                  <a:pt x="0" y="164"/>
                </a:cubicBezTo>
                <a:cubicBezTo>
                  <a:pt x="0" y="164"/>
                  <a:pt x="1" y="162"/>
                  <a:pt x="1" y="161"/>
                </a:cubicBezTo>
                <a:cubicBezTo>
                  <a:pt x="1" y="158"/>
                  <a:pt x="1" y="158"/>
                  <a:pt x="1" y="156"/>
                </a:cubicBezTo>
                <a:cubicBezTo>
                  <a:pt x="8" y="140"/>
                  <a:pt x="14" y="125"/>
                  <a:pt x="21" y="109"/>
                </a:cubicBezTo>
                <a:cubicBezTo>
                  <a:pt x="31" y="86"/>
                  <a:pt x="45" y="66"/>
                  <a:pt x="44" y="32"/>
                </a:cubicBezTo>
                <a:cubicBezTo>
                  <a:pt x="42" y="29"/>
                  <a:pt x="41" y="23"/>
                  <a:pt x="39" y="20"/>
                </a:cubicBezTo>
                <a:cubicBezTo>
                  <a:pt x="45" y="17"/>
                  <a:pt x="40" y="5"/>
                  <a:pt x="46" y="1"/>
                </a:cubicBezTo>
                <a:cubicBezTo>
                  <a:pt x="47" y="0"/>
                  <a:pt x="50" y="0"/>
                  <a:pt x="50" y="0"/>
                </a:cubicBezTo>
                <a:close/>
              </a:path>
            </a:pathLst>
          </a:custGeom>
          <a:gradFill rotWithShape="1">
            <a:gsLst>
              <a:gs pos="0">
                <a:srgbClr val="848484"/>
              </a:gs>
              <a:gs pos="100000">
                <a:srgbClr val="99999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3" name="Freeform 14"/>
          <p:cNvSpPr>
            <a:spLocks/>
          </p:cNvSpPr>
          <p:nvPr/>
        </p:nvSpPr>
        <p:spPr bwMode="gray">
          <a:xfrm>
            <a:off x="6461125" y="3795713"/>
            <a:ext cx="863600" cy="1141412"/>
          </a:xfrm>
          <a:custGeom>
            <a:avLst/>
            <a:gdLst>
              <a:gd name="T0" fmla="*/ 1370553308 w 173"/>
              <a:gd name="T1" fmla="*/ 0 h 229"/>
              <a:gd name="T2" fmla="*/ 1420392495 w 173"/>
              <a:gd name="T3" fmla="*/ 0 h 229"/>
              <a:gd name="T4" fmla="*/ 2147483647 w 173"/>
              <a:gd name="T5" fmla="*/ 1167649523 h 229"/>
              <a:gd name="T6" fmla="*/ 2147483647 w 173"/>
              <a:gd name="T7" fmla="*/ 1093118829 h 229"/>
              <a:gd name="T8" fmla="*/ 2147483647 w 173"/>
              <a:gd name="T9" fmla="*/ 1391241919 h 229"/>
              <a:gd name="T10" fmla="*/ 2147483647 w 173"/>
              <a:gd name="T11" fmla="*/ 2111701978 h 229"/>
              <a:gd name="T12" fmla="*/ 2147483647 w 173"/>
              <a:gd name="T13" fmla="*/ 2147483647 h 229"/>
              <a:gd name="T14" fmla="*/ 2147483647 w 173"/>
              <a:gd name="T15" fmla="*/ 2147483647 h 229"/>
              <a:gd name="T16" fmla="*/ 2147483647 w 173"/>
              <a:gd name="T17" fmla="*/ 2147483647 h 229"/>
              <a:gd name="T18" fmla="*/ 2147483647 w 173"/>
              <a:gd name="T19" fmla="*/ 2147483647 h 229"/>
              <a:gd name="T20" fmla="*/ 1819096008 w 173"/>
              <a:gd name="T21" fmla="*/ 2147483647 h 229"/>
              <a:gd name="T22" fmla="*/ 1345633715 w 173"/>
              <a:gd name="T23" fmla="*/ 2147483647 h 229"/>
              <a:gd name="T24" fmla="*/ 872171109 w 173"/>
              <a:gd name="T25" fmla="*/ 2147483647 h 229"/>
              <a:gd name="T26" fmla="*/ 299030208 w 173"/>
              <a:gd name="T27" fmla="*/ 2147483647 h 229"/>
              <a:gd name="T28" fmla="*/ 249191021 w 173"/>
              <a:gd name="T29" fmla="*/ 2147483647 h 229"/>
              <a:gd name="T30" fmla="*/ 24919603 w 173"/>
              <a:gd name="T31" fmla="*/ 2147483647 h 229"/>
              <a:gd name="T32" fmla="*/ 249191021 w 173"/>
              <a:gd name="T33" fmla="*/ 2147483647 h 229"/>
              <a:gd name="T34" fmla="*/ 548221230 w 173"/>
              <a:gd name="T35" fmla="*/ 1714206601 h 229"/>
              <a:gd name="T36" fmla="*/ 573140823 w 173"/>
              <a:gd name="T37" fmla="*/ 1316711224 h 229"/>
              <a:gd name="T38" fmla="*/ 897090703 w 173"/>
              <a:gd name="T39" fmla="*/ 1043430037 h 229"/>
              <a:gd name="T40" fmla="*/ 1370553308 w 173"/>
              <a:gd name="T41" fmla="*/ 0 h 2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3"/>
              <a:gd name="T64" fmla="*/ 0 h 229"/>
              <a:gd name="T65" fmla="*/ 173 w 173"/>
              <a:gd name="T66" fmla="*/ 229 h 2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3" h="229">
                <a:moveTo>
                  <a:pt x="55" y="0"/>
                </a:moveTo>
                <a:cubicBezTo>
                  <a:pt x="55" y="0"/>
                  <a:pt x="56" y="0"/>
                  <a:pt x="57" y="0"/>
                </a:cubicBezTo>
                <a:cubicBezTo>
                  <a:pt x="92" y="4"/>
                  <a:pt x="107" y="29"/>
                  <a:pt x="130" y="47"/>
                </a:cubicBezTo>
                <a:cubicBezTo>
                  <a:pt x="132" y="47"/>
                  <a:pt x="131" y="46"/>
                  <a:pt x="133" y="44"/>
                </a:cubicBezTo>
                <a:cubicBezTo>
                  <a:pt x="137" y="47"/>
                  <a:pt x="140" y="51"/>
                  <a:pt x="145" y="56"/>
                </a:cubicBezTo>
                <a:cubicBezTo>
                  <a:pt x="153" y="63"/>
                  <a:pt x="164" y="68"/>
                  <a:pt x="162" y="85"/>
                </a:cubicBezTo>
                <a:cubicBezTo>
                  <a:pt x="161" y="95"/>
                  <a:pt x="154" y="105"/>
                  <a:pt x="153" y="117"/>
                </a:cubicBezTo>
                <a:cubicBezTo>
                  <a:pt x="149" y="149"/>
                  <a:pt x="162" y="166"/>
                  <a:pt x="173" y="187"/>
                </a:cubicBezTo>
                <a:cubicBezTo>
                  <a:pt x="173" y="188"/>
                  <a:pt x="173" y="188"/>
                  <a:pt x="173" y="189"/>
                </a:cubicBezTo>
                <a:cubicBezTo>
                  <a:pt x="147" y="202"/>
                  <a:pt x="124" y="217"/>
                  <a:pt x="97" y="229"/>
                </a:cubicBezTo>
                <a:cubicBezTo>
                  <a:pt x="90" y="217"/>
                  <a:pt x="83" y="202"/>
                  <a:pt x="73" y="193"/>
                </a:cubicBezTo>
                <a:cubicBezTo>
                  <a:pt x="67" y="188"/>
                  <a:pt x="60" y="185"/>
                  <a:pt x="54" y="180"/>
                </a:cubicBezTo>
                <a:cubicBezTo>
                  <a:pt x="48" y="176"/>
                  <a:pt x="40" y="171"/>
                  <a:pt x="35" y="166"/>
                </a:cubicBezTo>
                <a:cubicBezTo>
                  <a:pt x="26" y="156"/>
                  <a:pt x="25" y="143"/>
                  <a:pt x="12" y="133"/>
                </a:cubicBezTo>
                <a:cubicBezTo>
                  <a:pt x="12" y="136"/>
                  <a:pt x="12" y="139"/>
                  <a:pt x="10" y="140"/>
                </a:cubicBezTo>
                <a:cubicBezTo>
                  <a:pt x="3" y="137"/>
                  <a:pt x="3" y="126"/>
                  <a:pt x="1" y="117"/>
                </a:cubicBezTo>
                <a:cubicBezTo>
                  <a:pt x="4" y="111"/>
                  <a:pt x="6" y="104"/>
                  <a:pt x="10" y="99"/>
                </a:cubicBezTo>
                <a:cubicBezTo>
                  <a:pt x="0" y="80"/>
                  <a:pt x="18" y="80"/>
                  <a:pt x="22" y="69"/>
                </a:cubicBezTo>
                <a:cubicBezTo>
                  <a:pt x="24" y="64"/>
                  <a:pt x="21" y="61"/>
                  <a:pt x="23" y="53"/>
                </a:cubicBezTo>
                <a:cubicBezTo>
                  <a:pt x="26" y="48"/>
                  <a:pt x="32" y="46"/>
                  <a:pt x="36" y="42"/>
                </a:cubicBezTo>
                <a:cubicBezTo>
                  <a:pt x="31" y="27"/>
                  <a:pt x="35" y="0"/>
                  <a:pt x="55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4" name="Freeform 15"/>
          <p:cNvSpPr>
            <a:spLocks/>
          </p:cNvSpPr>
          <p:nvPr/>
        </p:nvSpPr>
        <p:spPr bwMode="gray">
          <a:xfrm>
            <a:off x="6875463" y="3879850"/>
            <a:ext cx="2268537" cy="1879600"/>
          </a:xfrm>
          <a:custGeom>
            <a:avLst/>
            <a:gdLst>
              <a:gd name="T0" fmla="*/ 2147483647 w 455"/>
              <a:gd name="T1" fmla="*/ 0 h 377"/>
              <a:gd name="T2" fmla="*/ 2147483647 w 455"/>
              <a:gd name="T3" fmla="*/ 2147483647 h 377"/>
              <a:gd name="T4" fmla="*/ 1963795297 w 455"/>
              <a:gd name="T5" fmla="*/ 2147483647 h 377"/>
              <a:gd name="T6" fmla="*/ 1566063531 w 455"/>
              <a:gd name="T7" fmla="*/ 2147483647 h 377"/>
              <a:gd name="T8" fmla="*/ 0 w 455"/>
              <a:gd name="T9" fmla="*/ 2147483647 h 377"/>
              <a:gd name="T10" fmla="*/ 2147483647 w 455"/>
              <a:gd name="T11" fmla="*/ 2147483647 h 377"/>
              <a:gd name="T12" fmla="*/ 2147483647 w 455"/>
              <a:gd name="T13" fmla="*/ 2147483647 h 377"/>
              <a:gd name="T14" fmla="*/ 2147483647 w 455"/>
              <a:gd name="T15" fmla="*/ 2147483647 h 377"/>
              <a:gd name="T16" fmla="*/ 2147483647 w 455"/>
              <a:gd name="T17" fmla="*/ 2147483647 h 377"/>
              <a:gd name="T18" fmla="*/ 2147483647 w 455"/>
              <a:gd name="T19" fmla="*/ 2147483647 h 377"/>
              <a:gd name="T20" fmla="*/ 2147483647 w 455"/>
              <a:gd name="T21" fmla="*/ 2147483647 h 377"/>
              <a:gd name="T22" fmla="*/ 2147483647 w 455"/>
              <a:gd name="T23" fmla="*/ 2147483647 h 377"/>
              <a:gd name="T24" fmla="*/ 2147483647 w 455"/>
              <a:gd name="T25" fmla="*/ 2147483647 h 377"/>
              <a:gd name="T26" fmla="*/ 2147483647 w 455"/>
              <a:gd name="T27" fmla="*/ 2147483647 h 377"/>
              <a:gd name="T28" fmla="*/ 2147483647 w 455"/>
              <a:gd name="T29" fmla="*/ 2147483647 h 377"/>
              <a:gd name="T30" fmla="*/ 2147483647 w 455"/>
              <a:gd name="T31" fmla="*/ 2147483647 h 377"/>
              <a:gd name="T32" fmla="*/ 2147483647 w 455"/>
              <a:gd name="T33" fmla="*/ 2147483647 h 377"/>
              <a:gd name="T34" fmla="*/ 2147483647 w 455"/>
              <a:gd name="T35" fmla="*/ 2147483647 h 377"/>
              <a:gd name="T36" fmla="*/ 2147483647 w 455"/>
              <a:gd name="T37" fmla="*/ 2147483647 h 377"/>
              <a:gd name="T38" fmla="*/ 2147483647 w 455"/>
              <a:gd name="T39" fmla="*/ 1789703313 h 377"/>
              <a:gd name="T40" fmla="*/ 2147483647 w 455"/>
              <a:gd name="T41" fmla="*/ 0 h 37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55"/>
              <a:gd name="T64" fmla="*/ 0 h 377"/>
              <a:gd name="T65" fmla="*/ 455 w 455"/>
              <a:gd name="T66" fmla="*/ 377 h 37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55" h="377">
                <a:moveTo>
                  <a:pt x="455" y="0"/>
                </a:moveTo>
                <a:cubicBezTo>
                  <a:pt x="455" y="126"/>
                  <a:pt x="455" y="251"/>
                  <a:pt x="455" y="377"/>
                </a:cubicBezTo>
                <a:cubicBezTo>
                  <a:pt x="329" y="377"/>
                  <a:pt x="204" y="377"/>
                  <a:pt x="79" y="377"/>
                </a:cubicBezTo>
                <a:cubicBezTo>
                  <a:pt x="73" y="362"/>
                  <a:pt x="69" y="348"/>
                  <a:pt x="63" y="334"/>
                </a:cubicBezTo>
                <a:cubicBezTo>
                  <a:pt x="45" y="295"/>
                  <a:pt x="20" y="262"/>
                  <a:pt x="0" y="224"/>
                </a:cubicBezTo>
                <a:cubicBezTo>
                  <a:pt x="21" y="195"/>
                  <a:pt x="51" y="176"/>
                  <a:pt x="90" y="165"/>
                </a:cubicBezTo>
                <a:cubicBezTo>
                  <a:pt x="110" y="195"/>
                  <a:pt x="132" y="223"/>
                  <a:pt x="154" y="251"/>
                </a:cubicBezTo>
                <a:cubicBezTo>
                  <a:pt x="158" y="250"/>
                  <a:pt x="154" y="258"/>
                  <a:pt x="158" y="257"/>
                </a:cubicBezTo>
                <a:cubicBezTo>
                  <a:pt x="174" y="261"/>
                  <a:pt x="183" y="269"/>
                  <a:pt x="196" y="278"/>
                </a:cubicBezTo>
                <a:cubicBezTo>
                  <a:pt x="205" y="283"/>
                  <a:pt x="215" y="289"/>
                  <a:pt x="221" y="295"/>
                </a:cubicBezTo>
                <a:cubicBezTo>
                  <a:pt x="224" y="298"/>
                  <a:pt x="225" y="303"/>
                  <a:pt x="229" y="305"/>
                </a:cubicBezTo>
                <a:cubicBezTo>
                  <a:pt x="240" y="310"/>
                  <a:pt x="248" y="318"/>
                  <a:pt x="257" y="325"/>
                </a:cubicBezTo>
                <a:cubicBezTo>
                  <a:pt x="266" y="313"/>
                  <a:pt x="279" y="305"/>
                  <a:pt x="288" y="293"/>
                </a:cubicBezTo>
                <a:cubicBezTo>
                  <a:pt x="297" y="283"/>
                  <a:pt x="301" y="270"/>
                  <a:pt x="311" y="261"/>
                </a:cubicBezTo>
                <a:cubicBezTo>
                  <a:pt x="319" y="254"/>
                  <a:pt x="330" y="247"/>
                  <a:pt x="339" y="241"/>
                </a:cubicBezTo>
                <a:cubicBezTo>
                  <a:pt x="349" y="235"/>
                  <a:pt x="359" y="229"/>
                  <a:pt x="366" y="219"/>
                </a:cubicBezTo>
                <a:cubicBezTo>
                  <a:pt x="372" y="200"/>
                  <a:pt x="376" y="178"/>
                  <a:pt x="383" y="160"/>
                </a:cubicBezTo>
                <a:cubicBezTo>
                  <a:pt x="387" y="150"/>
                  <a:pt x="394" y="142"/>
                  <a:pt x="396" y="134"/>
                </a:cubicBezTo>
                <a:cubicBezTo>
                  <a:pt x="398" y="120"/>
                  <a:pt x="395" y="109"/>
                  <a:pt x="397" y="98"/>
                </a:cubicBezTo>
                <a:cubicBezTo>
                  <a:pt x="398" y="90"/>
                  <a:pt x="405" y="80"/>
                  <a:pt x="409" y="72"/>
                </a:cubicBezTo>
                <a:cubicBezTo>
                  <a:pt x="425" y="47"/>
                  <a:pt x="438" y="22"/>
                  <a:pt x="455" y="0"/>
                </a:cubicBezTo>
                <a:close/>
              </a:path>
            </a:pathLst>
          </a:custGeom>
          <a:gradFill rotWithShape="1">
            <a:gsLst>
              <a:gs pos="0">
                <a:srgbClr val="CDCDCD"/>
              </a:gs>
              <a:gs pos="100000">
                <a:srgbClr val="A2A2A2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5" name="Freeform 16"/>
          <p:cNvSpPr>
            <a:spLocks/>
          </p:cNvSpPr>
          <p:nvPr/>
        </p:nvSpPr>
        <p:spPr bwMode="gray">
          <a:xfrm>
            <a:off x="8659813" y="3870325"/>
            <a:ext cx="234950" cy="1141413"/>
          </a:xfrm>
          <a:custGeom>
            <a:avLst/>
            <a:gdLst>
              <a:gd name="T0" fmla="*/ 1174499984 w 47"/>
              <a:gd name="T1" fmla="*/ 2147483647 h 229"/>
              <a:gd name="T2" fmla="*/ 1174499984 w 47"/>
              <a:gd name="T3" fmla="*/ 2147483647 h 229"/>
              <a:gd name="T4" fmla="*/ 1099530963 w 47"/>
              <a:gd name="T5" fmla="*/ 2147483647 h 229"/>
              <a:gd name="T6" fmla="*/ 824649550 w 47"/>
              <a:gd name="T7" fmla="*/ 2147483647 h 229"/>
              <a:gd name="T8" fmla="*/ 699701181 w 47"/>
              <a:gd name="T9" fmla="*/ 2147483647 h 229"/>
              <a:gd name="T10" fmla="*/ 574757655 w 47"/>
              <a:gd name="T11" fmla="*/ 2147483647 h 229"/>
              <a:gd name="T12" fmla="*/ 524778307 w 47"/>
              <a:gd name="T13" fmla="*/ 2147483647 h 229"/>
              <a:gd name="T14" fmla="*/ 324860839 w 47"/>
              <a:gd name="T15" fmla="*/ 2147483647 h 229"/>
              <a:gd name="T16" fmla="*/ 24989684 w 47"/>
              <a:gd name="T17" fmla="*/ 2147483647 h 229"/>
              <a:gd name="T18" fmla="*/ 0 w 47"/>
              <a:gd name="T19" fmla="*/ 2147483647 h 229"/>
              <a:gd name="T20" fmla="*/ 0 w 47"/>
              <a:gd name="T21" fmla="*/ 2147483647 h 229"/>
              <a:gd name="T22" fmla="*/ 299871165 w 47"/>
              <a:gd name="T23" fmla="*/ 1912958458 h 229"/>
              <a:gd name="T24" fmla="*/ 674711507 w 47"/>
              <a:gd name="T25" fmla="*/ 347812031 h 229"/>
              <a:gd name="T26" fmla="*/ 974587593 w 47"/>
              <a:gd name="T27" fmla="*/ 0 h 229"/>
              <a:gd name="T28" fmla="*/ 874628898 w 47"/>
              <a:gd name="T29" fmla="*/ 720465986 h 229"/>
              <a:gd name="T30" fmla="*/ 1049551615 w 47"/>
              <a:gd name="T31" fmla="*/ 1540304658 h 229"/>
              <a:gd name="T32" fmla="*/ 1174499984 w 47"/>
              <a:gd name="T33" fmla="*/ 2147483647 h 2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"/>
              <a:gd name="T52" fmla="*/ 0 h 229"/>
              <a:gd name="T53" fmla="*/ 47 w 47"/>
              <a:gd name="T54" fmla="*/ 229 h 2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" h="229">
                <a:moveTo>
                  <a:pt x="47" y="96"/>
                </a:moveTo>
                <a:cubicBezTo>
                  <a:pt x="47" y="100"/>
                  <a:pt x="47" y="105"/>
                  <a:pt x="47" y="109"/>
                </a:cubicBezTo>
                <a:cubicBezTo>
                  <a:pt x="44" y="120"/>
                  <a:pt x="46" y="129"/>
                  <a:pt x="44" y="139"/>
                </a:cubicBezTo>
                <a:cubicBezTo>
                  <a:pt x="42" y="146"/>
                  <a:pt x="36" y="154"/>
                  <a:pt x="33" y="161"/>
                </a:cubicBezTo>
                <a:cubicBezTo>
                  <a:pt x="31" y="164"/>
                  <a:pt x="30" y="168"/>
                  <a:pt x="28" y="172"/>
                </a:cubicBezTo>
                <a:cubicBezTo>
                  <a:pt x="27" y="176"/>
                  <a:pt x="23" y="180"/>
                  <a:pt x="23" y="183"/>
                </a:cubicBezTo>
                <a:cubicBezTo>
                  <a:pt x="21" y="190"/>
                  <a:pt x="22" y="197"/>
                  <a:pt x="21" y="204"/>
                </a:cubicBezTo>
                <a:cubicBezTo>
                  <a:pt x="19" y="209"/>
                  <a:pt x="15" y="214"/>
                  <a:pt x="13" y="218"/>
                </a:cubicBezTo>
                <a:cubicBezTo>
                  <a:pt x="10" y="223"/>
                  <a:pt x="8" y="228"/>
                  <a:pt x="1" y="229"/>
                </a:cubicBezTo>
                <a:cubicBezTo>
                  <a:pt x="1" y="203"/>
                  <a:pt x="2" y="177"/>
                  <a:pt x="0" y="154"/>
                </a:cubicBezTo>
                <a:cubicBezTo>
                  <a:pt x="0" y="151"/>
                  <a:pt x="0" y="147"/>
                  <a:pt x="0" y="144"/>
                </a:cubicBezTo>
                <a:cubicBezTo>
                  <a:pt x="2" y="120"/>
                  <a:pt x="13" y="79"/>
                  <a:pt x="12" y="77"/>
                </a:cubicBezTo>
                <a:cubicBezTo>
                  <a:pt x="11" y="75"/>
                  <a:pt x="19" y="31"/>
                  <a:pt x="27" y="14"/>
                </a:cubicBezTo>
                <a:cubicBezTo>
                  <a:pt x="30" y="8"/>
                  <a:pt x="33" y="2"/>
                  <a:pt x="39" y="0"/>
                </a:cubicBezTo>
                <a:cubicBezTo>
                  <a:pt x="41" y="11"/>
                  <a:pt x="35" y="19"/>
                  <a:pt x="35" y="29"/>
                </a:cubicBezTo>
                <a:cubicBezTo>
                  <a:pt x="35" y="40"/>
                  <a:pt x="40" y="51"/>
                  <a:pt x="42" y="62"/>
                </a:cubicBezTo>
                <a:cubicBezTo>
                  <a:pt x="44" y="73"/>
                  <a:pt x="44" y="84"/>
                  <a:pt x="47" y="96"/>
                </a:cubicBezTo>
                <a:close/>
              </a:path>
            </a:pathLst>
          </a:custGeom>
          <a:gradFill rotWithShape="1">
            <a:gsLst>
              <a:gs pos="0">
                <a:srgbClr val="828282"/>
              </a:gs>
              <a:gs pos="100000">
                <a:srgbClr val="636363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6" name="Freeform 17"/>
          <p:cNvSpPr>
            <a:spLocks/>
          </p:cNvSpPr>
          <p:nvPr/>
        </p:nvSpPr>
        <p:spPr bwMode="gray">
          <a:xfrm>
            <a:off x="7986713" y="1552575"/>
            <a:ext cx="1157287" cy="2322513"/>
          </a:xfrm>
          <a:custGeom>
            <a:avLst/>
            <a:gdLst>
              <a:gd name="T0" fmla="*/ 2147483647 w 232"/>
              <a:gd name="T1" fmla="*/ 0 h 466"/>
              <a:gd name="T2" fmla="*/ 2147483647 w 232"/>
              <a:gd name="T3" fmla="*/ 0 h 466"/>
              <a:gd name="T4" fmla="*/ 2147483647 w 232"/>
              <a:gd name="T5" fmla="*/ 198714437 h 466"/>
              <a:gd name="T6" fmla="*/ 2147483647 w 232"/>
              <a:gd name="T7" fmla="*/ 2147483647 h 466"/>
              <a:gd name="T8" fmla="*/ 2147483647 w 232"/>
              <a:gd name="T9" fmla="*/ 2147483647 h 466"/>
              <a:gd name="T10" fmla="*/ 2147483647 w 232"/>
              <a:gd name="T11" fmla="*/ 2147483647 h 466"/>
              <a:gd name="T12" fmla="*/ 2147483647 w 232"/>
              <a:gd name="T13" fmla="*/ 2147483647 h 466"/>
              <a:gd name="T14" fmla="*/ 2147483647 w 232"/>
              <a:gd name="T15" fmla="*/ 2147483647 h 466"/>
              <a:gd name="T16" fmla="*/ 2147483647 w 232"/>
              <a:gd name="T17" fmla="*/ 2147483647 h 466"/>
              <a:gd name="T18" fmla="*/ 2147483647 w 232"/>
              <a:gd name="T19" fmla="*/ 2147483647 h 466"/>
              <a:gd name="T20" fmla="*/ 995326730 w 232"/>
              <a:gd name="T21" fmla="*/ 2147483647 h 466"/>
              <a:gd name="T22" fmla="*/ 821145105 w 232"/>
              <a:gd name="T23" fmla="*/ 2147483647 h 466"/>
              <a:gd name="T24" fmla="*/ 995326730 w 232"/>
              <a:gd name="T25" fmla="*/ 2147483647 h 466"/>
              <a:gd name="T26" fmla="*/ 895795085 w 232"/>
              <a:gd name="T27" fmla="*/ 2147483647 h 466"/>
              <a:gd name="T28" fmla="*/ 1418340270 w 232"/>
              <a:gd name="T29" fmla="*/ 2147483647 h 466"/>
              <a:gd name="T30" fmla="*/ 821145105 w 232"/>
              <a:gd name="T31" fmla="*/ 2147483647 h 466"/>
              <a:gd name="T32" fmla="*/ 796263441 w 232"/>
              <a:gd name="T33" fmla="*/ 2147483647 h 466"/>
              <a:gd name="T34" fmla="*/ 671845145 w 232"/>
              <a:gd name="T35" fmla="*/ 2147483647 h 466"/>
              <a:gd name="T36" fmla="*/ 74650000 w 232"/>
              <a:gd name="T37" fmla="*/ 2147483647 h 466"/>
              <a:gd name="T38" fmla="*/ 472781701 w 232"/>
              <a:gd name="T39" fmla="*/ 2147483647 h 466"/>
              <a:gd name="T40" fmla="*/ 995326730 w 232"/>
              <a:gd name="T41" fmla="*/ 2147483647 h 466"/>
              <a:gd name="T42" fmla="*/ 895795085 w 232"/>
              <a:gd name="T43" fmla="*/ 2147483647 h 466"/>
              <a:gd name="T44" fmla="*/ 1269044986 w 232"/>
              <a:gd name="T45" fmla="*/ 2147483647 h 466"/>
              <a:gd name="T46" fmla="*/ 1393458606 w 232"/>
              <a:gd name="T47" fmla="*/ 2147483647 h 466"/>
              <a:gd name="T48" fmla="*/ 1617408547 w 232"/>
              <a:gd name="T49" fmla="*/ 2147483647 h 466"/>
              <a:gd name="T50" fmla="*/ 1866240151 w 232"/>
              <a:gd name="T51" fmla="*/ 794867718 h 466"/>
              <a:gd name="T52" fmla="*/ 2147483647 w 232"/>
              <a:gd name="T53" fmla="*/ 521633449 h 466"/>
              <a:gd name="T54" fmla="*/ 2147483647 w 232"/>
              <a:gd name="T55" fmla="*/ 422273777 h 466"/>
              <a:gd name="T56" fmla="*/ 2147483647 w 232"/>
              <a:gd name="T57" fmla="*/ 322914027 h 466"/>
              <a:gd name="T58" fmla="*/ 2147483647 w 232"/>
              <a:gd name="T59" fmla="*/ 99359711 h 466"/>
              <a:gd name="T60" fmla="*/ 2147483647 w 232"/>
              <a:gd name="T61" fmla="*/ 0 h 4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32"/>
              <a:gd name="T94" fmla="*/ 0 h 466"/>
              <a:gd name="T95" fmla="*/ 232 w 232"/>
              <a:gd name="T96" fmla="*/ 466 h 4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32" h="466">
                <a:moveTo>
                  <a:pt x="163" y="0"/>
                </a:moveTo>
                <a:cubicBezTo>
                  <a:pt x="169" y="0"/>
                  <a:pt x="174" y="0"/>
                  <a:pt x="180" y="0"/>
                </a:cubicBezTo>
                <a:cubicBezTo>
                  <a:pt x="198" y="2"/>
                  <a:pt x="211" y="8"/>
                  <a:pt x="232" y="8"/>
                </a:cubicBezTo>
                <a:cubicBezTo>
                  <a:pt x="232" y="132"/>
                  <a:pt x="232" y="256"/>
                  <a:pt x="232" y="380"/>
                </a:cubicBezTo>
                <a:cubicBezTo>
                  <a:pt x="219" y="394"/>
                  <a:pt x="208" y="410"/>
                  <a:pt x="195" y="424"/>
                </a:cubicBezTo>
                <a:cubicBezTo>
                  <a:pt x="194" y="429"/>
                  <a:pt x="190" y="437"/>
                  <a:pt x="185" y="446"/>
                </a:cubicBezTo>
                <a:cubicBezTo>
                  <a:pt x="182" y="454"/>
                  <a:pt x="179" y="466"/>
                  <a:pt x="171" y="464"/>
                </a:cubicBezTo>
                <a:cubicBezTo>
                  <a:pt x="166" y="463"/>
                  <a:pt x="168" y="458"/>
                  <a:pt x="165" y="452"/>
                </a:cubicBezTo>
                <a:cubicBezTo>
                  <a:pt x="159" y="446"/>
                  <a:pt x="151" y="442"/>
                  <a:pt x="145" y="436"/>
                </a:cubicBezTo>
                <a:cubicBezTo>
                  <a:pt x="134" y="422"/>
                  <a:pt x="131" y="401"/>
                  <a:pt x="112" y="396"/>
                </a:cubicBezTo>
                <a:cubicBezTo>
                  <a:pt x="91" y="403"/>
                  <a:pt x="61" y="412"/>
                  <a:pt x="40" y="401"/>
                </a:cubicBezTo>
                <a:cubicBezTo>
                  <a:pt x="36" y="397"/>
                  <a:pt x="33" y="393"/>
                  <a:pt x="33" y="388"/>
                </a:cubicBezTo>
                <a:cubicBezTo>
                  <a:pt x="31" y="378"/>
                  <a:pt x="41" y="369"/>
                  <a:pt x="40" y="361"/>
                </a:cubicBezTo>
                <a:cubicBezTo>
                  <a:pt x="40" y="356"/>
                  <a:pt x="38" y="356"/>
                  <a:pt x="36" y="353"/>
                </a:cubicBezTo>
                <a:cubicBezTo>
                  <a:pt x="22" y="330"/>
                  <a:pt x="62" y="329"/>
                  <a:pt x="57" y="306"/>
                </a:cubicBezTo>
                <a:cubicBezTo>
                  <a:pt x="50" y="303"/>
                  <a:pt x="41" y="304"/>
                  <a:pt x="33" y="305"/>
                </a:cubicBezTo>
                <a:cubicBezTo>
                  <a:pt x="32" y="300"/>
                  <a:pt x="32" y="297"/>
                  <a:pt x="32" y="292"/>
                </a:cubicBezTo>
                <a:cubicBezTo>
                  <a:pt x="20" y="289"/>
                  <a:pt x="27" y="276"/>
                  <a:pt x="27" y="264"/>
                </a:cubicBezTo>
                <a:cubicBezTo>
                  <a:pt x="17" y="264"/>
                  <a:pt x="5" y="258"/>
                  <a:pt x="3" y="248"/>
                </a:cubicBezTo>
                <a:cubicBezTo>
                  <a:pt x="0" y="234"/>
                  <a:pt x="12" y="224"/>
                  <a:pt x="19" y="216"/>
                </a:cubicBezTo>
                <a:cubicBezTo>
                  <a:pt x="26" y="208"/>
                  <a:pt x="39" y="196"/>
                  <a:pt x="40" y="187"/>
                </a:cubicBezTo>
                <a:cubicBezTo>
                  <a:pt x="41" y="179"/>
                  <a:pt x="36" y="172"/>
                  <a:pt x="36" y="165"/>
                </a:cubicBezTo>
                <a:cubicBezTo>
                  <a:pt x="36" y="153"/>
                  <a:pt x="47" y="142"/>
                  <a:pt x="51" y="133"/>
                </a:cubicBezTo>
                <a:cubicBezTo>
                  <a:pt x="54" y="127"/>
                  <a:pt x="54" y="121"/>
                  <a:pt x="56" y="116"/>
                </a:cubicBezTo>
                <a:cubicBezTo>
                  <a:pt x="59" y="108"/>
                  <a:pt x="64" y="103"/>
                  <a:pt x="65" y="96"/>
                </a:cubicBezTo>
                <a:cubicBezTo>
                  <a:pt x="58" y="74"/>
                  <a:pt x="62" y="44"/>
                  <a:pt x="75" y="32"/>
                </a:cubicBezTo>
                <a:cubicBezTo>
                  <a:pt x="83" y="25"/>
                  <a:pt x="97" y="25"/>
                  <a:pt x="111" y="21"/>
                </a:cubicBezTo>
                <a:cubicBezTo>
                  <a:pt x="113" y="20"/>
                  <a:pt x="117" y="18"/>
                  <a:pt x="120" y="17"/>
                </a:cubicBezTo>
                <a:cubicBezTo>
                  <a:pt x="124" y="16"/>
                  <a:pt x="128" y="14"/>
                  <a:pt x="131" y="13"/>
                </a:cubicBezTo>
                <a:cubicBezTo>
                  <a:pt x="136" y="11"/>
                  <a:pt x="139" y="7"/>
                  <a:pt x="144" y="4"/>
                </a:cubicBezTo>
                <a:cubicBezTo>
                  <a:pt x="151" y="2"/>
                  <a:pt x="156" y="1"/>
                  <a:pt x="163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8797" name="Freeform 18"/>
          <p:cNvSpPr>
            <a:spLocks/>
          </p:cNvSpPr>
          <p:nvPr/>
        </p:nvSpPr>
        <p:spPr bwMode="gray">
          <a:xfrm>
            <a:off x="8785225" y="3406775"/>
            <a:ext cx="358775" cy="976313"/>
          </a:xfrm>
          <a:custGeom>
            <a:avLst/>
            <a:gdLst>
              <a:gd name="T0" fmla="*/ 1787770707 w 72"/>
              <a:gd name="T1" fmla="*/ 0 h 196"/>
              <a:gd name="T2" fmla="*/ 1787770707 w 72"/>
              <a:gd name="T3" fmla="*/ 2147483647 h 196"/>
              <a:gd name="T4" fmla="*/ 595925178 w 72"/>
              <a:gd name="T5" fmla="*/ 2147483647 h 196"/>
              <a:gd name="T6" fmla="*/ 571094969 w 72"/>
              <a:gd name="T7" fmla="*/ 2147483647 h 196"/>
              <a:gd name="T8" fmla="*/ 198641752 w 72"/>
              <a:gd name="T9" fmla="*/ 2147483647 h 196"/>
              <a:gd name="T10" fmla="*/ 198641752 w 72"/>
              <a:gd name="T11" fmla="*/ 2147483647 h 196"/>
              <a:gd name="T12" fmla="*/ 0 w 72"/>
              <a:gd name="T13" fmla="*/ 2147483647 h 196"/>
              <a:gd name="T14" fmla="*/ 0 w 72"/>
              <a:gd name="T15" fmla="*/ 2147483647 h 196"/>
              <a:gd name="T16" fmla="*/ 124151085 w 72"/>
              <a:gd name="T17" fmla="*/ 2009790119 h 196"/>
              <a:gd name="T18" fmla="*/ 372453295 w 72"/>
              <a:gd name="T19" fmla="*/ 2059417687 h 196"/>
              <a:gd name="T20" fmla="*/ 1787770707 w 72"/>
              <a:gd name="T21" fmla="*/ 0 h 19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2"/>
              <a:gd name="T34" fmla="*/ 0 h 196"/>
              <a:gd name="T35" fmla="*/ 72 w 72"/>
              <a:gd name="T36" fmla="*/ 196 h 19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2" h="196">
                <a:moveTo>
                  <a:pt x="72" y="0"/>
                </a:moveTo>
                <a:cubicBezTo>
                  <a:pt x="72" y="39"/>
                  <a:pt x="72" y="77"/>
                  <a:pt x="72" y="115"/>
                </a:cubicBezTo>
                <a:cubicBezTo>
                  <a:pt x="51" y="138"/>
                  <a:pt x="41" y="169"/>
                  <a:pt x="24" y="196"/>
                </a:cubicBezTo>
                <a:cubicBezTo>
                  <a:pt x="24" y="196"/>
                  <a:pt x="23" y="196"/>
                  <a:pt x="23" y="196"/>
                </a:cubicBezTo>
                <a:cubicBezTo>
                  <a:pt x="17" y="179"/>
                  <a:pt x="13" y="158"/>
                  <a:pt x="8" y="136"/>
                </a:cubicBezTo>
                <a:cubicBezTo>
                  <a:pt x="5" y="124"/>
                  <a:pt x="3" y="114"/>
                  <a:pt x="8" y="103"/>
                </a:cubicBezTo>
                <a:cubicBezTo>
                  <a:pt x="6" y="102"/>
                  <a:pt x="3" y="109"/>
                  <a:pt x="0" y="111"/>
                </a:cubicBezTo>
                <a:cubicBezTo>
                  <a:pt x="0" y="110"/>
                  <a:pt x="0" y="109"/>
                  <a:pt x="0" y="109"/>
                </a:cubicBezTo>
                <a:cubicBezTo>
                  <a:pt x="4" y="101"/>
                  <a:pt x="5" y="92"/>
                  <a:pt x="5" y="81"/>
                </a:cubicBezTo>
                <a:cubicBezTo>
                  <a:pt x="10" y="80"/>
                  <a:pt x="12" y="85"/>
                  <a:pt x="15" y="83"/>
                </a:cubicBezTo>
                <a:cubicBezTo>
                  <a:pt x="25" y="46"/>
                  <a:pt x="48" y="23"/>
                  <a:pt x="72" y="0"/>
                </a:cubicBezTo>
                <a:close/>
              </a:path>
            </a:pathLst>
          </a:custGeom>
          <a:gradFill rotWithShape="1">
            <a:gsLst>
              <a:gs pos="0">
                <a:srgbClr val="B6B6B6"/>
              </a:gs>
              <a:gs pos="100000">
                <a:srgbClr val="797979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pic>
        <p:nvPicPr>
          <p:cNvPr id="118798" name="Picture 17" descr="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Grafik 11" descr="sky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1700213"/>
            <a:ext cx="9144000" cy="3529012"/>
            <a:chOff x="0" y="1071"/>
            <a:chExt cx="5760" cy="2223"/>
          </a:xfrm>
        </p:grpSpPr>
        <p:sp>
          <p:nvSpPr>
            <p:cNvPr id="13" name="Rechteck 12"/>
            <p:cNvSpPr/>
            <p:nvPr/>
          </p:nvSpPr>
          <p:spPr>
            <a:xfrm>
              <a:off x="0" y="1969"/>
              <a:ext cx="5760" cy="408"/>
            </a:xfrm>
            <a:prstGeom prst="rect">
              <a:avLst/>
            </a:prstGeom>
            <a:gradFill>
              <a:gsLst>
                <a:gs pos="0">
                  <a:srgbClr val="CBCBCB"/>
                </a:gs>
                <a:gs pos="3000">
                  <a:srgbClr val="5F5F5F"/>
                </a:gs>
                <a:gs pos="95000">
                  <a:srgbClr val="C0C0C0"/>
                </a:gs>
                <a:gs pos="100000">
                  <a:srgbClr val="FFFFFF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sz="1800" smtClean="0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6153" name="Rechteck 13"/>
            <p:cNvSpPr>
              <a:spLocks noChangeArrowheads="1"/>
            </p:cNvSpPr>
            <p:nvPr/>
          </p:nvSpPr>
          <p:spPr bwMode="auto">
            <a:xfrm>
              <a:off x="5208" y="1969"/>
              <a:ext cx="90" cy="408"/>
            </a:xfrm>
            <a:prstGeom prst="rect">
              <a:avLst/>
            </a:prstGeom>
            <a:gradFill rotWithShape="0">
              <a:gsLst>
                <a:gs pos="0">
                  <a:schemeClr val="tx1">
                    <a:alpha val="46001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sz="1800" smtClean="0">
                <a:solidFill>
                  <a:prstClr val="black"/>
                </a:solidFill>
                <a:ea typeface="+mn-ea"/>
              </a:endParaRPr>
            </a:p>
          </p:txBody>
        </p:sp>
        <p:sp>
          <p:nvSpPr>
            <p:cNvPr id="6154" name="Rechteck 13"/>
            <p:cNvSpPr>
              <a:spLocks noChangeArrowheads="1"/>
            </p:cNvSpPr>
            <p:nvPr/>
          </p:nvSpPr>
          <p:spPr bwMode="auto">
            <a:xfrm flipH="1">
              <a:off x="413" y="1969"/>
              <a:ext cx="90" cy="408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100000">
                  <a:schemeClr val="tx1">
                    <a:alpha val="46001"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sz="1800" smtClean="0">
                <a:solidFill>
                  <a:prstClr val="black"/>
                </a:solidFill>
                <a:ea typeface="+mn-ea"/>
              </a:endParaRP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521" y="1071"/>
              <a:ext cx="4672" cy="2223"/>
            </a:xfrm>
            <a:prstGeom prst="roundRect">
              <a:avLst>
                <a:gd name="adj" fmla="val 3968"/>
              </a:avLst>
            </a:prstGeom>
            <a:gradFill>
              <a:gsLst>
                <a:gs pos="0">
                  <a:srgbClr val="0070C0"/>
                </a:gs>
                <a:gs pos="61000">
                  <a:schemeClr val="accent1">
                    <a:lumMod val="50000"/>
                  </a:schemeClr>
                </a:gs>
              </a:gsLst>
              <a:lin ang="2700000" scaled="0"/>
            </a:gradFill>
            <a:ln w="76200">
              <a:solidFill>
                <a:schemeClr val="bg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0" tIns="216000" bIns="0" anchor="ctr"/>
            <a:lstStyle/>
            <a:p>
              <a:pPr>
                <a:lnSpc>
                  <a:spcPct val="70000"/>
                </a:lnSpc>
              </a:pPr>
              <a:r>
                <a:rPr lang="en-US" sz="8000" b="1" smtClean="0">
                  <a:solidFill>
                    <a:prstClr val="white"/>
                  </a:solidFill>
                  <a:latin typeface="Arial" charset="0"/>
                  <a:cs typeface="Arial" charset="0"/>
                </a:rPr>
                <a:t>Road to</a:t>
              </a:r>
              <a:br>
                <a:rPr lang="en-US" sz="8000" b="1" smtClean="0">
                  <a:solidFill>
                    <a:prstClr val="white"/>
                  </a:solidFill>
                  <a:latin typeface="Arial" charset="0"/>
                  <a:cs typeface="Arial" charset="0"/>
                </a:rPr>
              </a:br>
              <a:r>
                <a:rPr lang="en-US" sz="8000" b="1" smtClean="0">
                  <a:solidFill>
                    <a:prstClr val="white"/>
                  </a:solidFill>
                  <a:latin typeface="Arial" charset="0"/>
                  <a:cs typeface="Arial" charset="0"/>
                </a:rPr>
                <a:t>Success</a:t>
              </a:r>
            </a:p>
          </p:txBody>
        </p:sp>
        <p:sp>
          <p:nvSpPr>
            <p:cNvPr id="6151" name="Freeform 6"/>
            <p:cNvSpPr>
              <a:spLocks/>
            </p:cNvSpPr>
            <p:nvPr/>
          </p:nvSpPr>
          <p:spPr bwMode="auto">
            <a:xfrm rot="2700000">
              <a:off x="4378" y="1711"/>
              <a:ext cx="565" cy="943"/>
            </a:xfrm>
            <a:custGeom>
              <a:avLst/>
              <a:gdLst>
                <a:gd name="T0" fmla="*/ 250 w 373"/>
                <a:gd name="T1" fmla="*/ 277 h 622"/>
                <a:gd name="T2" fmla="*/ 336 w 373"/>
                <a:gd name="T3" fmla="*/ 291 h 622"/>
                <a:gd name="T4" fmla="*/ 364 w 373"/>
                <a:gd name="T5" fmla="*/ 259 h 622"/>
                <a:gd name="T6" fmla="*/ 207 w 373"/>
                <a:gd name="T7" fmla="*/ 29 h 622"/>
                <a:gd name="T8" fmla="*/ 170 w 373"/>
                <a:gd name="T9" fmla="*/ 29 h 622"/>
                <a:gd name="T10" fmla="*/ 11 w 373"/>
                <a:gd name="T11" fmla="*/ 259 h 622"/>
                <a:gd name="T12" fmla="*/ 40 w 373"/>
                <a:gd name="T13" fmla="*/ 292 h 622"/>
                <a:gd name="T14" fmla="*/ 129 w 373"/>
                <a:gd name="T15" fmla="*/ 277 h 622"/>
                <a:gd name="T16" fmla="*/ 129 w 373"/>
                <a:gd name="T17" fmla="*/ 622 h 622"/>
                <a:gd name="T18" fmla="*/ 250 w 373"/>
                <a:gd name="T19" fmla="*/ 622 h 622"/>
                <a:gd name="T20" fmla="*/ 250 w 373"/>
                <a:gd name="T21" fmla="*/ 277 h 6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3"/>
                <a:gd name="T34" fmla="*/ 0 h 622"/>
                <a:gd name="T35" fmla="*/ 373 w 373"/>
                <a:gd name="T36" fmla="*/ 622 h 6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3" h="622">
                  <a:moveTo>
                    <a:pt x="250" y="277"/>
                  </a:moveTo>
                  <a:cubicBezTo>
                    <a:pt x="336" y="291"/>
                    <a:pt x="336" y="291"/>
                    <a:pt x="336" y="291"/>
                  </a:cubicBezTo>
                  <a:cubicBezTo>
                    <a:pt x="360" y="300"/>
                    <a:pt x="373" y="272"/>
                    <a:pt x="364" y="259"/>
                  </a:cubicBezTo>
                  <a:cubicBezTo>
                    <a:pt x="207" y="29"/>
                    <a:pt x="207" y="29"/>
                    <a:pt x="207" y="29"/>
                  </a:cubicBezTo>
                  <a:cubicBezTo>
                    <a:pt x="188" y="0"/>
                    <a:pt x="188" y="4"/>
                    <a:pt x="170" y="29"/>
                  </a:cubicBezTo>
                  <a:cubicBezTo>
                    <a:pt x="11" y="259"/>
                    <a:pt x="11" y="259"/>
                    <a:pt x="11" y="259"/>
                  </a:cubicBezTo>
                  <a:cubicBezTo>
                    <a:pt x="0" y="277"/>
                    <a:pt x="18" y="298"/>
                    <a:pt x="40" y="292"/>
                  </a:cubicBezTo>
                  <a:cubicBezTo>
                    <a:pt x="129" y="277"/>
                    <a:pt x="129" y="277"/>
                    <a:pt x="129" y="277"/>
                  </a:cubicBezTo>
                  <a:cubicBezTo>
                    <a:pt x="129" y="622"/>
                    <a:pt x="129" y="622"/>
                    <a:pt x="129" y="622"/>
                  </a:cubicBezTo>
                  <a:cubicBezTo>
                    <a:pt x="250" y="622"/>
                    <a:pt x="250" y="622"/>
                    <a:pt x="250" y="622"/>
                  </a:cubicBezTo>
                  <a:lnTo>
                    <a:pt x="250" y="27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800" smtClean="0">
                <a:solidFill>
                  <a:prstClr val="black"/>
                </a:solidFill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5198" y="1166555"/>
            <a:ext cx="22685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Выдачи </a:t>
            </a:r>
            <a:r>
              <a:rPr lang="ru-RU" sz="1000" b="1" dirty="0">
                <a:solidFill>
                  <a:prstClr val="black"/>
                </a:solidFill>
                <a:latin typeface="Arial" charset="0"/>
                <a:cs typeface="Arial" charset="0"/>
              </a:rPr>
              <a:t>автокредитов</a:t>
            </a:r>
            <a:r>
              <a:rPr lang="en-US" sz="1000" b="1" dirty="0">
                <a:solidFill>
                  <a:prstClr val="black"/>
                </a:solidFill>
                <a:latin typeface="Arial" charset="0"/>
                <a:cs typeface="Arial" charset="0"/>
              </a:rPr>
              <a:t>, </a:t>
            </a:r>
            <a:r>
              <a:rPr lang="ru-RU" sz="1000" dirty="0">
                <a:solidFill>
                  <a:prstClr val="black"/>
                </a:solidFill>
                <a:latin typeface="Arial" charset="0"/>
                <a:cs typeface="Arial" charset="0"/>
              </a:rPr>
              <a:t>млрд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2822739"/>
            <a:ext cx="36215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Выдачи автокредитов </a:t>
            </a:r>
            <a:r>
              <a:rPr lang="ru-RU" sz="1000" b="1" dirty="0">
                <a:solidFill>
                  <a:prstClr val="black"/>
                </a:solidFill>
                <a:latin typeface="Arial" charset="0"/>
                <a:cs typeface="Arial" charset="0"/>
              </a:rPr>
              <a:t>крупнейших игроков</a:t>
            </a:r>
            <a:r>
              <a:rPr lang="ru-RU" sz="1000" dirty="0">
                <a:solidFill>
                  <a:prstClr val="black"/>
                </a:solidFill>
                <a:latin typeface="Arial" charset="0"/>
                <a:cs typeface="Arial" charset="0"/>
              </a:rPr>
              <a:t>, млрд руб.</a:t>
            </a:r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Выдачи </a:t>
            </a:r>
            <a:r>
              <a:rPr kumimoji="0" lang="ru-RU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автокредитов</a:t>
            </a: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01/2014 – 08/2015</a:t>
            </a:r>
            <a:endParaRPr kumimoji="0" lang="ru-RU" sz="3000" b="0" i="0" u="none" strike="noStrike" kern="0" cap="none" spc="0" normalizeH="0" baseline="0" noProof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gray">
          <a:xfrm>
            <a:off x="304800" y="837977"/>
            <a:ext cx="75803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 dirty="0" smtClean="0">
                <a:solidFill>
                  <a:srgbClr val="008000"/>
                </a:solidFill>
                <a:cs typeface="MS PGothic"/>
              </a:rPr>
              <a:t>Рынок и рейтинг основных участников</a:t>
            </a:r>
            <a:endParaRPr lang="en-US" sz="2000" b="1" dirty="0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16" name="Правая фигурная скобка 15"/>
          <p:cNvSpPr/>
          <p:nvPr/>
        </p:nvSpPr>
        <p:spPr>
          <a:xfrm rot="16200000">
            <a:off x="7668344" y="548680"/>
            <a:ext cx="360040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914" name="Picture 2" descr="http://infonirum.ru/wp-content/uploads/2015/07/54645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8682" y="836712"/>
            <a:ext cx="720080" cy="720080"/>
          </a:xfrm>
          <a:prstGeom prst="rect">
            <a:avLst/>
          </a:prstGeom>
          <a:noFill/>
        </p:spPr>
      </p:pic>
      <p:pic>
        <p:nvPicPr>
          <p:cNvPr id="38916" name="Picture 4" descr="http://player.myshared.ru/993229/data/images/img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416" y="3140968"/>
            <a:ext cx="517282" cy="360040"/>
          </a:xfrm>
          <a:prstGeom prst="rect">
            <a:avLst/>
          </a:prstGeom>
          <a:noFill/>
        </p:spPr>
      </p:pic>
      <p:graphicFrame>
        <p:nvGraphicFramePr>
          <p:cNvPr id="21" name="Диаграмма 20"/>
          <p:cNvGraphicFramePr>
            <a:graphicFrameLocks/>
          </p:cNvGraphicFramePr>
          <p:nvPr/>
        </p:nvGraphicFramePr>
        <p:xfrm>
          <a:off x="179512" y="1484784"/>
          <a:ext cx="8839808" cy="130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51520" y="3068960"/>
          <a:ext cx="7688832" cy="3541801"/>
        </p:xfrm>
        <a:graphic>
          <a:graphicData uri="http://schemas.openxmlformats.org/drawingml/2006/table">
            <a:tbl>
              <a:tblPr/>
              <a:tblGrid>
                <a:gridCol w="1433512"/>
                <a:gridCol w="625532"/>
                <a:gridCol w="625532"/>
                <a:gridCol w="625532"/>
                <a:gridCol w="625532"/>
                <a:gridCol w="625532"/>
                <a:gridCol w="625532"/>
                <a:gridCol w="625532"/>
                <a:gridCol w="625532"/>
                <a:gridCol w="625532"/>
                <a:gridCol w="625532"/>
              </a:tblGrid>
              <a:tr h="1466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1кв. 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2кв. 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Сетелем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6,3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16,5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15,4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16,8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18,9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20,7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5,9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13,1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Русфинанс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16,2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ВТБ24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18,6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22,5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23,0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25,3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14,7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14,2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14,2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17,8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7,3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РН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6,4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Фольксваген Банк РУС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638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ЮниКредит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10,5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17,7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15,4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7,9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БыстроБанк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АйМаниБанк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7,0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Тойота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6,0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Уралсиб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Локо-банк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Мерседес-Бенц банк Рус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МС Банк Рус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БМВ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Кредит Европа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5,6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Банк Москвы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Татфондбанк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Европлан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Росбанк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9,9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1,3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1,6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Сбербанк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16,0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20,6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20,8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13,6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4,5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2,1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3,0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0,4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0,0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 -  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Остальные банки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35,2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42,4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42,9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35,0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27,2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23,1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20,1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21,8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8,7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14,6   </a:t>
                      </a:r>
                    </a:p>
                  </a:txBody>
                  <a:tcPr marL="0" marR="87966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Рынок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Автокредитов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135,6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167,3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183,2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163,3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106,3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105,6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103,4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117,4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        36,4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  70,1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8190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gray">
          <a:xfrm>
            <a:off x="300038" y="58738"/>
            <a:ext cx="852011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Динамика рынка (доля по выдачам)</a:t>
            </a:r>
            <a:endParaRPr kumimoji="0" lang="ru-RU" sz="3000" b="0" i="0" u="none" strike="noStrike" kern="0" cap="none" spc="0" normalizeH="0" baseline="0" noProof="1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3" y="836712"/>
            <a:ext cx="8568952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79512" y="3717032"/>
          <a:ext cx="8315266" cy="2972936"/>
        </p:xfrm>
        <a:graphic>
          <a:graphicData uri="http://schemas.openxmlformats.org/drawingml/2006/table">
            <a:tbl>
              <a:tblPr/>
              <a:tblGrid>
                <a:gridCol w="1550306"/>
                <a:gridCol w="676496"/>
                <a:gridCol w="676496"/>
                <a:gridCol w="676496"/>
                <a:gridCol w="676496"/>
                <a:gridCol w="676496"/>
                <a:gridCol w="676496"/>
                <a:gridCol w="676496"/>
                <a:gridCol w="676496"/>
                <a:gridCol w="676496"/>
                <a:gridCol w="676496"/>
              </a:tblGrid>
              <a:tr h="1388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4кв. 2013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4кв. 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1кв. 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2кв. 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5733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Сетелем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Русфинанс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33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ВТБ24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РН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Фольксваген Банк РУС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ЮниКредит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БыстроБанк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АйМаниБанк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Тойота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Уралсиб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Локо-банк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Мерседес-Бенц банк Рус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МС Банк Рус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БМВ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Кредит Европа 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Банк Москвы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Татфондбанк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Европлан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Росбанк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882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Сбербанк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82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gray">
          <a:xfrm flipV="1">
            <a:off x="0" y="1773238"/>
            <a:ext cx="9144000" cy="5084762"/>
          </a:xfrm>
          <a:prstGeom prst="rect">
            <a:avLst/>
          </a:prstGeom>
          <a:gradFill rotWithShape="1">
            <a:gsLst>
              <a:gs pos="0">
                <a:srgbClr val="F0F0F0"/>
              </a:gs>
              <a:gs pos="100000">
                <a:srgbClr val="FFFF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</p:spPr>
        <p:txBody>
          <a:bodyPr rot="10800000" lIns="108000" tIns="108000" rIns="108000" bIns="72000"/>
          <a:lstStyle/>
          <a:p>
            <a:pPr marL="190500" indent="-19050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§"/>
            </a:pPr>
            <a:endParaRPr lang="ru-RU" sz="1800">
              <a:cs typeface="MS PGothic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340768"/>
            <a:ext cx="8568952" cy="422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600"/>
              </a:lnSpc>
            </a:pPr>
            <a:r>
              <a:rPr lang="ru-RU" b="1" dirty="0" smtClean="0">
                <a:solidFill>
                  <a:schemeClr val="tx2"/>
                </a:solidFill>
                <a:cs typeface="MS PGothic"/>
              </a:rPr>
              <a:t>Стратегия роста через:</a:t>
            </a:r>
          </a:p>
          <a:p>
            <a:pPr>
              <a:lnSpc>
                <a:spcPts val="4600"/>
              </a:lnSpc>
              <a:buFont typeface="Wingdings" pitchFamily="2" charset="2"/>
              <a:buChar char="q"/>
            </a:pPr>
            <a:endParaRPr lang="ru-RU" b="1" dirty="0" smtClean="0">
              <a:solidFill>
                <a:schemeClr val="tx2"/>
              </a:solidFill>
              <a:cs typeface="MS PGothic"/>
            </a:endParaRPr>
          </a:p>
          <a:p>
            <a:pPr marL="2263775" lvl="3" indent="-892175">
              <a:lnSpc>
                <a:spcPts val="46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tx2"/>
                </a:solidFill>
                <a:cs typeface="MS PGothic"/>
              </a:rPr>
              <a:t>Специализацию</a:t>
            </a:r>
          </a:p>
          <a:p>
            <a:pPr marL="2263775" lvl="3" indent="-892175">
              <a:lnSpc>
                <a:spcPts val="46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tx2"/>
                </a:solidFill>
                <a:cs typeface="MS PGothic"/>
              </a:rPr>
              <a:t>Интеграцию</a:t>
            </a:r>
          </a:p>
          <a:p>
            <a:pPr marL="2263775" lvl="3" indent="-892175">
              <a:lnSpc>
                <a:spcPts val="46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tx2"/>
                </a:solidFill>
                <a:cs typeface="MS PGothic"/>
              </a:rPr>
              <a:t>Инновации</a:t>
            </a:r>
          </a:p>
          <a:p>
            <a:pPr marL="892175" indent="-892175">
              <a:lnSpc>
                <a:spcPts val="4600"/>
              </a:lnSpc>
              <a:buFont typeface="Wingdings" pitchFamily="2" charset="2"/>
              <a:buChar char="q"/>
            </a:pPr>
            <a:endParaRPr lang="ru-RU" b="1" dirty="0" smtClean="0">
              <a:solidFill>
                <a:schemeClr val="tx2"/>
              </a:solidFill>
              <a:cs typeface="MS PGothic"/>
            </a:endParaRPr>
          </a:p>
          <a:p>
            <a:pPr marL="892175" indent="-892175">
              <a:lnSpc>
                <a:spcPts val="4600"/>
              </a:lnSpc>
            </a:pPr>
            <a:endParaRPr lang="ru-RU" b="1" dirty="0">
              <a:solidFill>
                <a:schemeClr val="tx2"/>
              </a:solidFill>
              <a:cs typeface="MS P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ChangeArrowheads="1"/>
          </p:cNvSpPr>
          <p:nvPr/>
        </p:nvSpPr>
        <p:spPr bwMode="gray">
          <a:xfrm flipV="1">
            <a:off x="0" y="1773238"/>
            <a:ext cx="9144000" cy="5084762"/>
          </a:xfrm>
          <a:prstGeom prst="rect">
            <a:avLst/>
          </a:prstGeom>
          <a:gradFill rotWithShape="1">
            <a:gsLst>
              <a:gs pos="0">
                <a:srgbClr val="F0F0F0"/>
              </a:gs>
              <a:gs pos="100000">
                <a:srgbClr val="FFFFFF"/>
              </a:gs>
            </a:gsLst>
            <a:lin ang="5400000" scaled="1"/>
          </a:gradFill>
          <a:ln w="19050">
            <a:noFill/>
            <a:miter lim="800000"/>
            <a:headEnd/>
            <a:tailEnd/>
          </a:ln>
        </p:spPr>
        <p:txBody>
          <a:bodyPr rot="10800000" lIns="108000" tIns="108000" rIns="108000" bIns="72000"/>
          <a:lstStyle/>
          <a:p>
            <a:pPr marL="190500" indent="-190500">
              <a:spcBef>
                <a:spcPct val="40000"/>
              </a:spcBef>
              <a:buClr>
                <a:srgbClr val="0061B2"/>
              </a:buClr>
              <a:buFont typeface="Wingdings" pitchFamily="2" charset="2"/>
              <a:buChar char="§"/>
            </a:pPr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113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Банк - Дилер</a:t>
            </a:r>
            <a:endParaRPr lang="ru-RU" b="0" noProof="1" smtClean="0"/>
          </a:p>
        </p:txBody>
      </p:sp>
      <p:sp>
        <p:nvSpPr>
          <p:cNvPr id="91139" name="Rectangle 4"/>
          <p:cNvSpPr>
            <a:spLocks noChangeArrowheads="1"/>
          </p:cNvSpPr>
          <p:nvPr/>
        </p:nvSpPr>
        <p:spPr bwMode="gray">
          <a:xfrm>
            <a:off x="304800" y="827088"/>
            <a:ext cx="75803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Точки соприкосновения</a:t>
            </a:r>
            <a:endParaRPr lang="en-US" sz="2000" b="1">
              <a:solidFill>
                <a:srgbClr val="008000"/>
              </a:solidFill>
              <a:cs typeface="MS PGothic"/>
            </a:endParaRPr>
          </a:p>
        </p:txBody>
      </p:sp>
      <p:sp>
        <p:nvSpPr>
          <p:cNvPr id="91140" name="Text Box 18"/>
          <p:cNvSpPr txBox="1">
            <a:spLocks noChangeArrowheads="1"/>
          </p:cNvSpPr>
          <p:nvPr/>
        </p:nvSpPr>
        <p:spPr bwMode="auto">
          <a:xfrm>
            <a:off x="231775" y="1560513"/>
            <a:ext cx="8713788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533400" indent="-533400">
              <a:lnSpc>
                <a:spcPts val="2300"/>
              </a:lnSpc>
              <a:spcBef>
                <a:spcPts val="3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2000" b="1" dirty="0">
                <a:solidFill>
                  <a:srgbClr val="0070C0"/>
                </a:solidFill>
                <a:cs typeface="MS PGothic"/>
              </a:rPr>
              <a:t>Продажа</a:t>
            </a:r>
            <a:r>
              <a:rPr lang="ru-RU" sz="2000" dirty="0">
                <a:solidFill>
                  <a:srgbClr val="000000"/>
                </a:solidFill>
                <a:cs typeface="MS PGothic"/>
              </a:rPr>
              <a:t> (совместного) продукта</a:t>
            </a:r>
            <a:endParaRPr lang="en-US" sz="2000" dirty="0">
              <a:solidFill>
                <a:srgbClr val="000000"/>
              </a:solidFill>
              <a:cs typeface="MS PGothic"/>
            </a:endParaRPr>
          </a:p>
          <a:p>
            <a:pPr marL="533400" indent="-533400">
              <a:lnSpc>
                <a:spcPts val="2300"/>
              </a:lnSpc>
              <a:spcBef>
                <a:spcPts val="3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2000" b="1" dirty="0">
                <a:solidFill>
                  <a:srgbClr val="0070C0"/>
                </a:solidFill>
                <a:cs typeface="MS PGothic"/>
              </a:rPr>
              <a:t>Увеличение</a:t>
            </a:r>
            <a:r>
              <a:rPr lang="ru-RU" sz="2000" dirty="0">
                <a:solidFill>
                  <a:srgbClr val="000000"/>
                </a:solidFill>
                <a:cs typeface="MS PGothic"/>
              </a:rPr>
              <a:t> продаж на одного клиента (</a:t>
            </a:r>
            <a:r>
              <a:rPr lang="ru-RU" sz="2000" dirty="0" err="1">
                <a:solidFill>
                  <a:srgbClr val="000000"/>
                </a:solidFill>
                <a:cs typeface="MS PGothic"/>
              </a:rPr>
              <a:t>допоборудование</a:t>
            </a:r>
            <a:r>
              <a:rPr lang="ru-RU" sz="2000" dirty="0">
                <a:solidFill>
                  <a:srgbClr val="000000"/>
                </a:solidFill>
                <a:cs typeface="MS PGothic"/>
              </a:rPr>
              <a:t>, сервис)</a:t>
            </a:r>
          </a:p>
          <a:p>
            <a:pPr marL="533400" indent="-533400">
              <a:lnSpc>
                <a:spcPts val="2300"/>
              </a:lnSpc>
              <a:spcBef>
                <a:spcPts val="3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2000" b="1" dirty="0">
                <a:solidFill>
                  <a:srgbClr val="0070C0"/>
                </a:solidFill>
                <a:cs typeface="MS PGothic"/>
              </a:rPr>
              <a:t>Удержание</a:t>
            </a:r>
            <a:r>
              <a:rPr lang="ru-RU" sz="2000" dirty="0">
                <a:solidFill>
                  <a:srgbClr val="000000"/>
                </a:solidFill>
                <a:cs typeface="MS PGothic"/>
              </a:rPr>
              <a:t> клиента (повторные продажи, программы лояльности)</a:t>
            </a:r>
          </a:p>
          <a:p>
            <a:pPr marL="533400" indent="-533400">
              <a:lnSpc>
                <a:spcPts val="2300"/>
              </a:lnSpc>
              <a:spcBef>
                <a:spcPts val="3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2000" b="1" dirty="0">
                <a:solidFill>
                  <a:srgbClr val="0070C0"/>
                </a:solidFill>
                <a:cs typeface="MS PGothic"/>
              </a:rPr>
              <a:t>Продвижение</a:t>
            </a:r>
            <a:r>
              <a:rPr lang="ru-RU" sz="2000" dirty="0">
                <a:solidFill>
                  <a:srgbClr val="000000"/>
                </a:solidFill>
                <a:cs typeface="MS PGothic"/>
              </a:rPr>
              <a:t> продукта (стандарты, реклама, акции)</a:t>
            </a:r>
            <a:endParaRPr lang="en-US" sz="2000" dirty="0">
              <a:solidFill>
                <a:srgbClr val="000000"/>
              </a:solidFill>
              <a:cs typeface="MS PGothic"/>
            </a:endParaRPr>
          </a:p>
          <a:p>
            <a:pPr marL="533400" indent="-533400">
              <a:lnSpc>
                <a:spcPts val="2300"/>
              </a:lnSpc>
              <a:spcBef>
                <a:spcPts val="3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ru-RU" sz="2000" b="1" dirty="0">
                <a:solidFill>
                  <a:srgbClr val="0070C0"/>
                </a:solidFill>
                <a:cs typeface="MS PGothic"/>
              </a:rPr>
              <a:t>Создание </a:t>
            </a:r>
            <a:r>
              <a:rPr lang="ru-RU" sz="2000" dirty="0">
                <a:solidFill>
                  <a:srgbClr val="000000"/>
                </a:solidFill>
                <a:cs typeface="MS PGothic"/>
              </a:rPr>
              <a:t>продукта</a:t>
            </a:r>
          </a:p>
          <a:p>
            <a:pPr marL="533400" indent="-533400">
              <a:lnSpc>
                <a:spcPts val="2300"/>
              </a:lnSpc>
              <a:spcBef>
                <a:spcPts val="3000"/>
              </a:spcBef>
              <a:buFont typeface="Wingdings" pitchFamily="2" charset="2"/>
              <a:buNone/>
            </a:pPr>
            <a:endParaRPr lang="ru-RU" sz="2000" dirty="0">
              <a:solidFill>
                <a:srgbClr val="808080"/>
              </a:solidFill>
              <a:cs typeface="MS PGothic"/>
            </a:endParaRPr>
          </a:p>
          <a:p>
            <a:pPr marL="533400" indent="-533400">
              <a:lnSpc>
                <a:spcPts val="2300"/>
              </a:lnSpc>
              <a:spcBef>
                <a:spcPts val="3000"/>
              </a:spcBef>
              <a:buFont typeface="Wingdings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cs typeface="MS PGothic"/>
              </a:rPr>
              <a:t>Кредитные линии для ДЦ (</a:t>
            </a:r>
            <a:r>
              <a:rPr lang="en-US" sz="2000" dirty="0">
                <a:solidFill>
                  <a:srgbClr val="000000"/>
                </a:solidFill>
                <a:cs typeface="MS PGothic"/>
              </a:rPr>
              <a:t>corporate finance)</a:t>
            </a:r>
            <a:endParaRPr lang="ru-RU" sz="2000" dirty="0">
              <a:solidFill>
                <a:srgbClr val="000000"/>
              </a:solidFill>
              <a:cs typeface="MS PGothic"/>
            </a:endParaRPr>
          </a:p>
        </p:txBody>
      </p:sp>
      <p:pic>
        <p:nvPicPr>
          <p:cNvPr id="91141" name="Picture 19" descr="image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3"/>
          <p:cNvSpPr>
            <a:spLocks noChangeArrowheads="1"/>
          </p:cNvSpPr>
          <p:nvPr/>
        </p:nvSpPr>
        <p:spPr bwMode="gray">
          <a:xfrm>
            <a:off x="0" y="3690938"/>
            <a:ext cx="9144000" cy="129698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0000" tIns="90000" rIns="72000" bIns="90000" anchor="ctr"/>
          <a:lstStyle/>
          <a:p>
            <a:pPr algn="ctr" eaLnBrk="0" hangingPunct="0"/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3186" name="Rectangle 4"/>
          <p:cNvSpPr>
            <a:spLocks noChangeArrowheads="1"/>
          </p:cNvSpPr>
          <p:nvPr/>
        </p:nvSpPr>
        <p:spPr bwMode="gray">
          <a:xfrm flipV="1">
            <a:off x="0" y="3311525"/>
            <a:ext cx="9144000" cy="390525"/>
          </a:xfrm>
          <a:prstGeom prst="rect">
            <a:avLst/>
          </a:prstGeom>
          <a:gradFill rotWithShape="1">
            <a:gsLst>
              <a:gs pos="0">
                <a:srgbClr val="DBDBDB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wrap="none" lIns="90000" tIns="90000" rIns="72000" bIns="90000" anchor="ctr"/>
          <a:lstStyle/>
          <a:p>
            <a:pPr algn="ctr" eaLnBrk="0" hangingPunct="0"/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3187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Качество взаимодействия</a:t>
            </a:r>
            <a:endParaRPr lang="ru-RU" noProof="1" smtClean="0"/>
          </a:p>
        </p:txBody>
      </p:sp>
      <p:sp>
        <p:nvSpPr>
          <p:cNvPr id="437254" name="Freeform 6"/>
          <p:cNvSpPr>
            <a:spLocks noEditPoints="1"/>
          </p:cNvSpPr>
          <p:nvPr/>
        </p:nvSpPr>
        <p:spPr bwMode="gray">
          <a:xfrm>
            <a:off x="1123950" y="3043238"/>
            <a:ext cx="7218363" cy="1938337"/>
          </a:xfrm>
          <a:custGeom>
            <a:avLst/>
            <a:gdLst/>
            <a:ahLst/>
            <a:cxnLst>
              <a:cxn ang="0">
                <a:pos x="682" y="0"/>
              </a:cxn>
              <a:cxn ang="0">
                <a:pos x="0" y="183"/>
              </a:cxn>
              <a:cxn ang="0">
                <a:pos x="682" y="366"/>
              </a:cxn>
              <a:cxn ang="0">
                <a:pos x="1364" y="183"/>
              </a:cxn>
              <a:cxn ang="0">
                <a:pos x="682" y="0"/>
              </a:cxn>
              <a:cxn ang="0">
                <a:pos x="682" y="310"/>
              </a:cxn>
              <a:cxn ang="0">
                <a:pos x="50" y="173"/>
              </a:cxn>
              <a:cxn ang="0">
                <a:pos x="682" y="20"/>
              </a:cxn>
              <a:cxn ang="0">
                <a:pos x="1313" y="173"/>
              </a:cxn>
              <a:cxn ang="0">
                <a:pos x="682" y="310"/>
              </a:cxn>
            </a:cxnLst>
            <a:rect l="0" t="0" r="r" b="b"/>
            <a:pathLst>
              <a:path w="1364" h="366">
                <a:moveTo>
                  <a:pt x="682" y="0"/>
                </a:moveTo>
                <a:cubicBezTo>
                  <a:pt x="305" y="0"/>
                  <a:pt x="0" y="82"/>
                  <a:pt x="0" y="183"/>
                </a:cubicBezTo>
                <a:cubicBezTo>
                  <a:pt x="0" y="284"/>
                  <a:pt x="305" y="366"/>
                  <a:pt x="682" y="366"/>
                </a:cubicBezTo>
                <a:cubicBezTo>
                  <a:pt x="1058" y="366"/>
                  <a:pt x="1364" y="284"/>
                  <a:pt x="1364" y="183"/>
                </a:cubicBezTo>
                <a:cubicBezTo>
                  <a:pt x="1364" y="82"/>
                  <a:pt x="1058" y="0"/>
                  <a:pt x="682" y="0"/>
                </a:cubicBezTo>
                <a:close/>
                <a:moveTo>
                  <a:pt x="682" y="310"/>
                </a:moveTo>
                <a:cubicBezTo>
                  <a:pt x="333" y="310"/>
                  <a:pt x="50" y="249"/>
                  <a:pt x="50" y="173"/>
                </a:cubicBezTo>
                <a:cubicBezTo>
                  <a:pt x="50" y="97"/>
                  <a:pt x="333" y="20"/>
                  <a:pt x="682" y="20"/>
                </a:cubicBezTo>
                <a:cubicBezTo>
                  <a:pt x="1031" y="20"/>
                  <a:pt x="1313" y="97"/>
                  <a:pt x="1313" y="173"/>
                </a:cubicBezTo>
                <a:cubicBezTo>
                  <a:pt x="1313" y="249"/>
                  <a:pt x="1031" y="310"/>
                  <a:pt x="682" y="310"/>
                </a:cubicBezTo>
                <a:close/>
              </a:path>
            </a:pathLst>
          </a:custGeom>
          <a:gradFill rotWithShape="1">
            <a:gsLst>
              <a:gs pos="0">
                <a:srgbClr val="B2B2B2">
                  <a:gamma/>
                  <a:tint val="22353"/>
                  <a:invGamma/>
                </a:srgbClr>
              </a:gs>
              <a:gs pos="100000">
                <a:srgbClr val="B2B2B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7255" name="Freeform 7"/>
          <p:cNvSpPr>
            <a:spLocks noEditPoints="1"/>
          </p:cNvSpPr>
          <p:nvPr/>
        </p:nvSpPr>
        <p:spPr bwMode="gray">
          <a:xfrm>
            <a:off x="1722438" y="3222625"/>
            <a:ext cx="6021387" cy="1335088"/>
          </a:xfrm>
          <a:custGeom>
            <a:avLst/>
            <a:gdLst/>
            <a:ahLst/>
            <a:cxnLst>
              <a:cxn ang="0">
                <a:pos x="569" y="0"/>
              </a:cxn>
              <a:cxn ang="0">
                <a:pos x="0" y="133"/>
              </a:cxn>
              <a:cxn ang="0">
                <a:pos x="569" y="252"/>
              </a:cxn>
              <a:cxn ang="0">
                <a:pos x="1138" y="133"/>
              </a:cxn>
              <a:cxn ang="0">
                <a:pos x="569" y="0"/>
              </a:cxn>
              <a:cxn ang="0">
                <a:pos x="569" y="231"/>
              </a:cxn>
              <a:cxn ang="0">
                <a:pos x="28" y="127"/>
              </a:cxn>
              <a:cxn ang="0">
                <a:pos x="569" y="11"/>
              </a:cxn>
              <a:cxn ang="0">
                <a:pos x="1110" y="127"/>
              </a:cxn>
              <a:cxn ang="0">
                <a:pos x="569" y="231"/>
              </a:cxn>
            </a:cxnLst>
            <a:rect l="0" t="0" r="r" b="b"/>
            <a:pathLst>
              <a:path w="1138" h="252">
                <a:moveTo>
                  <a:pt x="569" y="0"/>
                </a:moveTo>
                <a:cubicBezTo>
                  <a:pt x="254" y="0"/>
                  <a:pt x="0" y="67"/>
                  <a:pt x="0" y="133"/>
                </a:cubicBezTo>
                <a:cubicBezTo>
                  <a:pt x="0" y="199"/>
                  <a:pt x="254" y="252"/>
                  <a:pt x="569" y="252"/>
                </a:cubicBezTo>
                <a:cubicBezTo>
                  <a:pt x="883" y="252"/>
                  <a:pt x="1138" y="199"/>
                  <a:pt x="1138" y="133"/>
                </a:cubicBezTo>
                <a:cubicBezTo>
                  <a:pt x="1138" y="67"/>
                  <a:pt x="883" y="0"/>
                  <a:pt x="569" y="0"/>
                </a:cubicBezTo>
                <a:close/>
                <a:moveTo>
                  <a:pt x="569" y="231"/>
                </a:moveTo>
                <a:cubicBezTo>
                  <a:pt x="270" y="231"/>
                  <a:pt x="28" y="184"/>
                  <a:pt x="28" y="127"/>
                </a:cubicBezTo>
                <a:cubicBezTo>
                  <a:pt x="28" y="69"/>
                  <a:pt x="270" y="11"/>
                  <a:pt x="569" y="11"/>
                </a:cubicBezTo>
                <a:cubicBezTo>
                  <a:pt x="868" y="11"/>
                  <a:pt x="1110" y="69"/>
                  <a:pt x="1110" y="127"/>
                </a:cubicBezTo>
                <a:cubicBezTo>
                  <a:pt x="1110" y="184"/>
                  <a:pt x="868" y="231"/>
                  <a:pt x="569" y="231"/>
                </a:cubicBezTo>
                <a:close/>
              </a:path>
            </a:pathLst>
          </a:custGeom>
          <a:gradFill rotWithShape="1">
            <a:gsLst>
              <a:gs pos="0">
                <a:srgbClr val="B2B2B2">
                  <a:gamma/>
                  <a:tint val="50588"/>
                  <a:invGamma/>
                </a:srgbClr>
              </a:gs>
              <a:gs pos="100000">
                <a:srgbClr val="B2B2B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gray">
          <a:xfrm>
            <a:off x="6640513" y="4972050"/>
            <a:ext cx="22494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FFFFFF"/>
            </a:outerShdw>
          </a:effectLst>
        </p:spPr>
        <p:txBody>
          <a:bodyPr wrap="none" lIns="90000" tIns="90000" rIns="72000" bIns="90000">
            <a:spAutoFit/>
          </a:bodyPr>
          <a:lstStyle/>
          <a:p>
            <a:pPr marL="177800" indent="-177800" algn="ctr" defTabSz="801688">
              <a:spcBef>
                <a:spcPct val="20000"/>
              </a:spcBef>
              <a:defRPr/>
            </a:pPr>
            <a:r>
              <a:rPr lang="ru-RU" sz="1800" b="1">
                <a:solidFill>
                  <a:srgbClr val="4D4D4D"/>
                </a:solidFill>
              </a:rPr>
              <a:t>Допоборудование</a:t>
            </a:r>
            <a:endParaRPr lang="ru-RU" sz="1800" b="1" noProof="1">
              <a:solidFill>
                <a:srgbClr val="4D4D4D"/>
              </a:solidFill>
            </a:endParaRPr>
          </a:p>
        </p:txBody>
      </p:sp>
      <p:sp>
        <p:nvSpPr>
          <p:cNvPr id="437257" name="Text Box 9"/>
          <p:cNvSpPr txBox="1">
            <a:spLocks noChangeArrowheads="1"/>
          </p:cNvSpPr>
          <p:nvPr/>
        </p:nvSpPr>
        <p:spPr bwMode="gray">
          <a:xfrm>
            <a:off x="395288" y="4972050"/>
            <a:ext cx="2500312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FFFFFF"/>
            </a:outerShdw>
          </a:effectLst>
        </p:spPr>
        <p:txBody>
          <a:bodyPr wrap="none" lIns="90000" tIns="90000" rIns="72000" bIns="90000">
            <a:spAutoFit/>
          </a:bodyPr>
          <a:lstStyle/>
          <a:p>
            <a:pPr marL="177800" indent="-177800" algn="ctr" defTabSz="801688">
              <a:lnSpc>
                <a:spcPts val="1800"/>
              </a:lnSpc>
              <a:spcBef>
                <a:spcPts val="400"/>
              </a:spcBef>
              <a:defRPr/>
            </a:pPr>
            <a:r>
              <a:rPr lang="ru-RU" sz="1800" b="1">
                <a:solidFill>
                  <a:srgbClr val="4D4D4D"/>
                </a:solidFill>
              </a:rPr>
              <a:t>Максимизация</a:t>
            </a:r>
          </a:p>
          <a:p>
            <a:pPr marL="177800" indent="-177800" algn="ctr" defTabSz="801688">
              <a:lnSpc>
                <a:spcPts val="1800"/>
              </a:lnSpc>
              <a:spcBef>
                <a:spcPts val="400"/>
              </a:spcBef>
              <a:defRPr/>
            </a:pPr>
            <a:r>
              <a:rPr lang="ru-RU" sz="1800" b="1">
                <a:solidFill>
                  <a:srgbClr val="4D4D4D"/>
                </a:solidFill>
              </a:rPr>
              <a:t>продаж на 1 клиента</a:t>
            </a:r>
            <a:endParaRPr lang="ru-RU" sz="1800" b="1" noProof="1">
              <a:solidFill>
                <a:srgbClr val="4D4D4D"/>
              </a:solidFill>
            </a:endParaRPr>
          </a:p>
        </p:txBody>
      </p:sp>
      <p:pic>
        <p:nvPicPr>
          <p:cNvPr id="93192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3286125" y="5095875"/>
            <a:ext cx="28051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3" name="Picture 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4017963" y="3275013"/>
            <a:ext cx="13620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94" name="Oval 13"/>
          <p:cNvSpPr>
            <a:spLocks noChangeArrowheads="1"/>
          </p:cNvSpPr>
          <p:nvPr/>
        </p:nvSpPr>
        <p:spPr bwMode="gray">
          <a:xfrm>
            <a:off x="3613150" y="3252788"/>
            <a:ext cx="2159000" cy="2157412"/>
          </a:xfrm>
          <a:prstGeom prst="ellipse">
            <a:avLst/>
          </a:prstGeom>
          <a:gradFill rotWithShape="1">
            <a:gsLst>
              <a:gs pos="0">
                <a:srgbClr val="F1F1F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437262" name="Freeform 14"/>
          <p:cNvSpPr>
            <a:spLocks/>
          </p:cNvSpPr>
          <p:nvPr/>
        </p:nvSpPr>
        <p:spPr bwMode="gray">
          <a:xfrm>
            <a:off x="3613150" y="3902075"/>
            <a:ext cx="2159000" cy="1508125"/>
          </a:xfrm>
          <a:custGeom>
            <a:avLst/>
            <a:gdLst/>
            <a:ahLst/>
            <a:cxnLst>
              <a:cxn ang="0">
                <a:pos x="975" y="1"/>
              </a:cxn>
              <a:cxn ang="0">
                <a:pos x="975" y="5"/>
              </a:cxn>
              <a:cxn ang="0">
                <a:pos x="508" y="88"/>
              </a:cxn>
              <a:cxn ang="0">
                <a:pos x="41" y="5"/>
              </a:cxn>
              <a:cxn ang="0">
                <a:pos x="42" y="0"/>
              </a:cxn>
              <a:cxn ang="0">
                <a:pos x="0" y="202"/>
              </a:cxn>
              <a:cxn ang="0">
                <a:pos x="508" y="709"/>
              </a:cxn>
              <a:cxn ang="0">
                <a:pos x="1016" y="202"/>
              </a:cxn>
              <a:cxn ang="0">
                <a:pos x="975" y="1"/>
              </a:cxn>
            </a:cxnLst>
            <a:rect l="0" t="0" r="r" b="b"/>
            <a:pathLst>
              <a:path w="1016" h="709">
                <a:moveTo>
                  <a:pt x="975" y="1"/>
                </a:moveTo>
                <a:cubicBezTo>
                  <a:pt x="975" y="2"/>
                  <a:pt x="975" y="4"/>
                  <a:pt x="975" y="5"/>
                </a:cubicBezTo>
                <a:cubicBezTo>
                  <a:pt x="975" y="51"/>
                  <a:pt x="766" y="88"/>
                  <a:pt x="508" y="88"/>
                </a:cubicBezTo>
                <a:cubicBezTo>
                  <a:pt x="250" y="88"/>
                  <a:pt x="41" y="51"/>
                  <a:pt x="41" y="5"/>
                </a:cubicBezTo>
                <a:cubicBezTo>
                  <a:pt x="41" y="4"/>
                  <a:pt x="41" y="2"/>
                  <a:pt x="42" y="0"/>
                </a:cubicBezTo>
                <a:cubicBezTo>
                  <a:pt x="15" y="62"/>
                  <a:pt x="0" y="130"/>
                  <a:pt x="0" y="202"/>
                </a:cubicBezTo>
                <a:cubicBezTo>
                  <a:pt x="0" y="482"/>
                  <a:pt x="228" y="709"/>
                  <a:pt x="508" y="709"/>
                </a:cubicBezTo>
                <a:cubicBezTo>
                  <a:pt x="789" y="709"/>
                  <a:pt x="1016" y="482"/>
                  <a:pt x="1016" y="202"/>
                </a:cubicBezTo>
                <a:cubicBezTo>
                  <a:pt x="1016" y="130"/>
                  <a:pt x="1001" y="62"/>
                  <a:pt x="975" y="1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431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7263" name="Freeform 15"/>
          <p:cNvSpPr>
            <a:spLocks/>
          </p:cNvSpPr>
          <p:nvPr/>
        </p:nvSpPr>
        <p:spPr bwMode="gray">
          <a:xfrm>
            <a:off x="3700463" y="3743325"/>
            <a:ext cx="1984375" cy="350838"/>
          </a:xfrm>
          <a:custGeom>
            <a:avLst/>
            <a:gdLst/>
            <a:ahLst/>
            <a:cxnLst>
              <a:cxn ang="0">
                <a:pos x="467" y="165"/>
              </a:cxn>
              <a:cxn ang="0">
                <a:pos x="934" y="82"/>
              </a:cxn>
              <a:cxn ang="0">
                <a:pos x="934" y="78"/>
              </a:cxn>
              <a:cxn ang="0">
                <a:pos x="932" y="74"/>
              </a:cxn>
              <a:cxn ang="0">
                <a:pos x="467" y="0"/>
              </a:cxn>
              <a:cxn ang="0">
                <a:pos x="2" y="75"/>
              </a:cxn>
              <a:cxn ang="0">
                <a:pos x="1" y="77"/>
              </a:cxn>
              <a:cxn ang="0">
                <a:pos x="0" y="82"/>
              </a:cxn>
              <a:cxn ang="0">
                <a:pos x="467" y="165"/>
              </a:cxn>
            </a:cxnLst>
            <a:rect l="0" t="0" r="r" b="b"/>
            <a:pathLst>
              <a:path w="934" h="165">
                <a:moveTo>
                  <a:pt x="467" y="165"/>
                </a:moveTo>
                <a:cubicBezTo>
                  <a:pt x="725" y="165"/>
                  <a:pt x="934" y="128"/>
                  <a:pt x="934" y="82"/>
                </a:cubicBezTo>
                <a:cubicBezTo>
                  <a:pt x="934" y="81"/>
                  <a:pt x="934" y="79"/>
                  <a:pt x="934" y="78"/>
                </a:cubicBezTo>
                <a:cubicBezTo>
                  <a:pt x="933" y="77"/>
                  <a:pt x="933" y="75"/>
                  <a:pt x="932" y="74"/>
                </a:cubicBezTo>
                <a:cubicBezTo>
                  <a:pt x="908" y="32"/>
                  <a:pt x="709" y="0"/>
                  <a:pt x="467" y="0"/>
                </a:cubicBezTo>
                <a:cubicBezTo>
                  <a:pt x="224" y="0"/>
                  <a:pt x="25" y="33"/>
                  <a:pt x="2" y="75"/>
                </a:cubicBezTo>
                <a:cubicBezTo>
                  <a:pt x="2" y="76"/>
                  <a:pt x="1" y="76"/>
                  <a:pt x="1" y="77"/>
                </a:cubicBezTo>
                <a:cubicBezTo>
                  <a:pt x="0" y="79"/>
                  <a:pt x="0" y="81"/>
                  <a:pt x="0" y="82"/>
                </a:cubicBezTo>
                <a:cubicBezTo>
                  <a:pt x="0" y="128"/>
                  <a:pt x="209" y="165"/>
                  <a:pt x="467" y="165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197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4035425" y="3278188"/>
            <a:ext cx="13144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7267" name="Text Box 19"/>
          <p:cNvSpPr txBox="1">
            <a:spLocks noChangeArrowheads="1"/>
          </p:cNvSpPr>
          <p:nvPr/>
        </p:nvSpPr>
        <p:spPr bwMode="gray">
          <a:xfrm>
            <a:off x="3749675" y="5500688"/>
            <a:ext cx="186055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lIns="90000" tIns="90000" rIns="72000" bIns="90000">
            <a:spAutoFit/>
          </a:bodyPr>
          <a:lstStyle/>
          <a:p>
            <a:pPr marL="177800" indent="-177800" algn="ctr" defTabSz="801688">
              <a:lnSpc>
                <a:spcPts val="2200"/>
              </a:lnSpc>
              <a:spcBef>
                <a:spcPts val="500"/>
              </a:spcBef>
              <a:defRPr/>
            </a:pPr>
            <a:r>
              <a:rPr lang="ru-RU" sz="2200" b="1">
                <a:solidFill>
                  <a:srgbClr val="4D4D4D"/>
                </a:solidFill>
              </a:rPr>
              <a:t>Продажа</a:t>
            </a:r>
          </a:p>
          <a:p>
            <a:pPr marL="177800" indent="-177800" algn="ctr" defTabSz="801688">
              <a:lnSpc>
                <a:spcPts val="2200"/>
              </a:lnSpc>
              <a:spcBef>
                <a:spcPts val="500"/>
              </a:spcBef>
              <a:defRPr/>
            </a:pPr>
            <a:r>
              <a:rPr lang="ru-RU" sz="2200" b="1">
                <a:solidFill>
                  <a:srgbClr val="4D4D4D"/>
                </a:solidFill>
              </a:rPr>
              <a:t>автомобиля</a:t>
            </a:r>
            <a:endParaRPr lang="ru-RU" sz="2200" b="1" noProof="1">
              <a:solidFill>
                <a:srgbClr val="4D4D4D"/>
              </a:solidFill>
            </a:endParaRPr>
          </a:p>
        </p:txBody>
      </p:sp>
      <p:pic>
        <p:nvPicPr>
          <p:cNvPr id="93199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447675" y="4619625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200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1074738" y="3070225"/>
            <a:ext cx="116205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01" name="Oval 23"/>
          <p:cNvSpPr>
            <a:spLocks noChangeArrowheads="1"/>
          </p:cNvSpPr>
          <p:nvPr/>
        </p:nvSpPr>
        <p:spPr bwMode="gray">
          <a:xfrm>
            <a:off x="744538" y="3041650"/>
            <a:ext cx="1827212" cy="1825625"/>
          </a:xfrm>
          <a:prstGeom prst="ellipse">
            <a:avLst/>
          </a:prstGeom>
          <a:gradFill rotWithShape="1">
            <a:gsLst>
              <a:gs pos="0">
                <a:srgbClr val="F1F1F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437272" name="Freeform 24"/>
          <p:cNvSpPr>
            <a:spLocks/>
          </p:cNvSpPr>
          <p:nvPr/>
        </p:nvSpPr>
        <p:spPr bwMode="gray">
          <a:xfrm>
            <a:off x="820738" y="4322763"/>
            <a:ext cx="1673225" cy="544512"/>
          </a:xfrm>
          <a:custGeom>
            <a:avLst/>
            <a:gdLst/>
            <a:ahLst/>
            <a:cxnLst>
              <a:cxn ang="0">
                <a:pos x="465" y="74"/>
              </a:cxn>
              <a:cxn ang="0">
                <a:pos x="0" y="0"/>
              </a:cxn>
              <a:cxn ang="0">
                <a:pos x="465" y="303"/>
              </a:cxn>
              <a:cxn ang="0">
                <a:pos x="930" y="0"/>
              </a:cxn>
              <a:cxn ang="0">
                <a:pos x="465" y="74"/>
              </a:cxn>
            </a:cxnLst>
            <a:rect l="0" t="0" r="r" b="b"/>
            <a:pathLst>
              <a:path w="930" h="303">
                <a:moveTo>
                  <a:pt x="465" y="74"/>
                </a:moveTo>
                <a:cubicBezTo>
                  <a:pt x="224" y="74"/>
                  <a:pt x="25" y="41"/>
                  <a:pt x="0" y="0"/>
                </a:cubicBezTo>
                <a:cubicBezTo>
                  <a:pt x="79" y="178"/>
                  <a:pt x="258" y="303"/>
                  <a:pt x="465" y="303"/>
                </a:cubicBezTo>
                <a:cubicBezTo>
                  <a:pt x="673" y="303"/>
                  <a:pt x="851" y="179"/>
                  <a:pt x="930" y="0"/>
                </a:cubicBezTo>
                <a:cubicBezTo>
                  <a:pt x="904" y="42"/>
                  <a:pt x="706" y="74"/>
                  <a:pt x="465" y="74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431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03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1103313" y="3071813"/>
            <a:ext cx="1114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7274" name="Freeform 26"/>
          <p:cNvSpPr>
            <a:spLocks/>
          </p:cNvSpPr>
          <p:nvPr/>
        </p:nvSpPr>
        <p:spPr bwMode="gray">
          <a:xfrm>
            <a:off x="815975" y="4164013"/>
            <a:ext cx="1684338" cy="295275"/>
          </a:xfrm>
          <a:custGeom>
            <a:avLst/>
            <a:gdLst/>
            <a:ahLst/>
            <a:cxnLst>
              <a:cxn ang="0">
                <a:pos x="935" y="82"/>
              </a:cxn>
              <a:cxn ang="0">
                <a:pos x="467" y="0"/>
              </a:cxn>
              <a:cxn ang="0">
                <a:pos x="0" y="82"/>
              </a:cxn>
              <a:cxn ang="0">
                <a:pos x="1" y="87"/>
              </a:cxn>
              <a:cxn ang="0">
                <a:pos x="2" y="91"/>
              </a:cxn>
              <a:cxn ang="0">
                <a:pos x="467" y="165"/>
              </a:cxn>
              <a:cxn ang="0">
                <a:pos x="932" y="91"/>
              </a:cxn>
              <a:cxn ang="0">
                <a:pos x="934" y="86"/>
              </a:cxn>
              <a:cxn ang="0">
                <a:pos x="935" y="82"/>
              </a:cxn>
            </a:cxnLst>
            <a:rect l="0" t="0" r="r" b="b"/>
            <a:pathLst>
              <a:path w="935" h="165">
                <a:moveTo>
                  <a:pt x="935" y="82"/>
                </a:moveTo>
                <a:cubicBezTo>
                  <a:pt x="935" y="37"/>
                  <a:pt x="726" y="0"/>
                  <a:pt x="467" y="0"/>
                </a:cubicBezTo>
                <a:cubicBezTo>
                  <a:pt x="209" y="0"/>
                  <a:pt x="0" y="37"/>
                  <a:pt x="0" y="82"/>
                </a:cubicBezTo>
                <a:cubicBezTo>
                  <a:pt x="0" y="84"/>
                  <a:pt x="0" y="85"/>
                  <a:pt x="1" y="87"/>
                </a:cubicBezTo>
                <a:cubicBezTo>
                  <a:pt x="1" y="88"/>
                  <a:pt x="2" y="89"/>
                  <a:pt x="2" y="91"/>
                </a:cubicBezTo>
                <a:cubicBezTo>
                  <a:pt x="27" y="132"/>
                  <a:pt x="226" y="165"/>
                  <a:pt x="467" y="165"/>
                </a:cubicBezTo>
                <a:cubicBezTo>
                  <a:pt x="708" y="165"/>
                  <a:pt x="906" y="133"/>
                  <a:pt x="932" y="91"/>
                </a:cubicBezTo>
                <a:cubicBezTo>
                  <a:pt x="933" y="90"/>
                  <a:pt x="934" y="88"/>
                  <a:pt x="934" y="86"/>
                </a:cubicBezTo>
                <a:cubicBezTo>
                  <a:pt x="935" y="85"/>
                  <a:pt x="935" y="84"/>
                  <a:pt x="935" y="82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05" name="Picture 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6562725" y="4619625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06" name="Oval 31"/>
          <p:cNvSpPr>
            <a:spLocks noChangeArrowheads="1"/>
          </p:cNvSpPr>
          <p:nvPr/>
        </p:nvSpPr>
        <p:spPr bwMode="gray">
          <a:xfrm>
            <a:off x="6826250" y="3032125"/>
            <a:ext cx="1835150" cy="1833563"/>
          </a:xfrm>
          <a:prstGeom prst="ellipse">
            <a:avLst/>
          </a:prstGeom>
          <a:gradFill rotWithShape="1">
            <a:gsLst>
              <a:gs pos="0">
                <a:srgbClr val="F1F1F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437280" name="Freeform 32"/>
          <p:cNvSpPr>
            <a:spLocks/>
          </p:cNvSpPr>
          <p:nvPr/>
        </p:nvSpPr>
        <p:spPr bwMode="gray">
          <a:xfrm>
            <a:off x="6826250" y="3948113"/>
            <a:ext cx="1835150" cy="917575"/>
          </a:xfrm>
          <a:custGeom>
            <a:avLst/>
            <a:gdLst/>
            <a:ahLst/>
            <a:cxnLst>
              <a:cxn ang="0">
                <a:pos x="1015" y="8"/>
              </a:cxn>
              <a:cxn ang="0">
                <a:pos x="1014" y="10"/>
              </a:cxn>
              <a:cxn ang="0">
                <a:pos x="508" y="113"/>
              </a:cxn>
              <a:cxn ang="0">
                <a:pos x="2" y="10"/>
              </a:cxn>
              <a:cxn ang="0">
                <a:pos x="1" y="8"/>
              </a:cxn>
              <a:cxn ang="0">
                <a:pos x="0" y="0"/>
              </a:cxn>
              <a:cxn ang="0">
                <a:pos x="508" y="508"/>
              </a:cxn>
              <a:cxn ang="0">
                <a:pos x="1016" y="1"/>
              </a:cxn>
              <a:cxn ang="0">
                <a:pos x="1015" y="8"/>
              </a:cxn>
            </a:cxnLst>
            <a:rect l="0" t="0" r="r" b="b"/>
            <a:pathLst>
              <a:path w="1016" h="508">
                <a:moveTo>
                  <a:pt x="1015" y="8"/>
                </a:moveTo>
                <a:cubicBezTo>
                  <a:pt x="1014" y="9"/>
                  <a:pt x="1014" y="9"/>
                  <a:pt x="1014" y="10"/>
                </a:cubicBezTo>
                <a:cubicBezTo>
                  <a:pt x="992" y="68"/>
                  <a:pt x="774" y="113"/>
                  <a:pt x="508" y="113"/>
                </a:cubicBezTo>
                <a:cubicBezTo>
                  <a:pt x="242" y="113"/>
                  <a:pt x="24" y="68"/>
                  <a:pt x="2" y="10"/>
                </a:cubicBezTo>
                <a:cubicBezTo>
                  <a:pt x="2" y="9"/>
                  <a:pt x="2" y="9"/>
                  <a:pt x="1" y="8"/>
                </a:cubicBezTo>
                <a:cubicBezTo>
                  <a:pt x="1" y="6"/>
                  <a:pt x="0" y="3"/>
                  <a:pt x="0" y="0"/>
                </a:cubicBezTo>
                <a:cubicBezTo>
                  <a:pt x="0" y="281"/>
                  <a:pt x="228" y="508"/>
                  <a:pt x="508" y="508"/>
                </a:cubicBezTo>
                <a:cubicBezTo>
                  <a:pt x="788" y="508"/>
                  <a:pt x="1015" y="281"/>
                  <a:pt x="1016" y="1"/>
                </a:cubicBezTo>
                <a:cubicBezTo>
                  <a:pt x="1016" y="4"/>
                  <a:pt x="1015" y="6"/>
                  <a:pt x="1015" y="8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431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08" name="Picture 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gray">
          <a:xfrm>
            <a:off x="7185025" y="3062288"/>
            <a:ext cx="1117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7282" name="Freeform 34"/>
          <p:cNvSpPr>
            <a:spLocks/>
          </p:cNvSpPr>
          <p:nvPr/>
        </p:nvSpPr>
        <p:spPr bwMode="gray">
          <a:xfrm>
            <a:off x="6826250" y="3749675"/>
            <a:ext cx="1835150" cy="406400"/>
          </a:xfrm>
          <a:custGeom>
            <a:avLst/>
            <a:gdLst/>
            <a:ahLst/>
            <a:cxnLst>
              <a:cxn ang="0">
                <a:pos x="2" y="122"/>
              </a:cxn>
              <a:cxn ang="0">
                <a:pos x="508" y="225"/>
              </a:cxn>
              <a:cxn ang="0">
                <a:pos x="1014" y="122"/>
              </a:cxn>
              <a:cxn ang="0">
                <a:pos x="1015" y="120"/>
              </a:cxn>
              <a:cxn ang="0">
                <a:pos x="1016" y="113"/>
              </a:cxn>
              <a:cxn ang="0">
                <a:pos x="1016" y="112"/>
              </a:cxn>
              <a:cxn ang="0">
                <a:pos x="1016" y="111"/>
              </a:cxn>
              <a:cxn ang="0">
                <a:pos x="508" y="0"/>
              </a:cxn>
              <a:cxn ang="0">
                <a:pos x="0" y="112"/>
              </a:cxn>
              <a:cxn ang="0">
                <a:pos x="0" y="112"/>
              </a:cxn>
              <a:cxn ang="0">
                <a:pos x="1" y="120"/>
              </a:cxn>
              <a:cxn ang="0">
                <a:pos x="2" y="122"/>
              </a:cxn>
            </a:cxnLst>
            <a:rect l="0" t="0" r="r" b="b"/>
            <a:pathLst>
              <a:path w="1016" h="225">
                <a:moveTo>
                  <a:pt x="2" y="122"/>
                </a:moveTo>
                <a:cubicBezTo>
                  <a:pt x="24" y="180"/>
                  <a:pt x="242" y="225"/>
                  <a:pt x="508" y="225"/>
                </a:cubicBezTo>
                <a:cubicBezTo>
                  <a:pt x="774" y="225"/>
                  <a:pt x="992" y="180"/>
                  <a:pt x="1014" y="122"/>
                </a:cubicBezTo>
                <a:cubicBezTo>
                  <a:pt x="1014" y="121"/>
                  <a:pt x="1014" y="121"/>
                  <a:pt x="1015" y="120"/>
                </a:cubicBezTo>
                <a:cubicBezTo>
                  <a:pt x="1015" y="118"/>
                  <a:pt x="1016" y="116"/>
                  <a:pt x="1016" y="113"/>
                </a:cubicBezTo>
                <a:cubicBezTo>
                  <a:pt x="1016" y="113"/>
                  <a:pt x="1016" y="113"/>
                  <a:pt x="1016" y="112"/>
                </a:cubicBezTo>
                <a:cubicBezTo>
                  <a:pt x="1016" y="112"/>
                  <a:pt x="1016" y="111"/>
                  <a:pt x="1016" y="111"/>
                </a:cubicBezTo>
                <a:cubicBezTo>
                  <a:pt x="1013" y="49"/>
                  <a:pt x="786" y="0"/>
                  <a:pt x="508" y="0"/>
                </a:cubicBezTo>
                <a:cubicBezTo>
                  <a:pt x="228" y="0"/>
                  <a:pt x="0" y="50"/>
                  <a:pt x="0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5"/>
                  <a:pt x="1" y="118"/>
                  <a:pt x="1" y="120"/>
                </a:cubicBezTo>
                <a:cubicBezTo>
                  <a:pt x="2" y="121"/>
                  <a:pt x="2" y="121"/>
                  <a:pt x="2" y="122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10" name="Picture 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2800350" y="3198813"/>
            <a:ext cx="1476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11" name="Oval 39"/>
          <p:cNvSpPr>
            <a:spLocks noChangeArrowheads="1"/>
          </p:cNvSpPr>
          <p:nvPr/>
        </p:nvSpPr>
        <p:spPr bwMode="gray">
          <a:xfrm>
            <a:off x="3009900" y="2297113"/>
            <a:ext cx="1035050" cy="1033462"/>
          </a:xfrm>
          <a:prstGeom prst="ellipse">
            <a:avLst/>
          </a:prstGeom>
          <a:gradFill rotWithShape="1">
            <a:gsLst>
              <a:gs pos="0">
                <a:srgbClr val="F1F1F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437288" name="Freeform 40"/>
          <p:cNvSpPr>
            <a:spLocks/>
          </p:cNvSpPr>
          <p:nvPr/>
        </p:nvSpPr>
        <p:spPr bwMode="gray">
          <a:xfrm>
            <a:off x="3117850" y="3128963"/>
            <a:ext cx="819150" cy="201612"/>
          </a:xfrm>
          <a:custGeom>
            <a:avLst/>
            <a:gdLst/>
            <a:ahLst/>
            <a:cxnLst>
              <a:cxn ang="0">
                <a:pos x="401" y="62"/>
              </a:cxn>
              <a:cxn ang="0">
                <a:pos x="0" y="0"/>
              </a:cxn>
              <a:cxn ang="0">
                <a:pos x="401" y="197"/>
              </a:cxn>
              <a:cxn ang="0">
                <a:pos x="803" y="0"/>
              </a:cxn>
              <a:cxn ang="0">
                <a:pos x="401" y="62"/>
              </a:cxn>
            </a:cxnLst>
            <a:rect l="0" t="0" r="r" b="b"/>
            <a:pathLst>
              <a:path w="803" h="197">
                <a:moveTo>
                  <a:pt x="401" y="62"/>
                </a:moveTo>
                <a:cubicBezTo>
                  <a:pt x="197" y="62"/>
                  <a:pt x="28" y="35"/>
                  <a:pt x="0" y="0"/>
                </a:cubicBezTo>
                <a:cubicBezTo>
                  <a:pt x="93" y="120"/>
                  <a:pt x="238" y="197"/>
                  <a:pt x="401" y="197"/>
                </a:cubicBezTo>
                <a:cubicBezTo>
                  <a:pt x="565" y="197"/>
                  <a:pt x="710" y="120"/>
                  <a:pt x="803" y="0"/>
                </a:cubicBezTo>
                <a:cubicBezTo>
                  <a:pt x="776" y="35"/>
                  <a:pt x="607" y="62"/>
                  <a:pt x="401" y="62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431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13" name="Picture 4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gray">
          <a:xfrm>
            <a:off x="3211513" y="2314575"/>
            <a:ext cx="631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7290" name="Freeform 42"/>
          <p:cNvSpPr>
            <a:spLocks/>
          </p:cNvSpPr>
          <p:nvPr/>
        </p:nvSpPr>
        <p:spPr bwMode="gray">
          <a:xfrm>
            <a:off x="3114675" y="3048000"/>
            <a:ext cx="827088" cy="147638"/>
          </a:xfrm>
          <a:custGeom>
            <a:avLst/>
            <a:gdLst/>
            <a:ahLst/>
            <a:cxnLst>
              <a:cxn ang="0">
                <a:pos x="405" y="144"/>
              </a:cxn>
              <a:cxn ang="0">
                <a:pos x="807" y="82"/>
              </a:cxn>
              <a:cxn ang="0">
                <a:pos x="807" y="82"/>
              </a:cxn>
              <a:cxn ang="0">
                <a:pos x="809" y="78"/>
              </a:cxn>
              <a:cxn ang="0">
                <a:pos x="810" y="77"/>
              </a:cxn>
              <a:cxn ang="0">
                <a:pos x="811" y="72"/>
              </a:cxn>
              <a:cxn ang="0">
                <a:pos x="405" y="0"/>
              </a:cxn>
              <a:cxn ang="0">
                <a:pos x="0" y="72"/>
              </a:cxn>
              <a:cxn ang="0">
                <a:pos x="1" y="77"/>
              </a:cxn>
              <a:cxn ang="0">
                <a:pos x="1" y="78"/>
              </a:cxn>
              <a:cxn ang="0">
                <a:pos x="3" y="81"/>
              </a:cxn>
              <a:cxn ang="0">
                <a:pos x="4" y="82"/>
              </a:cxn>
              <a:cxn ang="0">
                <a:pos x="405" y="144"/>
              </a:cxn>
            </a:cxnLst>
            <a:rect l="0" t="0" r="r" b="b"/>
            <a:pathLst>
              <a:path w="811" h="144">
                <a:moveTo>
                  <a:pt x="405" y="144"/>
                </a:moveTo>
                <a:cubicBezTo>
                  <a:pt x="611" y="144"/>
                  <a:pt x="780" y="117"/>
                  <a:pt x="807" y="82"/>
                </a:cubicBezTo>
                <a:cubicBezTo>
                  <a:pt x="807" y="82"/>
                  <a:pt x="807" y="82"/>
                  <a:pt x="807" y="82"/>
                </a:cubicBezTo>
                <a:cubicBezTo>
                  <a:pt x="808" y="81"/>
                  <a:pt x="809" y="79"/>
                  <a:pt x="809" y="78"/>
                </a:cubicBezTo>
                <a:cubicBezTo>
                  <a:pt x="809" y="78"/>
                  <a:pt x="809" y="78"/>
                  <a:pt x="810" y="77"/>
                </a:cubicBezTo>
                <a:cubicBezTo>
                  <a:pt x="810" y="76"/>
                  <a:pt x="811" y="74"/>
                  <a:pt x="811" y="72"/>
                </a:cubicBezTo>
                <a:cubicBezTo>
                  <a:pt x="811" y="32"/>
                  <a:pt x="629" y="0"/>
                  <a:pt x="405" y="0"/>
                </a:cubicBezTo>
                <a:cubicBezTo>
                  <a:pt x="181" y="0"/>
                  <a:pt x="0" y="32"/>
                  <a:pt x="0" y="72"/>
                </a:cubicBezTo>
                <a:cubicBezTo>
                  <a:pt x="0" y="74"/>
                  <a:pt x="0" y="75"/>
                  <a:pt x="1" y="77"/>
                </a:cubicBezTo>
                <a:cubicBezTo>
                  <a:pt x="1" y="78"/>
                  <a:pt x="1" y="78"/>
                  <a:pt x="1" y="78"/>
                </a:cubicBezTo>
                <a:cubicBezTo>
                  <a:pt x="2" y="79"/>
                  <a:pt x="2" y="80"/>
                  <a:pt x="3" y="81"/>
                </a:cubicBezTo>
                <a:cubicBezTo>
                  <a:pt x="3" y="82"/>
                  <a:pt x="4" y="82"/>
                  <a:pt x="4" y="82"/>
                </a:cubicBezTo>
                <a:cubicBezTo>
                  <a:pt x="32" y="117"/>
                  <a:pt x="201" y="144"/>
                  <a:pt x="405" y="144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15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5143500" y="3198813"/>
            <a:ext cx="1476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216" name="Oval 47"/>
          <p:cNvSpPr>
            <a:spLocks noChangeArrowheads="1"/>
          </p:cNvSpPr>
          <p:nvPr/>
        </p:nvSpPr>
        <p:spPr bwMode="gray">
          <a:xfrm>
            <a:off x="5394325" y="2287588"/>
            <a:ext cx="1028700" cy="1028700"/>
          </a:xfrm>
          <a:prstGeom prst="ellipse">
            <a:avLst/>
          </a:prstGeom>
          <a:gradFill rotWithShape="1">
            <a:gsLst>
              <a:gs pos="0">
                <a:srgbClr val="F1F1F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437296" name="Freeform 48"/>
          <p:cNvSpPr>
            <a:spLocks/>
          </p:cNvSpPr>
          <p:nvPr/>
        </p:nvSpPr>
        <p:spPr bwMode="gray">
          <a:xfrm>
            <a:off x="5405438" y="2909888"/>
            <a:ext cx="1006475" cy="406400"/>
          </a:xfrm>
          <a:custGeom>
            <a:avLst/>
            <a:gdLst/>
            <a:ahLst/>
            <a:cxnLst>
              <a:cxn ang="0">
                <a:pos x="496" y="9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496" y="402"/>
              </a:cxn>
              <a:cxn ang="0">
                <a:pos x="993" y="1"/>
              </a:cxn>
              <a:cxn ang="0">
                <a:pos x="992" y="2"/>
              </a:cxn>
              <a:cxn ang="0">
                <a:pos x="496" y="94"/>
              </a:cxn>
            </a:cxnLst>
            <a:rect l="0" t="0" r="r" b="b"/>
            <a:pathLst>
              <a:path w="993" h="402">
                <a:moveTo>
                  <a:pt x="496" y="94"/>
                </a:moveTo>
                <a:cubicBezTo>
                  <a:pt x="236" y="94"/>
                  <a:pt x="22" y="54"/>
                  <a:pt x="0" y="2"/>
                </a:cubicBezTo>
                <a:cubicBezTo>
                  <a:pt x="0" y="2"/>
                  <a:pt x="0" y="1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48" y="230"/>
                  <a:pt x="252" y="402"/>
                  <a:pt x="496" y="402"/>
                </a:cubicBezTo>
                <a:cubicBezTo>
                  <a:pt x="740" y="402"/>
                  <a:pt x="944" y="230"/>
                  <a:pt x="993" y="1"/>
                </a:cubicBezTo>
                <a:cubicBezTo>
                  <a:pt x="993" y="1"/>
                  <a:pt x="993" y="2"/>
                  <a:pt x="992" y="2"/>
                </a:cubicBezTo>
                <a:cubicBezTo>
                  <a:pt x="971" y="54"/>
                  <a:pt x="757" y="94"/>
                  <a:pt x="496" y="94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431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3218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5595938" y="2305050"/>
            <a:ext cx="627062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7298" name="Freeform 50"/>
          <p:cNvSpPr>
            <a:spLocks/>
          </p:cNvSpPr>
          <p:nvPr/>
        </p:nvSpPr>
        <p:spPr bwMode="gray">
          <a:xfrm>
            <a:off x="5403850" y="2801938"/>
            <a:ext cx="1009650" cy="203200"/>
          </a:xfrm>
          <a:custGeom>
            <a:avLst/>
            <a:gdLst/>
            <a:ahLst/>
            <a:cxnLst>
              <a:cxn ang="0">
                <a:pos x="995" y="100"/>
              </a:cxn>
              <a:cxn ang="0">
                <a:pos x="497" y="0"/>
              </a:cxn>
              <a:cxn ang="0">
                <a:pos x="0" y="100"/>
              </a:cxn>
              <a:cxn ang="0">
                <a:pos x="0" y="103"/>
              </a:cxn>
              <a:cxn ang="0">
                <a:pos x="1" y="107"/>
              </a:cxn>
              <a:cxn ang="0">
                <a:pos x="1" y="107"/>
              </a:cxn>
              <a:cxn ang="0">
                <a:pos x="1" y="109"/>
              </a:cxn>
              <a:cxn ang="0">
                <a:pos x="497" y="201"/>
              </a:cxn>
              <a:cxn ang="0">
                <a:pos x="993" y="109"/>
              </a:cxn>
              <a:cxn ang="0">
                <a:pos x="994" y="108"/>
              </a:cxn>
              <a:cxn ang="0">
                <a:pos x="995" y="102"/>
              </a:cxn>
              <a:cxn ang="0">
                <a:pos x="995" y="100"/>
              </a:cxn>
            </a:cxnLst>
            <a:rect l="0" t="0" r="r" b="b"/>
            <a:pathLst>
              <a:path w="995" h="201">
                <a:moveTo>
                  <a:pt x="995" y="100"/>
                </a:moveTo>
                <a:cubicBezTo>
                  <a:pt x="995" y="45"/>
                  <a:pt x="772" y="0"/>
                  <a:pt x="497" y="0"/>
                </a:cubicBezTo>
                <a:cubicBezTo>
                  <a:pt x="222" y="0"/>
                  <a:pt x="0" y="45"/>
                  <a:pt x="0" y="100"/>
                </a:cubicBezTo>
                <a:cubicBezTo>
                  <a:pt x="0" y="101"/>
                  <a:pt x="0" y="102"/>
                  <a:pt x="0" y="103"/>
                </a:cubicBezTo>
                <a:cubicBezTo>
                  <a:pt x="0" y="104"/>
                  <a:pt x="0" y="105"/>
                  <a:pt x="1" y="107"/>
                </a:cubicBezTo>
                <a:cubicBezTo>
                  <a:pt x="1" y="107"/>
                  <a:pt x="1" y="107"/>
                  <a:pt x="1" y="107"/>
                </a:cubicBezTo>
                <a:cubicBezTo>
                  <a:pt x="1" y="108"/>
                  <a:pt x="1" y="109"/>
                  <a:pt x="1" y="109"/>
                </a:cubicBezTo>
                <a:cubicBezTo>
                  <a:pt x="23" y="161"/>
                  <a:pt x="237" y="201"/>
                  <a:pt x="497" y="201"/>
                </a:cubicBezTo>
                <a:cubicBezTo>
                  <a:pt x="758" y="201"/>
                  <a:pt x="972" y="161"/>
                  <a:pt x="993" y="109"/>
                </a:cubicBezTo>
                <a:cubicBezTo>
                  <a:pt x="994" y="109"/>
                  <a:pt x="994" y="108"/>
                  <a:pt x="994" y="108"/>
                </a:cubicBezTo>
                <a:cubicBezTo>
                  <a:pt x="994" y="106"/>
                  <a:pt x="995" y="104"/>
                  <a:pt x="995" y="102"/>
                </a:cubicBezTo>
                <a:cubicBezTo>
                  <a:pt x="995" y="102"/>
                  <a:pt x="995" y="101"/>
                  <a:pt x="995" y="1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7301" name="Text Box 53"/>
          <p:cNvSpPr txBox="1">
            <a:spLocks noChangeArrowheads="1"/>
          </p:cNvSpPr>
          <p:nvPr/>
        </p:nvSpPr>
        <p:spPr bwMode="gray">
          <a:xfrm>
            <a:off x="2581275" y="1873250"/>
            <a:ext cx="198913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FFFFFF"/>
            </a:outerShdw>
          </a:effectLst>
        </p:spPr>
        <p:txBody>
          <a:bodyPr wrap="none" lIns="90000" tIns="90000" rIns="72000" bIns="90000">
            <a:spAutoFit/>
          </a:bodyPr>
          <a:lstStyle/>
          <a:p>
            <a:pPr marL="177800" indent="-177800" algn="ctr" defTabSz="801688">
              <a:spcBef>
                <a:spcPct val="20000"/>
              </a:spcBef>
              <a:defRPr/>
            </a:pPr>
            <a:r>
              <a:rPr lang="ru-RU" sz="1400" b="1">
                <a:solidFill>
                  <a:srgbClr val="4D4D4D"/>
                </a:solidFill>
              </a:rPr>
              <a:t>Повторные продажи</a:t>
            </a:r>
            <a:endParaRPr lang="ru-RU" sz="1400" b="1" noProof="1">
              <a:solidFill>
                <a:srgbClr val="4D4D4D"/>
              </a:solidFill>
            </a:endParaRPr>
          </a:p>
        </p:txBody>
      </p:sp>
      <p:sp>
        <p:nvSpPr>
          <p:cNvPr id="437302" name="Text Box 54"/>
          <p:cNvSpPr txBox="1">
            <a:spLocks noChangeArrowheads="1"/>
          </p:cNvSpPr>
          <p:nvPr/>
        </p:nvSpPr>
        <p:spPr bwMode="gray">
          <a:xfrm>
            <a:off x="5000625" y="1873250"/>
            <a:ext cx="18732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rgbClr val="FFFFFF"/>
            </a:outerShdw>
          </a:effectLst>
        </p:spPr>
        <p:txBody>
          <a:bodyPr wrap="none" lIns="90000" tIns="90000" rIns="72000" bIns="90000">
            <a:spAutoFit/>
          </a:bodyPr>
          <a:lstStyle/>
          <a:p>
            <a:pPr marL="177800" indent="-177800" algn="ctr" defTabSz="801688">
              <a:spcBef>
                <a:spcPct val="20000"/>
              </a:spcBef>
              <a:defRPr/>
            </a:pPr>
            <a:r>
              <a:rPr lang="ru-RU" sz="1400" b="1">
                <a:solidFill>
                  <a:srgbClr val="4D4D4D"/>
                </a:solidFill>
              </a:rPr>
              <a:t>Создание продукта</a:t>
            </a:r>
            <a:endParaRPr lang="ru-RU" sz="1400" b="1" noProof="1">
              <a:solidFill>
                <a:srgbClr val="4D4D4D"/>
              </a:solidFill>
            </a:endParaRPr>
          </a:p>
        </p:txBody>
      </p:sp>
      <p:sp>
        <p:nvSpPr>
          <p:cNvPr id="93222" name="Rectangle 4"/>
          <p:cNvSpPr>
            <a:spLocks noChangeArrowheads="1"/>
          </p:cNvSpPr>
          <p:nvPr/>
        </p:nvSpPr>
        <p:spPr bwMode="gray">
          <a:xfrm>
            <a:off x="304800" y="827088"/>
            <a:ext cx="5753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Анализ исходной ситуации с точки зрения ДЦ</a:t>
            </a:r>
            <a:endParaRPr lang="ru-RU" sz="2000" noProof="1">
              <a:solidFill>
                <a:srgbClr val="008000"/>
              </a:solidFill>
              <a:cs typeface="MS PGothic"/>
            </a:endParaRPr>
          </a:p>
        </p:txBody>
      </p:sp>
      <p:pic>
        <p:nvPicPr>
          <p:cNvPr id="93223" name="Picture 56" descr="image00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95256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95257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pic>
        <p:nvPicPr>
          <p:cNvPr id="9523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631825" y="4737100"/>
            <a:ext cx="30480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5206" name="Line 6"/>
          <p:cNvSpPr>
            <a:spLocks noChangeShapeType="1"/>
          </p:cNvSpPr>
          <p:nvPr/>
        </p:nvSpPr>
        <p:spPr bwMode="gray">
          <a:xfrm flipV="1">
            <a:off x="2190750" y="1585913"/>
            <a:ext cx="2089150" cy="1952625"/>
          </a:xfrm>
          <a:prstGeom prst="line">
            <a:avLst/>
          </a:prstGeom>
          <a:noFill/>
          <a:ln w="76200">
            <a:solidFill>
              <a:srgbClr val="EAEAEA"/>
            </a:solidFill>
            <a:round/>
            <a:headEnd/>
            <a:tailEnd type="triangle" w="med" len="med"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5207" name="Line 7"/>
          <p:cNvSpPr>
            <a:spLocks noChangeShapeType="1"/>
          </p:cNvSpPr>
          <p:nvPr/>
        </p:nvSpPr>
        <p:spPr bwMode="gray">
          <a:xfrm flipV="1">
            <a:off x="2173288" y="2800350"/>
            <a:ext cx="2054225" cy="733425"/>
          </a:xfrm>
          <a:prstGeom prst="line">
            <a:avLst/>
          </a:prstGeom>
          <a:noFill/>
          <a:ln w="76200">
            <a:solidFill>
              <a:srgbClr val="EAEAEA"/>
            </a:solidFill>
            <a:round/>
            <a:headEnd/>
            <a:tailEnd type="triangle" w="med" len="med"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5208" name="Line 8"/>
          <p:cNvSpPr>
            <a:spLocks noChangeShapeType="1"/>
          </p:cNvSpPr>
          <p:nvPr/>
        </p:nvSpPr>
        <p:spPr bwMode="gray">
          <a:xfrm>
            <a:off x="2173288" y="3522663"/>
            <a:ext cx="2054225" cy="733425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435209" name="Line 9"/>
          <p:cNvSpPr>
            <a:spLocks noChangeShapeType="1"/>
          </p:cNvSpPr>
          <p:nvPr/>
        </p:nvSpPr>
        <p:spPr bwMode="gray">
          <a:xfrm>
            <a:off x="2190750" y="3543300"/>
            <a:ext cx="2089150" cy="1952625"/>
          </a:xfrm>
          <a:prstGeom prst="line">
            <a:avLst/>
          </a:prstGeom>
          <a:noFill/>
          <a:ln w="76200">
            <a:solidFill>
              <a:srgbClr val="EAEAEA"/>
            </a:solidFill>
            <a:round/>
            <a:headEnd/>
            <a:tailEnd type="triangle" w="med" len="med"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95239" name="Oval 10"/>
          <p:cNvSpPr>
            <a:spLocks noChangeArrowheads="1"/>
          </p:cNvSpPr>
          <p:nvPr/>
        </p:nvSpPr>
        <p:spPr bwMode="gray">
          <a:xfrm>
            <a:off x="703263" y="2017713"/>
            <a:ext cx="2943225" cy="29432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lIns="90000" tIns="90000" rIns="72000" bIns="90000" anchor="ctr"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95240" name="Rectangle 1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Типичные причины низкой эффективности</a:t>
            </a:r>
            <a:endParaRPr lang="ru-RU" noProof="1" smtClean="0"/>
          </a:p>
        </p:txBody>
      </p:sp>
      <p:sp>
        <p:nvSpPr>
          <p:cNvPr id="95241" name="AutoShape 12"/>
          <p:cNvSpPr>
            <a:spLocks noChangeArrowheads="1"/>
          </p:cNvSpPr>
          <p:nvPr/>
        </p:nvSpPr>
        <p:spPr bwMode="gray">
          <a:xfrm>
            <a:off x="762000" y="2057400"/>
            <a:ext cx="2832100" cy="28321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08" y="10800"/>
                </a:moveTo>
                <a:cubicBezTo>
                  <a:pt x="1608" y="15877"/>
                  <a:pt x="5723" y="19992"/>
                  <a:pt x="10800" y="19992"/>
                </a:cubicBezTo>
                <a:cubicBezTo>
                  <a:pt x="15877" y="19992"/>
                  <a:pt x="19992" y="15877"/>
                  <a:pt x="19992" y="10800"/>
                </a:cubicBezTo>
                <a:cubicBezTo>
                  <a:pt x="19992" y="5723"/>
                  <a:pt x="15877" y="1608"/>
                  <a:pt x="10800" y="1608"/>
                </a:cubicBezTo>
                <a:cubicBezTo>
                  <a:pt x="5723" y="1608"/>
                  <a:pt x="1608" y="5723"/>
                  <a:pt x="1608" y="1080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rgbClr val="747474"/>
              </a:gs>
            </a:gsLst>
            <a:lin ang="5400000" scaled="1"/>
          </a:gra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90000" rIns="72000" bIns="90000" anchor="ctr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35214" name="Rectangle 14"/>
          <p:cNvSpPr>
            <a:spLocks noChangeArrowheads="1"/>
          </p:cNvSpPr>
          <p:nvPr/>
        </p:nvSpPr>
        <p:spPr bwMode="gray">
          <a:xfrm>
            <a:off x="4451350" y="984250"/>
            <a:ext cx="4422775" cy="293688"/>
          </a:xfrm>
          <a:prstGeom prst="rect">
            <a:avLst/>
          </a:prstGeom>
          <a:gradFill rotWithShape="1">
            <a:gsLst>
              <a:gs pos="0">
                <a:srgbClr val="9DC2EB">
                  <a:gamma/>
                  <a:tint val="30196"/>
                  <a:invGamma/>
                </a:srgbClr>
              </a:gs>
              <a:gs pos="100000">
                <a:srgbClr val="9DC2EB"/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lIns="0" tIns="0" rIns="0" bIns="0" anchor="ctr"/>
          <a:lstStyle/>
          <a:p>
            <a:pPr marL="177800" indent="-177800" algn="ctr">
              <a:spcBef>
                <a:spcPct val="20000"/>
              </a:spcBef>
              <a:defRPr/>
            </a:pPr>
            <a:r>
              <a:rPr lang="ru-RU" sz="1600" b="1">
                <a:solidFill>
                  <a:srgbClr val="000000"/>
                </a:solidFill>
              </a:rPr>
              <a:t>Отсутствие чёткой стратегии у Дилера</a:t>
            </a:r>
            <a:endParaRPr lang="ru-RU" sz="1600" b="1" noProof="1">
              <a:solidFill>
                <a:srgbClr val="000000"/>
              </a:solidFill>
            </a:endParaRPr>
          </a:p>
        </p:txBody>
      </p:sp>
      <p:sp>
        <p:nvSpPr>
          <p:cNvPr id="435215" name="Rectangle 15"/>
          <p:cNvSpPr>
            <a:spLocks noChangeArrowheads="1"/>
          </p:cNvSpPr>
          <p:nvPr/>
        </p:nvSpPr>
        <p:spPr bwMode="gray">
          <a:xfrm>
            <a:off x="4451350" y="2254250"/>
            <a:ext cx="4422775" cy="293688"/>
          </a:xfrm>
          <a:prstGeom prst="rect">
            <a:avLst/>
          </a:prstGeom>
          <a:gradFill rotWithShape="1">
            <a:gsLst>
              <a:gs pos="0">
                <a:srgbClr val="9DC2EB">
                  <a:gamma/>
                  <a:tint val="30196"/>
                  <a:invGamma/>
                </a:srgbClr>
              </a:gs>
              <a:gs pos="100000">
                <a:srgbClr val="9DC2EB"/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wrap="none" lIns="0" tIns="0" rIns="0" bIns="0" anchor="ctr"/>
          <a:lstStyle/>
          <a:p>
            <a:pPr marL="177800" indent="-177800" algn="ctr">
              <a:spcBef>
                <a:spcPct val="20000"/>
              </a:spcBef>
              <a:defRPr/>
            </a:pPr>
            <a:r>
              <a:rPr lang="ru-RU" sz="1600" b="1">
                <a:solidFill>
                  <a:srgbClr val="000000"/>
                </a:solidFill>
              </a:rPr>
              <a:t>Нечёткие задачи для банка-партнёра</a:t>
            </a:r>
            <a:endParaRPr lang="ru-RU" sz="1600" b="1" noProof="1">
              <a:solidFill>
                <a:srgbClr val="000000"/>
              </a:solidFill>
            </a:endParaRPr>
          </a:p>
        </p:txBody>
      </p:sp>
      <p:sp>
        <p:nvSpPr>
          <p:cNvPr id="435216" name="Rectangle 16"/>
          <p:cNvSpPr>
            <a:spLocks noChangeArrowheads="1"/>
          </p:cNvSpPr>
          <p:nvPr/>
        </p:nvSpPr>
        <p:spPr bwMode="gray">
          <a:xfrm>
            <a:off x="4451350" y="3525838"/>
            <a:ext cx="4422775" cy="293687"/>
          </a:xfrm>
          <a:prstGeom prst="rect">
            <a:avLst/>
          </a:prstGeom>
          <a:gradFill rotWithShape="1">
            <a:gsLst>
              <a:gs pos="0">
                <a:srgbClr val="0061B2">
                  <a:gamma/>
                  <a:tint val="44314"/>
                  <a:invGamma/>
                </a:srgbClr>
              </a:gs>
              <a:gs pos="100000">
                <a:srgbClr val="0061B2"/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marL="177800" indent="-177800" algn="ctr">
              <a:spcBef>
                <a:spcPct val="20000"/>
              </a:spcBef>
              <a:defRPr/>
            </a:pPr>
            <a:r>
              <a:rPr lang="ru-RU" sz="1600" b="1">
                <a:solidFill>
                  <a:srgbClr val="FFFFFF"/>
                </a:solidFill>
              </a:rPr>
              <a:t>Расхождение в интересах</a:t>
            </a:r>
            <a:endParaRPr lang="ru-RU" sz="1600" b="1" noProof="1">
              <a:solidFill>
                <a:srgbClr val="FFFFFF"/>
              </a:solidFill>
            </a:endParaRPr>
          </a:p>
        </p:txBody>
      </p:sp>
      <p:sp>
        <p:nvSpPr>
          <p:cNvPr id="435217" name="Rectangle 17"/>
          <p:cNvSpPr>
            <a:spLocks noChangeArrowheads="1"/>
          </p:cNvSpPr>
          <p:nvPr/>
        </p:nvSpPr>
        <p:spPr bwMode="gray">
          <a:xfrm>
            <a:off x="4451350" y="4797425"/>
            <a:ext cx="4422775" cy="293688"/>
          </a:xfrm>
          <a:prstGeom prst="rect">
            <a:avLst/>
          </a:prstGeom>
          <a:gradFill rotWithShape="1">
            <a:gsLst>
              <a:gs pos="0">
                <a:srgbClr val="0061B2">
                  <a:gamma/>
                  <a:tint val="44314"/>
                  <a:invGamma/>
                </a:srgbClr>
              </a:gs>
              <a:gs pos="100000">
                <a:srgbClr val="0061B2"/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marL="177800" indent="-177800" algn="ctr">
              <a:spcBef>
                <a:spcPct val="20000"/>
              </a:spcBef>
              <a:defRPr/>
            </a:pPr>
            <a:r>
              <a:rPr lang="ru-RU" sz="1600" b="1">
                <a:solidFill>
                  <a:srgbClr val="FFFFFF"/>
                </a:solidFill>
              </a:rPr>
              <a:t>Отсутствие контроля на стороне Дилера</a:t>
            </a:r>
            <a:endParaRPr lang="ru-RU" sz="1600" b="1" noProof="1">
              <a:solidFill>
                <a:srgbClr val="FFFFFF"/>
              </a:solidFill>
            </a:endParaRPr>
          </a:p>
        </p:txBody>
      </p:sp>
      <p:sp>
        <p:nvSpPr>
          <p:cNvPr id="95246" name="Rectangle 18"/>
          <p:cNvSpPr>
            <a:spLocks noChangeArrowheads="1"/>
          </p:cNvSpPr>
          <p:nvPr/>
        </p:nvSpPr>
        <p:spPr bwMode="gray">
          <a:xfrm>
            <a:off x="4451350" y="1333500"/>
            <a:ext cx="4422775" cy="752475"/>
          </a:xfrm>
          <a:prstGeom prst="rect">
            <a:avLst/>
          </a:prstGeom>
          <a:solidFill>
            <a:srgbClr val="E6E6E6"/>
          </a:solidFill>
          <a:ln w="19050" algn="ctr">
            <a:solidFill>
              <a:srgbClr val="FFFFFF"/>
            </a:solidFill>
            <a:miter lim="800000"/>
            <a:headEnd/>
            <a:tailEnd/>
          </a:ln>
        </p:spPr>
        <p:txBody>
          <a:bodyPr lIns="126000" tIns="54000" rIns="72000" bIns="90000"/>
          <a:lstStyle/>
          <a:p>
            <a:pPr>
              <a:lnSpc>
                <a:spcPts val="1700"/>
              </a:lnSpc>
              <a:spcBef>
                <a:spcPts val="1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Зачем нужен (данный) банк-партнёр ? </a:t>
            </a:r>
          </a:p>
          <a:p>
            <a:pPr>
              <a:lnSpc>
                <a:spcPts val="1700"/>
              </a:lnSpc>
              <a:spcBef>
                <a:spcPts val="1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Какие </a:t>
            </a:r>
            <a:r>
              <a:rPr lang="ru-RU" sz="1400" i="1">
                <a:solidFill>
                  <a:srgbClr val="4D4D4D"/>
                </a:solidFill>
                <a:cs typeface="MS PGothic"/>
              </a:rPr>
              <a:t>совместные</a:t>
            </a:r>
            <a:r>
              <a:rPr lang="ru-RU" sz="1400">
                <a:solidFill>
                  <a:srgbClr val="4D4D4D"/>
                </a:solidFill>
                <a:cs typeface="MS PGothic"/>
              </a:rPr>
              <a:t> цели реализуются ?</a:t>
            </a:r>
          </a:p>
          <a:p>
            <a:pPr>
              <a:lnSpc>
                <a:spcPts val="1700"/>
              </a:lnSpc>
              <a:spcBef>
                <a:spcPts val="1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Есть ли долгосрочные перспективы ?</a:t>
            </a:r>
            <a:endParaRPr lang="ru-RU" sz="1400" noProof="1">
              <a:solidFill>
                <a:srgbClr val="4D4D4D"/>
              </a:solidFill>
              <a:cs typeface="MS PGothic"/>
            </a:endParaRPr>
          </a:p>
        </p:txBody>
      </p:sp>
      <p:sp>
        <p:nvSpPr>
          <p:cNvPr id="95247" name="Rectangle 19"/>
          <p:cNvSpPr>
            <a:spLocks noChangeArrowheads="1"/>
          </p:cNvSpPr>
          <p:nvPr/>
        </p:nvSpPr>
        <p:spPr bwMode="gray">
          <a:xfrm>
            <a:off x="4451350" y="2603500"/>
            <a:ext cx="4422775" cy="752475"/>
          </a:xfrm>
          <a:prstGeom prst="rect">
            <a:avLst/>
          </a:prstGeom>
          <a:solidFill>
            <a:srgbClr val="E6E6E6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lIns="90000" tIns="72000" rIns="72000" bIns="18000" anchor="ctr"/>
          <a:lstStyle/>
          <a:p>
            <a:pPr>
              <a:spcBef>
                <a:spcPct val="200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ДЦ – заказчик. Нет чётких требований – банк-партнёр будет реализовывать собственные цели, которые только отчасти могут совпадать с ДЦ.</a:t>
            </a:r>
            <a:endParaRPr lang="ru-RU" sz="1400" noProof="1">
              <a:solidFill>
                <a:srgbClr val="4D4D4D"/>
              </a:solidFill>
              <a:cs typeface="MS PGothic"/>
            </a:endParaRPr>
          </a:p>
        </p:txBody>
      </p:sp>
      <p:sp>
        <p:nvSpPr>
          <p:cNvPr id="95248" name="Rectangle 20"/>
          <p:cNvSpPr>
            <a:spLocks noChangeArrowheads="1"/>
          </p:cNvSpPr>
          <p:nvPr/>
        </p:nvSpPr>
        <p:spPr bwMode="gray">
          <a:xfrm>
            <a:off x="4451350" y="3875088"/>
            <a:ext cx="4422775" cy="752475"/>
          </a:xfrm>
          <a:prstGeom prst="rect">
            <a:avLst/>
          </a:prstGeom>
          <a:solidFill>
            <a:srgbClr val="E6E6E6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lIns="126000" tIns="126000" rIns="72000" bIns="90000"/>
          <a:lstStyle/>
          <a:p>
            <a:pPr>
              <a:spcBef>
                <a:spcPct val="200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1. ДЦ – увеличение продаж, рост доходности</a:t>
            </a:r>
          </a:p>
          <a:p>
            <a:pPr>
              <a:spcBef>
                <a:spcPct val="200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2. Банк-партнёр: собственная доля ?</a:t>
            </a:r>
            <a:endParaRPr lang="ru-RU" sz="1400" noProof="1">
              <a:solidFill>
                <a:srgbClr val="4D4D4D"/>
              </a:solidFill>
              <a:cs typeface="MS PGothic"/>
            </a:endParaRPr>
          </a:p>
        </p:txBody>
      </p:sp>
      <p:sp>
        <p:nvSpPr>
          <p:cNvPr id="95249" name="Rectangle 21"/>
          <p:cNvSpPr>
            <a:spLocks noChangeArrowheads="1"/>
          </p:cNvSpPr>
          <p:nvPr/>
        </p:nvSpPr>
        <p:spPr bwMode="gray">
          <a:xfrm>
            <a:off x="4451350" y="5146675"/>
            <a:ext cx="4422775" cy="752475"/>
          </a:xfrm>
          <a:prstGeom prst="rect">
            <a:avLst/>
          </a:prstGeom>
          <a:solidFill>
            <a:srgbClr val="E6E6E6"/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lIns="126000" tIns="126000" rIns="72000" bIns="90000"/>
          <a:lstStyle/>
          <a:p>
            <a:pPr>
              <a:spcBef>
                <a:spcPct val="200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Кто отвечает за результаты партнёрства ?</a:t>
            </a:r>
          </a:p>
          <a:p>
            <a:pPr>
              <a:spcBef>
                <a:spcPct val="20000"/>
              </a:spcBef>
            </a:pPr>
            <a:r>
              <a:rPr lang="ru-RU" sz="1400">
                <a:solidFill>
                  <a:srgbClr val="4D4D4D"/>
                </a:solidFill>
                <a:cs typeface="MS PGothic"/>
              </a:rPr>
              <a:t>Кто контролирует развитие партнёрства ?</a:t>
            </a:r>
            <a:endParaRPr lang="ru-RU" sz="1400" noProof="1">
              <a:solidFill>
                <a:srgbClr val="4D4D4D"/>
              </a:solidFill>
              <a:cs typeface="MS PGothic"/>
            </a:endParaRPr>
          </a:p>
        </p:txBody>
      </p:sp>
      <p:sp>
        <p:nvSpPr>
          <p:cNvPr id="95250" name="Oval 24"/>
          <p:cNvSpPr>
            <a:spLocks noChangeArrowheads="1"/>
          </p:cNvSpPr>
          <p:nvPr/>
        </p:nvSpPr>
        <p:spPr bwMode="gray">
          <a:xfrm>
            <a:off x="966788" y="2260600"/>
            <a:ext cx="2428875" cy="2428875"/>
          </a:xfrm>
          <a:prstGeom prst="ellipse">
            <a:avLst/>
          </a:prstGeom>
          <a:gradFill rotWithShape="1">
            <a:gsLst>
              <a:gs pos="0">
                <a:srgbClr val="F1F1F1"/>
              </a:gs>
              <a:gs pos="100000">
                <a:srgbClr val="B2B2B2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 sz="1800">
              <a:solidFill>
                <a:srgbClr val="000000"/>
              </a:solidFill>
              <a:cs typeface="MS PGothic"/>
            </a:endParaRPr>
          </a:p>
        </p:txBody>
      </p:sp>
      <p:sp>
        <p:nvSpPr>
          <p:cNvPr id="435225" name="Freeform 25"/>
          <p:cNvSpPr>
            <a:spLocks/>
          </p:cNvSpPr>
          <p:nvPr/>
        </p:nvSpPr>
        <p:spPr bwMode="gray">
          <a:xfrm>
            <a:off x="966788" y="3473450"/>
            <a:ext cx="2428875" cy="1216025"/>
          </a:xfrm>
          <a:custGeom>
            <a:avLst/>
            <a:gdLst/>
            <a:ahLst/>
            <a:cxnLst>
              <a:cxn ang="0">
                <a:pos x="1015" y="8"/>
              </a:cxn>
              <a:cxn ang="0">
                <a:pos x="1014" y="10"/>
              </a:cxn>
              <a:cxn ang="0">
                <a:pos x="508" y="113"/>
              </a:cxn>
              <a:cxn ang="0">
                <a:pos x="2" y="10"/>
              </a:cxn>
              <a:cxn ang="0">
                <a:pos x="1" y="8"/>
              </a:cxn>
              <a:cxn ang="0">
                <a:pos x="0" y="0"/>
              </a:cxn>
              <a:cxn ang="0">
                <a:pos x="508" y="508"/>
              </a:cxn>
              <a:cxn ang="0">
                <a:pos x="1016" y="1"/>
              </a:cxn>
              <a:cxn ang="0">
                <a:pos x="1015" y="8"/>
              </a:cxn>
            </a:cxnLst>
            <a:rect l="0" t="0" r="r" b="b"/>
            <a:pathLst>
              <a:path w="1016" h="508">
                <a:moveTo>
                  <a:pt x="1015" y="8"/>
                </a:moveTo>
                <a:cubicBezTo>
                  <a:pt x="1014" y="9"/>
                  <a:pt x="1014" y="9"/>
                  <a:pt x="1014" y="10"/>
                </a:cubicBezTo>
                <a:cubicBezTo>
                  <a:pt x="992" y="68"/>
                  <a:pt x="774" y="113"/>
                  <a:pt x="508" y="113"/>
                </a:cubicBezTo>
                <a:cubicBezTo>
                  <a:pt x="242" y="113"/>
                  <a:pt x="24" y="68"/>
                  <a:pt x="2" y="10"/>
                </a:cubicBezTo>
                <a:cubicBezTo>
                  <a:pt x="2" y="9"/>
                  <a:pt x="2" y="9"/>
                  <a:pt x="1" y="8"/>
                </a:cubicBezTo>
                <a:cubicBezTo>
                  <a:pt x="1" y="6"/>
                  <a:pt x="0" y="3"/>
                  <a:pt x="0" y="0"/>
                </a:cubicBezTo>
                <a:cubicBezTo>
                  <a:pt x="0" y="281"/>
                  <a:pt x="228" y="508"/>
                  <a:pt x="508" y="508"/>
                </a:cubicBezTo>
                <a:cubicBezTo>
                  <a:pt x="788" y="508"/>
                  <a:pt x="1015" y="281"/>
                  <a:pt x="1016" y="1"/>
                </a:cubicBezTo>
                <a:cubicBezTo>
                  <a:pt x="1016" y="4"/>
                  <a:pt x="1015" y="6"/>
                  <a:pt x="1015" y="8"/>
                </a:cubicBez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431"/>
                  <a:invGamma/>
                </a:schemeClr>
              </a:gs>
            </a:gsLst>
            <a:lin ang="540000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pic>
        <p:nvPicPr>
          <p:cNvPr id="95252" name="Picture 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1441450" y="2300288"/>
            <a:ext cx="1479550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5227" name="Freeform 27"/>
          <p:cNvSpPr>
            <a:spLocks/>
          </p:cNvSpPr>
          <p:nvPr/>
        </p:nvSpPr>
        <p:spPr bwMode="gray">
          <a:xfrm>
            <a:off x="966788" y="3211513"/>
            <a:ext cx="2428875" cy="538162"/>
          </a:xfrm>
          <a:custGeom>
            <a:avLst/>
            <a:gdLst/>
            <a:ahLst/>
            <a:cxnLst>
              <a:cxn ang="0">
                <a:pos x="2" y="122"/>
              </a:cxn>
              <a:cxn ang="0">
                <a:pos x="508" y="225"/>
              </a:cxn>
              <a:cxn ang="0">
                <a:pos x="1014" y="122"/>
              </a:cxn>
              <a:cxn ang="0">
                <a:pos x="1015" y="120"/>
              </a:cxn>
              <a:cxn ang="0">
                <a:pos x="1016" y="113"/>
              </a:cxn>
              <a:cxn ang="0">
                <a:pos x="1016" y="112"/>
              </a:cxn>
              <a:cxn ang="0">
                <a:pos x="1016" y="111"/>
              </a:cxn>
              <a:cxn ang="0">
                <a:pos x="508" y="0"/>
              </a:cxn>
              <a:cxn ang="0">
                <a:pos x="0" y="112"/>
              </a:cxn>
              <a:cxn ang="0">
                <a:pos x="0" y="112"/>
              </a:cxn>
              <a:cxn ang="0">
                <a:pos x="1" y="120"/>
              </a:cxn>
              <a:cxn ang="0">
                <a:pos x="2" y="122"/>
              </a:cxn>
            </a:cxnLst>
            <a:rect l="0" t="0" r="r" b="b"/>
            <a:pathLst>
              <a:path w="1016" h="225">
                <a:moveTo>
                  <a:pt x="2" y="122"/>
                </a:moveTo>
                <a:cubicBezTo>
                  <a:pt x="24" y="180"/>
                  <a:pt x="242" y="225"/>
                  <a:pt x="508" y="225"/>
                </a:cubicBezTo>
                <a:cubicBezTo>
                  <a:pt x="774" y="225"/>
                  <a:pt x="992" y="180"/>
                  <a:pt x="1014" y="122"/>
                </a:cubicBezTo>
                <a:cubicBezTo>
                  <a:pt x="1014" y="121"/>
                  <a:pt x="1014" y="121"/>
                  <a:pt x="1015" y="120"/>
                </a:cubicBezTo>
                <a:cubicBezTo>
                  <a:pt x="1015" y="118"/>
                  <a:pt x="1016" y="116"/>
                  <a:pt x="1016" y="113"/>
                </a:cubicBezTo>
                <a:cubicBezTo>
                  <a:pt x="1016" y="113"/>
                  <a:pt x="1016" y="113"/>
                  <a:pt x="1016" y="112"/>
                </a:cubicBezTo>
                <a:cubicBezTo>
                  <a:pt x="1016" y="112"/>
                  <a:pt x="1016" y="111"/>
                  <a:pt x="1016" y="111"/>
                </a:cubicBezTo>
                <a:cubicBezTo>
                  <a:pt x="1013" y="49"/>
                  <a:pt x="786" y="0"/>
                  <a:pt x="508" y="0"/>
                </a:cubicBezTo>
                <a:cubicBezTo>
                  <a:pt x="228" y="0"/>
                  <a:pt x="0" y="50"/>
                  <a:pt x="0" y="112"/>
                </a:cubicBezTo>
                <a:cubicBezTo>
                  <a:pt x="0" y="112"/>
                  <a:pt x="0" y="112"/>
                  <a:pt x="0" y="112"/>
                </a:cubicBezTo>
                <a:cubicBezTo>
                  <a:pt x="0" y="115"/>
                  <a:pt x="1" y="118"/>
                  <a:pt x="1" y="120"/>
                </a:cubicBezTo>
                <a:cubicBezTo>
                  <a:pt x="2" y="121"/>
                  <a:pt x="2" y="121"/>
                  <a:pt x="2" y="122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800">
              <a:solidFill>
                <a:srgbClr val="000000"/>
              </a:solidFill>
              <a:ea typeface="+mn-ea"/>
            </a:endParaRPr>
          </a:p>
        </p:txBody>
      </p:sp>
      <p:sp>
        <p:nvSpPr>
          <p:cNvPr id="95254" name="Rectangle 4"/>
          <p:cNvSpPr>
            <a:spLocks noChangeArrowheads="1"/>
          </p:cNvSpPr>
          <p:nvPr/>
        </p:nvSpPr>
        <p:spPr bwMode="gray">
          <a:xfrm>
            <a:off x="304800" y="827088"/>
            <a:ext cx="3975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Анализ</a:t>
            </a:r>
            <a:endParaRPr lang="ru-RU" sz="2000" noProof="1">
              <a:solidFill>
                <a:srgbClr val="008000"/>
              </a:solidFill>
              <a:cs typeface="MS PGothic"/>
            </a:endParaRPr>
          </a:p>
        </p:txBody>
      </p:sp>
      <p:pic>
        <p:nvPicPr>
          <p:cNvPr id="95255" name="Picture 30" descr="image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311525"/>
            <a:ext cx="9144000" cy="1676400"/>
            <a:chOff x="0" y="2086"/>
            <a:chExt cx="5760" cy="1056"/>
          </a:xfrm>
        </p:grpSpPr>
        <p:sp>
          <p:nvSpPr>
            <p:cNvPr id="97290" name="Rectangle 3"/>
            <p:cNvSpPr>
              <a:spLocks noChangeArrowheads="1"/>
            </p:cNvSpPr>
            <p:nvPr/>
          </p:nvSpPr>
          <p:spPr bwMode="gray">
            <a:xfrm>
              <a:off x="0" y="2325"/>
              <a:ext cx="5760" cy="817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  <p:sp>
          <p:nvSpPr>
            <p:cNvPr id="97291" name="Rectangle 4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adFill rotWithShape="1">
              <a:gsLst>
                <a:gs pos="0">
                  <a:srgbClr val="DBDBDB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ru-RU" sz="1800">
                <a:solidFill>
                  <a:srgbClr val="000000"/>
                </a:solidFill>
                <a:cs typeface="MS PGothic"/>
              </a:endParaRPr>
            </a:p>
          </p:txBody>
        </p:sp>
      </p:grpSp>
      <p:sp>
        <p:nvSpPr>
          <p:cNvPr id="97282" name="Rectangle 1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Формула идеального партнёрства</a:t>
            </a:r>
            <a:endParaRPr lang="ru-RU" noProof="1" smtClean="0"/>
          </a:p>
        </p:txBody>
      </p:sp>
      <p:sp>
        <p:nvSpPr>
          <p:cNvPr id="97283" name="Rectangle 4"/>
          <p:cNvSpPr>
            <a:spLocks noChangeArrowheads="1"/>
          </p:cNvSpPr>
          <p:nvPr/>
        </p:nvSpPr>
        <p:spPr bwMode="gray">
          <a:xfrm>
            <a:off x="304800" y="827088"/>
            <a:ext cx="39751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801688" eaLnBrk="0" hangingPunct="0"/>
            <a:r>
              <a:rPr lang="ru-RU" sz="2000">
                <a:solidFill>
                  <a:srgbClr val="008000"/>
                </a:solidFill>
                <a:cs typeface="MS PGothic"/>
              </a:rPr>
              <a:t>ДЦ + Банк</a:t>
            </a:r>
            <a:endParaRPr lang="ru-RU" sz="2000" noProof="1">
              <a:solidFill>
                <a:srgbClr val="008000"/>
              </a:solidFill>
              <a:cs typeface="MS PGothic"/>
            </a:endParaRPr>
          </a:p>
        </p:txBody>
      </p:sp>
      <p:pic>
        <p:nvPicPr>
          <p:cNvPr id="97284" name="Picture 26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6165850"/>
            <a:ext cx="13684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5" name="Text Box 27"/>
          <p:cNvSpPr txBox="1">
            <a:spLocks noChangeArrowheads="1"/>
          </p:cNvSpPr>
          <p:nvPr/>
        </p:nvSpPr>
        <p:spPr bwMode="auto">
          <a:xfrm>
            <a:off x="495300" y="2141538"/>
            <a:ext cx="82073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000000"/>
                </a:solidFill>
                <a:cs typeface="MS PGothic"/>
              </a:rPr>
              <a:t>Про-активный ДЦ + Про-активный Банк</a:t>
            </a:r>
          </a:p>
          <a:p>
            <a:pPr algn="ctr"/>
            <a:endParaRPr lang="ru-RU" sz="3200" b="1">
              <a:solidFill>
                <a:srgbClr val="000000"/>
              </a:solidFill>
              <a:cs typeface="MS PGothic"/>
            </a:endParaRPr>
          </a:p>
          <a:p>
            <a:pPr algn="ctr"/>
            <a:r>
              <a:rPr lang="ru-RU" sz="3200" b="1">
                <a:solidFill>
                  <a:srgbClr val="000000"/>
                </a:solidFill>
                <a:cs typeface="MS PGothic"/>
              </a:rPr>
              <a:t>Единые (согласованные) цели</a:t>
            </a:r>
          </a:p>
        </p:txBody>
      </p:sp>
      <p:sp>
        <p:nvSpPr>
          <p:cNvPr id="97286" name="Line 28"/>
          <p:cNvSpPr>
            <a:spLocks noChangeShapeType="1"/>
          </p:cNvSpPr>
          <p:nvPr/>
        </p:nvSpPr>
        <p:spPr bwMode="auto">
          <a:xfrm>
            <a:off x="539750" y="2997200"/>
            <a:ext cx="813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7287" name="Text Box 29"/>
          <p:cNvSpPr txBox="1">
            <a:spLocks noChangeArrowheads="1"/>
          </p:cNvSpPr>
          <p:nvPr/>
        </p:nvSpPr>
        <p:spPr bwMode="auto">
          <a:xfrm>
            <a:off x="5981700" y="1682750"/>
            <a:ext cx="89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cs typeface="MS PGothic"/>
              </a:rPr>
              <a:t>(var.)</a:t>
            </a:r>
            <a:endParaRPr lang="ru-RU" sz="2400">
              <a:solidFill>
                <a:srgbClr val="0070C0"/>
              </a:solidFill>
              <a:cs typeface="MS PGothic"/>
            </a:endParaRPr>
          </a:p>
        </p:txBody>
      </p:sp>
      <p:sp>
        <p:nvSpPr>
          <p:cNvPr id="97288" name="Text Box 30"/>
          <p:cNvSpPr txBox="1">
            <a:spLocks noChangeArrowheads="1"/>
          </p:cNvSpPr>
          <p:nvPr/>
        </p:nvSpPr>
        <p:spPr bwMode="auto">
          <a:xfrm>
            <a:off x="1871663" y="1682750"/>
            <a:ext cx="1116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70C0"/>
                </a:solidFill>
                <a:cs typeface="MS PGothic"/>
              </a:rPr>
              <a:t>(const)</a:t>
            </a:r>
            <a:endParaRPr lang="ru-RU" sz="2400">
              <a:solidFill>
                <a:srgbClr val="0070C0"/>
              </a:solidFill>
              <a:cs typeface="MS PGothic"/>
            </a:endParaRPr>
          </a:p>
        </p:txBody>
      </p:sp>
      <p:sp>
        <p:nvSpPr>
          <p:cNvPr id="97289" name="Text Box 31"/>
          <p:cNvSpPr txBox="1">
            <a:spLocks noChangeArrowheads="1"/>
          </p:cNvSpPr>
          <p:nvPr/>
        </p:nvSpPr>
        <p:spPr bwMode="auto">
          <a:xfrm>
            <a:off x="1619250" y="4760913"/>
            <a:ext cx="55705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70C0"/>
                </a:solidFill>
                <a:cs typeface="MS PGothic"/>
              </a:rPr>
              <a:t>(+ / +) </a:t>
            </a:r>
            <a:r>
              <a:rPr lang="en-US">
                <a:solidFill>
                  <a:srgbClr val="0070C0"/>
                </a:solidFill>
                <a:cs typeface="MS PGothic"/>
              </a:rPr>
              <a:t>&gt; (+ / 0) &gt;&gt; (+ / -)</a:t>
            </a:r>
            <a:endParaRPr lang="ru-RU">
              <a:solidFill>
                <a:srgbClr val="0070C0"/>
              </a:solidFill>
              <a:cs typeface="MS PGoth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SLIDE_ROLE" val="jpmPag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0k5WLrqjPUeoGn4hnzSh2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ooxoXHmk2zVrj4istkf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wswJbTuKUmrwmZCZSKjY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3GFp919uZkepnr.n5TxRXg"/>
</p:tagLst>
</file>

<file path=ppt/theme/theme1.xml><?xml version="1.0" encoding="utf-8"?>
<a:theme xmlns:a="http://schemas.openxmlformats.org/drawingml/2006/main" name="7_Modèle par défaut">
  <a:themeElements>
    <a:clrScheme name="7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Modèle par défaut">
      <a:majorFont>
        <a:latin typeface="Arial"/>
        <a:ea typeface="MS PGothic"/>
        <a:cs typeface="MS PGothic"/>
      </a:majorFont>
      <a:minorFont>
        <a:latin typeface="Arial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rissa-Design">
  <a:themeElements>
    <a:clrScheme name="Standard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A79FF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74747"/>
      </a:accent6>
      <a:hlink>
        <a:srgbClr val="C00000"/>
      </a:hlink>
      <a:folHlink>
        <a:srgbClr val="FFC0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rgbClr val="A50021"/>
          </a:solidFill>
          <a:round/>
          <a:headEnd/>
          <a:tailEnd/>
        </a:ln>
      </a:spPr>
      <a:bodyPr/>
      <a:lstStyle>
        <a:defPPr>
          <a:defRPr dirty="0"/>
        </a:defPPr>
      </a:lstStyle>
    </a:spDef>
  </a:objectDefaults>
  <a:extraClrSchemeLst/>
</a:theme>
</file>

<file path=ppt/theme/theme3.xml><?xml version="1.0" encoding="utf-8"?>
<a:theme xmlns:a="http://schemas.openxmlformats.org/drawingml/2006/main" name="2_Standarddesign">
  <a:themeElements>
    <a:clrScheme name="2_Standarddesign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2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2A79FF"/>
      </a:accent1>
      <a:accent2>
        <a:srgbClr val="B2B2B2"/>
      </a:accent2>
      <a:accent3>
        <a:srgbClr val="FFFFFF"/>
      </a:accent3>
      <a:accent4>
        <a:srgbClr val="000000"/>
      </a:accent4>
      <a:accent5>
        <a:srgbClr val="ACBEFF"/>
      </a:accent5>
      <a:accent6>
        <a:srgbClr val="A1A1A1"/>
      </a:accent6>
      <a:hlink>
        <a:srgbClr val="C00000"/>
      </a:hlink>
      <a:folHlink>
        <a:srgbClr val="FFC000"/>
      </a:folHlink>
    </a:clrScheme>
    <a:fontScheme name="Larissa-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F8F8F8"/>
        </a:lt2>
        <a:accent1>
          <a:srgbClr val="2A79FF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ACBEFF"/>
        </a:accent5>
        <a:accent6>
          <a:srgbClr val="A1A1A1"/>
        </a:accent6>
        <a:hlink>
          <a:srgbClr val="C00000"/>
        </a:hlink>
        <a:folHlink>
          <a:srgbClr val="FFC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37794</TotalTime>
  <Words>2318</Words>
  <Application>Microsoft Office PowerPoint</Application>
  <PresentationFormat>Экран (4:3)</PresentationFormat>
  <Paragraphs>769</Paragraphs>
  <Slides>24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7_Modèle par défaut</vt:lpstr>
      <vt:lpstr>1_Larissa-Design</vt:lpstr>
      <vt:lpstr>2_Standarddesign</vt:lpstr>
      <vt:lpstr>1_Standarddesign</vt:lpstr>
      <vt:lpstr>Larissa-Design</vt:lpstr>
      <vt:lpstr>Слайд 1</vt:lpstr>
      <vt:lpstr>Слайд 2</vt:lpstr>
      <vt:lpstr>Слайд 3</vt:lpstr>
      <vt:lpstr>Слайд 4</vt:lpstr>
      <vt:lpstr>Слайд 5</vt:lpstr>
      <vt:lpstr>Банк - Дилер</vt:lpstr>
      <vt:lpstr>Качество взаимодействия</vt:lpstr>
      <vt:lpstr>Типичные причины низкой эффективности</vt:lpstr>
      <vt:lpstr>Формула идеального партнёрства</vt:lpstr>
      <vt:lpstr>Слайд 10</vt:lpstr>
      <vt:lpstr>Продажи ДЦ</vt:lpstr>
      <vt:lpstr>Продажа Новых Машин</vt:lpstr>
      <vt:lpstr>Слайд 13</vt:lpstr>
      <vt:lpstr>Продажа новой машины в 2 шага</vt:lpstr>
      <vt:lpstr>Пример Solaris</vt:lpstr>
      <vt:lpstr>Пример Elantra</vt:lpstr>
      <vt:lpstr>Автокредит с ОС vs классического и vs 0%</vt:lpstr>
      <vt:lpstr>Профиль клиента</vt:lpstr>
      <vt:lpstr>Частотность и цикл продаж – в руках ДЦ</vt:lpstr>
      <vt:lpstr>Слайд 20</vt:lpstr>
      <vt:lpstr>Слайд 21</vt:lpstr>
      <vt:lpstr>Слайд 22</vt:lpstr>
      <vt:lpstr>Слайд 23</vt:lpstr>
      <vt:lpstr>Слайд 24</vt:lpstr>
    </vt:vector>
  </TitlesOfParts>
  <Company>a-co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Julien Oheix</dc:creator>
  <cp:lastModifiedBy>Yagudin Nail</cp:lastModifiedBy>
  <cp:revision>2138</cp:revision>
  <dcterms:created xsi:type="dcterms:W3CDTF">2008-05-22T21:54:41Z</dcterms:created>
  <dcterms:modified xsi:type="dcterms:W3CDTF">2015-10-14T12:29:08Z</dcterms:modified>
</cp:coreProperties>
</file>