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tags/tag27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5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6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7.xml" ContentType="application/vnd.openxmlformats-officedocument.theme+xml"/>
  <Override PartName="/ppt/tags/tag28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8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9.xml" ContentType="application/vnd.openxmlformats-officedocument.theme+xml"/>
  <Override PartName="/ppt/tags/tag29.xml" ContentType="application/vnd.openxmlformats-officedocument.presentationml.tags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0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1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7" r:id="rId2"/>
    <p:sldMasterId id="2147483773" r:id="rId3"/>
    <p:sldMasterId id="2147483783" r:id="rId4"/>
    <p:sldMasterId id="2147483794" r:id="rId5"/>
    <p:sldMasterId id="2147483805" r:id="rId6"/>
    <p:sldMasterId id="2147483816" r:id="rId7"/>
    <p:sldMasterId id="2147483827" r:id="rId8"/>
    <p:sldMasterId id="2147483837" r:id="rId9"/>
    <p:sldMasterId id="2147483848" r:id="rId10"/>
    <p:sldMasterId id="2147483866" r:id="rId11"/>
    <p:sldMasterId id="2147483877" r:id="rId12"/>
    <p:sldMasterId id="2147483887" r:id="rId13"/>
    <p:sldMasterId id="2147483898" r:id="rId14"/>
    <p:sldMasterId id="2147483910" r:id="rId15"/>
    <p:sldMasterId id="2147483921" r:id="rId16"/>
    <p:sldMasterId id="2147483932" r:id="rId17"/>
    <p:sldMasterId id="2147483944" r:id="rId18"/>
    <p:sldMasterId id="2147483955" r:id="rId19"/>
    <p:sldMasterId id="2147483967" r:id="rId20"/>
    <p:sldMasterId id="2147484003" r:id="rId21"/>
    <p:sldMasterId id="2147484014" r:id="rId22"/>
    <p:sldMasterId id="2147484026" r:id="rId23"/>
    <p:sldMasterId id="2147484038" r:id="rId24"/>
    <p:sldMasterId id="2147484041" r:id="rId25"/>
    <p:sldMasterId id="2147484061" r:id="rId26"/>
    <p:sldMasterId id="2147484065" r:id="rId27"/>
  </p:sldMasterIdLst>
  <p:notesMasterIdLst>
    <p:notesMasterId r:id="rId39"/>
  </p:notesMasterIdLst>
  <p:handoutMasterIdLst>
    <p:handoutMasterId r:id="rId40"/>
  </p:handoutMasterIdLst>
  <p:sldIdLst>
    <p:sldId id="544" r:id="rId28"/>
    <p:sldId id="551" r:id="rId29"/>
    <p:sldId id="582" r:id="rId30"/>
    <p:sldId id="577" r:id="rId31"/>
    <p:sldId id="573" r:id="rId32"/>
    <p:sldId id="558" r:id="rId33"/>
    <p:sldId id="557" r:id="rId34"/>
    <p:sldId id="583" r:id="rId35"/>
    <p:sldId id="581" r:id="rId36"/>
    <p:sldId id="576" r:id="rId37"/>
    <p:sldId id="574" r:id="rId38"/>
  </p:sldIdLst>
  <p:sldSz cx="9144000" cy="5143500" type="screen16x9"/>
  <p:notesSz cx="6797675" cy="9926638"/>
  <p:defaultTextStyle>
    <a:defPPr>
      <a:defRPr lang="ru-RU"/>
    </a:defPPr>
    <a:lvl1pPr marL="0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8563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7130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5689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4255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2819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1387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19945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08509" algn="l" defTabSz="77713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>
          <p15:clr>
            <a:srgbClr val="A4A3A4"/>
          </p15:clr>
        </p15:guide>
        <p15:guide id="2" pos="41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2E2E2"/>
    <a:srgbClr val="D9D9D9"/>
    <a:srgbClr val="7F7F7F"/>
    <a:srgbClr val="F42434"/>
    <a:srgbClr val="879AB7"/>
    <a:srgbClr val="F7F7F7"/>
    <a:srgbClr val="FDFDFD"/>
    <a:srgbClr val="9D9D9D"/>
    <a:srgbClr val="B2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5429" autoAdjust="0"/>
  </p:normalViewPr>
  <p:slideViewPr>
    <p:cSldViewPr>
      <p:cViewPr>
        <p:scale>
          <a:sx n="125" d="100"/>
          <a:sy n="125" d="100"/>
        </p:scale>
        <p:origin x="-1332" y="-396"/>
      </p:cViewPr>
      <p:guideLst>
        <p:guide orient="horz" pos="1450"/>
        <p:guide pos="3785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tsykun\Desktop\&#1051;&#1080;&#1089;&#1090;%20Microsoft%20Excel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Meta Offc Pro" panose="020B0504030101020102" pitchFamily="34" charset="0"/>
              </a:defRPr>
            </a:pPr>
            <a:r>
              <a:rPr lang="ru-RU" sz="1200" b="1" i="0" baseline="0" dirty="0">
                <a:effectLst/>
                <a:latin typeface="Meta Offc Pro" panose="020B0504030101020102" pitchFamily="34" charset="0"/>
              </a:rPr>
              <a:t>Социальные инвестиции </a:t>
            </a:r>
            <a:r>
              <a:rPr lang="ru-RU" sz="1200" b="1" i="0" baseline="0" dirty="0" err="1">
                <a:effectLst/>
                <a:latin typeface="Meta Offc Pro" panose="020B0504030101020102" pitchFamily="34" charset="0"/>
              </a:rPr>
              <a:t>Металлоинвеста</a:t>
            </a:r>
            <a:r>
              <a:rPr lang="ru-RU" sz="1200" b="1" i="0" baseline="0" dirty="0">
                <a:effectLst/>
                <a:latin typeface="Meta Offc Pro" panose="020B0504030101020102" pitchFamily="34" charset="0"/>
              </a:rPr>
              <a:t> в рамках партнерства, </a:t>
            </a:r>
            <a:r>
              <a:rPr lang="ru-RU" sz="1200" b="1" i="0" baseline="0" dirty="0" smtClean="0">
                <a:effectLst/>
                <a:latin typeface="Meta Offc Pro" panose="020B0504030101020102" pitchFamily="34" charset="0"/>
              </a:rPr>
              <a:t>млрд </a:t>
            </a:r>
            <a:r>
              <a:rPr lang="ru-RU" sz="1200" b="1" i="0" baseline="0" dirty="0">
                <a:effectLst/>
                <a:latin typeface="Meta Offc Pro" panose="020B0504030101020102" pitchFamily="34" charset="0"/>
              </a:rPr>
              <a:t>руб.</a:t>
            </a:r>
            <a:endParaRPr lang="ru-RU" sz="1200" dirty="0">
              <a:effectLst/>
              <a:latin typeface="Meta Offc Pro" panose="020B0504030101020102" pitchFamily="34" charset="0"/>
            </a:endParaRPr>
          </a:p>
        </c:rich>
      </c:tx>
      <c:layout>
        <c:manualLayout>
          <c:xMode val="edge"/>
          <c:yMode val="edge"/>
          <c:x val="0.13522897238508694"/>
          <c:y val="1.65993380523813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482395621825356E-2"/>
          <c:y val="0.22746288593869421"/>
          <c:w val="0.80687618601342903"/>
          <c:h val="0.66442706306408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Лист1!$A$3:$F$3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Лист1!$A$4:$F$4</c:f>
              <c:numCache>
                <c:formatCode>0.0</c:formatCode>
                <c:ptCount val="6"/>
                <c:pt idx="0">
                  <c:v>1.129</c:v>
                </c:pt>
                <c:pt idx="1">
                  <c:v>1.476</c:v>
                </c:pt>
                <c:pt idx="2">
                  <c:v>1.2</c:v>
                </c:pt>
                <c:pt idx="3">
                  <c:v>2.2949999999999999</c:v>
                </c:pt>
                <c:pt idx="4">
                  <c:v>2.7</c:v>
                </c:pt>
                <c:pt idx="5" formatCode="General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42208"/>
        <c:axId val="49743744"/>
      </c:barChart>
      <c:catAx>
        <c:axId val="4974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743744"/>
        <c:crosses val="autoZero"/>
        <c:auto val="1"/>
        <c:lblAlgn val="ctr"/>
        <c:lblOffset val="100"/>
        <c:noMultiLvlLbl val="0"/>
      </c:catAx>
      <c:valAx>
        <c:axId val="497437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4974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150E-07B8-4CF4-BB50-360570B67202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66008-54A9-4141-949F-9CCDEFE93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4E47-2209-4C8A-8B9A-25F0ADB3B1A6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90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90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6D143-091F-425E-8414-D3F1E356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0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563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7130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5689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4255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2819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1387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19945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08509" algn="l" defTabSz="77713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549" indent="-165549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Char char="•"/>
            </a:pPr>
            <a:r>
              <a:rPr lang="ru-RU" b="0" baseline="0" dirty="0" err="1" smtClean="0">
                <a:solidFill>
                  <a:schemeClr val="tx1"/>
                </a:solidFill>
                <a:latin typeface="Arial Narrow" pitchFamily="34" charset="0"/>
              </a:rPr>
              <a:t>Металлоинвест</a:t>
            </a:r>
            <a:r>
              <a:rPr lang="ru-RU" b="0" baseline="0" dirty="0" smtClean="0">
                <a:solidFill>
                  <a:schemeClr val="tx1"/>
                </a:solidFill>
                <a:latin typeface="Arial Narrow" pitchFamily="34" charset="0"/>
              </a:rPr>
              <a:t> –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ведущих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производителей и поставщиков железорудной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метализованной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продукции в мире (входит в топ-5)</a:t>
            </a:r>
          </a:p>
          <a:p>
            <a:pPr marL="165549" indent="-165549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обладает вторыми по величине в мире разведанными запасами железной руды — около 14,4 млрд тонн по международной классификации JORС (IMC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65549" indent="-165549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вектор развития компании – увеличение доли продукции с высокой добавленной стоимостью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D143-091F-425E-8414-D3F1E356F30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5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25" y="858838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D143-091F-425E-8414-D3F1E356F30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Управление вопросами устойчивого развития интегрировано в существующую структуру корпоративного управления Компании и осуществляется как на уровне Управляющей компания, так и на уровне каждого комбината.</a:t>
            </a: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уровне Управляющей компании определение стратегических приоритетов в области устойчивого развития осуществляют Совет директоров, Правление и Генеральный директор. </a:t>
            </a: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Реализацию данных приоритетов и общую координацию деятельности Компании в области устойчивого развития осуществляет Директор по социальной политике и корпоративным коммуникациям. </a:t>
            </a:r>
          </a:p>
          <a:p>
            <a:r>
              <a:rPr lang="ru-RU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постановку и реализацию конкретных задач в рамках различных функциональных направлений ответственны соответствующие структурные подразделения.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2D314-2F78-E547-B502-B63B94D87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25" y="858838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36600"/>
            <a:ext cx="6521450" cy="3668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4CFF-6D05-2141-BEFF-D1EF54006B5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6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25" y="858838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25" y="858838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25" y="858838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25" y="858838"/>
            <a:ext cx="6196013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59625">
              <a:spcAft>
                <a:spcPts val="580"/>
              </a:spcAft>
              <a:buClr>
                <a:srgbClr val="800000"/>
              </a:buClr>
              <a:buFont typeface="Arial" pitchFamily="34" charset="0"/>
              <a:buNone/>
            </a:pPr>
            <a:endParaRPr lang="en-US" b="0" baseline="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7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2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56"/>
            <a:ext cx="7772943" cy="110256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63" y="2914642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826" indent="0" algn="ctr">
              <a:buNone/>
              <a:defRPr/>
            </a:lvl2pPr>
            <a:lvl3pPr marL="713641" indent="0" algn="ctr">
              <a:buNone/>
              <a:defRPr/>
            </a:lvl3pPr>
            <a:lvl4pPr marL="1070454" indent="0" algn="ctr">
              <a:buNone/>
              <a:defRPr/>
            </a:lvl4pPr>
            <a:lvl5pPr marL="1427276" indent="0" algn="ctr">
              <a:buNone/>
              <a:defRPr/>
            </a:lvl5pPr>
            <a:lvl6pPr marL="1784092" indent="0" algn="ctr">
              <a:buNone/>
              <a:defRPr/>
            </a:lvl6pPr>
            <a:lvl7pPr marL="2140910" indent="0" algn="ctr">
              <a:buNone/>
              <a:defRPr/>
            </a:lvl7pPr>
            <a:lvl8pPr marL="2497726" indent="0" algn="ctr">
              <a:buNone/>
              <a:defRPr/>
            </a:lvl8pPr>
            <a:lvl9pPr marL="285454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6450-501D-4738-AAD8-E976CA066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C8B7-0F96-4CEE-86DF-6C2FE04EBE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38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3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672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17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8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17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67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57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17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80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4347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144000" y="4320000"/>
            <a:ext cx="8856000" cy="405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00500" y="108010"/>
            <a:ext cx="4999500" cy="740184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pPr marL="0" lvl="1" algn="r" defTabSz="388563"/>
            <a:endParaRPr lang="en-US" sz="14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388563"/>
            <a:r>
              <a:rPr lang="en-US" sz="14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Resources create opportunities</a:t>
            </a:r>
            <a:endParaRPr lang="en-US" sz="14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388563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Изображение 4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6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7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851" y="688969"/>
            <a:ext cx="2068803" cy="39718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4395" y="688969"/>
            <a:ext cx="6076090" cy="39718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876A-A469-45BE-B95B-D12B02115C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51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84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62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35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80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14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566800" y="1628149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566800" y="2133049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698000" y="1628149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4698000" y="2133049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9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6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97" name="Прямоугольник 96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113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117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118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23" name="Группа 122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24" name="Группа 123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234" name="TextBox 23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5" name="TextBox 23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5" name="Группа 124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232" name="TextBox 23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3" name="TextBox 23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6" name="Группа 125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230" name="TextBox 22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1" name="TextBox 23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5" name="Группа 214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228" name="TextBox 227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6" name="Группа 215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226" name="TextBox 225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7" name="TextBox 226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7" name="Группа 216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224" name="TextBox 22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5" name="TextBox 22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8" name="Группа 217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222" name="TextBox 22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3" name="TextBox 22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9" name="Группа 218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220" name="TextBox 21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1" name="TextBox 22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236" name="Группа 235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237" name="TextBox 23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8" name="TextBox 23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39" name="Группа 238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240" name="TextBox 23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1" name="TextBox 24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2" name="Группа 241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243" name="TextBox 24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4" name="TextBox 24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5" name="Группа 244"/>
          <p:cNvGrpSpPr/>
          <p:nvPr userDrawn="1"/>
        </p:nvGrpSpPr>
        <p:grpSpPr>
          <a:xfrm>
            <a:off x="2566800" y="1628127"/>
            <a:ext cx="576000" cy="346249"/>
            <a:chOff x="482400" y="144000"/>
            <a:chExt cx="576000" cy="461665"/>
          </a:xfrm>
        </p:grpSpPr>
        <p:sp>
          <p:nvSpPr>
            <p:cNvPr id="246" name="TextBox 24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7" name="TextBox 24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8" name="Группа 247"/>
          <p:cNvGrpSpPr/>
          <p:nvPr userDrawn="1"/>
        </p:nvGrpSpPr>
        <p:grpSpPr>
          <a:xfrm>
            <a:off x="2566800" y="2133027"/>
            <a:ext cx="576000" cy="346249"/>
            <a:chOff x="482400" y="144000"/>
            <a:chExt cx="576000" cy="461665"/>
          </a:xfrm>
        </p:grpSpPr>
        <p:sp>
          <p:nvSpPr>
            <p:cNvPr id="249" name="TextBox 24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0" name="TextBox 24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1" name="Группа 250"/>
          <p:cNvGrpSpPr/>
          <p:nvPr userDrawn="1"/>
        </p:nvGrpSpPr>
        <p:grpSpPr>
          <a:xfrm>
            <a:off x="2566800" y="2640627"/>
            <a:ext cx="576000" cy="346249"/>
            <a:chOff x="482400" y="144000"/>
            <a:chExt cx="576000" cy="461665"/>
          </a:xfrm>
        </p:grpSpPr>
        <p:sp>
          <p:nvSpPr>
            <p:cNvPr id="252" name="TextBox 25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3" name="TextBox 25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4" name="Группа 253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255" name="TextBox 25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6" name="TextBox 25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7" name="Группа 256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258" name="TextBox 25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9" name="TextBox 25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0" name="Группа 259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261" name="TextBox 26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2" name="TextBox 26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3" name="Группа 262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64" name="TextBox 26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5" name="TextBox 26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6" name="Группа 265"/>
          <p:cNvGrpSpPr/>
          <p:nvPr userDrawn="1"/>
        </p:nvGrpSpPr>
        <p:grpSpPr>
          <a:xfrm>
            <a:off x="4698000" y="1628127"/>
            <a:ext cx="576000" cy="346249"/>
            <a:chOff x="482400" y="144000"/>
            <a:chExt cx="576000" cy="461665"/>
          </a:xfrm>
        </p:grpSpPr>
        <p:sp>
          <p:nvSpPr>
            <p:cNvPr id="267" name="TextBox 26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8" name="TextBox 26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9" name="Группа 268"/>
          <p:cNvGrpSpPr/>
          <p:nvPr userDrawn="1"/>
        </p:nvGrpSpPr>
        <p:grpSpPr>
          <a:xfrm>
            <a:off x="4698000" y="2133027"/>
            <a:ext cx="576000" cy="346249"/>
            <a:chOff x="482400" y="144000"/>
            <a:chExt cx="576000" cy="461665"/>
          </a:xfrm>
        </p:grpSpPr>
        <p:sp>
          <p:nvSpPr>
            <p:cNvPr id="270" name="TextBox 26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1" name="TextBox 27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2" name="Группа 271"/>
          <p:cNvGrpSpPr/>
          <p:nvPr userDrawn="1"/>
        </p:nvGrpSpPr>
        <p:grpSpPr>
          <a:xfrm>
            <a:off x="4698000" y="2640627"/>
            <a:ext cx="576000" cy="346249"/>
            <a:chOff x="482400" y="144000"/>
            <a:chExt cx="576000" cy="461665"/>
          </a:xfrm>
        </p:grpSpPr>
        <p:sp>
          <p:nvSpPr>
            <p:cNvPr id="273" name="TextBox 27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4" name="TextBox 27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5" name="Группа 274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76" name="TextBox 27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7" name="TextBox 27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0990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75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66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72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95" y="688991"/>
            <a:ext cx="8275211" cy="22785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4395" y="1299110"/>
            <a:ext cx="4072446" cy="3361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163" y="1299110"/>
            <a:ext cx="4072446" cy="3361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722C-CE0C-40F3-B231-80F3C25671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8072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1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7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34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9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27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27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7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27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27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7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9567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5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47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65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779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5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56"/>
            <a:ext cx="7772943" cy="110256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63" y="2914642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826" indent="0" algn="ctr">
              <a:buNone/>
              <a:defRPr/>
            </a:lvl2pPr>
            <a:lvl3pPr marL="713641" indent="0" algn="ctr">
              <a:buNone/>
              <a:defRPr/>
            </a:lvl3pPr>
            <a:lvl4pPr marL="1070454" indent="0" algn="ctr">
              <a:buNone/>
              <a:defRPr/>
            </a:lvl4pPr>
            <a:lvl5pPr marL="1427276" indent="0" algn="ctr">
              <a:buNone/>
              <a:defRPr/>
            </a:lvl5pPr>
            <a:lvl6pPr marL="1784092" indent="0" algn="ctr">
              <a:buNone/>
              <a:defRPr/>
            </a:lvl6pPr>
            <a:lvl7pPr marL="2140910" indent="0" algn="ctr">
              <a:buNone/>
              <a:defRPr/>
            </a:lvl7pPr>
            <a:lvl8pPr marL="2497726" indent="0" algn="ctr">
              <a:buNone/>
              <a:defRPr/>
            </a:lvl8pPr>
            <a:lvl9pPr marL="285454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D939-CACF-413E-818C-D734D51382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8391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69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54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41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312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93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7C87-AC3C-4281-ACEF-D74E8F8ABA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030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6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194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BD5-12A9-4712-865A-6EC1262895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5500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52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1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549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62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5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5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5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5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1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998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60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47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25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63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89"/>
            <a:ext cx="7772943" cy="1021573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3"/>
            <a:ext cx="7772943" cy="1125242"/>
          </a:xfrm>
        </p:spPr>
        <p:txBody>
          <a:bodyPr anchor="b"/>
          <a:lstStyle>
            <a:lvl1pPr marL="0" indent="0">
              <a:buNone/>
              <a:defRPr sz="1500"/>
            </a:lvl1pPr>
            <a:lvl2pPr marL="356826" indent="0">
              <a:buNone/>
              <a:defRPr sz="1400"/>
            </a:lvl2pPr>
            <a:lvl3pPr marL="713641" indent="0">
              <a:buNone/>
              <a:defRPr sz="1300"/>
            </a:lvl3pPr>
            <a:lvl4pPr marL="1070454" indent="0">
              <a:buNone/>
              <a:defRPr sz="1100"/>
            </a:lvl4pPr>
            <a:lvl5pPr marL="1427276" indent="0">
              <a:buNone/>
              <a:defRPr sz="1100"/>
            </a:lvl5pPr>
            <a:lvl6pPr marL="1784092" indent="0">
              <a:buNone/>
              <a:defRPr sz="1100"/>
            </a:lvl6pPr>
            <a:lvl7pPr marL="2140910" indent="0">
              <a:buNone/>
              <a:defRPr sz="1100"/>
            </a:lvl7pPr>
            <a:lvl8pPr marL="2497726" indent="0">
              <a:buNone/>
              <a:defRPr sz="1100"/>
            </a:lvl8pPr>
            <a:lvl9pPr marL="2854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1AED-7827-4216-9EF3-8963752770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205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17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42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27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27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7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27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27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7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0324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326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09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39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01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91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395" y="1299110"/>
            <a:ext cx="4072446" cy="336168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163" y="1299110"/>
            <a:ext cx="4072446" cy="336168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9180B-DF8B-42F7-B365-BEB66E08A8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2654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24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0628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72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7C87-AC3C-4281-ACEF-D74E8F8ABA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27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603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47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125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63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8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8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26" indent="0">
              <a:buNone/>
              <a:defRPr sz="1500" b="1"/>
            </a:lvl2pPr>
            <a:lvl3pPr marL="713641" indent="0">
              <a:buNone/>
              <a:defRPr sz="1400" b="1"/>
            </a:lvl3pPr>
            <a:lvl4pPr marL="1070454" indent="0">
              <a:buNone/>
              <a:defRPr sz="1300" b="1"/>
            </a:lvl4pPr>
            <a:lvl5pPr marL="1427276" indent="0">
              <a:buNone/>
              <a:defRPr sz="1300" b="1"/>
            </a:lvl5pPr>
            <a:lvl6pPr marL="1784092" indent="0">
              <a:buNone/>
              <a:defRPr sz="1300" b="1"/>
            </a:lvl6pPr>
            <a:lvl7pPr marL="2140910" indent="0">
              <a:buNone/>
              <a:defRPr sz="1300" b="1"/>
            </a:lvl7pPr>
            <a:lvl8pPr marL="2497726" indent="0">
              <a:buNone/>
              <a:defRPr sz="1300" b="1"/>
            </a:lvl8pPr>
            <a:lvl9pPr marL="28545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8" y="1630634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26" indent="0">
              <a:buNone/>
              <a:defRPr sz="1500" b="1"/>
            </a:lvl2pPr>
            <a:lvl3pPr marL="713641" indent="0">
              <a:buNone/>
              <a:defRPr sz="1400" b="1"/>
            </a:lvl3pPr>
            <a:lvl4pPr marL="1070454" indent="0">
              <a:buNone/>
              <a:defRPr sz="1300" b="1"/>
            </a:lvl4pPr>
            <a:lvl5pPr marL="1427276" indent="0">
              <a:buNone/>
              <a:defRPr sz="1300" b="1"/>
            </a:lvl5pPr>
            <a:lvl6pPr marL="1784092" indent="0">
              <a:buNone/>
              <a:defRPr sz="1300" b="1"/>
            </a:lvl6pPr>
            <a:lvl7pPr marL="2140910" indent="0">
              <a:buNone/>
              <a:defRPr sz="1300" b="1"/>
            </a:lvl7pPr>
            <a:lvl8pPr marL="2497726" indent="0">
              <a:buNone/>
              <a:defRPr sz="1300" b="1"/>
            </a:lvl8pPr>
            <a:lvl9pPr marL="28545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4" y="1630634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EB25-7130-4CFF-8EB9-11FD467310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423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42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27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27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7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27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27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7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0324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326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109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39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5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8016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91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35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2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B42F-233A-4F02-A68F-FAF4B16D2C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7752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0628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72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7C87-AC3C-4281-ACEF-D74E8F8ABA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27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83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767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497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Рисунок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4" y="4610368"/>
            <a:ext cx="2505808" cy="38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1945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17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4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E09-8BFE-472A-B35C-D6E5A44C4F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5034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566800" y="1628163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566800" y="2133063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698000" y="1628163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4698000" y="2133063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7423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4" y="4610368"/>
            <a:ext cx="2505808" cy="387668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93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74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531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13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28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11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28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610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9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6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97" name="Прямоугольник 96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113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117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118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23" name="Группа 122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24" name="Группа 123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234" name="TextBox 23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5" name="TextBox 23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5" name="Группа 124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232" name="TextBox 23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3" name="TextBox 23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6" name="Группа 125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230" name="TextBox 22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1" name="TextBox 23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5" name="Группа 214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228" name="TextBox 227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6" name="Группа 215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226" name="TextBox 225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7" name="TextBox 226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7" name="Группа 216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224" name="TextBox 22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5" name="TextBox 22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8" name="Группа 217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222" name="TextBox 22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3" name="TextBox 22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9" name="Группа 218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220" name="TextBox 21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1" name="TextBox 22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236" name="Группа 235"/>
          <p:cNvGrpSpPr/>
          <p:nvPr userDrawn="1"/>
        </p:nvGrpSpPr>
        <p:grpSpPr>
          <a:xfrm>
            <a:off x="2566800" y="108025"/>
            <a:ext cx="576000" cy="346249"/>
            <a:chOff x="482400" y="144000"/>
            <a:chExt cx="576000" cy="461665"/>
          </a:xfrm>
        </p:grpSpPr>
        <p:sp>
          <p:nvSpPr>
            <p:cNvPr id="237" name="TextBox 23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8" name="TextBox 23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39" name="Группа 238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240" name="TextBox 23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1" name="TextBox 24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2" name="Группа 241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243" name="TextBox 24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4" name="TextBox 24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5" name="Группа 244"/>
          <p:cNvGrpSpPr/>
          <p:nvPr userDrawn="1"/>
        </p:nvGrpSpPr>
        <p:grpSpPr>
          <a:xfrm>
            <a:off x="2566800" y="1628125"/>
            <a:ext cx="576000" cy="346249"/>
            <a:chOff x="482400" y="144000"/>
            <a:chExt cx="576000" cy="461665"/>
          </a:xfrm>
        </p:grpSpPr>
        <p:sp>
          <p:nvSpPr>
            <p:cNvPr id="246" name="TextBox 24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7" name="TextBox 24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8" name="Группа 247"/>
          <p:cNvGrpSpPr/>
          <p:nvPr userDrawn="1"/>
        </p:nvGrpSpPr>
        <p:grpSpPr>
          <a:xfrm>
            <a:off x="2566800" y="2133025"/>
            <a:ext cx="576000" cy="346249"/>
            <a:chOff x="482400" y="144000"/>
            <a:chExt cx="576000" cy="461665"/>
          </a:xfrm>
        </p:grpSpPr>
        <p:sp>
          <p:nvSpPr>
            <p:cNvPr id="249" name="TextBox 24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0" name="TextBox 24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1" name="Группа 250"/>
          <p:cNvGrpSpPr/>
          <p:nvPr userDrawn="1"/>
        </p:nvGrpSpPr>
        <p:grpSpPr>
          <a:xfrm>
            <a:off x="2566800" y="2640625"/>
            <a:ext cx="576000" cy="346249"/>
            <a:chOff x="482400" y="144000"/>
            <a:chExt cx="576000" cy="461665"/>
          </a:xfrm>
        </p:grpSpPr>
        <p:sp>
          <p:nvSpPr>
            <p:cNvPr id="252" name="TextBox 25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3" name="TextBox 25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4" name="Группа 253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255" name="TextBox 25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6" name="TextBox 25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7" name="Группа 256"/>
          <p:cNvGrpSpPr/>
          <p:nvPr userDrawn="1"/>
        </p:nvGrpSpPr>
        <p:grpSpPr>
          <a:xfrm>
            <a:off x="4698000" y="108025"/>
            <a:ext cx="576000" cy="346249"/>
            <a:chOff x="482400" y="144000"/>
            <a:chExt cx="576000" cy="461665"/>
          </a:xfrm>
        </p:grpSpPr>
        <p:sp>
          <p:nvSpPr>
            <p:cNvPr id="258" name="TextBox 25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9" name="TextBox 25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0" name="Группа 259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261" name="TextBox 26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2" name="TextBox 26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3" name="Группа 262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64" name="TextBox 26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5" name="TextBox 26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6" name="Группа 265"/>
          <p:cNvGrpSpPr/>
          <p:nvPr userDrawn="1"/>
        </p:nvGrpSpPr>
        <p:grpSpPr>
          <a:xfrm>
            <a:off x="4698000" y="1628125"/>
            <a:ext cx="576000" cy="346249"/>
            <a:chOff x="482400" y="144000"/>
            <a:chExt cx="576000" cy="461665"/>
          </a:xfrm>
        </p:grpSpPr>
        <p:sp>
          <p:nvSpPr>
            <p:cNvPr id="267" name="TextBox 26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8" name="TextBox 26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9" name="Группа 268"/>
          <p:cNvGrpSpPr/>
          <p:nvPr userDrawn="1"/>
        </p:nvGrpSpPr>
        <p:grpSpPr>
          <a:xfrm>
            <a:off x="4698000" y="2133025"/>
            <a:ext cx="576000" cy="346249"/>
            <a:chOff x="482400" y="144000"/>
            <a:chExt cx="576000" cy="461665"/>
          </a:xfrm>
        </p:grpSpPr>
        <p:sp>
          <p:nvSpPr>
            <p:cNvPr id="270" name="TextBox 26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1" name="TextBox 27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2" name="Группа 271"/>
          <p:cNvGrpSpPr/>
          <p:nvPr userDrawn="1"/>
        </p:nvGrpSpPr>
        <p:grpSpPr>
          <a:xfrm>
            <a:off x="4698000" y="2640625"/>
            <a:ext cx="576000" cy="346249"/>
            <a:chOff x="482400" y="144000"/>
            <a:chExt cx="576000" cy="461665"/>
          </a:xfrm>
        </p:grpSpPr>
        <p:sp>
          <p:nvSpPr>
            <p:cNvPr id="273" name="TextBox 27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4" name="TextBox 27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5" name="Группа 274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76" name="TextBox 27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7" name="TextBox 27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5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EFFE-1291-4BC2-B19D-865C006920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25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0" cy="87146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53" y="205180"/>
            <a:ext cx="5110921" cy="43897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50"/>
            <a:ext cx="3008180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826" indent="0">
              <a:buNone/>
              <a:defRPr sz="900"/>
            </a:lvl2pPr>
            <a:lvl3pPr marL="713641" indent="0">
              <a:buNone/>
              <a:defRPr sz="800"/>
            </a:lvl3pPr>
            <a:lvl4pPr marL="1070454" indent="0">
              <a:buNone/>
              <a:defRPr sz="700"/>
            </a:lvl4pPr>
            <a:lvl5pPr marL="1427276" indent="0">
              <a:buNone/>
              <a:defRPr sz="700"/>
            </a:lvl5pPr>
            <a:lvl6pPr marL="1784092" indent="0">
              <a:buNone/>
              <a:defRPr sz="700"/>
            </a:lvl6pPr>
            <a:lvl7pPr marL="2140910" indent="0">
              <a:buNone/>
              <a:defRPr sz="700"/>
            </a:lvl7pPr>
            <a:lvl8pPr marL="2497726" indent="0">
              <a:buNone/>
              <a:defRPr sz="700"/>
            </a:lvl8pPr>
            <a:lvl9pPr marL="28545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DA23-D339-40E6-AADA-783B0EDAC0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654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4" y="4610368"/>
            <a:ext cx="2505808" cy="38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94952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737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997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5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048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00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32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96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261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pic>
        <p:nvPicPr>
          <p:cNvPr id="7" name="Рисунок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4" y="4610368"/>
            <a:ext cx="2505808" cy="38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61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1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826" indent="0">
              <a:buNone/>
              <a:defRPr sz="2200"/>
            </a:lvl2pPr>
            <a:lvl3pPr marL="713641" indent="0">
              <a:buNone/>
              <a:defRPr sz="1900"/>
            </a:lvl3pPr>
            <a:lvl4pPr marL="1070454" indent="0">
              <a:buNone/>
              <a:defRPr sz="1500"/>
            </a:lvl4pPr>
            <a:lvl5pPr marL="1427276" indent="0">
              <a:buNone/>
              <a:defRPr sz="1500"/>
            </a:lvl5pPr>
            <a:lvl6pPr marL="1784092" indent="0">
              <a:buNone/>
              <a:defRPr sz="1500"/>
            </a:lvl6pPr>
            <a:lvl7pPr marL="2140910" indent="0">
              <a:buNone/>
              <a:defRPr sz="1500"/>
            </a:lvl7pPr>
            <a:lvl8pPr marL="2497726" indent="0">
              <a:buNone/>
              <a:defRPr sz="1500"/>
            </a:lvl8pPr>
            <a:lvl9pPr marL="2854544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1" y="402581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826" indent="0">
              <a:buNone/>
              <a:defRPr sz="900"/>
            </a:lvl2pPr>
            <a:lvl3pPr marL="713641" indent="0">
              <a:buNone/>
              <a:defRPr sz="800"/>
            </a:lvl3pPr>
            <a:lvl4pPr marL="1070454" indent="0">
              <a:buNone/>
              <a:defRPr sz="700"/>
            </a:lvl4pPr>
            <a:lvl5pPr marL="1427276" indent="0">
              <a:buNone/>
              <a:defRPr sz="700"/>
            </a:lvl5pPr>
            <a:lvl6pPr marL="1784092" indent="0">
              <a:buNone/>
              <a:defRPr sz="700"/>
            </a:lvl6pPr>
            <a:lvl7pPr marL="2140910" indent="0">
              <a:buNone/>
              <a:defRPr sz="700"/>
            </a:lvl7pPr>
            <a:lvl8pPr marL="2497726" indent="0">
              <a:buNone/>
              <a:defRPr sz="700"/>
            </a:lvl8pPr>
            <a:lvl9pPr marL="28545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09FB-F112-4941-8F6A-7F153AA111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8911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4" y="4610368"/>
            <a:ext cx="2505808" cy="38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0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Изображение 6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34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6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475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4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4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11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65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84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Изображение 9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4892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Изображение 9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15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Изображение 7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28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/>
        </p:nvGrpSpPr>
        <p:grpSpPr>
          <a:xfrm>
            <a:off x="2566800" y="108028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2566800" y="1120526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2566800" y="1628423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2566800" y="2133323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2566800" y="2640629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2566800" y="3145529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98000" y="108028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698000" y="1120526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4698000" y="1628423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4698000" y="2133323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4698000" y="2640629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4698000" y="3145529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9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6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97" name="Прямоугольник 96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рямоугольник 97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рямоугольник 99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1" name="Прямоугольник 100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3" name="Прямоугольник 102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6" name="Прямоугольник 105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Прямоугольник 106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8" name="Прямоугольник 107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3" name="Прямоугольник 112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4" name="Прямоугольник 113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5" name="Прямоугольник 114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6" name="Прямоугольник 115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" name="Прямоугольник 117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9" name="Прямоугольник 118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0" name="Прямоугольник 119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23" name="Группа 122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24" name="Группа 123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234" name="TextBox 23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5" name="TextBox 23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5" name="Группа 124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232" name="TextBox 23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3" name="TextBox 23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126" name="Группа 125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230" name="TextBox 22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31" name="TextBox 23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5" name="Группа 214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228" name="TextBox 227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9" name="TextBox 228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6" name="Группа 215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226" name="TextBox 225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7" name="TextBox 226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7" name="Группа 216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224" name="TextBox 223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5" name="TextBox 224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8" name="Группа 217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222" name="TextBox 221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3" name="TextBox 222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  <p:grpSp>
          <p:nvGrpSpPr>
            <p:cNvPr id="219" name="Группа 218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220" name="TextBox 219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  <p:sp>
            <p:nvSpPr>
              <p:cNvPr id="221" name="TextBox 220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>
                    <a:solidFill>
                      <a:prstClr val="black"/>
                    </a:solidFill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grpSp>
        <p:nvGrpSpPr>
          <p:cNvPr id="236" name="Группа 235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237" name="TextBox 23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8" name="TextBox 23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39" name="Группа 238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240" name="TextBox 23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1" name="TextBox 24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2" name="Группа 241"/>
          <p:cNvGrpSpPr/>
          <p:nvPr userDrawn="1"/>
        </p:nvGrpSpPr>
        <p:grpSpPr>
          <a:xfrm>
            <a:off x="2566800" y="1120526"/>
            <a:ext cx="576000" cy="346249"/>
            <a:chOff x="482400" y="144000"/>
            <a:chExt cx="576000" cy="461665"/>
          </a:xfrm>
        </p:grpSpPr>
        <p:sp>
          <p:nvSpPr>
            <p:cNvPr id="243" name="TextBox 24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4" name="TextBox 24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5" name="Группа 244"/>
          <p:cNvGrpSpPr/>
          <p:nvPr userDrawn="1"/>
        </p:nvGrpSpPr>
        <p:grpSpPr>
          <a:xfrm>
            <a:off x="2566800" y="1628400"/>
            <a:ext cx="576000" cy="346249"/>
            <a:chOff x="482400" y="144000"/>
            <a:chExt cx="576000" cy="461665"/>
          </a:xfrm>
        </p:grpSpPr>
        <p:sp>
          <p:nvSpPr>
            <p:cNvPr id="246" name="TextBox 24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7" name="TextBox 24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48" name="Группа 247"/>
          <p:cNvGrpSpPr/>
          <p:nvPr userDrawn="1"/>
        </p:nvGrpSpPr>
        <p:grpSpPr>
          <a:xfrm>
            <a:off x="2566800" y="2133300"/>
            <a:ext cx="576000" cy="346249"/>
            <a:chOff x="482400" y="144000"/>
            <a:chExt cx="576000" cy="461665"/>
          </a:xfrm>
        </p:grpSpPr>
        <p:sp>
          <p:nvSpPr>
            <p:cNvPr id="249" name="TextBox 24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0" name="TextBox 24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1" name="Группа 250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252" name="TextBox 25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3" name="TextBox 25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4" name="Группа 253"/>
          <p:cNvGrpSpPr/>
          <p:nvPr userDrawn="1"/>
        </p:nvGrpSpPr>
        <p:grpSpPr>
          <a:xfrm>
            <a:off x="2566800" y="3145529"/>
            <a:ext cx="576000" cy="346249"/>
            <a:chOff x="482400" y="144000"/>
            <a:chExt cx="576000" cy="461665"/>
          </a:xfrm>
        </p:grpSpPr>
        <p:sp>
          <p:nvSpPr>
            <p:cNvPr id="255" name="TextBox 25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6" name="TextBox 25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145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157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57" name="Группа 256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258" name="TextBox 25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9" name="TextBox 25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0" name="Группа 259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261" name="TextBox 26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2" name="TextBox 26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210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204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3" name="Группа 262"/>
          <p:cNvGrpSpPr/>
          <p:nvPr userDrawn="1"/>
        </p:nvGrpSpPr>
        <p:grpSpPr>
          <a:xfrm>
            <a:off x="4698000" y="1120526"/>
            <a:ext cx="576000" cy="346249"/>
            <a:chOff x="482400" y="144000"/>
            <a:chExt cx="576000" cy="461665"/>
          </a:xfrm>
        </p:grpSpPr>
        <p:sp>
          <p:nvSpPr>
            <p:cNvPr id="264" name="TextBox 26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5" name="TextBox 26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197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6" name="Группа 265"/>
          <p:cNvGrpSpPr/>
          <p:nvPr userDrawn="1"/>
        </p:nvGrpSpPr>
        <p:grpSpPr>
          <a:xfrm>
            <a:off x="4698000" y="1628400"/>
            <a:ext cx="576000" cy="346249"/>
            <a:chOff x="482400" y="144000"/>
            <a:chExt cx="576000" cy="461665"/>
          </a:xfrm>
        </p:grpSpPr>
        <p:sp>
          <p:nvSpPr>
            <p:cNvPr id="267" name="TextBox 26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68" name="TextBox 26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171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69" name="Группа 268"/>
          <p:cNvGrpSpPr/>
          <p:nvPr userDrawn="1"/>
        </p:nvGrpSpPr>
        <p:grpSpPr>
          <a:xfrm>
            <a:off x="4698000" y="2133300"/>
            <a:ext cx="576000" cy="346249"/>
            <a:chOff x="482400" y="144000"/>
            <a:chExt cx="576000" cy="461665"/>
          </a:xfrm>
        </p:grpSpPr>
        <p:sp>
          <p:nvSpPr>
            <p:cNvPr id="270" name="TextBox 26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1" name="TextBox 27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166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2" name="Группа 271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73" name="TextBox 27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4" name="TextBox 27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199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208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  <p:grpSp>
        <p:nvGrpSpPr>
          <p:cNvPr id="275" name="Группа 274"/>
          <p:cNvGrpSpPr/>
          <p:nvPr userDrawn="1"/>
        </p:nvGrpSpPr>
        <p:grpSpPr>
          <a:xfrm>
            <a:off x="4698000" y="3145529"/>
            <a:ext cx="576000" cy="346249"/>
            <a:chOff x="482400" y="144000"/>
            <a:chExt cx="576000" cy="461665"/>
          </a:xfrm>
        </p:grpSpPr>
        <p:sp>
          <p:nvSpPr>
            <p:cNvPr id="276" name="TextBox 27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>
                  <a:solidFill>
                    <a:prstClr val="black"/>
                  </a:solidFill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77" name="TextBox 27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173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182</a:t>
              </a:r>
            </a:p>
            <a:p>
              <a:pPr defTabSz="388563"/>
              <a:r>
                <a:rPr lang="en-US" sz="900" dirty="0">
                  <a:solidFill>
                    <a:prstClr val="black"/>
                  </a:solidFill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866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Изображение 7" descr="MI-logo_rgb300_l_E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F58E4-2664-4C24-B7E0-DD1A744B2E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27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7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0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144000" y="4509001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38854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38854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7848001" y="4665151"/>
            <a:ext cx="1008000" cy="216000"/>
          </a:xfrm>
          <a:prstGeom prst="rect">
            <a:avLst/>
          </a:prstGeom>
        </p:spPr>
        <p:txBody>
          <a:bodyPr lIns="77712" tIns="38851" rIns="77712" bIns="3885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</p:txBody>
      </p:sp>
      <p:pic>
        <p:nvPicPr>
          <p:cNvPr id="8" name="Изображение 6" descr="MI-logo_rgb300_l_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124276"/>
            <a:ext cx="2505808" cy="387668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44000" y="4347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144000" y="4320000"/>
            <a:ext cx="8856000" cy="405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0" y="108010"/>
            <a:ext cx="4999500" cy="740184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pPr marL="0" lvl="1" algn="r" defTabSz="388563"/>
            <a:endParaRPr lang="en-US" sz="14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388563"/>
            <a:r>
              <a:rPr lang="ru-RU" sz="14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4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388563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7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5" y="4610368"/>
            <a:ext cx="2505808" cy="387668"/>
          </a:xfrm>
          <a:prstGeom prst="rect">
            <a:avLst/>
          </a:prstGeom>
          <a:noFill/>
        </p:spPr>
      </p:pic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512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31" tIns="40712" rIns="81431" bIns="40712" rtlCol="0" anchor="ctr"/>
          <a:lstStyle/>
          <a:p>
            <a:pPr algn="ctr"/>
            <a:endParaRPr lang="en-US"/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40" tIns="40712" rIns="81431" bIns="40712"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17734" y="837442"/>
            <a:ext cx="4373741" cy="181178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17734" y="2722683"/>
            <a:ext cx="4373741" cy="181178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52553" y="837442"/>
            <a:ext cx="4373741" cy="181178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52553" y="2722683"/>
            <a:ext cx="4373741" cy="181178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1" y="244842"/>
            <a:ext cx="7894975" cy="519053"/>
          </a:xfrm>
          <a:prstGeom prst="rect">
            <a:avLst/>
          </a:prstGeom>
        </p:spPr>
        <p:txBody>
          <a:bodyPr vert="horz" lIns="81416" tIns="40703" rIns="81416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6" tIns="40703" rIns="81416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pic>
        <p:nvPicPr>
          <p:cNvPr id="22" name="Picture 2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7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075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52550" y="653642"/>
            <a:ext cx="8838901" cy="3721738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13" name="Rectangle 7"/>
          <p:cNvSpPr/>
          <p:nvPr/>
        </p:nvSpPr>
        <p:spPr>
          <a:xfrm>
            <a:off x="152550" y="4395559"/>
            <a:ext cx="8838901" cy="624332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52550" y="4375380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551" y="4459216"/>
            <a:ext cx="7894974" cy="497018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9504" y="214718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lvl1pPr algn="r">
              <a:defRPr sz="1100">
                <a:solidFill>
                  <a:srgbClr val="54585A"/>
                </a:solidFill>
              </a:defRPr>
            </a:lvl1pPr>
          </a:lstStyle>
          <a:p>
            <a:pPr defTabSz="407047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2" name="Picture 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2147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07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2550" y="653641"/>
            <a:ext cx="8838901" cy="3646498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550" y="4300141"/>
            <a:ext cx="8838901" cy="9793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r>
              <a:rPr lang="en-US" sz="1600" dirty="0" smtClean="0">
                <a:solidFill>
                  <a:prstClr val="white"/>
                </a:solidFill>
              </a:rPr>
              <a:t>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9504" y="214718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lvl1pPr algn="r">
              <a:defRPr sz="1100">
                <a:solidFill>
                  <a:srgbClr val="54585A"/>
                </a:solidFill>
              </a:defRPr>
            </a:lvl1pPr>
          </a:lstStyle>
          <a:p>
            <a:pPr defTabSz="407047"/>
            <a:r>
              <a:rPr lang="ru-RU" smtClean="0"/>
              <a:t>Презентация №1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52550" y="4395559"/>
            <a:ext cx="8838901" cy="624332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551" y="4459216"/>
            <a:ext cx="7894974" cy="497018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2147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251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946" y="861493"/>
            <a:ext cx="8838901" cy="3771015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152553" y="244842"/>
            <a:ext cx="7618111" cy="519053"/>
          </a:xfrm>
          <a:prstGeom prst="rect">
            <a:avLst/>
          </a:prstGeom>
          <a:noFill/>
          <a:ln>
            <a:noFill/>
          </a:ln>
        </p:spPr>
        <p:txBody>
          <a:bodyPr vert="horz" lIns="84305" tIns="0" rIns="81425" bIns="0" rtlCol="0" anchor="ctr">
            <a:noAutofit/>
          </a:bodyPr>
          <a:lstStyle>
            <a:lvl1pPr algn="l" defTabSz="521437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Georgia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prstClr val="white"/>
                </a:solidFill>
              </a:rPr>
              <a:t>Click to edit Master title style</a:t>
            </a:r>
          </a:p>
          <a:p>
            <a:pPr defTabSz="407047">
              <a:lnSpc>
                <a:spcPct val="90000"/>
              </a:lnSpc>
              <a:defRPr/>
            </a:pPr>
            <a:r>
              <a:rPr lang="en-US" sz="1900" dirty="0" smtClean="0">
                <a:solidFill>
                  <a:prstClr val="white"/>
                </a:solidFill>
              </a:rPr>
              <a:t>Click to edit Master title style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158946" y="246028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158946" y="763888"/>
            <a:ext cx="8838901" cy="979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Footer Placeholder 5"/>
          <p:cNvSpPr>
            <a:spLocks noGrp="1"/>
          </p:cNvSpPr>
          <p:nvPr/>
        </p:nvSpPr>
        <p:spPr>
          <a:xfrm>
            <a:off x="-20122" y="2953078"/>
            <a:ext cx="3169411" cy="21595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ctr" defTabSz="521528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52152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4585A">
                  <a:tint val="75000"/>
                </a:srgb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9504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lvl1pPr algn="r">
              <a:defRPr sz="1100">
                <a:solidFill>
                  <a:srgbClr val="54585A"/>
                </a:solidFill>
              </a:defRPr>
            </a:lvl1pPr>
          </a:lstStyle>
          <a:p>
            <a:pPr defTabSz="407047"/>
            <a:r>
              <a:rPr lang="ru-RU" smtClean="0"/>
              <a:t>Ресурсы создают возможности</a:t>
            </a:r>
            <a:endParaRPr lang="en-US" dirty="0"/>
          </a:p>
        </p:txBody>
      </p:sp>
      <p:pic>
        <p:nvPicPr>
          <p:cNvPr id="12" name="Picture 1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84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946" y="788371"/>
            <a:ext cx="8838901" cy="3844136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158946" y="246030"/>
            <a:ext cx="8838901" cy="542344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/>
          <p:nvPr userDrawn="1"/>
        </p:nvSpPr>
        <p:spPr>
          <a:xfrm>
            <a:off x="158946" y="766740"/>
            <a:ext cx="8838901" cy="244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9504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lvl1pPr algn="r">
              <a:defRPr sz="1100">
                <a:solidFill>
                  <a:srgbClr val="54585A"/>
                </a:solidFill>
              </a:defRPr>
            </a:lvl1pPr>
          </a:lstStyle>
          <a:p>
            <a:pPr defTabSz="407047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9" name="Picture 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13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/>
          <p:nvPr userDrawn="1"/>
        </p:nvSpPr>
        <p:spPr>
          <a:xfrm>
            <a:off x="158946" y="244845"/>
            <a:ext cx="8838901" cy="3392777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946" y="3637612"/>
            <a:ext cx="8838901" cy="994896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58946" y="3613128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65339" y="1051259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9504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lvl1pPr algn="r">
              <a:defRPr sz="1100">
                <a:solidFill>
                  <a:srgbClr val="54585A"/>
                </a:solidFill>
              </a:defRPr>
            </a:lvl1pPr>
          </a:lstStyle>
          <a:p>
            <a:pPr defTabSz="407047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9" name="Picture 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4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848" y="688969"/>
            <a:ext cx="2068803" cy="39718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4395" y="688969"/>
            <a:ext cx="6076090" cy="39718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63678-A1E7-418D-8972-4966576BE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7345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55745" y="3613128"/>
            <a:ext cx="8838901" cy="1019380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/>
          <p:nvPr userDrawn="1"/>
        </p:nvSpPr>
        <p:spPr>
          <a:xfrm>
            <a:off x="155745" y="244834"/>
            <a:ext cx="8838901" cy="3368294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5339" y="1051259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>
            <a:lvl1pPr algn="l">
              <a:defRPr sz="32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8946" y="3613128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9504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lvl1pPr algn="r">
              <a:defRPr sz="1100">
                <a:solidFill>
                  <a:srgbClr val="54585A"/>
                </a:solidFill>
              </a:defRPr>
            </a:lvl1pPr>
          </a:lstStyle>
          <a:p>
            <a:pPr defTabSz="407047"/>
            <a:r>
              <a:rPr lang="ru-RU" smtClean="0"/>
              <a:t>Презентация №1</a:t>
            </a:r>
            <a:endParaRPr lang="en-US" dirty="0"/>
          </a:p>
        </p:txBody>
      </p:sp>
      <p:pic>
        <p:nvPicPr>
          <p:cNvPr id="9" name="Picture 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646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55745" y="3613128"/>
            <a:ext cx="8838901" cy="1019380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/>
          <p:nvPr userDrawn="1"/>
        </p:nvSpPr>
        <p:spPr>
          <a:xfrm>
            <a:off x="155745" y="244834"/>
            <a:ext cx="8838901" cy="3368294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8946" y="3613128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7323" y="85481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>
            <a:lvl1pPr algn="l">
              <a:defRPr sz="19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87322" y="1534602"/>
            <a:ext cx="8793920" cy="1116610"/>
          </a:xfrm>
        </p:spPr>
        <p:txBody>
          <a:bodyPr>
            <a:normAutofit/>
          </a:bodyPr>
          <a:lstStyle>
            <a:lvl1pPr>
              <a:defRPr sz="13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9" name="Picture 18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9142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/>
          <p:nvPr userDrawn="1"/>
        </p:nvSpPr>
        <p:spPr>
          <a:xfrm>
            <a:off x="155745" y="244834"/>
            <a:ext cx="8838901" cy="3368294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7323" y="85481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>
            <a:lvl1pPr algn="l">
              <a:defRPr sz="19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7322" y="1534602"/>
            <a:ext cx="8793920" cy="1116610"/>
          </a:xfrm>
        </p:spPr>
        <p:txBody>
          <a:bodyPr>
            <a:normAutofit/>
          </a:bodyPr>
          <a:lstStyle>
            <a:lvl1pPr>
              <a:defRPr sz="13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55745" y="3613128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8946" y="3637612"/>
            <a:ext cx="8838901" cy="994896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8" name="Picture 17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408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52550" y="766740"/>
            <a:ext cx="8838901" cy="3865769"/>
          </a:xfrm>
          <a:prstGeom prst="rect">
            <a:avLst/>
          </a:prstGeom>
          <a:solidFill>
            <a:srgbClr val="C4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Rectangle 7"/>
          <p:cNvSpPr/>
          <p:nvPr userDrawn="1"/>
        </p:nvSpPr>
        <p:spPr>
          <a:xfrm>
            <a:off x="152550" y="246030"/>
            <a:ext cx="8838901" cy="542344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52550" y="1241307"/>
            <a:ext cx="8838901" cy="1116610"/>
          </a:xfrm>
        </p:spPr>
        <p:txBody>
          <a:bodyPr>
            <a:normAutofit/>
          </a:bodyPr>
          <a:lstStyle>
            <a:lvl1pPr>
              <a:defRPr sz="1300">
                <a:latin typeface="Arial"/>
                <a:cs typeface="Arial"/>
              </a:defRPr>
            </a:lvl1pPr>
            <a:lvl2pPr>
              <a:defRPr sz="1300">
                <a:latin typeface="Arial"/>
                <a:cs typeface="Arial"/>
              </a:defRPr>
            </a:lvl2pPr>
            <a:lvl3pPr>
              <a:defRPr sz="1300">
                <a:latin typeface="Arial"/>
                <a:cs typeface="Arial"/>
              </a:defRPr>
            </a:lvl3pPr>
            <a:lvl4pPr>
              <a:defRPr sz="1300">
                <a:latin typeface="Arial"/>
                <a:cs typeface="Arial"/>
              </a:defRPr>
            </a:lvl4pPr>
            <a:lvl5pPr>
              <a:defRPr sz="13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7"/>
          <p:cNvSpPr/>
          <p:nvPr userDrawn="1"/>
        </p:nvSpPr>
        <p:spPr>
          <a:xfrm>
            <a:off x="152550" y="766740"/>
            <a:ext cx="8838901" cy="244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6" name="Picture 15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0231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2553" y="837442"/>
            <a:ext cx="437374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Rectangle 7"/>
          <p:cNvSpPr/>
          <p:nvPr userDrawn="1"/>
        </p:nvSpPr>
        <p:spPr>
          <a:xfrm>
            <a:off x="158946" y="246030"/>
            <a:ext cx="8838901" cy="542344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5" name="Picture 14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8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7734" y="837442"/>
            <a:ext cx="437374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25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2553" y="837442"/>
            <a:ext cx="437374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7" name="Picture 16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24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2553" y="837442"/>
            <a:ext cx="437374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18196" y="836845"/>
            <a:ext cx="4373254" cy="3697028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20" name="Picture 19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248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52550" y="837442"/>
            <a:ext cx="883890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7" name="Picture 16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777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2550" y="836845"/>
            <a:ext cx="8838901" cy="3697028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 sz="1800">
                <a:latin typeface="Verdana"/>
                <a:cs typeface="Verdana"/>
              </a:defRPr>
            </a:lvl1pPr>
            <a:lvl2pPr marL="407116" indent="0">
              <a:buNone/>
              <a:defRPr sz="2500"/>
            </a:lvl2pPr>
            <a:lvl3pPr marL="814229" indent="0">
              <a:buNone/>
              <a:defRPr sz="2100"/>
            </a:lvl3pPr>
            <a:lvl4pPr marL="1221334" indent="0">
              <a:buNone/>
              <a:defRPr sz="1800"/>
            </a:lvl4pPr>
            <a:lvl5pPr marL="1628449" indent="0">
              <a:buNone/>
              <a:defRPr sz="1800"/>
            </a:lvl5pPr>
            <a:lvl6pPr marL="2035556" indent="0">
              <a:buNone/>
              <a:defRPr sz="1800"/>
            </a:lvl6pPr>
            <a:lvl7pPr marL="2442666" indent="0">
              <a:buNone/>
              <a:defRPr sz="1800"/>
            </a:lvl7pPr>
            <a:lvl8pPr marL="2849777" indent="0">
              <a:buNone/>
              <a:defRPr sz="1800"/>
            </a:lvl8pPr>
            <a:lvl9pPr marL="3256889" indent="0">
              <a:buNone/>
              <a:defRPr sz="1800"/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5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18" name="Picture 17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52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7734" y="837442"/>
            <a:ext cx="437374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52553" y="837441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52553" y="2722686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21" name="Picture 20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14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95" y="688991"/>
            <a:ext cx="8275211" cy="22785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4395" y="1299110"/>
            <a:ext cx="4072446" cy="3361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163" y="1299110"/>
            <a:ext cx="4072446" cy="3361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40CF-BB58-40BE-89D8-F6A76A1E25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8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52553" y="837442"/>
            <a:ext cx="4373741" cy="369702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17734" y="837441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17734" y="2722686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8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21" name="Picture 20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38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2550" y="4608024"/>
            <a:ext cx="8838901" cy="24484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425" tIns="40707" rIns="81425" bIns="40707" rtlCol="0" anchor="ctr"/>
          <a:lstStyle/>
          <a:p>
            <a:pPr algn="ctr" defTabSz="40704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152550" y="244835"/>
            <a:ext cx="8838901" cy="517860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1020" tIns="40707" rIns="81425" bIns="40707" rtlCol="0" anchor="ctr"/>
          <a:lstStyle/>
          <a:p>
            <a:pPr algn="ctr" defTabSz="407047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17734" y="837441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17734" y="2722686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52553" y="837441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52553" y="2722686"/>
            <a:ext cx="4373741" cy="1811789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54585A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943" y="244842"/>
            <a:ext cx="7894974" cy="519053"/>
          </a:xfrm>
          <a:prstGeom prst="rect">
            <a:avLst/>
          </a:prstGeom>
        </p:spPr>
        <p:txBody>
          <a:bodyPr vert="horz" lIns="81411" tIns="40703" rIns="81411" bIns="40703" rtlCol="0" anchor="ctr">
            <a:noAutofit/>
          </a:bodyPr>
          <a:lstStyle>
            <a:lvl1pPr algn="l">
              <a:defRPr sz="17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6"/>
          <p:cNvSpPr txBox="1">
            <a:spLocks/>
          </p:cNvSpPr>
          <p:nvPr userDrawn="1"/>
        </p:nvSpPr>
        <p:spPr>
          <a:xfrm>
            <a:off x="3757939" y="4708794"/>
            <a:ext cx="766859" cy="269320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35D465-1E6C-3D4A-8586-120B342CC47B}" type="datetimeFigureOut">
              <a:rPr lang="en-US" sz="900" smtClean="0">
                <a:solidFill>
                  <a:srgbClr val="54585A"/>
                </a:solidFill>
              </a:rPr>
              <a:pPr/>
              <a:t>4/4/2017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17" name="Slide Number Placeholder 8"/>
          <p:cNvSpPr txBox="1">
            <a:spLocks/>
          </p:cNvSpPr>
          <p:nvPr userDrawn="1"/>
        </p:nvSpPr>
        <p:spPr>
          <a:xfrm>
            <a:off x="8519275" y="4711242"/>
            <a:ext cx="461963" cy="266872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A78A7-2441-8443-9241-5BB5C02C2611}" type="slidenum">
              <a:rPr lang="en-US" sz="900" smtClean="0">
                <a:solidFill>
                  <a:srgbClr val="54585A"/>
                </a:solidFill>
              </a:rPr>
              <a:pPr/>
              <a:t>‹#›</a:t>
            </a:fld>
            <a:endParaRPr lang="en-US" sz="900" dirty="0">
              <a:solidFill>
                <a:srgbClr val="54585A"/>
              </a:solidFill>
            </a:endParaRP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617710" y="4704270"/>
            <a:ext cx="2895600" cy="273844"/>
          </a:xfrm>
          <a:prstGeom prst="rect">
            <a:avLst/>
          </a:prstGeom>
        </p:spPr>
        <p:txBody>
          <a:bodyPr vert="horz" lIns="0" tIns="40703" rIns="0" bIns="40703" rtlCol="0" anchor="ctr"/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dirty="0" smtClean="0"/>
              <a:t>Презентация №1</a:t>
            </a:r>
            <a:endParaRPr lang="en-US" sz="900" dirty="0"/>
          </a:p>
        </p:txBody>
      </p:sp>
      <p:pic>
        <p:nvPicPr>
          <p:cNvPr id="22" name="Picture 21" descr="MI-logo-Rus_rgb300_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" y="4751628"/>
            <a:ext cx="2185284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37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2" y="124276"/>
            <a:ext cx="2505808" cy="387668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44000" y="4347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3885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144000" y="4320000"/>
            <a:ext cx="8856000" cy="405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3885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2" y="108009"/>
            <a:ext cx="4999500" cy="740180"/>
          </a:xfrm>
          <a:prstGeom prst="rect">
            <a:avLst/>
          </a:prstGeom>
          <a:noFill/>
        </p:spPr>
        <p:txBody>
          <a:bodyPr wrap="square" lIns="77712" tIns="38851" rIns="77712" bIns="38851" rtlCol="0">
            <a:spAutoFit/>
          </a:bodyPr>
          <a:lstStyle/>
          <a:p>
            <a:pPr marL="0" lvl="1" algn="r" defTabSz="388540"/>
            <a:endParaRPr lang="en-US" sz="14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388540"/>
            <a:r>
              <a:rPr lang="ru-RU" sz="14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4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38854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5" y="4610368"/>
            <a:ext cx="2505808" cy="387668"/>
          </a:xfrm>
          <a:prstGeom prst="rect">
            <a:avLst/>
          </a:prstGeom>
          <a:noFill/>
        </p:spPr>
      </p:pic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38854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1" y="4665150"/>
            <a:ext cx="1008000" cy="216000"/>
          </a:xfrm>
          <a:prstGeom prst="rect">
            <a:avLst/>
          </a:prstGeom>
        </p:spPr>
        <p:txBody>
          <a:bodyPr lIns="77712" tIns="38851" rIns="77712" bIns="3885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38854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8097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124276"/>
            <a:ext cx="2505808" cy="387668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144000" y="4347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3896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144000" y="4320000"/>
            <a:ext cx="8856000" cy="405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3896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0" y="108000"/>
            <a:ext cx="4999500" cy="74040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0" lvl="1" algn="r" defTabSz="389626"/>
            <a:endParaRPr lang="en-US" sz="14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389626"/>
            <a:r>
              <a:rPr lang="ru-RU" sz="14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4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389626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6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5" y="4610366"/>
            <a:ext cx="2505808" cy="387668"/>
          </a:xfrm>
          <a:prstGeom prst="rect">
            <a:avLst/>
          </a:prstGeom>
          <a:noFill/>
        </p:spPr>
      </p:pic>
      <p:sp>
        <p:nvSpPr>
          <p:cNvPr id="6" name="Rectangle 7"/>
          <p:cNvSpPr/>
          <p:nvPr userDrawn="1"/>
        </p:nvSpPr>
        <p:spPr>
          <a:xfrm>
            <a:off x="144000" y="108000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3896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925" tIns="38963" rIns="77925" bIns="3896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defTabSz="389626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98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64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7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50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94"/>
            <a:ext cx="7772943" cy="1021573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3"/>
            <a:ext cx="7772943" cy="1125242"/>
          </a:xfrm>
        </p:spPr>
        <p:txBody>
          <a:bodyPr anchor="b"/>
          <a:lstStyle>
            <a:lvl1pPr marL="0" indent="0">
              <a:buNone/>
              <a:defRPr sz="1500"/>
            </a:lvl1pPr>
            <a:lvl2pPr marL="356826" indent="0">
              <a:buNone/>
              <a:defRPr sz="1400"/>
            </a:lvl2pPr>
            <a:lvl3pPr marL="713641" indent="0">
              <a:buNone/>
              <a:defRPr sz="1300"/>
            </a:lvl3pPr>
            <a:lvl4pPr marL="1070454" indent="0">
              <a:buNone/>
              <a:defRPr sz="1100"/>
            </a:lvl4pPr>
            <a:lvl5pPr marL="1427276" indent="0">
              <a:buNone/>
              <a:defRPr sz="1100"/>
            </a:lvl5pPr>
            <a:lvl6pPr marL="1784092" indent="0">
              <a:buNone/>
              <a:defRPr sz="1100"/>
            </a:lvl6pPr>
            <a:lvl7pPr marL="2140910" indent="0">
              <a:buNone/>
              <a:defRPr sz="1100"/>
            </a:lvl7pPr>
            <a:lvl8pPr marL="2497726" indent="0">
              <a:buNone/>
              <a:defRPr sz="1100"/>
            </a:lvl8pPr>
            <a:lvl9pPr marL="2854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9E26-CB32-47BD-A0AE-D1DCCE4E1A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99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20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74" y="4610368"/>
            <a:ext cx="2505808" cy="387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106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5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2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9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4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17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4395" y="1299110"/>
            <a:ext cx="4072446" cy="336168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163" y="1299110"/>
            <a:ext cx="4072446" cy="336168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81C3-1683-448B-8EC4-ADE126980E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389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6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17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90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44000" y="4347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144000" y="4320000"/>
            <a:ext cx="8856000" cy="405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00500" y="108010"/>
            <a:ext cx="4999500" cy="740184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pPr marL="0" lvl="1" algn="r" defTabSz="388563"/>
            <a:endParaRPr lang="en-US" sz="14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388563"/>
            <a:r>
              <a:rPr lang="en-US" sz="14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Resources create opportunities</a:t>
            </a:r>
            <a:endParaRPr lang="en-US" sz="14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388563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Изображение 4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10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3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5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0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08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0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15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5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8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26" indent="0">
              <a:buNone/>
              <a:defRPr sz="1500" b="1"/>
            </a:lvl2pPr>
            <a:lvl3pPr marL="713641" indent="0">
              <a:buNone/>
              <a:defRPr sz="1400" b="1"/>
            </a:lvl3pPr>
            <a:lvl4pPr marL="1070454" indent="0">
              <a:buNone/>
              <a:defRPr sz="1300" b="1"/>
            </a:lvl4pPr>
            <a:lvl5pPr marL="1427276" indent="0">
              <a:buNone/>
              <a:defRPr sz="1300" b="1"/>
            </a:lvl5pPr>
            <a:lvl6pPr marL="1784092" indent="0">
              <a:buNone/>
              <a:defRPr sz="1300" b="1"/>
            </a:lvl6pPr>
            <a:lvl7pPr marL="2140910" indent="0">
              <a:buNone/>
              <a:defRPr sz="1300" b="1"/>
            </a:lvl7pPr>
            <a:lvl8pPr marL="2497726" indent="0">
              <a:buNone/>
              <a:defRPr sz="1300" b="1"/>
            </a:lvl8pPr>
            <a:lvl9pPr marL="28545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8" y="1630634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826" indent="0">
              <a:buNone/>
              <a:defRPr sz="1500" b="1"/>
            </a:lvl2pPr>
            <a:lvl3pPr marL="713641" indent="0">
              <a:buNone/>
              <a:defRPr sz="1400" b="1"/>
            </a:lvl3pPr>
            <a:lvl4pPr marL="1070454" indent="0">
              <a:buNone/>
              <a:defRPr sz="1300" b="1"/>
            </a:lvl4pPr>
            <a:lvl5pPr marL="1427276" indent="0">
              <a:buNone/>
              <a:defRPr sz="1300" b="1"/>
            </a:lvl5pPr>
            <a:lvl6pPr marL="1784092" indent="0">
              <a:buNone/>
              <a:defRPr sz="1300" b="1"/>
            </a:lvl6pPr>
            <a:lvl7pPr marL="2140910" indent="0">
              <a:buNone/>
              <a:defRPr sz="1300" b="1"/>
            </a:lvl7pPr>
            <a:lvl8pPr marL="2497726" indent="0">
              <a:buNone/>
              <a:defRPr sz="1300" b="1"/>
            </a:lvl8pPr>
            <a:lvl9pPr marL="28545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4" y="1630634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CF70-0731-4014-87D8-BAF6F6D6B3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07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6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6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6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6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15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59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4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78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7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16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7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62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3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93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93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93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93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62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7957-16FD-4C52-A03B-2D5B2E59F5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016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13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6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1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1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95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84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1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64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70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5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5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5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5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1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9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CA0A-8712-4DC9-AE7E-CAEFBC6488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252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650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4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7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6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64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9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47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2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59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78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78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78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78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47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39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0" cy="87146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56" y="205180"/>
            <a:ext cx="5110921" cy="43897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50"/>
            <a:ext cx="3008180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826" indent="0">
              <a:buNone/>
              <a:defRPr sz="900"/>
            </a:lvl2pPr>
            <a:lvl3pPr marL="713641" indent="0">
              <a:buNone/>
              <a:defRPr sz="800"/>
            </a:lvl3pPr>
            <a:lvl4pPr marL="1070454" indent="0">
              <a:buNone/>
              <a:defRPr sz="700"/>
            </a:lvl4pPr>
            <a:lvl5pPr marL="1427276" indent="0">
              <a:buNone/>
              <a:defRPr sz="700"/>
            </a:lvl5pPr>
            <a:lvl6pPr marL="1784092" indent="0">
              <a:buNone/>
              <a:defRPr sz="700"/>
            </a:lvl6pPr>
            <a:lvl7pPr marL="2140910" indent="0">
              <a:buNone/>
              <a:defRPr sz="700"/>
            </a:lvl7pPr>
            <a:lvl8pPr marL="2497726" indent="0">
              <a:buNone/>
              <a:defRPr sz="700"/>
            </a:lvl8pPr>
            <a:lvl9pPr marL="28545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C4D5-6E1E-43BD-B4BA-9B9E803871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88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7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09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4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491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932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67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145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045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145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045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491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25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7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40850"/>
            <a:ext cx="2461344" cy="326700"/>
          </a:xfrm>
          <a:prstGeom prst="rect">
            <a:avLst/>
          </a:prstGeom>
        </p:spPr>
      </p:pic>
      <p:sp>
        <p:nvSpPr>
          <p:cNvPr id="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 userDrawn="1"/>
        </p:nvSpPr>
        <p:spPr>
          <a:xfrm>
            <a:off x="144000" y="108002"/>
            <a:ext cx="8856000" cy="417483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7848000" y="4665150"/>
            <a:ext cx="1008000" cy="216000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3306B-E462-F740-8ADD-AB6D89731BFD}" type="slidenum">
              <a:rPr lang="en-US" sz="9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6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1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826" indent="0">
              <a:buNone/>
              <a:defRPr sz="2200"/>
            </a:lvl2pPr>
            <a:lvl3pPr marL="713641" indent="0">
              <a:buNone/>
              <a:defRPr sz="1900"/>
            </a:lvl3pPr>
            <a:lvl4pPr marL="1070454" indent="0">
              <a:buNone/>
              <a:defRPr sz="1500"/>
            </a:lvl4pPr>
            <a:lvl5pPr marL="1427276" indent="0">
              <a:buNone/>
              <a:defRPr sz="1500"/>
            </a:lvl5pPr>
            <a:lvl6pPr marL="1784092" indent="0">
              <a:buNone/>
              <a:defRPr sz="1500"/>
            </a:lvl6pPr>
            <a:lvl7pPr marL="2140910" indent="0">
              <a:buNone/>
              <a:defRPr sz="1500"/>
            </a:lvl7pPr>
            <a:lvl8pPr marL="2497726" indent="0">
              <a:buNone/>
              <a:defRPr sz="1500"/>
            </a:lvl8pPr>
            <a:lvl9pPr marL="2854544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1" y="402581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826" indent="0">
              <a:buNone/>
              <a:defRPr sz="900"/>
            </a:lvl2pPr>
            <a:lvl3pPr marL="713641" indent="0">
              <a:buNone/>
              <a:defRPr sz="800"/>
            </a:lvl3pPr>
            <a:lvl4pPr marL="1070454" indent="0">
              <a:buNone/>
              <a:defRPr sz="700"/>
            </a:lvl4pPr>
            <a:lvl5pPr marL="1427276" indent="0">
              <a:buNone/>
              <a:defRPr sz="700"/>
            </a:lvl5pPr>
            <a:lvl6pPr marL="1784092" indent="0">
              <a:buNone/>
              <a:defRPr sz="700"/>
            </a:lvl6pPr>
            <a:lvl7pPr marL="2140910" indent="0">
              <a:buNone/>
              <a:defRPr sz="700"/>
            </a:lvl7pPr>
            <a:lvl8pPr marL="2497726" indent="0">
              <a:buNone/>
              <a:defRPr sz="700"/>
            </a:lvl8pPr>
            <a:lvl9pPr marL="28545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5C64-AB97-4F7F-97E6-E09093A3A8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412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5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indent="0"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44000" y="891000"/>
            <a:ext cx="8856000" cy="3618000"/>
          </a:xfrm>
          <a:prstGeom prst="rect">
            <a:avLst/>
          </a:prstGeom>
          <a:solidFill>
            <a:srgbClr val="C7BB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991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/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8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aseline="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08000" y="1026003"/>
            <a:ext cx="424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Изображение 11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7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4000" y="890999"/>
            <a:ext cx="43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18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4000" y="890999"/>
            <a:ext cx="8856000" cy="3528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700" baseline="0">
                <a:latin typeface="Verdana"/>
                <a:cs typeface="Verdana"/>
              </a:defRPr>
            </a:lvl1pPr>
            <a:lvl2pPr>
              <a:defRPr>
                <a:latin typeface="MetaBookC"/>
              </a:defRPr>
            </a:lvl2pPr>
            <a:lvl3pPr>
              <a:defRPr>
                <a:latin typeface="MetaBookC"/>
              </a:defRPr>
            </a:lvl3pPr>
            <a:lvl4pPr>
              <a:defRPr>
                <a:latin typeface="MetaBookC"/>
              </a:defRPr>
            </a:lvl4pPr>
            <a:lvl5pPr>
              <a:defRPr>
                <a:latin typeface="MetaBookC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266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/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8000" y="890999"/>
            <a:ext cx="8568000" cy="3528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2" name="Нижний колонтитул 5"/>
          <p:cNvSpPr txBox="1">
            <a:spLocks/>
          </p:cNvSpPr>
          <p:nvPr userDrawn="1"/>
        </p:nvSpPr>
        <p:spPr>
          <a:xfrm>
            <a:off x="4608513" y="466500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650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8" name="Изображение 7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93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144000" y="4509000"/>
            <a:ext cx="8856000" cy="27000"/>
          </a:xfrm>
          <a:prstGeom prst="rect">
            <a:avLst/>
          </a:prstGeom>
          <a:solidFill>
            <a:srgbClr val="D22E28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000" y="4722300"/>
            <a:ext cx="1008000" cy="216000"/>
          </a:xfrm>
        </p:spPr>
        <p:txBody>
          <a:bodyPr wrap="none" lIns="0" tIns="0" rIns="0" bIns="0" anchor="ctr" anchorCtr="0"/>
          <a:lstStyle>
            <a:lvl1pPr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fld id="{3933306B-E462-F740-8ADD-AB6D89731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8000" y="4722300"/>
            <a:ext cx="3168000" cy="216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900">
                <a:solidFill>
                  <a:srgbClr val="76859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11" name="Изображение 110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  <p:sp>
        <p:nvSpPr>
          <p:cNvPr id="112" name="Прямоугольник 111"/>
          <p:cNvSpPr/>
          <p:nvPr userDrawn="1"/>
        </p:nvSpPr>
        <p:spPr>
          <a:xfrm>
            <a:off x="144000" y="108000"/>
            <a:ext cx="324000" cy="506250"/>
          </a:xfrm>
          <a:prstGeom prst="rect">
            <a:avLst/>
          </a:prstGeom>
          <a:solidFill>
            <a:srgbClr val="C7B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 userDrawn="1"/>
        </p:nvSpPr>
        <p:spPr>
          <a:xfrm>
            <a:off x="144000" y="614250"/>
            <a:ext cx="324000" cy="506250"/>
          </a:xfrm>
          <a:prstGeom prst="rect">
            <a:avLst/>
          </a:prstGeom>
          <a:solidFill>
            <a:srgbClr val="B4AA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8" name="Прямоугольник 127"/>
          <p:cNvSpPr/>
          <p:nvPr userDrawn="1"/>
        </p:nvSpPr>
        <p:spPr>
          <a:xfrm>
            <a:off x="144000" y="1120500"/>
            <a:ext cx="324000" cy="506250"/>
          </a:xfrm>
          <a:prstGeom prst="rect">
            <a:avLst/>
          </a:prstGeom>
          <a:solidFill>
            <a:srgbClr val="9F94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29" name="Прямоугольник 128"/>
          <p:cNvSpPr/>
          <p:nvPr userDrawn="1"/>
        </p:nvSpPr>
        <p:spPr>
          <a:xfrm>
            <a:off x="144000" y="1626750"/>
            <a:ext cx="324000" cy="506250"/>
          </a:xfrm>
          <a:prstGeom prst="rect">
            <a:avLst/>
          </a:prstGeom>
          <a:solidFill>
            <a:srgbClr val="7F73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0" name="Прямоугольник 129"/>
          <p:cNvSpPr/>
          <p:nvPr userDrawn="1"/>
        </p:nvSpPr>
        <p:spPr>
          <a:xfrm>
            <a:off x="144000" y="2133000"/>
            <a:ext cx="324000" cy="506250"/>
          </a:xfrm>
          <a:prstGeom prst="rect">
            <a:avLst/>
          </a:prstGeom>
          <a:solidFill>
            <a:srgbClr val="6A6A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 userDrawn="1"/>
        </p:nvSpPr>
        <p:spPr>
          <a:xfrm>
            <a:off x="144000" y="2639250"/>
            <a:ext cx="324000" cy="506250"/>
          </a:xfrm>
          <a:prstGeom prst="rect">
            <a:avLst/>
          </a:prstGeom>
          <a:solidFill>
            <a:srgbClr val="A2B1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Прямоугольник 131"/>
          <p:cNvSpPr/>
          <p:nvPr userDrawn="1"/>
        </p:nvSpPr>
        <p:spPr>
          <a:xfrm>
            <a:off x="144000" y="3145500"/>
            <a:ext cx="324000" cy="506250"/>
          </a:xfrm>
          <a:prstGeom prst="rect">
            <a:avLst/>
          </a:prstGeom>
          <a:solidFill>
            <a:srgbClr val="7685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Прямоугольник 132"/>
          <p:cNvSpPr/>
          <p:nvPr userDrawn="1"/>
        </p:nvSpPr>
        <p:spPr>
          <a:xfrm>
            <a:off x="144000" y="3651750"/>
            <a:ext cx="324000" cy="506250"/>
          </a:xfrm>
          <a:prstGeom prst="rect">
            <a:avLst/>
          </a:prstGeom>
          <a:solidFill>
            <a:srgbClr val="F424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Прямоугольник 133"/>
          <p:cNvSpPr/>
          <p:nvPr userDrawn="1"/>
        </p:nvSpPr>
        <p:spPr>
          <a:xfrm>
            <a:off x="2277000" y="108000"/>
            <a:ext cx="324000" cy="506250"/>
          </a:xfrm>
          <a:prstGeom prst="rect">
            <a:avLst/>
          </a:prstGeom>
          <a:solidFill>
            <a:srgbClr val="D2C9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 userDrawn="1"/>
        </p:nvSpPr>
        <p:spPr>
          <a:xfrm>
            <a:off x="2277000" y="614250"/>
            <a:ext cx="324000" cy="506250"/>
          </a:xfrm>
          <a:prstGeom prst="rect">
            <a:avLst/>
          </a:prstGeom>
          <a:solidFill>
            <a:srgbClr val="C3B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6" name="Прямоугольник 135"/>
          <p:cNvSpPr/>
          <p:nvPr userDrawn="1"/>
        </p:nvSpPr>
        <p:spPr>
          <a:xfrm>
            <a:off x="2277000" y="1120500"/>
            <a:ext cx="324000" cy="506250"/>
          </a:xfrm>
          <a:prstGeom prst="rect">
            <a:avLst/>
          </a:prstGeom>
          <a:solidFill>
            <a:srgbClr val="B2A9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 userDrawn="1"/>
        </p:nvSpPr>
        <p:spPr>
          <a:xfrm>
            <a:off x="2277000" y="1626750"/>
            <a:ext cx="324000" cy="506250"/>
          </a:xfrm>
          <a:prstGeom prst="rect">
            <a:avLst/>
          </a:prstGeom>
          <a:solidFill>
            <a:srgbClr val="998F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 userDrawn="1"/>
        </p:nvSpPr>
        <p:spPr>
          <a:xfrm>
            <a:off x="2277000" y="2133000"/>
            <a:ext cx="324000" cy="506250"/>
          </a:xfrm>
          <a:prstGeom prst="rect">
            <a:avLst/>
          </a:prstGeom>
          <a:solidFill>
            <a:srgbClr val="8888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 userDrawn="1"/>
        </p:nvSpPr>
        <p:spPr>
          <a:xfrm>
            <a:off x="2277000" y="2639250"/>
            <a:ext cx="324000" cy="506250"/>
          </a:xfrm>
          <a:prstGeom prst="rect">
            <a:avLst/>
          </a:prstGeom>
          <a:solidFill>
            <a:srgbClr val="B5C1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 userDrawn="1"/>
        </p:nvSpPr>
        <p:spPr>
          <a:xfrm>
            <a:off x="2277000" y="3145500"/>
            <a:ext cx="324000" cy="506250"/>
          </a:xfrm>
          <a:prstGeom prst="rect">
            <a:avLst/>
          </a:prstGeom>
          <a:solidFill>
            <a:srgbClr val="919D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 userDrawn="1"/>
        </p:nvSpPr>
        <p:spPr>
          <a:xfrm>
            <a:off x="4410000" y="108000"/>
            <a:ext cx="324000" cy="506250"/>
          </a:xfrm>
          <a:prstGeom prst="rect">
            <a:avLst/>
          </a:prstGeom>
          <a:solidFill>
            <a:srgbClr val="DDD6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 userDrawn="1"/>
        </p:nvSpPr>
        <p:spPr>
          <a:xfrm>
            <a:off x="4410000" y="614250"/>
            <a:ext cx="324000" cy="506250"/>
          </a:xfrm>
          <a:prstGeom prst="rect">
            <a:avLst/>
          </a:prstGeom>
          <a:solidFill>
            <a:srgbClr val="D2CC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3" name="Прямоугольник 142"/>
          <p:cNvSpPr/>
          <p:nvPr userDrawn="1"/>
        </p:nvSpPr>
        <p:spPr>
          <a:xfrm>
            <a:off x="4410000" y="1120500"/>
            <a:ext cx="324000" cy="506250"/>
          </a:xfrm>
          <a:prstGeom prst="rect">
            <a:avLst/>
          </a:prstGeom>
          <a:solidFill>
            <a:srgbClr val="C5BF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4" name="Прямоугольник 143"/>
          <p:cNvSpPr/>
          <p:nvPr userDrawn="1"/>
        </p:nvSpPr>
        <p:spPr>
          <a:xfrm>
            <a:off x="4410000" y="1626750"/>
            <a:ext cx="324000" cy="506250"/>
          </a:xfrm>
          <a:prstGeom prst="rect">
            <a:avLst/>
          </a:prstGeom>
          <a:solidFill>
            <a:srgbClr val="B2AB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 userDrawn="1"/>
        </p:nvSpPr>
        <p:spPr>
          <a:xfrm>
            <a:off x="4410000" y="2133000"/>
            <a:ext cx="324000" cy="506250"/>
          </a:xfrm>
          <a:prstGeom prst="rect">
            <a:avLst/>
          </a:prstGeom>
          <a:solidFill>
            <a:srgbClr val="A6A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 userDrawn="1"/>
        </p:nvSpPr>
        <p:spPr>
          <a:xfrm>
            <a:off x="4410000" y="2639250"/>
            <a:ext cx="324000" cy="506250"/>
          </a:xfrm>
          <a:prstGeom prst="rect">
            <a:avLst/>
          </a:prstGeom>
          <a:solidFill>
            <a:srgbClr val="C7D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sp>
        <p:nvSpPr>
          <p:cNvPr id="147" name="Прямоугольник 146"/>
          <p:cNvSpPr/>
          <p:nvPr userDrawn="1"/>
        </p:nvSpPr>
        <p:spPr>
          <a:xfrm>
            <a:off x="4410000" y="3145500"/>
            <a:ext cx="324000" cy="506250"/>
          </a:xfrm>
          <a:prstGeom prst="rect">
            <a:avLst/>
          </a:prstGeom>
          <a:solidFill>
            <a:srgbClr val="ADB6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8" name="Группа 147"/>
          <p:cNvGrpSpPr/>
          <p:nvPr userDrawn="1"/>
        </p:nvGrpSpPr>
        <p:grpSpPr>
          <a:xfrm>
            <a:off x="432000" y="108005"/>
            <a:ext cx="576000" cy="3891349"/>
            <a:chOff x="432000" y="144000"/>
            <a:chExt cx="576000" cy="5188465"/>
          </a:xfrm>
        </p:grpSpPr>
        <p:grpSp>
          <p:nvGrpSpPr>
            <p:cNvPr id="149" name="Группа 148"/>
            <p:cNvGrpSpPr/>
            <p:nvPr userDrawn="1"/>
          </p:nvGrpSpPr>
          <p:grpSpPr>
            <a:xfrm>
              <a:off x="432000" y="144000"/>
              <a:ext cx="576000" cy="461665"/>
              <a:chOff x="482400" y="144000"/>
              <a:chExt cx="576000" cy="461665"/>
            </a:xfrm>
          </p:grpSpPr>
          <p:sp>
            <p:nvSpPr>
              <p:cNvPr id="171" name="TextBox 17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199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181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0" name="Группа 149"/>
            <p:cNvGrpSpPr/>
            <p:nvPr userDrawn="1"/>
          </p:nvGrpSpPr>
          <p:grpSpPr>
            <a:xfrm>
              <a:off x="432000" y="820800"/>
              <a:ext cx="576000" cy="461665"/>
              <a:chOff x="482400" y="144000"/>
              <a:chExt cx="576000" cy="461665"/>
            </a:xfrm>
          </p:grpSpPr>
          <p:sp>
            <p:nvSpPr>
              <p:cNvPr id="169" name="TextBox 16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180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170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157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1" name="Группа 150"/>
            <p:cNvGrpSpPr/>
            <p:nvPr userDrawn="1"/>
          </p:nvGrpSpPr>
          <p:grpSpPr>
            <a:xfrm>
              <a:off x="432000" y="1494000"/>
              <a:ext cx="576000" cy="461665"/>
              <a:chOff x="482400" y="144000"/>
              <a:chExt cx="576000" cy="461665"/>
            </a:xfrm>
          </p:grpSpPr>
          <p:sp>
            <p:nvSpPr>
              <p:cNvPr id="167" name="TextBox 16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159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138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2" name="Группа 151"/>
            <p:cNvGrpSpPr/>
            <p:nvPr userDrawn="1"/>
          </p:nvGrpSpPr>
          <p:grpSpPr>
            <a:xfrm>
              <a:off x="432000" y="2170800"/>
              <a:ext cx="576000" cy="461665"/>
              <a:chOff x="482400" y="144000"/>
              <a:chExt cx="576000" cy="461665"/>
            </a:xfrm>
          </p:grpSpPr>
          <p:sp>
            <p:nvSpPr>
              <p:cNvPr id="165" name="TextBox 164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127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115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104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3" name="Группа 152"/>
            <p:cNvGrpSpPr/>
            <p:nvPr userDrawn="1"/>
          </p:nvGrpSpPr>
          <p:grpSpPr>
            <a:xfrm>
              <a:off x="432000" y="2844000"/>
              <a:ext cx="576000" cy="461665"/>
              <a:chOff x="482400" y="144000"/>
              <a:chExt cx="576000" cy="461665"/>
            </a:xfrm>
          </p:grpSpPr>
          <p:sp>
            <p:nvSpPr>
              <p:cNvPr id="163" name="TextBox 162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109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4" name="Группа 153"/>
            <p:cNvGrpSpPr/>
            <p:nvPr userDrawn="1"/>
          </p:nvGrpSpPr>
          <p:grpSpPr>
            <a:xfrm>
              <a:off x="432000" y="3520800"/>
              <a:ext cx="576000" cy="461665"/>
              <a:chOff x="482400" y="144000"/>
              <a:chExt cx="576000" cy="461665"/>
            </a:xfrm>
          </p:grpSpPr>
          <p:sp>
            <p:nvSpPr>
              <p:cNvPr id="161" name="TextBox 160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162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177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200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5" name="Группа 154"/>
            <p:cNvGrpSpPr/>
            <p:nvPr userDrawn="1"/>
          </p:nvGrpSpPr>
          <p:grpSpPr>
            <a:xfrm>
              <a:off x="432000" y="4194000"/>
              <a:ext cx="576000" cy="461665"/>
              <a:chOff x="482400" y="144000"/>
              <a:chExt cx="576000" cy="461665"/>
            </a:xfrm>
          </p:grpSpPr>
          <p:sp>
            <p:nvSpPr>
              <p:cNvPr id="159" name="TextBox 158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118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133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145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56" name="Группа 155"/>
            <p:cNvGrpSpPr/>
            <p:nvPr userDrawn="1"/>
          </p:nvGrpSpPr>
          <p:grpSpPr>
            <a:xfrm>
              <a:off x="432000" y="4870800"/>
              <a:ext cx="576000" cy="461665"/>
              <a:chOff x="482400" y="144000"/>
              <a:chExt cx="576000" cy="461665"/>
            </a:xfrm>
          </p:grpSpPr>
          <p:sp>
            <p:nvSpPr>
              <p:cNvPr id="157" name="TextBox 156"/>
              <p:cNvSpPr txBox="1"/>
              <p:nvPr userDrawn="1"/>
            </p:nvSpPr>
            <p:spPr>
              <a:xfrm>
                <a:off x="482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algn="ctr"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R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G</a:t>
                </a:r>
              </a:p>
              <a:p>
                <a:pPr algn="ctr" defTabSz="388563">
                  <a:defRPr/>
                </a:pPr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B</a:t>
                </a:r>
              </a:p>
              <a:p>
                <a:pPr defTabSz="388563"/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770400" y="144000"/>
                <a:ext cx="28800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/>
              </a:bodyPr>
              <a:lstStyle/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244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036</a:t>
                </a:r>
              </a:p>
              <a:p>
                <a:pPr defTabSz="388563"/>
                <a:r>
                  <a:rPr lang="en-US" sz="900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052</a:t>
                </a:r>
                <a:endParaRPr lang="ru-RU" sz="9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3" name="Группа 172"/>
          <p:cNvGrpSpPr/>
          <p:nvPr userDrawn="1"/>
        </p:nvGrpSpPr>
        <p:grpSpPr>
          <a:xfrm>
            <a:off x="2566800" y="108026"/>
            <a:ext cx="576000" cy="346249"/>
            <a:chOff x="482400" y="144000"/>
            <a:chExt cx="576000" cy="461665"/>
          </a:xfrm>
        </p:grpSpPr>
        <p:sp>
          <p:nvSpPr>
            <p:cNvPr id="174" name="TextBox 17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5" name="TextBox 17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6" name="Группа 175"/>
          <p:cNvGrpSpPr/>
          <p:nvPr userDrawn="1"/>
        </p:nvGrpSpPr>
        <p:grpSpPr>
          <a:xfrm>
            <a:off x="2566800" y="615617"/>
            <a:ext cx="576000" cy="346249"/>
            <a:chOff x="482400" y="144000"/>
            <a:chExt cx="576000" cy="461665"/>
          </a:xfrm>
        </p:grpSpPr>
        <p:sp>
          <p:nvSpPr>
            <p:cNvPr id="177" name="TextBox 17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78" name="TextBox 17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9" name="Группа 178"/>
          <p:cNvGrpSpPr/>
          <p:nvPr userDrawn="1"/>
        </p:nvGrpSpPr>
        <p:grpSpPr>
          <a:xfrm>
            <a:off x="2566800" y="1120524"/>
            <a:ext cx="576000" cy="346249"/>
            <a:chOff x="482400" y="144000"/>
            <a:chExt cx="576000" cy="461665"/>
          </a:xfrm>
        </p:grpSpPr>
        <p:sp>
          <p:nvSpPr>
            <p:cNvPr id="180" name="TextBox 17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1" name="TextBox 18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2" name="Группа 181"/>
          <p:cNvGrpSpPr/>
          <p:nvPr userDrawn="1"/>
        </p:nvGrpSpPr>
        <p:grpSpPr>
          <a:xfrm>
            <a:off x="2566800" y="1628235"/>
            <a:ext cx="576000" cy="346249"/>
            <a:chOff x="482400" y="144000"/>
            <a:chExt cx="576000" cy="461665"/>
          </a:xfrm>
        </p:grpSpPr>
        <p:sp>
          <p:nvSpPr>
            <p:cNvPr id="183" name="TextBox 18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4" name="TextBox 18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5" name="Группа 184"/>
          <p:cNvGrpSpPr/>
          <p:nvPr userDrawn="1"/>
        </p:nvGrpSpPr>
        <p:grpSpPr>
          <a:xfrm>
            <a:off x="2566800" y="2133135"/>
            <a:ext cx="576000" cy="346249"/>
            <a:chOff x="482400" y="144000"/>
            <a:chExt cx="576000" cy="461665"/>
          </a:xfrm>
        </p:grpSpPr>
        <p:sp>
          <p:nvSpPr>
            <p:cNvPr id="186" name="TextBox 185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87" name="TextBox 186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138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" name="Группа 187"/>
          <p:cNvGrpSpPr/>
          <p:nvPr userDrawn="1"/>
        </p:nvGrpSpPr>
        <p:grpSpPr>
          <a:xfrm>
            <a:off x="2566800" y="2640628"/>
            <a:ext cx="576000" cy="346249"/>
            <a:chOff x="482400" y="144000"/>
            <a:chExt cx="576000" cy="461665"/>
          </a:xfrm>
        </p:grpSpPr>
        <p:sp>
          <p:nvSpPr>
            <p:cNvPr id="189" name="TextBox 188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1" name="Группа 190"/>
          <p:cNvGrpSpPr/>
          <p:nvPr userDrawn="1"/>
        </p:nvGrpSpPr>
        <p:grpSpPr>
          <a:xfrm>
            <a:off x="2566800" y="3145524"/>
            <a:ext cx="576000" cy="346249"/>
            <a:chOff x="482400" y="144000"/>
            <a:chExt cx="576000" cy="461665"/>
          </a:xfrm>
        </p:grpSpPr>
        <p:sp>
          <p:nvSpPr>
            <p:cNvPr id="192" name="TextBox 191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145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157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4" name="Группа 193"/>
          <p:cNvGrpSpPr/>
          <p:nvPr userDrawn="1"/>
        </p:nvGrpSpPr>
        <p:grpSpPr>
          <a:xfrm>
            <a:off x="4698000" y="108026"/>
            <a:ext cx="576000" cy="346249"/>
            <a:chOff x="482400" y="144000"/>
            <a:chExt cx="576000" cy="461665"/>
          </a:xfrm>
        </p:grpSpPr>
        <p:sp>
          <p:nvSpPr>
            <p:cNvPr id="195" name="TextBox 194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6" name="TextBox 195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211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7" name="Группа 196"/>
          <p:cNvGrpSpPr/>
          <p:nvPr userDrawn="1"/>
        </p:nvGrpSpPr>
        <p:grpSpPr>
          <a:xfrm>
            <a:off x="4698000" y="615617"/>
            <a:ext cx="576000" cy="346249"/>
            <a:chOff x="482400" y="144000"/>
            <a:chExt cx="576000" cy="461665"/>
          </a:xfrm>
        </p:grpSpPr>
        <p:sp>
          <p:nvSpPr>
            <p:cNvPr id="198" name="TextBox 197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99" name="TextBox 198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210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204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196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0" name="Группа 199"/>
          <p:cNvGrpSpPr/>
          <p:nvPr userDrawn="1"/>
        </p:nvGrpSpPr>
        <p:grpSpPr>
          <a:xfrm>
            <a:off x="4698000" y="1120524"/>
            <a:ext cx="576000" cy="346249"/>
            <a:chOff x="482400" y="144000"/>
            <a:chExt cx="576000" cy="461665"/>
          </a:xfrm>
        </p:grpSpPr>
        <p:sp>
          <p:nvSpPr>
            <p:cNvPr id="201" name="TextBox 200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2" name="TextBox 201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197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185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3" name="Группа 202"/>
          <p:cNvGrpSpPr/>
          <p:nvPr userDrawn="1"/>
        </p:nvGrpSpPr>
        <p:grpSpPr>
          <a:xfrm>
            <a:off x="4698000" y="1628235"/>
            <a:ext cx="576000" cy="346249"/>
            <a:chOff x="482400" y="144000"/>
            <a:chExt cx="576000" cy="461665"/>
          </a:xfrm>
        </p:grpSpPr>
        <p:sp>
          <p:nvSpPr>
            <p:cNvPr id="204" name="TextBox 203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5" name="TextBox 204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171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164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6" name="Группа 205"/>
          <p:cNvGrpSpPr/>
          <p:nvPr userDrawn="1"/>
        </p:nvGrpSpPr>
        <p:grpSpPr>
          <a:xfrm>
            <a:off x="4698000" y="2133135"/>
            <a:ext cx="576000" cy="346249"/>
            <a:chOff x="482400" y="144000"/>
            <a:chExt cx="576000" cy="461665"/>
          </a:xfrm>
        </p:grpSpPr>
        <p:sp>
          <p:nvSpPr>
            <p:cNvPr id="207" name="TextBox 206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08" name="TextBox 207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166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167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9" name="Группа 208"/>
          <p:cNvGrpSpPr/>
          <p:nvPr userDrawn="1"/>
        </p:nvGrpSpPr>
        <p:grpSpPr>
          <a:xfrm>
            <a:off x="4698000" y="2640628"/>
            <a:ext cx="576000" cy="346249"/>
            <a:chOff x="482400" y="144000"/>
            <a:chExt cx="576000" cy="461665"/>
          </a:xfrm>
        </p:grpSpPr>
        <p:sp>
          <p:nvSpPr>
            <p:cNvPr id="210" name="TextBox 209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199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208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222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2" name="Группа 211"/>
          <p:cNvGrpSpPr/>
          <p:nvPr userDrawn="1"/>
        </p:nvGrpSpPr>
        <p:grpSpPr>
          <a:xfrm>
            <a:off x="4698000" y="3145524"/>
            <a:ext cx="576000" cy="346249"/>
            <a:chOff x="482400" y="144000"/>
            <a:chExt cx="576000" cy="461665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482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algn="ctr"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R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</a:p>
            <a:p>
              <a:pPr algn="ctr" defTabSz="388563">
                <a:defRPr/>
              </a:pPr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</a:p>
            <a:p>
              <a:pPr defTabSz="388563"/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770400" y="144000"/>
              <a:ext cx="288000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rmAutofit/>
            </a:bodyPr>
            <a:lstStyle/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173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182</a:t>
              </a:r>
            </a:p>
            <a:p>
              <a:pPr defTabSz="388563"/>
              <a:r>
                <a:rPr lang="en-US" sz="900" dirty="0" smtClean="0">
                  <a:solidFill>
                    <a:prstClr val="black"/>
                  </a:solidFill>
                  <a:latin typeface="Arial"/>
                  <a:cs typeface="Arial"/>
                </a:rPr>
                <a:t>189</a:t>
              </a:r>
              <a:endParaRPr lang="ru-RU"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Нижний колонтитул 5"/>
          <p:cNvSpPr txBox="1">
            <a:spLocks/>
          </p:cNvSpPr>
          <p:nvPr userDrawn="1"/>
        </p:nvSpPr>
        <p:spPr>
          <a:xfrm>
            <a:off x="4608513" y="4665004"/>
            <a:ext cx="3167062" cy="302681"/>
          </a:xfrm>
          <a:prstGeom prst="rect">
            <a:avLst/>
          </a:prstGeom>
        </p:spPr>
        <p:txBody>
          <a:bodyPr lIns="77712" tIns="38853" rIns="77712" bIns="3885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Meeting with S&amp;P (materials for discussion)</a:t>
            </a:r>
          </a:p>
          <a:p>
            <a:pPr marL="0" lvl="1"/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February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2013</a:t>
            </a:r>
          </a:p>
          <a:p>
            <a:endParaRPr lang="pt-B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769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0" y="124276"/>
            <a:ext cx="2505808" cy="387668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 userDrawn="1"/>
        </p:nvSpPr>
        <p:spPr>
          <a:xfrm>
            <a:off x="144000" y="4347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144000" y="4320000"/>
            <a:ext cx="8856000" cy="405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000500" y="108010"/>
            <a:ext cx="4999500" cy="740184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pPr marL="0" lvl="1" algn="r" defTabSz="388563"/>
            <a:endParaRPr lang="en-US" sz="1400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marL="0" lvl="1" algn="r" defTabSz="388563"/>
            <a:r>
              <a:rPr lang="ru-RU" sz="1400" dirty="0" smtClean="0">
                <a:solidFill>
                  <a:srgbClr val="768591"/>
                </a:solidFill>
                <a:latin typeface="Georgia" pitchFamily="18" charset="0"/>
                <a:cs typeface="Arial"/>
              </a:rPr>
              <a:t>Ресурсы создают возможности</a:t>
            </a:r>
            <a:endParaRPr lang="en-US" sz="1400" b="1" dirty="0">
              <a:solidFill>
                <a:srgbClr val="768591"/>
              </a:solidFill>
              <a:latin typeface="Georgia" pitchFamily="18" charset="0"/>
              <a:cs typeface="Arial"/>
            </a:endParaRPr>
          </a:p>
          <a:p>
            <a:pPr defTabSz="388563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65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44000" y="891000"/>
            <a:ext cx="8856000" cy="361800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Verdana"/>
                <a:cs typeface="Verdana"/>
              </a:defRPr>
            </a:lvl1pPr>
            <a:lvl2pPr marL="388563" indent="0">
              <a:buNone/>
              <a:defRPr sz="2400"/>
            </a:lvl2pPr>
            <a:lvl3pPr marL="777130" indent="0">
              <a:buNone/>
              <a:defRPr sz="2000"/>
            </a:lvl3pPr>
            <a:lvl4pPr marL="1165689" indent="0">
              <a:buNone/>
              <a:defRPr sz="1700"/>
            </a:lvl4pPr>
            <a:lvl5pPr marL="1554255" indent="0">
              <a:buNone/>
              <a:defRPr sz="1700"/>
            </a:lvl5pPr>
            <a:lvl6pPr marL="1942819" indent="0">
              <a:buNone/>
              <a:defRPr sz="1700"/>
            </a:lvl6pPr>
            <a:lvl7pPr marL="2331387" indent="0">
              <a:buNone/>
              <a:defRPr sz="1700"/>
            </a:lvl7pPr>
            <a:lvl8pPr marL="2719945" indent="0">
              <a:buNone/>
              <a:defRPr sz="1700"/>
            </a:lvl8pPr>
            <a:lvl9pPr marL="3108509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4000" y="108000"/>
            <a:ext cx="8856000" cy="675000"/>
          </a:xfrm>
          <a:prstGeom prst="rect">
            <a:avLst/>
          </a:prstGeom>
          <a:solidFill>
            <a:srgbClr val="A2B1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000" y="783000"/>
            <a:ext cx="8856000" cy="108000"/>
          </a:xfrm>
          <a:prstGeom prst="rect">
            <a:avLst/>
          </a:prstGeom>
          <a:solidFill>
            <a:srgbClr val="F42434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 defTabSz="3885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35000"/>
            <a:ext cx="8568000" cy="85725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1700" b="0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7" name="Изображение 6" descr="MI-logo_rgb300_l_EN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4698000"/>
            <a:ext cx="2461344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434395" y="346668"/>
            <a:ext cx="8275211" cy="280771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71278" tIns="35640" rIns="71278" bIns="35640" anchor="ctr"/>
          <a:lstStyle/>
          <a:p>
            <a:pPr defTabSz="7768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95" y="1299110"/>
            <a:ext cx="8275211" cy="33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84143" rIns="77614" bIns="38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0965" name="Rectangle 21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8218202" y="4693248"/>
            <a:ext cx="491408" cy="1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AAFD2-2931-472E-9DAE-B732A95CCE7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34395" y="4693248"/>
            <a:ext cx="8275211" cy="179261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71278" tIns="35640" rIns="71278" bIns="35640" anchor="ctr"/>
          <a:lstStyle/>
          <a:p>
            <a:pPr defTabSz="7768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34395" y="688991"/>
            <a:ext cx="8275211" cy="2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526341" name="Object 5"/>
          <p:cNvGraphicFramePr>
            <a:graphicFrameLocks noChangeAspect="1"/>
          </p:cNvGraphicFramePr>
          <p:nvPr/>
        </p:nvGraphicFramePr>
        <p:xfrm>
          <a:off x="396387" y="4709410"/>
          <a:ext cx="1851606" cy="18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CorelDRAW" r:id="rId16" imgW="4005072" imgH="524256" progId="CorelDRAW.Graphic.13">
                  <p:embed/>
                </p:oleObj>
              </mc:Choice>
              <mc:Fallback>
                <p:oleObj name="CorelDRAW" r:id="rId16" imgW="4005072" imgH="52425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87" y="4709410"/>
                        <a:ext cx="1851606" cy="18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16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ea typeface="+mj-ea"/>
          <a:cs typeface="+mj-cs"/>
        </a:defRPr>
      </a:lvl1pPr>
      <a:lvl2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2pPr>
      <a:lvl3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3pPr>
      <a:lvl4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4pPr>
      <a:lvl5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5pPr>
      <a:lvl6pPr marL="356826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6pPr>
      <a:lvl7pPr marL="713641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7pPr>
      <a:lvl8pPr marL="1070454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8pPr>
      <a:lvl9pPr marL="1427276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9pPr>
    </p:titleStyle>
    <p:bodyStyle>
      <a:lvl1pPr marL="210621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21243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2pPr>
      <a:lvl3pPr marL="631865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3pPr>
      <a:lvl4pPr marL="842486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4pPr>
      <a:lvl5pPr marL="1053107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5pPr>
      <a:lvl6pPr marL="1409922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6pPr>
      <a:lvl7pPr marL="1766740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7pPr>
      <a:lvl8pPr marL="2123559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8pPr>
      <a:lvl9pPr marL="2480378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826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641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454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276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4092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910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726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4544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7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75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7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9" r:id="rId10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3" r:id="rId10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6" r:id="rId10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434395" y="346668"/>
            <a:ext cx="8275211" cy="280771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71278" tIns="35640" rIns="71278" bIns="35640" anchor="ctr"/>
          <a:lstStyle/>
          <a:p>
            <a:pPr defTabSz="7768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95" y="1299110"/>
            <a:ext cx="8275211" cy="33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84143" rIns="77614" bIns="38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0965" name="Rectangle 21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8218202" y="4693243"/>
            <a:ext cx="491408" cy="1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4AF0A-CFE7-45AA-8E58-4C98166B493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34395" y="4693243"/>
            <a:ext cx="8275211" cy="179261"/>
          </a:xfrm>
          <a:prstGeom prst="rect">
            <a:avLst/>
          </a:prstGeom>
          <a:solidFill>
            <a:srgbClr val="6793B2"/>
          </a:solidFill>
          <a:ln w="12700" algn="ctr">
            <a:solidFill>
              <a:srgbClr val="6793B2"/>
            </a:solidFill>
            <a:miter lim="800000"/>
            <a:headEnd/>
            <a:tailEnd/>
          </a:ln>
        </p:spPr>
        <p:txBody>
          <a:bodyPr wrap="none" lIns="71278" tIns="35640" rIns="71278" bIns="35640" anchor="ctr"/>
          <a:lstStyle/>
          <a:p>
            <a:pPr defTabSz="77682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2634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34395" y="688991"/>
            <a:ext cx="8275211" cy="2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aphicFrame>
        <p:nvGraphicFramePr>
          <p:cNvPr id="526341" name="Object 5"/>
          <p:cNvGraphicFramePr>
            <a:graphicFrameLocks noChangeAspect="1"/>
          </p:cNvGraphicFramePr>
          <p:nvPr/>
        </p:nvGraphicFramePr>
        <p:xfrm>
          <a:off x="396387" y="4709410"/>
          <a:ext cx="1851606" cy="18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2" name="CorelDRAW" r:id="rId16" imgW="4005072" imgH="524256" progId="CorelDRAW.Graphic.13">
                  <p:embed/>
                </p:oleObj>
              </mc:Choice>
              <mc:Fallback>
                <p:oleObj name="CorelDRAW" r:id="rId16" imgW="4005072" imgH="524256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87" y="4709410"/>
                        <a:ext cx="1851606" cy="18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9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ea typeface="+mj-ea"/>
          <a:cs typeface="+mj-cs"/>
        </a:defRPr>
      </a:lvl1pPr>
      <a:lvl2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2pPr>
      <a:lvl3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3pPr>
      <a:lvl4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4pPr>
      <a:lvl5pPr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 Narrow" pitchFamily="34" charset="0"/>
          <a:cs typeface="Arial" pitchFamily="34" charset="0"/>
        </a:defRPr>
      </a:lvl5pPr>
      <a:lvl6pPr marL="356826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6pPr>
      <a:lvl7pPr marL="713641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7pPr>
      <a:lvl8pPr marL="1070454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8pPr>
      <a:lvl9pPr marL="1427276" algn="l" defTabSz="776826" rtl="0" eaLnBrk="0" fontAlgn="base" hangingPunct="0">
        <a:spcBef>
          <a:spcPct val="0"/>
        </a:spcBef>
        <a:spcAft>
          <a:spcPct val="0"/>
        </a:spcAft>
        <a:defRPr sz="3400">
          <a:solidFill>
            <a:srgbClr val="999999"/>
          </a:solidFill>
          <a:latin typeface="Arial" pitchFamily="34" charset="0"/>
          <a:cs typeface="Arial" pitchFamily="34" charset="0"/>
        </a:defRPr>
      </a:lvl9pPr>
    </p:titleStyle>
    <p:bodyStyle>
      <a:lvl1pPr marL="210621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21243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2pPr>
      <a:lvl3pPr marL="631865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3pPr>
      <a:lvl4pPr marL="842486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4pPr>
      <a:lvl5pPr marL="1053107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charset="0"/>
        <a:buChar char="►"/>
        <a:defRPr sz="1000">
          <a:solidFill>
            <a:schemeClr val="tx1"/>
          </a:solidFill>
          <a:latin typeface="Arial Narrow" pitchFamily="34" charset="0"/>
          <a:cs typeface="+mn-cs"/>
        </a:defRPr>
      </a:lvl5pPr>
      <a:lvl6pPr marL="1409922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6pPr>
      <a:lvl7pPr marL="1766740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7pPr>
      <a:lvl8pPr marL="2123559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8pPr>
      <a:lvl9pPr marL="2480378" indent="-210621" algn="l" defTabSz="776826" rtl="0" eaLnBrk="0" fontAlgn="base" hangingPunct="0">
        <a:spcBef>
          <a:spcPct val="0"/>
        </a:spcBef>
        <a:spcAft>
          <a:spcPct val="100000"/>
        </a:spcAft>
        <a:buClr>
          <a:srgbClr val="6793B2"/>
        </a:buClr>
        <a:buFont typeface="Arial" pitchFamily="34" charset="0"/>
        <a:buChar char="►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826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641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454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7276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4092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910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726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4544" algn="l" defTabSz="7136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03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03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03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</p:sldLayoutIdLst>
  <p:hf hdr="0" ft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561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561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561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4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 ft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1" rIns="77712" bIns="388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1" rIns="77712" bIns="388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33"/>
            <a:ext cx="2133600" cy="273844"/>
          </a:xfrm>
          <a:prstGeom prst="rect">
            <a:avLst/>
          </a:prstGeom>
        </p:spPr>
        <p:txBody>
          <a:bodyPr vert="horz" lIns="77712" tIns="38851" rIns="77712" bIns="3885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4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8833"/>
            <a:ext cx="2895600" cy="273844"/>
          </a:xfrm>
          <a:prstGeom prst="rect">
            <a:avLst/>
          </a:prstGeom>
        </p:spPr>
        <p:txBody>
          <a:bodyPr vert="horz" lIns="77712" tIns="38851" rIns="77712" bIns="3885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44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33"/>
            <a:ext cx="2133600" cy="273844"/>
          </a:xfrm>
          <a:prstGeom prst="rect">
            <a:avLst/>
          </a:prstGeom>
        </p:spPr>
        <p:txBody>
          <a:bodyPr vert="horz" lIns="77712" tIns="38851" rIns="77712" bIns="3885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44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4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8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88544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10" indent="-291410" algn="l" defTabSz="38854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387" indent="-242838" algn="l" defTabSz="388544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369" indent="-194269" algn="l" defTabSz="3885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11" indent="-194269" algn="l" defTabSz="388544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462" indent="-194269" algn="l" defTabSz="388544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008" indent="-194269" algn="l" defTabSz="388544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550" indent="-194269" algn="l" defTabSz="388544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100" indent="-194269" algn="l" defTabSz="388544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647" indent="-194269" algn="l" defTabSz="388544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44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095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37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86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735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283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825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373" algn="l" defTabSz="3885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411" tIns="40703" rIns="81411" bIns="40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411" tIns="40703" rIns="81411" bIns="4070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047"/>
            <a:fld id="{9F3C2B8F-A07F-594D-8A0B-4DF0F4F13222}" type="datetime1">
              <a:rPr lang="en-US" smtClean="0">
                <a:solidFill>
                  <a:srgbClr val="54585A">
                    <a:tint val="75000"/>
                  </a:srgbClr>
                </a:solidFill>
              </a:rPr>
              <a:pPr defTabSz="407047"/>
              <a:t>4/4/2017</a:t>
            </a:fld>
            <a:endParaRPr lang="en-US">
              <a:solidFill>
                <a:srgbClr val="54585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411" tIns="40703" rIns="81411" bIns="4070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7047"/>
            <a:fld id="{777A78A7-2441-8443-9241-5BB5C02C2611}" type="slidenum">
              <a:rPr lang="en-US" smtClean="0">
                <a:solidFill>
                  <a:srgbClr val="54585A">
                    <a:tint val="75000"/>
                  </a:srgbClr>
                </a:solidFill>
              </a:rPr>
              <a:pPr defTabSz="407047"/>
              <a:t>‹#›</a:t>
            </a:fld>
            <a:endParaRPr lang="en-US">
              <a:solidFill>
                <a:srgbClr val="5458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hf sldNum="0" hdr="0" dt="0"/>
  <p:txStyles>
    <p:titleStyle>
      <a:lvl1pPr algn="ctr" defTabSz="40704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284" indent="-305284" algn="l" defTabSz="40704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1447" indent="-254399" algn="l" defTabSz="40704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598" indent="-203522" algn="l" defTabSz="40704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642" indent="-203522" algn="l" defTabSz="40704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682" indent="-203522" algn="l" defTabSz="40704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722" indent="-203522" algn="l" defTabSz="40704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757" indent="-203522" algn="l" defTabSz="40704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798" indent="-203522" algn="l" defTabSz="40704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837" indent="-203522" algn="l" defTabSz="40704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047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085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120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8162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5202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2237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277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6318" algn="l" defTabSz="4070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77703" tIns="38849" rIns="77703" bIns="388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472"/>
          </a:xfrm>
          <a:prstGeom prst="rect">
            <a:avLst/>
          </a:prstGeom>
        </p:spPr>
        <p:txBody>
          <a:bodyPr vert="horz" lIns="77703" tIns="38849" rIns="77703" bIns="388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33"/>
            <a:ext cx="2133600" cy="273844"/>
          </a:xfrm>
          <a:prstGeom prst="rect">
            <a:avLst/>
          </a:prstGeom>
        </p:spPr>
        <p:txBody>
          <a:bodyPr vert="horz" lIns="77703" tIns="38849" rIns="77703" bIns="3884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2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4768833"/>
            <a:ext cx="2895600" cy="273844"/>
          </a:xfrm>
          <a:prstGeom prst="rect">
            <a:avLst/>
          </a:prstGeom>
        </p:spPr>
        <p:txBody>
          <a:bodyPr vert="horz" lIns="77703" tIns="38849" rIns="77703" bIns="3884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2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33"/>
            <a:ext cx="2133600" cy="273844"/>
          </a:xfrm>
          <a:prstGeom prst="rect">
            <a:avLst/>
          </a:prstGeom>
        </p:spPr>
        <p:txBody>
          <a:bodyPr vert="horz" lIns="77703" tIns="38849" rIns="77703" bIns="3884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2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2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8852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392" indent="-291392" algn="l" defTabSz="38852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350" indent="-242823" algn="l" defTabSz="38852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314" indent="-194256" algn="l" defTabSz="38852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832" indent="-194256" algn="l" defTabSz="38852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358" indent="-194256" algn="l" defTabSz="38852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6883" indent="-194256" algn="l" defTabSz="38852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403" indent="-194256" algn="l" defTabSz="38852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3931" indent="-194256" algn="l" defTabSz="38852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456" indent="-194256" algn="l" defTabSz="38852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23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051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574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095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619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150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668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191" algn="l" defTabSz="38852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2" tIns="38961" rIns="77922" bIns="38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922" tIns="38961" rIns="77922" bIns="38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32"/>
            <a:ext cx="2133600" cy="273844"/>
          </a:xfrm>
          <a:prstGeom prst="rect">
            <a:avLst/>
          </a:prstGeom>
        </p:spPr>
        <p:txBody>
          <a:bodyPr vert="horz" lIns="77922" tIns="38961" rIns="77922" bIns="3896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960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8832"/>
            <a:ext cx="2895600" cy="273844"/>
          </a:xfrm>
          <a:prstGeom prst="rect">
            <a:avLst/>
          </a:prstGeom>
        </p:spPr>
        <p:txBody>
          <a:bodyPr vert="horz" lIns="77922" tIns="38961" rIns="77922" bIns="3896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9609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32"/>
            <a:ext cx="2133600" cy="273844"/>
          </a:xfrm>
          <a:prstGeom prst="rect">
            <a:avLst/>
          </a:prstGeom>
        </p:spPr>
        <p:txBody>
          <a:bodyPr vert="horz" lIns="77922" tIns="38961" rIns="77922" bIns="3896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9609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960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8960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07" indent="-292207" algn="l" defTabSz="38960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15" indent="-243505" algn="l" defTabSz="38960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22" indent="-194804" algn="l" defTabSz="389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30" indent="-194804" algn="l" defTabSz="389609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40" indent="-194804" algn="l" defTabSz="389609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848" indent="-194804" algn="l" defTabSz="389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56" indent="-194804" algn="l" defTabSz="389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65" indent="-194804" algn="l" defTabSz="389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74" indent="-194804" algn="l" defTabSz="389609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09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18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26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34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43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53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61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870" algn="l" defTabSz="389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33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33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33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1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18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18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712" tIns="38853" rIns="77712" bIns="3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7712" tIns="38853" rIns="77712" bIns="3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Click to edit text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77712" tIns="38853" rIns="77712" bIns="388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8563"/>
            <a:fld id="{3933306B-E462-F740-8ADD-AB6D89731B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885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hf hdr="0" dt="0"/>
  <p:txStyles>
    <p:titleStyle>
      <a:lvl1pPr algn="ctr" defTabSz="388563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22" indent="-291422" algn="l" defTabSz="38856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415" indent="-242848" algn="l" defTabSz="38856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12" indent="-194278" algn="l" defTabSz="3885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1" indent="-194278" algn="l" defTabSz="388563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39" indent="-194278" algn="l" defTabSz="388563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0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66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227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791" indent="-194278" algn="l" defTabSz="388563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63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30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68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5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1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387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9945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09" algn="l" defTabSz="3885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microsoft.com/office/2007/relationships/hdphoto" Target="../media/hdphoto4.wdp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43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9.jpeg"/><Relationship Id="rId10" Type="http://schemas.microsoft.com/office/2007/relationships/hdphoto" Target="../media/hdphoto3.wdp"/><Relationship Id="rId19" Type="http://schemas.openxmlformats.org/officeDocument/2006/relationships/image" Target="../media/image23.jpe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5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551" y="4407954"/>
            <a:ext cx="8806398" cy="548278"/>
          </a:xfrm>
        </p:spPr>
        <p:txBody>
          <a:bodyPr>
            <a:normAutofit/>
          </a:bodyPr>
          <a:lstStyle/>
          <a:p>
            <a:pPr lvl="1" algn="l" defTabSz="775509" rtl="0" eaLnBrk="0" hangingPunct="0">
              <a:lnSpc>
                <a:spcPct val="80000"/>
              </a:lnSpc>
              <a:spcBef>
                <a:spcPts val="511"/>
              </a:spcBef>
              <a:spcAft>
                <a:spcPts val="511"/>
              </a:spcAft>
            </a:pPr>
            <a:r>
              <a:rPr lang="ru-RU" sz="2000" b="1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Партнерство в интересах устойчивого развития </a:t>
            </a:r>
            <a:endParaRPr lang="ru-RU" sz="2000" b="1" cap="small" dirty="0">
              <a:solidFill>
                <a:prstClr val="black"/>
              </a:solidFill>
              <a:latin typeface="Meta Offc Pro" panose="020B0504030101020102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b="11916"/>
          <a:stretch>
            <a:fillRect/>
          </a:stretch>
        </p:blipFill>
        <p:spPr>
          <a:xfrm>
            <a:off x="152400" y="707065"/>
            <a:ext cx="8839200" cy="3664886"/>
          </a:xfrm>
        </p:spPr>
      </p:pic>
    </p:spTree>
    <p:extLst>
      <p:ext uri="{BB962C8B-B14F-4D97-AF65-F5344CB8AC3E}">
        <p14:creationId xmlns:p14="http://schemas.microsoft.com/office/powerpoint/2010/main" val="7765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40362" y="3794064"/>
            <a:ext cx="3499886" cy="5058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marL="145704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Помощь тяжело больным детям</a:t>
            </a:r>
          </a:p>
          <a:p>
            <a:pPr marL="145704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Путевка в жизнь!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0363" y="2931790"/>
            <a:ext cx="3499886" cy="7902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marL="145704" lvl="1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Наша смена </a:t>
            </a:r>
          </a:p>
          <a:p>
            <a:pPr marL="145704" lvl="1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Образовательный центр «Железно»</a:t>
            </a:r>
          </a:p>
          <a:p>
            <a:pPr marL="145704" lvl="1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Сделаем мир ярче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363" y="2139702"/>
            <a:ext cx="3499886" cy="7118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marL="145704" lvl="1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Здоровый ребенок </a:t>
            </a:r>
          </a:p>
          <a:p>
            <a:pPr marL="145704" lvl="1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Женское здоровье</a:t>
            </a:r>
          </a:p>
          <a:p>
            <a:pPr marL="145704" lvl="1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Наши чемпионы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0362" y="1169189"/>
            <a:ext cx="3671597" cy="8985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marL="145704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Сделаем вместе</a:t>
            </a:r>
          </a:p>
          <a:p>
            <a:pPr marL="145704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Наши городские инициативы</a:t>
            </a:r>
          </a:p>
          <a:p>
            <a:pPr marL="145704" indent="-145704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Школа начинающего предпринимателя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1494"/>
            <a:ext cx="8751803" cy="386048"/>
          </a:xfrm>
          <a:prstGeom prst="rect">
            <a:avLst/>
          </a:prstGeom>
          <a:noFill/>
        </p:spPr>
        <p:txBody>
          <a:bodyPr wrap="square" lIns="77522" tIns="38757" rIns="77522" bIns="38757" rtlCol="0">
            <a:spAutoFit/>
          </a:bodyPr>
          <a:lstStyle/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Корпоративные социальные </a:t>
            </a: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программы</a:t>
            </a:r>
            <a:endParaRPr lang="ru-RU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5419" y="789742"/>
            <a:ext cx="4082566" cy="3654216"/>
          </a:xfrm>
          <a:prstGeom prst="roundRect">
            <a:avLst>
              <a:gd name="adj" fmla="val 8636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/>
            <a:endParaRPr lang="ru-RU">
              <a:solidFill>
                <a:prstClr val="white"/>
              </a:solidFill>
              <a:latin typeface="Meta Offc Pro" panose="020B0504030101020102" pitchFamily="34" charset="0"/>
            </a:endParaRPr>
          </a:p>
        </p:txBody>
      </p:sp>
      <p:pic>
        <p:nvPicPr>
          <p:cNvPr id="3076" name="Picture 4" descr="P:\Управления долгосрочного планирования\LT Planning\Презентации\Значки\metinvest_icons-brief_information-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55526"/>
            <a:ext cx="576533" cy="4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14778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 Программы </a:t>
            </a:r>
            <a:r>
              <a:rPr lang="ru-RU" sz="1600" b="1" dirty="0"/>
              <a:t>развития: </a:t>
            </a:r>
            <a:endParaRPr lang="ru-RU" sz="1600" b="1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направлены </a:t>
            </a:r>
            <a:r>
              <a:rPr lang="ru-RU" sz="1600" dirty="0"/>
              <a:t>на проведение реформ и развитие потенциала территорий присутствия или отдельных сфер общественной жизни. </a:t>
            </a:r>
            <a:endParaRPr lang="ru-RU" sz="1600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стратегический элемент внешней социальной политики, вносят основной вклад в качественные изменения социальной среды в регионах.</a:t>
            </a:r>
          </a:p>
        </p:txBody>
      </p:sp>
    </p:spTree>
    <p:extLst>
      <p:ext uri="{BB962C8B-B14F-4D97-AF65-F5344CB8AC3E}">
        <p14:creationId xmlns:p14="http://schemas.microsoft.com/office/powerpoint/2010/main" val="19395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50" y="148128"/>
            <a:ext cx="8751803" cy="386048"/>
          </a:xfrm>
          <a:prstGeom prst="rect">
            <a:avLst/>
          </a:prstGeom>
          <a:noFill/>
        </p:spPr>
        <p:txBody>
          <a:bodyPr wrap="square" lIns="77522" tIns="38757" rIns="77522" bIns="38757" rtlCol="0">
            <a:spAutoFit/>
          </a:bodyPr>
          <a:lstStyle/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Основы эффективного партнерства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45755" y="789606"/>
            <a:ext cx="8119571" cy="1024232"/>
            <a:chOff x="800099" y="3538595"/>
            <a:chExt cx="10826094" cy="1365641"/>
          </a:xfrm>
        </p:grpSpPr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1359094" y="3545914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00099" y="3540591"/>
              <a:ext cx="537223" cy="882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1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276695" y="3538595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2474298" y="3563700"/>
              <a:ext cx="9151895" cy="1340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Сквозная поддержка инициатив на федеральном, региональном и муниципальном уровне</a:t>
              </a:r>
            </a:p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	</a:t>
              </a:r>
            </a:p>
          </p:txBody>
        </p:sp>
      </p:grpSp>
      <p:pic>
        <p:nvPicPr>
          <p:cNvPr id="51" name="Изображение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7" y="897565"/>
            <a:ext cx="247322" cy="32616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245752" y="1886658"/>
            <a:ext cx="7622090" cy="661720"/>
            <a:chOff x="800099" y="1863801"/>
            <a:chExt cx="10162786" cy="882293"/>
          </a:xfrm>
        </p:grpSpPr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1359094" y="1891710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00099" y="1863801"/>
              <a:ext cx="537223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2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276695" y="1886093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2474298" y="2057760"/>
              <a:ext cx="8488587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Внедрение проектного </a:t>
              </a: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управления и проектного мышления</a:t>
              </a:r>
              <a:endPara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</p:grpSp>
      <p:pic>
        <p:nvPicPr>
          <p:cNvPr id="57" name="Изображение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6" y="1969264"/>
            <a:ext cx="362882" cy="362663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245752" y="3057804"/>
            <a:ext cx="7622090" cy="923330"/>
            <a:chOff x="800099" y="2702196"/>
            <a:chExt cx="10162786" cy="1231106"/>
          </a:xfrm>
        </p:grpSpPr>
        <p:sp>
          <p:nvSpPr>
            <p:cNvPr id="59" name="Овал 58"/>
            <p:cNvSpPr>
              <a:spLocks noChangeAspect="1"/>
            </p:cNvSpPr>
            <p:nvPr/>
          </p:nvSpPr>
          <p:spPr>
            <a:xfrm>
              <a:off x="1352149" y="2718812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00099" y="2702196"/>
              <a:ext cx="537223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3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276695" y="2712344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рямоугольник 61"/>
            <p:cNvSpPr/>
            <p:nvPr/>
          </p:nvSpPr>
          <p:spPr>
            <a:xfrm>
              <a:off x="2474298" y="2702196"/>
              <a:ext cx="848858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Развитие горизонтальных связей и преодоление межведомственных барьеров через вовлечение широкого круга заинтересованных сторон</a:t>
              </a:r>
              <a:endParaRPr lang="ru-RU" sz="1100" dirty="0">
                <a:solidFill>
                  <a:prstClr val="black"/>
                </a:solidFill>
                <a:latin typeface="Meta Offc Pro" panose="020B0504030101020102" pitchFamily="34" charset="0"/>
                <a:ea typeface="Roboto Light" charset="0"/>
                <a:cs typeface="Roboto Light" charset="0"/>
              </a:endParaRPr>
            </a:p>
          </p:txBody>
        </p:sp>
      </p:grpSp>
      <p:pic>
        <p:nvPicPr>
          <p:cNvPr id="63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2" y="3146228"/>
            <a:ext cx="457607" cy="3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3206" y="1606611"/>
            <a:ext cx="4880333" cy="2637584"/>
          </a:xfrm>
          <a:prstGeom prst="roundRect">
            <a:avLst>
              <a:gd name="adj" fmla="val 5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 txBox="1">
            <a:spLocks/>
          </p:cNvSpPr>
          <p:nvPr/>
        </p:nvSpPr>
        <p:spPr>
          <a:xfrm>
            <a:off x="288000" y="180047"/>
            <a:ext cx="8568000" cy="332973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Кратко о компании МЕТАЛЛОИНВЕСТ</a:t>
            </a:r>
            <a:endParaRPr lang="en-US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7" y="573544"/>
            <a:ext cx="4313267" cy="801736"/>
          </a:xfrm>
          <a:prstGeom prst="rect">
            <a:avLst/>
          </a:prstGeom>
        </p:spPr>
        <p:txBody>
          <a:bodyPr wrap="square" lIns="77712" tIns="38851" rIns="77712" bIns="38851">
            <a:spAutoFit/>
          </a:bodyPr>
          <a:lstStyle/>
          <a:p>
            <a:pPr marL="145697" indent="-145697" algn="just" defTabSz="777084">
              <a:spcAft>
                <a:spcPts val="256"/>
              </a:spcAft>
              <a:buClr>
                <a:prstClr val="white">
                  <a:lumMod val="65000"/>
                </a:prstClr>
              </a:buClr>
              <a:buFont typeface="Arial" pitchFamily="34" charset="0"/>
              <a:buChar char="•"/>
            </a:pPr>
            <a:r>
              <a:rPr lang="ru-RU" sz="1400" b="1" kern="0" cap="small" dirty="0">
                <a:solidFill>
                  <a:srgbClr val="C00000"/>
                </a:solidFill>
                <a:latin typeface="Meta Offc Pro" panose="020B0504030101020102" pitchFamily="34" charset="0"/>
                <a:cs typeface="Arial" pitchFamily="34" charset="0"/>
              </a:rPr>
              <a:t>№1 в мире </a:t>
            </a:r>
            <a:r>
              <a:rPr lang="ru-RU" sz="1400" kern="0" cap="small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по производству товарного ГБЖ</a:t>
            </a:r>
          </a:p>
          <a:p>
            <a:pPr marL="145697" indent="-145697" algn="just" defTabSz="777084">
              <a:spcAft>
                <a:spcPts val="256"/>
              </a:spcAft>
              <a:buClr>
                <a:prstClr val="white">
                  <a:lumMod val="65000"/>
                </a:prstClr>
              </a:buClr>
              <a:buFont typeface="Arial" pitchFamily="34" charset="0"/>
              <a:buChar char="•"/>
            </a:pPr>
            <a:r>
              <a:rPr lang="ru-RU" sz="1400" b="1" kern="0" cap="small" dirty="0">
                <a:solidFill>
                  <a:srgbClr val="C00000"/>
                </a:solidFill>
                <a:latin typeface="Meta Offc Pro" panose="020B0504030101020102" pitchFamily="34" charset="0"/>
                <a:cs typeface="Arial" pitchFamily="34" charset="0"/>
              </a:rPr>
              <a:t>№2 в мире </a:t>
            </a:r>
            <a:r>
              <a:rPr lang="ru-RU" sz="1400" kern="0" cap="small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по запасам железной руды</a:t>
            </a:r>
          </a:p>
          <a:p>
            <a:pPr marL="145697" indent="-145697" algn="just" defTabSz="777084">
              <a:spcAft>
                <a:spcPts val="256"/>
              </a:spcAft>
              <a:buClr>
                <a:prstClr val="white">
                  <a:lumMod val="65000"/>
                </a:prstClr>
              </a:buClr>
              <a:buFont typeface="Arial" pitchFamily="34" charset="0"/>
              <a:buChar char="•"/>
            </a:pPr>
            <a:r>
              <a:rPr lang="ru-RU" sz="1400" b="1" kern="0" cap="small" dirty="0">
                <a:solidFill>
                  <a:srgbClr val="C00000"/>
                </a:solidFill>
                <a:latin typeface="Meta Offc Pro" pitchFamily="34" charset="0"/>
                <a:cs typeface="Arial" pitchFamily="34" charset="0"/>
              </a:rPr>
              <a:t>Топ-3 в мире </a:t>
            </a:r>
            <a:r>
              <a:rPr lang="ru-RU" sz="1400" kern="0" cap="small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по производству окатышей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50674" y="3194397"/>
            <a:ext cx="0" cy="617980"/>
          </a:xfrm>
          <a:prstGeom prst="line">
            <a:avLst/>
          </a:prstGeom>
          <a:ln w="12700">
            <a:solidFill>
              <a:srgbClr val="303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988923" y="2004616"/>
            <a:ext cx="2265713" cy="66537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defTabSz="777084"/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40232" y="1997347"/>
            <a:ext cx="1448275" cy="232349"/>
          </a:xfrm>
          <a:prstGeom prst="rect">
            <a:avLst/>
          </a:prstGeom>
          <a:ln>
            <a:noFill/>
          </a:ln>
        </p:spPr>
        <p:txBody>
          <a:bodyPr wrap="square" lIns="77712" tIns="38851" rIns="77712" bIns="38851">
            <a:spAutoFit/>
          </a:bodyPr>
          <a:lstStyle/>
          <a:p>
            <a:pPr algn="ctr" defTabSz="777084"/>
            <a:r>
              <a:rPr lang="ru-RU" sz="1000" b="1" cap="small" dirty="0">
                <a:solidFill>
                  <a:srgbClr val="C00000"/>
                </a:solidFill>
                <a:latin typeface="Meta Offc Pro" panose="020B0504030101020102" pitchFamily="34" charset="0"/>
              </a:rPr>
              <a:t>Лебединский ГОК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91816"/>
              </p:ext>
            </p:extLst>
          </p:nvPr>
        </p:nvGraphicFramePr>
        <p:xfrm>
          <a:off x="4982446" y="2193633"/>
          <a:ext cx="1191140" cy="4772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5930"/>
                <a:gridCol w="465210"/>
              </a:tblGrid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Запасы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3,9 млрд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266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Железная</a:t>
                      </a:r>
                      <a:r>
                        <a:rPr lang="ru-RU" sz="600" b="0" baseline="0" dirty="0" smtClean="0">
                          <a:latin typeface="Meta Offc Pro" pitchFamily="34" charset="0"/>
                        </a:rPr>
                        <a:t>  руда*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21,2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Окатыши 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9,0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ГБЖ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2,6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7574" y="2053534"/>
            <a:ext cx="887744" cy="501308"/>
          </a:xfrm>
          <a:prstGeom prst="roundRect">
            <a:avLst>
              <a:gd name="adj" fmla="val 16667"/>
            </a:avLst>
          </a:prstGeom>
          <a:ln w="19050">
            <a:noFill/>
            <a:miter lim="800000"/>
            <a:headEnd/>
            <a:tailEnd/>
          </a:ln>
          <a:effectLst/>
          <a:extLst/>
        </p:spPr>
      </p:pic>
      <p:sp>
        <p:nvSpPr>
          <p:cNvPr id="449" name="AutoShape 829"/>
          <p:cNvSpPr>
            <a:spLocks noChangeArrowheads="1"/>
          </p:cNvSpPr>
          <p:nvPr/>
        </p:nvSpPr>
        <p:spPr bwMode="auto">
          <a:xfrm>
            <a:off x="5273761" y="3123163"/>
            <a:ext cx="166154" cy="108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12" tIns="38851" rIns="77712" bIns="38851" anchor="ctr">
            <a:noAutofit/>
          </a:bodyPr>
          <a:lstStyle/>
          <a:p>
            <a:pPr defTabSz="777084">
              <a:defRPr/>
            </a:pPr>
            <a:endParaRPr lang="ru-RU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cxnSp>
        <p:nvCxnSpPr>
          <p:cNvPr id="385" name="Прямая соединительная линия 384"/>
          <p:cNvCxnSpPr/>
          <p:nvPr/>
        </p:nvCxnSpPr>
        <p:spPr>
          <a:xfrm>
            <a:off x="7053166" y="2595446"/>
            <a:ext cx="0" cy="594577"/>
          </a:xfrm>
          <a:prstGeom prst="line">
            <a:avLst/>
          </a:prstGeom>
          <a:ln w="12700">
            <a:solidFill>
              <a:srgbClr val="303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 flipH="1">
            <a:off x="6204958" y="3195370"/>
            <a:ext cx="848235" cy="0"/>
          </a:xfrm>
          <a:prstGeom prst="line">
            <a:avLst/>
          </a:prstGeom>
          <a:ln w="12700">
            <a:solidFill>
              <a:srgbClr val="3035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единительная линия 399"/>
          <p:cNvCxnSpPr/>
          <p:nvPr/>
        </p:nvCxnSpPr>
        <p:spPr>
          <a:xfrm>
            <a:off x="6600953" y="3267283"/>
            <a:ext cx="0" cy="403213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Прямая соединительная линия 400"/>
          <p:cNvCxnSpPr/>
          <p:nvPr/>
        </p:nvCxnSpPr>
        <p:spPr>
          <a:xfrm flipH="1">
            <a:off x="5507635" y="3264962"/>
            <a:ext cx="1093318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AutoShape 829"/>
          <p:cNvSpPr>
            <a:spLocks noChangeArrowheads="1"/>
          </p:cNvSpPr>
          <p:nvPr/>
        </p:nvSpPr>
        <p:spPr bwMode="auto">
          <a:xfrm>
            <a:off x="5385607" y="3181518"/>
            <a:ext cx="166154" cy="1080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</p:spPr>
        <p:txBody>
          <a:bodyPr wrap="none" lIns="77712" tIns="38851" rIns="77712" bIns="38851" anchor="ctr">
            <a:noAutofit/>
          </a:bodyPr>
          <a:lstStyle/>
          <a:p>
            <a:pPr defTabSz="777084">
              <a:defRPr/>
            </a:pPr>
            <a:endParaRPr lang="ru-RU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707" name="TextBox 706"/>
          <p:cNvSpPr txBox="1"/>
          <p:nvPr/>
        </p:nvSpPr>
        <p:spPr>
          <a:xfrm>
            <a:off x="3281309" y="4623993"/>
            <a:ext cx="2115680" cy="358025"/>
          </a:xfrm>
          <a:prstGeom prst="rect">
            <a:avLst/>
          </a:prstGeom>
          <a:noFill/>
        </p:spPr>
        <p:txBody>
          <a:bodyPr wrap="square" lIns="77712" tIns="38851" rIns="77712" bIns="38851" rtlCol="0">
            <a:spAutoFit/>
          </a:bodyPr>
          <a:lstStyle/>
          <a:p>
            <a:pPr defTabSz="777084">
              <a:spcAft>
                <a:spcPts val="511"/>
              </a:spcAft>
            </a:pPr>
            <a:r>
              <a:rPr lang="ru-RU" sz="700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* Концентрат и </a:t>
            </a:r>
            <a:r>
              <a:rPr lang="ru-RU" sz="700" dirty="0" err="1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аглоруда</a:t>
            </a:r>
            <a:endParaRPr lang="ru-RU" sz="700" dirty="0">
              <a:solidFill>
                <a:prstClr val="black"/>
              </a:solidFill>
              <a:latin typeface="Meta Offc Pro" pitchFamily="34" charset="0"/>
              <a:cs typeface="Arial" pitchFamily="34" charset="0"/>
            </a:endParaRPr>
          </a:p>
          <a:p>
            <a:pPr defTabSz="777084">
              <a:spcAft>
                <a:spcPts val="511"/>
              </a:spcAft>
            </a:pPr>
            <a:r>
              <a:rPr lang="ru-RU" sz="700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** </a:t>
            </a:r>
            <a:r>
              <a:rPr lang="ru-RU" sz="700" dirty="0" err="1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Прямовосстановленное</a:t>
            </a:r>
            <a:r>
              <a:rPr lang="ru-RU" sz="700" dirty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 железо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5470261" y="2595024"/>
            <a:ext cx="0" cy="683435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" name="Oval 313"/>
          <p:cNvSpPr>
            <a:spLocks noChangeArrowheads="1"/>
          </p:cNvSpPr>
          <p:nvPr/>
        </p:nvSpPr>
        <p:spPr bwMode="auto">
          <a:xfrm>
            <a:off x="6121891" y="3145402"/>
            <a:ext cx="132923" cy="108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9770" tIns="55075" rIns="39770" bIns="55075" anchor="ctr">
            <a:noAutofit/>
          </a:bodyPr>
          <a:lstStyle/>
          <a:p>
            <a:pPr defTabSz="777084"/>
            <a:endParaRPr lang="ru-RU">
              <a:solidFill>
                <a:srgbClr val="000000"/>
              </a:solidFill>
              <a:latin typeface="Meta Offc Pro" panose="020B0504030101020102" pitchFamily="34" charset="0"/>
            </a:endParaRPr>
          </a:p>
        </p:txBody>
      </p:sp>
      <p:sp>
        <p:nvSpPr>
          <p:cNvPr id="433" name="Oval 313"/>
          <p:cNvSpPr>
            <a:spLocks noChangeArrowheads="1"/>
          </p:cNvSpPr>
          <p:nvPr/>
        </p:nvSpPr>
        <p:spPr bwMode="auto">
          <a:xfrm>
            <a:off x="5471923" y="3212310"/>
            <a:ext cx="132923" cy="1080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39770" tIns="55075" rIns="39770" bIns="55075" anchor="ctr">
            <a:noAutofit/>
          </a:bodyPr>
          <a:lstStyle/>
          <a:p>
            <a:pPr defTabSz="777084"/>
            <a:endParaRPr lang="ru-RU">
              <a:solidFill>
                <a:srgbClr val="000000"/>
              </a:solidFill>
              <a:latin typeface="Meta Offc Pro" panose="020B0504030101020102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68020" y="2657401"/>
            <a:ext cx="942413" cy="386237"/>
          </a:xfrm>
          <a:prstGeom prst="rect">
            <a:avLst/>
          </a:prstGeom>
        </p:spPr>
        <p:txBody>
          <a:bodyPr wrap="none" lIns="77712" tIns="38851" rIns="77712" bIns="38851">
            <a:spAutoFit/>
          </a:bodyPr>
          <a:lstStyle/>
          <a:p>
            <a:pPr defTabSz="777084"/>
            <a:r>
              <a:rPr lang="ru-RU" sz="2000" b="1" kern="0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ta Offc Pro" panose="020B0504030101020102" pitchFamily="34" charset="0"/>
                <a:cs typeface="Arial" pitchFamily="34" charset="0"/>
              </a:rPr>
              <a:t>Россия</a:t>
            </a:r>
            <a:endParaRPr lang="ru-RU" sz="2000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ta Offc Pro" panose="020B0504030101020102" pitchFamily="34" charset="0"/>
            </a:endParaRPr>
          </a:p>
        </p:txBody>
      </p:sp>
      <p:pic>
        <p:nvPicPr>
          <p:cNvPr id="10242" name="Picture 2" descr="C:\Users\k.zherebtsova\AppData\Local\Microsoft\Windows\Temporary Internet Files\Content.Outlook\X3H8H1XG\Metalloinvest_logo_RU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146" y="573528"/>
            <a:ext cx="2871560" cy="4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2"/>
          <p:cNvSpPr/>
          <p:nvPr/>
        </p:nvSpPr>
        <p:spPr>
          <a:xfrm flipV="1">
            <a:off x="3765159" y="1499034"/>
            <a:ext cx="5127322" cy="2854914"/>
          </a:xfrm>
          <a:prstGeom prst="roundRect">
            <a:avLst>
              <a:gd name="adj" fmla="val 562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algn="ctr" defTabSz="777084"/>
            <a:endParaRPr lang="ru-RU">
              <a:solidFill>
                <a:prstClr val="white"/>
              </a:solidFill>
              <a:latin typeface="Meta Offc Pro" panose="020B0504030101020102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5295" y="1315624"/>
            <a:ext cx="3191427" cy="309293"/>
          </a:xfrm>
          <a:prstGeom prst="rect">
            <a:avLst/>
          </a:prstGeom>
          <a:solidFill>
            <a:schemeClr val="bg1"/>
          </a:solidFill>
        </p:spPr>
        <p:txBody>
          <a:bodyPr wrap="none" lIns="77712" tIns="38851" rIns="77712" bIns="38851">
            <a:spAutoFit/>
          </a:bodyPr>
          <a:lstStyle/>
          <a:p>
            <a:pPr defTabSz="777084"/>
            <a:r>
              <a:rPr lang="ru-RU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Производственные активы компании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423484" y="2013125"/>
            <a:ext cx="2265713" cy="6568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defTabSz="777084"/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274794" y="2034433"/>
            <a:ext cx="1448275" cy="232349"/>
          </a:xfrm>
          <a:prstGeom prst="rect">
            <a:avLst/>
          </a:prstGeom>
          <a:ln>
            <a:noFill/>
          </a:ln>
        </p:spPr>
        <p:txBody>
          <a:bodyPr wrap="square" lIns="77712" tIns="38851" rIns="77712" bIns="38851">
            <a:spAutoFit/>
          </a:bodyPr>
          <a:lstStyle/>
          <a:p>
            <a:pPr algn="ctr" defTabSz="777084"/>
            <a:r>
              <a:rPr lang="ru-RU" sz="1000" b="1" cap="small" dirty="0">
                <a:solidFill>
                  <a:prstClr val="black"/>
                </a:solidFill>
                <a:latin typeface="Meta Offc Pro" pitchFamily="34" charset="0"/>
              </a:rPr>
              <a:t>Уральская </a:t>
            </a:r>
            <a:r>
              <a:rPr lang="en-GB" sz="1000" b="1" cap="small" dirty="0">
                <a:solidFill>
                  <a:prstClr val="black"/>
                </a:solidFill>
                <a:latin typeface="Meta Offc Pro" pitchFamily="34" charset="0"/>
              </a:rPr>
              <a:t>C</a:t>
            </a:r>
            <a:r>
              <a:rPr lang="ru-RU" sz="1000" b="1" cap="small" dirty="0">
                <a:solidFill>
                  <a:prstClr val="black"/>
                </a:solidFill>
                <a:latin typeface="Meta Offc Pro" pitchFamily="34" charset="0"/>
              </a:rPr>
              <a:t>таль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14243"/>
              </p:ext>
            </p:extLst>
          </p:nvPr>
        </p:nvGraphicFramePr>
        <p:xfrm>
          <a:off x="7558800" y="2263819"/>
          <a:ext cx="868399" cy="2397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2951"/>
                <a:gridCol w="445448"/>
              </a:tblGrid>
              <a:tr h="110954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Чугун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2,5</a:t>
                      </a:r>
                      <a:r>
                        <a:rPr lang="ru-RU" sz="600" b="0" baseline="0" dirty="0" smtClean="0">
                          <a:latin typeface="Meta Offc Pro" pitchFamily="34" charset="0"/>
                        </a:rPr>
                        <a:t>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  <a:tr h="128760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Сталь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1,0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</a:tbl>
          </a:graphicData>
        </a:graphic>
      </p:graphicFrame>
      <p:pic>
        <p:nvPicPr>
          <p:cNvPr id="47" name="Picture 2" descr="P:\Управления долгосрочного планирования\LT Planning\Презентации\Фотобанк\04_Уральская Сталь\УС\Вид комбината 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2136" y="2062065"/>
            <a:ext cx="898052" cy="492799"/>
          </a:xfrm>
          <a:prstGeom prst="roundRect">
            <a:avLst/>
          </a:prstGeom>
          <a:ln w="19050">
            <a:noFill/>
            <a:miter lim="800000"/>
            <a:headEnd/>
            <a:tailEnd/>
          </a:ln>
          <a:effectLst/>
          <a:extLst/>
        </p:spPr>
      </p:pic>
      <p:sp>
        <p:nvSpPr>
          <p:cNvPr id="78" name="Скругленный прямоугольник 77"/>
          <p:cNvSpPr/>
          <p:nvPr/>
        </p:nvSpPr>
        <p:spPr>
          <a:xfrm>
            <a:off x="3989752" y="3576575"/>
            <a:ext cx="2265713" cy="6676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defTabSz="777084"/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41065" y="3597876"/>
            <a:ext cx="1448275" cy="232349"/>
          </a:xfrm>
          <a:prstGeom prst="rect">
            <a:avLst/>
          </a:prstGeom>
          <a:ln>
            <a:noFill/>
          </a:ln>
        </p:spPr>
        <p:txBody>
          <a:bodyPr wrap="square" lIns="77712" tIns="38851" rIns="77712" bIns="38851">
            <a:spAutoFit/>
          </a:bodyPr>
          <a:lstStyle/>
          <a:p>
            <a:pPr algn="ctr" defTabSz="777084"/>
            <a:r>
              <a:rPr lang="ru-RU" sz="10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Михайловский ГОК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425944" y="3573882"/>
            <a:ext cx="2265713" cy="67031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1" rIns="77712" bIns="38851" rtlCol="0" anchor="ctr"/>
          <a:lstStyle/>
          <a:p>
            <a:pPr defTabSz="777084"/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Meta Offc Pro" panose="020B0504030101020102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277259" y="3566614"/>
            <a:ext cx="1448275" cy="232349"/>
          </a:xfrm>
          <a:prstGeom prst="rect">
            <a:avLst/>
          </a:prstGeom>
          <a:ln>
            <a:noFill/>
          </a:ln>
        </p:spPr>
        <p:txBody>
          <a:bodyPr wrap="square" lIns="77712" tIns="38851" rIns="77712" bIns="38851">
            <a:spAutoFit/>
          </a:bodyPr>
          <a:lstStyle/>
          <a:p>
            <a:pPr algn="ctr" defTabSz="777084"/>
            <a:r>
              <a:rPr lang="ru-RU" sz="1000" b="1" cap="small" dirty="0">
                <a:solidFill>
                  <a:srgbClr val="C00000"/>
                </a:solidFill>
                <a:latin typeface="Meta Offc Pro" panose="020B0504030101020102" pitchFamily="34" charset="0"/>
              </a:rPr>
              <a:t>ОЭМК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95762"/>
              </p:ext>
            </p:extLst>
          </p:nvPr>
        </p:nvGraphicFramePr>
        <p:xfrm>
          <a:off x="5001763" y="3801498"/>
          <a:ext cx="1203168" cy="3812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2844"/>
                <a:gridCol w="480324"/>
              </a:tblGrid>
              <a:tr h="189266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Запасы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10,5 млрд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Железная </a:t>
                      </a:r>
                      <a:r>
                        <a:rPr lang="ru-RU" sz="600" b="0" baseline="0" dirty="0" smtClean="0">
                          <a:latin typeface="Meta Offc Pro" pitchFamily="34" charset="0"/>
                        </a:rPr>
                        <a:t>руда*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18,3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Окатыши 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11,0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</a:tbl>
          </a:graphicData>
        </a:graphic>
      </p:graphicFrame>
      <p:pic>
        <p:nvPicPr>
          <p:cNvPr id="86" name="Picture 2" descr="\\co-fscl.co.metinvest.com\public\Exchange\tmp\02_МГОК\панорамы карьера МГОК\pano03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405" y="3626247"/>
            <a:ext cx="886911" cy="492065"/>
          </a:xfrm>
          <a:prstGeom prst="roundRect">
            <a:avLst/>
          </a:prstGeom>
          <a:ln w="19050">
            <a:noFill/>
            <a:miter lim="800000"/>
            <a:headEnd/>
            <a:tailEnd/>
          </a:ln>
          <a:effectLst/>
          <a:extLst/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65274"/>
              </p:ext>
            </p:extLst>
          </p:nvPr>
        </p:nvGraphicFramePr>
        <p:xfrm>
          <a:off x="7462403" y="3787567"/>
          <a:ext cx="1104343" cy="2879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8198"/>
                <a:gridCol w="436145"/>
              </a:tblGrid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Окатыши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3,8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ПВЖ**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2,8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  <a:tr h="95983">
                <a:tc>
                  <a:txBody>
                    <a:bodyPr/>
                    <a:lstStyle/>
                    <a:p>
                      <a:r>
                        <a:rPr lang="ru-RU" sz="600" b="0" dirty="0" smtClean="0">
                          <a:latin typeface="Meta Offc Pro" pitchFamily="34" charset="0"/>
                        </a:rPr>
                        <a:t>Сталь 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600" b="0" dirty="0" smtClean="0">
                          <a:latin typeface="Meta Offc Pro" pitchFamily="34" charset="0"/>
                        </a:rPr>
                        <a:t>3,5</a:t>
                      </a:r>
                      <a:r>
                        <a:rPr lang="ru-RU" sz="600" b="0" baseline="0" dirty="0" smtClean="0">
                          <a:latin typeface="Meta Offc Pro" pitchFamily="34" charset="0"/>
                        </a:rPr>
                        <a:t> млн т</a:t>
                      </a:r>
                      <a:endParaRPr lang="ru-RU" sz="600" b="0" dirty="0">
                        <a:latin typeface="Meta Offc Pro" pitchFamily="34" charset="0"/>
                      </a:endParaRPr>
                    </a:p>
                  </a:txBody>
                  <a:tcPr marL="0" marR="0" marT="0" marB="2700">
                    <a:noFill/>
                  </a:tcPr>
                </a:tc>
              </a:tr>
            </a:tbl>
          </a:graphicData>
        </a:graphic>
      </p:graphicFrame>
      <p:pic>
        <p:nvPicPr>
          <p:cNvPr id="61" name="Picture 2" descr="P:\Управления долгосрочного планирования\LT Planning\Презентации\Фотобанк\03_ОЭМК\окомкование металлизация\IMG_619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9135" y="3626247"/>
            <a:ext cx="891075" cy="492065"/>
          </a:xfrm>
          <a:prstGeom prst="roundRect">
            <a:avLst/>
          </a:prstGeom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1525" y="1319694"/>
            <a:ext cx="3304887" cy="3103504"/>
            <a:chOff x="272480" y="1687584"/>
            <a:chExt cx="3580294" cy="4138005"/>
          </a:xfrm>
        </p:grpSpPr>
        <p:pic>
          <p:nvPicPr>
            <p:cNvPr id="60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760" y="3154360"/>
              <a:ext cx="388942" cy="38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 descr="P:\Управления долгосрочного планирования\LT Planning\Презентации\Icons\ГО 2014\Icon-Grey\metinvest_icons-EBITDA-Grey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49" y="4463084"/>
              <a:ext cx="41148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P:\Управления долгосрочного планирования\LT Planning\Презентации\Icons\ГО 2014\Icon-Blue\metinvest_icons-Pig_Iron-Blu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026" y="3209689"/>
              <a:ext cx="278285" cy="27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:\Управления долгосрочного планирования\LT Planning\Презентации\Icons\ГО 2014\Icon-Blue\metinvest_icons-HBI-Blu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65" y="3157601"/>
              <a:ext cx="382460" cy="38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P:\Управления долгосрочного планирования\LT Planning\Презентации\Icons\ГО 2014\Icon-Blue\metinvest_icons-pellets-Blue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720" y="2273054"/>
              <a:ext cx="496836" cy="49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:\Управления долгосрочного планирования\LT Planning\Презентации\Icons\ГО 2014\Icon-Blue\metinvest_icons-concentrate-Blue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13" y="2229767"/>
              <a:ext cx="583413" cy="583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888993" y="4335601"/>
              <a:ext cx="894689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/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Выручка</a:t>
              </a:r>
              <a:r>
                <a:rPr lang="en-US" sz="12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4 393</a:t>
              </a: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/>
              </a:r>
              <a:b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</a:b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долл. 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76128" y="4027824"/>
              <a:ext cx="1617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/>
              <a:r>
                <a:rPr lang="ru-RU" sz="1200" b="1" cap="small" dirty="0">
                  <a:solidFill>
                    <a:prstClr val="black"/>
                  </a:solidFill>
                  <a:latin typeface="Meta Offc Pro" panose="020B0504030101020102" pitchFamily="34" charset="0"/>
                  <a:cs typeface="Arial" pitchFamily="34" charset="0"/>
                </a:rPr>
                <a:t>Финансы за 2015 г.</a:t>
              </a:r>
              <a:endParaRPr lang="ru-RU" sz="1200" b="1" cap="small" dirty="0">
                <a:solidFill>
                  <a:prstClr val="black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066308" y="2229767"/>
              <a:ext cx="1569019" cy="772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77084">
                <a:lnSpc>
                  <a:spcPts val="1772"/>
                </a:lnSpc>
              </a:pP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39</a:t>
              </a: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,</a:t>
              </a: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5</a:t>
              </a:r>
              <a:endParaRPr lang="ru-RU" sz="20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железной руды* 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929556" y="2229767"/>
              <a:ext cx="818280" cy="772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>
                <a:lnSpc>
                  <a:spcPts val="1772"/>
                </a:lnSpc>
              </a:pP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2</a:t>
              </a: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3,8</a:t>
              </a:r>
              <a:endParaRPr lang="ru-RU" sz="20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окатышей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32271" y="3039457"/>
              <a:ext cx="828699" cy="772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>
                <a:lnSpc>
                  <a:spcPts val="1772"/>
                </a:lnSpc>
              </a:pP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5,</a:t>
              </a: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4</a:t>
              </a:r>
              <a:endParaRPr lang="ru-RU" sz="20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ГБЖ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/</a:t>
              </a: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ПВЖ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051449" y="3039457"/>
              <a:ext cx="599470" cy="772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>
                <a:lnSpc>
                  <a:spcPts val="1772"/>
                </a:lnSpc>
              </a:pP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2,</a:t>
              </a: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5</a:t>
              </a:r>
              <a:endParaRPr lang="ru-RU" sz="2000" b="1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  <a:cs typeface="Aharoni" pitchFamily="2" charset="-79"/>
              </a:endParaRP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чугуна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224808" y="3039457"/>
              <a:ext cx="597733" cy="772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>
                <a:lnSpc>
                  <a:spcPts val="1772"/>
                </a:lnSpc>
              </a:pP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4,5</a:t>
              </a: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т</a:t>
              </a:r>
            </a:p>
            <a:p>
              <a:pPr defTabSz="777084">
                <a:lnSpc>
                  <a:spcPts val="1023"/>
                </a:lnSpc>
              </a:pP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стали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pic>
          <p:nvPicPr>
            <p:cNvPr id="71" name="Picture 7" descr="P:\Управления долгосрочного планирования\LT Planning\Презентации\Icons\ГО 2014\Icon-Grey\metinvest_icons-EBITDA-Grey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887" y="4463084"/>
              <a:ext cx="411480" cy="41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2517934" y="4335601"/>
              <a:ext cx="894689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/>
              <a:r>
                <a:rPr lang="en-US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EBITDA</a:t>
              </a:r>
              <a:r>
                <a:rPr lang="en-US" sz="12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>1 432</a:t>
              </a:r>
              <a: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  <a:t/>
              </a:r>
              <a:br>
                <a:rPr lang="en-US" sz="2000" b="1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haroni" pitchFamily="2" charset="-79"/>
                </a:rPr>
              </a:br>
              <a:r>
                <a:rPr lang="ru-RU" sz="10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млн долл. 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 flipV="1">
              <a:off x="272480" y="1687584"/>
              <a:ext cx="3580294" cy="4117680"/>
            </a:xfrm>
            <a:prstGeom prst="roundRect">
              <a:avLst>
                <a:gd name="adj" fmla="val 5620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084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90151" y="1844824"/>
              <a:ext cx="1898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77084"/>
              <a:r>
                <a:rPr lang="ru-RU" sz="1200" b="1" cap="small" dirty="0">
                  <a:solidFill>
                    <a:prstClr val="black"/>
                  </a:solidFill>
                  <a:latin typeface="Meta Offc Pro" panose="020B0504030101020102" pitchFamily="34" charset="0"/>
                  <a:cs typeface="Arial" pitchFamily="34" charset="0"/>
                </a:rPr>
                <a:t>Производство в 2015 г.</a:t>
              </a:r>
            </a:p>
          </p:txBody>
        </p:sp>
        <p:pic>
          <p:nvPicPr>
            <p:cNvPr id="54" name="Picture 2" descr="P:\Управления долгосрочного планирования\LT Planning\Презентации\Значки\metinvest_icons-staff-Grey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5" y="5255097"/>
              <a:ext cx="403829" cy="40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848544" y="5210036"/>
              <a:ext cx="167566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77084"/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eta Offc Pro" panose="020B0504030101020102" pitchFamily="34" charset="0"/>
                  <a:cs typeface="Arial" pitchFamily="34" charset="0"/>
                </a:rPr>
                <a:t>Около 60 тыс. сотрудников</a:t>
              </a:r>
              <a:endParaRPr lang="ru-RU" sz="1000" dirty="0">
                <a:solidFill>
                  <a:prstClr val="white">
                    <a:lumMod val="50000"/>
                  </a:prstClr>
                </a:solidFill>
                <a:latin typeface="Meta Offc Pro" panose="020B0504030101020102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84475" y="1167608"/>
            <a:ext cx="1865743" cy="309293"/>
          </a:xfrm>
          <a:prstGeom prst="rect">
            <a:avLst/>
          </a:prstGeom>
          <a:solidFill>
            <a:schemeClr val="bg1"/>
          </a:solidFill>
        </p:spPr>
        <p:txBody>
          <a:bodyPr wrap="none" lIns="77712" tIns="38851" rIns="77712" bIns="38851">
            <a:spAutoFit/>
          </a:bodyPr>
          <a:lstStyle/>
          <a:p>
            <a:pPr defTabSz="777084"/>
            <a:r>
              <a:rPr lang="ru-RU" b="1" kern="0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Результаты </a:t>
            </a:r>
            <a:r>
              <a:rPr lang="ru-RU" b="1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в 201</a:t>
            </a:r>
            <a:r>
              <a:rPr lang="en-US" b="1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5</a:t>
            </a:r>
            <a:r>
              <a:rPr lang="ru-RU" b="1" cap="small" dirty="0" smtClean="0">
                <a:solidFill>
                  <a:prstClr val="black"/>
                </a:solidFill>
                <a:latin typeface="Meta Offc Pro" pitchFamily="34" charset="0"/>
                <a:cs typeface="Arial" pitchFamily="34" charset="0"/>
              </a:rPr>
              <a:t> г.</a:t>
            </a:r>
            <a:endParaRPr lang="ru-RU" b="1" cap="small" dirty="0">
              <a:solidFill>
                <a:prstClr val="black"/>
              </a:solidFill>
              <a:latin typeface="Meta Offc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31" y="152187"/>
            <a:ext cx="8735329" cy="386241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Основные направления деятельности в области устойчивого развития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994553" y="2261476"/>
            <a:ext cx="1728000" cy="1692000"/>
          </a:xfrm>
          <a:prstGeom prst="ellipse">
            <a:avLst/>
          </a:prstGeom>
          <a:solidFill>
            <a:srgbClr val="B5C1D3">
              <a:alpha val="73000"/>
            </a:srgbClr>
          </a:solidFill>
          <a:ln>
            <a:noFill/>
          </a:ln>
          <a:effectLst>
            <a:outerShdw sx="116000" sy="116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endParaRPr lang="ru-RU" sz="900" b="1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63880" y="982398"/>
            <a:ext cx="1728000" cy="1728000"/>
          </a:xfrm>
          <a:prstGeom prst="ellipse">
            <a:avLst/>
          </a:prstGeom>
          <a:solidFill>
            <a:srgbClr val="998F86">
              <a:alpha val="73000"/>
            </a:srgbClr>
          </a:solidFill>
          <a:ln>
            <a:noFill/>
          </a:ln>
          <a:effectLst>
            <a:outerShdw sx="116000" sy="116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endParaRPr lang="ru-RU" sz="900" b="1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4887" y="1021400"/>
            <a:ext cx="1728000" cy="1728000"/>
          </a:xfrm>
          <a:prstGeom prst="ellipse">
            <a:avLst/>
          </a:prstGeom>
          <a:solidFill>
            <a:srgbClr val="DDD6D3">
              <a:alpha val="73000"/>
            </a:srgbClr>
          </a:solidFill>
          <a:ln>
            <a:noFill/>
          </a:ln>
          <a:effectLst>
            <a:outerShdw sx="116000" sy="116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endParaRPr lang="ru-RU" sz="900" b="1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1" y="2731375"/>
            <a:ext cx="1606973" cy="632463"/>
          </a:xfrm>
          <a:prstGeom prst="rect">
            <a:avLst/>
          </a:prstGeom>
        </p:spPr>
        <p:txBody>
          <a:bodyPr wrap="square" lIns="77712" tIns="38853" rIns="77712" bIns="38853">
            <a:spAutoFit/>
          </a:bodyPr>
          <a:lstStyle/>
          <a:p>
            <a:r>
              <a:rPr lang="ru-RU" sz="18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Социальная устойчивость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31" y="1435538"/>
            <a:ext cx="1777992" cy="632463"/>
          </a:xfrm>
          <a:prstGeom prst="rect">
            <a:avLst/>
          </a:prstGeom>
        </p:spPr>
        <p:txBody>
          <a:bodyPr wrap="square" lIns="77712" tIns="38853" rIns="77712" bIns="38853">
            <a:spAutoFit/>
          </a:bodyPr>
          <a:lstStyle/>
          <a:p>
            <a:r>
              <a:rPr lang="ru-RU" sz="1800" b="1" cap="small" dirty="0">
                <a:solidFill>
                  <a:prstClr val="black"/>
                </a:solidFill>
                <a:latin typeface="Meta Offc Pro" panose="020B0504030101020102" pitchFamily="34" charset="0"/>
              </a:rPr>
              <a:t>Экономическая устойчивость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28432" y="1297039"/>
            <a:ext cx="1455127" cy="909462"/>
          </a:xfrm>
          <a:prstGeom prst="rect">
            <a:avLst/>
          </a:prstGeom>
        </p:spPr>
        <p:txBody>
          <a:bodyPr wrap="square" lIns="77712" tIns="38853" rIns="77712" bIns="38853">
            <a:spAutoFit/>
          </a:bodyPr>
          <a:lstStyle/>
          <a:p>
            <a:r>
              <a:rPr lang="ru-RU" sz="1800" b="1" cap="small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Охрана окружающей среды</a:t>
            </a:r>
            <a:endParaRPr lang="ru-RU" sz="1800" b="1" cap="small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82732" y="843153"/>
            <a:ext cx="5330" cy="1800605"/>
          </a:xfrm>
          <a:prstGeom prst="line">
            <a:avLst/>
          </a:prstGeom>
          <a:ln w="28575">
            <a:solidFill>
              <a:srgbClr val="7F73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7904" y="782971"/>
            <a:ext cx="288000" cy="340297"/>
            <a:chOff x="4180743" y="791262"/>
            <a:chExt cx="288000" cy="340297"/>
          </a:xfrm>
        </p:grpSpPr>
        <p:sp>
          <p:nvSpPr>
            <p:cNvPr id="21" name="Овал 20"/>
            <p:cNvSpPr/>
            <p:nvPr/>
          </p:nvSpPr>
          <p:spPr>
            <a:xfrm>
              <a:off x="4180743" y="843559"/>
              <a:ext cx="288000" cy="288000"/>
            </a:xfrm>
            <a:prstGeom prst="ellipse">
              <a:avLst/>
            </a:prstGeom>
            <a:solidFill>
              <a:srgbClr val="7F73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24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05685" y="791262"/>
              <a:ext cx="248744" cy="340297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>
            <a:off x="5430795" y="782971"/>
            <a:ext cx="5302" cy="3300952"/>
          </a:xfrm>
          <a:prstGeom prst="line">
            <a:avLst/>
          </a:prstGeom>
          <a:ln w="28575">
            <a:solidFill>
              <a:srgbClr val="A2B1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295209" y="627534"/>
            <a:ext cx="288000" cy="340297"/>
            <a:chOff x="5822925" y="832815"/>
            <a:chExt cx="288000" cy="340297"/>
          </a:xfrm>
        </p:grpSpPr>
        <p:sp>
          <p:nvSpPr>
            <p:cNvPr id="30" name="Овал 29"/>
            <p:cNvSpPr/>
            <p:nvPr/>
          </p:nvSpPr>
          <p:spPr>
            <a:xfrm>
              <a:off x="5822925" y="875417"/>
              <a:ext cx="288000" cy="288000"/>
            </a:xfrm>
            <a:prstGeom prst="ellipse">
              <a:avLst/>
            </a:prstGeom>
            <a:solidFill>
              <a:srgbClr val="A2B1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37268" y="832815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cxnSp>
        <p:nvCxnSpPr>
          <p:cNvPr id="36" name="Прямая соединительная линия 35"/>
          <p:cNvCxnSpPr/>
          <p:nvPr/>
        </p:nvCxnSpPr>
        <p:spPr>
          <a:xfrm>
            <a:off x="7315237" y="782971"/>
            <a:ext cx="0" cy="3660987"/>
          </a:xfrm>
          <a:prstGeom prst="line">
            <a:avLst/>
          </a:prstGeom>
          <a:ln w="28575">
            <a:solidFill>
              <a:srgbClr val="DDD6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172737" y="627534"/>
            <a:ext cx="288000" cy="340297"/>
            <a:chOff x="7403200" y="851851"/>
            <a:chExt cx="288000" cy="340297"/>
          </a:xfrm>
        </p:grpSpPr>
        <p:sp>
          <p:nvSpPr>
            <p:cNvPr id="37" name="Овал 36"/>
            <p:cNvSpPr/>
            <p:nvPr/>
          </p:nvSpPr>
          <p:spPr>
            <a:xfrm>
              <a:off x="7403200" y="885940"/>
              <a:ext cx="288000" cy="288000"/>
            </a:xfrm>
            <a:prstGeom prst="ellipse">
              <a:avLst/>
            </a:prstGeom>
            <a:solidFill>
              <a:srgbClr val="DDD6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431415" y="851851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cxnSp>
        <p:nvCxnSpPr>
          <p:cNvPr id="43" name="Соединительная линия уступом 42"/>
          <p:cNvCxnSpPr/>
          <p:nvPr/>
        </p:nvCxnSpPr>
        <p:spPr>
          <a:xfrm>
            <a:off x="2067413" y="3830852"/>
            <a:ext cx="3366511" cy="253068"/>
          </a:xfrm>
          <a:prstGeom prst="bentConnector3">
            <a:avLst>
              <a:gd name="adj1" fmla="val 50000"/>
            </a:avLst>
          </a:prstGeom>
          <a:ln w="28575">
            <a:solidFill>
              <a:srgbClr val="A2B1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80313" y="622238"/>
            <a:ext cx="1584176" cy="509352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Рост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стоимости Компании</a:t>
            </a:r>
            <a:endParaRPr lang="ru-RU" sz="1400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0313" y="2278422"/>
            <a:ext cx="1512168" cy="509352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эффективности</a:t>
            </a:r>
            <a:endParaRPr lang="ru-RU" sz="1400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0312" y="2783058"/>
            <a:ext cx="1711659" cy="724796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 инвестиционной привлекательности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80313" y="3502558"/>
            <a:ext cx="1841316" cy="509352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 качества </a:t>
            </a: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продукции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28168" y="545426"/>
            <a:ext cx="1512168" cy="1155683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Обеспечение безопасных условий труда и охрана здоровья сотрудников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20422" y="1707654"/>
            <a:ext cx="1643866" cy="724796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Обеспечение достойной заработной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платы</a:t>
            </a:r>
            <a:endParaRPr lang="ru-RU" sz="1400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29009" y="2499742"/>
            <a:ext cx="1635279" cy="940239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 мотивации и вовлеченности сотрудников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95936" y="843569"/>
            <a:ext cx="1512168" cy="724796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Минимизация техногенного воздействия</a:t>
            </a:r>
            <a:endParaRPr lang="ru-RU" sz="1400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95936" y="1635646"/>
            <a:ext cx="1512168" cy="1155683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Учет экологических требований в инвестиционной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политике</a:t>
            </a:r>
            <a:endParaRPr lang="ru-RU" sz="1400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cxnSp>
        <p:nvCxnSpPr>
          <p:cNvPr id="99" name="Соединительная линия уступом 98"/>
          <p:cNvCxnSpPr/>
          <p:nvPr/>
        </p:nvCxnSpPr>
        <p:spPr>
          <a:xfrm rot="16200000" flipV="1">
            <a:off x="3194785" y="2678873"/>
            <a:ext cx="154180" cy="1"/>
          </a:xfrm>
          <a:prstGeom prst="bentConnector3">
            <a:avLst>
              <a:gd name="adj1" fmla="val 50000"/>
            </a:avLst>
          </a:prstGeom>
          <a:ln w="28575">
            <a:solidFill>
              <a:srgbClr val="7F73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80313" y="1131590"/>
            <a:ext cx="1584176" cy="1155683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Увеличение доли продукции </a:t>
            </a: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с высокой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добавленной </a:t>
            </a:r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стоимостью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80313" y="4006614"/>
            <a:ext cx="1781608" cy="509352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Развитие цепочки поставок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3713218" y="1762524"/>
            <a:ext cx="288000" cy="340297"/>
            <a:chOff x="4180743" y="791262"/>
            <a:chExt cx="288000" cy="340297"/>
          </a:xfrm>
        </p:grpSpPr>
        <p:sp>
          <p:nvSpPr>
            <p:cNvPr id="62" name="Овал 61"/>
            <p:cNvSpPr/>
            <p:nvPr/>
          </p:nvSpPr>
          <p:spPr>
            <a:xfrm>
              <a:off x="4180743" y="843559"/>
              <a:ext cx="288000" cy="288000"/>
            </a:xfrm>
            <a:prstGeom prst="ellipse">
              <a:avLst/>
            </a:prstGeom>
            <a:solidFill>
              <a:srgbClr val="7F73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24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205685" y="791262"/>
              <a:ext cx="248744" cy="340297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527630" y="3431711"/>
            <a:ext cx="1728192" cy="940239"/>
          </a:xfrm>
          <a:prstGeom prst="rect">
            <a:avLst/>
          </a:prstGeom>
          <a:noFill/>
        </p:spPr>
        <p:txBody>
          <a:bodyPr wrap="square" lIns="77712" tIns="38853" rIns="77712" bIns="38853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eta Offc Pro" panose="020B0504030101020102" pitchFamily="34" charset="0"/>
              </a:rPr>
              <a:t>Повышение качества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социально-культурной </a:t>
            </a:r>
            <a:r>
              <a:rPr lang="ru-RU" sz="14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среды</a:t>
            </a:r>
            <a:endParaRPr lang="ru-RU" sz="1400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5309552" y="1779662"/>
            <a:ext cx="288000" cy="340297"/>
            <a:chOff x="5822925" y="832815"/>
            <a:chExt cx="288000" cy="340297"/>
          </a:xfrm>
        </p:grpSpPr>
        <p:sp>
          <p:nvSpPr>
            <p:cNvPr id="75" name="Овал 74"/>
            <p:cNvSpPr/>
            <p:nvPr/>
          </p:nvSpPr>
          <p:spPr>
            <a:xfrm>
              <a:off x="5822925" y="875417"/>
              <a:ext cx="288000" cy="288000"/>
            </a:xfrm>
            <a:prstGeom prst="ellipse">
              <a:avLst/>
            </a:prstGeom>
            <a:solidFill>
              <a:srgbClr val="A2B1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837268" y="832815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302741" y="2499742"/>
            <a:ext cx="288000" cy="340297"/>
            <a:chOff x="5822925" y="832815"/>
            <a:chExt cx="288000" cy="340297"/>
          </a:xfrm>
        </p:grpSpPr>
        <p:sp>
          <p:nvSpPr>
            <p:cNvPr id="78" name="Овал 77"/>
            <p:cNvSpPr/>
            <p:nvPr/>
          </p:nvSpPr>
          <p:spPr>
            <a:xfrm>
              <a:off x="5822925" y="875417"/>
              <a:ext cx="288000" cy="288000"/>
            </a:xfrm>
            <a:prstGeom prst="ellipse">
              <a:avLst/>
            </a:prstGeom>
            <a:solidFill>
              <a:srgbClr val="A2B1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837268" y="832815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292080" y="3599605"/>
            <a:ext cx="288000" cy="340297"/>
            <a:chOff x="5822925" y="832815"/>
            <a:chExt cx="288000" cy="340297"/>
          </a:xfrm>
        </p:grpSpPr>
        <p:sp>
          <p:nvSpPr>
            <p:cNvPr id="81" name="Овал 80"/>
            <p:cNvSpPr/>
            <p:nvPr/>
          </p:nvSpPr>
          <p:spPr>
            <a:xfrm>
              <a:off x="5822925" y="875417"/>
              <a:ext cx="288000" cy="288000"/>
            </a:xfrm>
            <a:prstGeom prst="ellipse">
              <a:avLst/>
            </a:prstGeom>
            <a:solidFill>
              <a:srgbClr val="A2B1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837268" y="832815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164288" y="2231453"/>
            <a:ext cx="288000" cy="340297"/>
            <a:chOff x="7403200" y="851851"/>
            <a:chExt cx="288000" cy="340297"/>
          </a:xfrm>
        </p:grpSpPr>
        <p:sp>
          <p:nvSpPr>
            <p:cNvPr id="84" name="Овал 83"/>
            <p:cNvSpPr/>
            <p:nvPr/>
          </p:nvSpPr>
          <p:spPr>
            <a:xfrm>
              <a:off x="7403200" y="885940"/>
              <a:ext cx="288000" cy="288000"/>
            </a:xfrm>
            <a:prstGeom prst="ellipse">
              <a:avLst/>
            </a:prstGeom>
            <a:solidFill>
              <a:srgbClr val="DDD6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431415" y="851851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181324" y="2735509"/>
            <a:ext cx="288000" cy="340297"/>
            <a:chOff x="7403200" y="851851"/>
            <a:chExt cx="288000" cy="340297"/>
          </a:xfrm>
        </p:grpSpPr>
        <p:sp>
          <p:nvSpPr>
            <p:cNvPr id="87" name="Овал 86"/>
            <p:cNvSpPr/>
            <p:nvPr/>
          </p:nvSpPr>
          <p:spPr>
            <a:xfrm>
              <a:off x="7403200" y="885940"/>
              <a:ext cx="288000" cy="288000"/>
            </a:xfrm>
            <a:prstGeom prst="ellipse">
              <a:avLst/>
            </a:prstGeom>
            <a:solidFill>
              <a:srgbClr val="DDD6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431415" y="851851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cxnSp>
        <p:nvCxnSpPr>
          <p:cNvPr id="89" name="Соединительная линия уступом 88"/>
          <p:cNvCxnSpPr/>
          <p:nvPr/>
        </p:nvCxnSpPr>
        <p:spPr>
          <a:xfrm flipV="1">
            <a:off x="3275856" y="2663537"/>
            <a:ext cx="612206" cy="83838"/>
          </a:xfrm>
          <a:prstGeom prst="bentConnector3">
            <a:avLst>
              <a:gd name="adj1" fmla="val 50000"/>
            </a:avLst>
          </a:prstGeom>
          <a:ln w="28575">
            <a:solidFill>
              <a:srgbClr val="7F736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Группа 89"/>
          <p:cNvGrpSpPr/>
          <p:nvPr/>
        </p:nvGrpSpPr>
        <p:grpSpPr>
          <a:xfrm>
            <a:off x="7172737" y="1151333"/>
            <a:ext cx="288000" cy="340297"/>
            <a:chOff x="7403200" y="851851"/>
            <a:chExt cx="288000" cy="340297"/>
          </a:xfrm>
        </p:grpSpPr>
        <p:sp>
          <p:nvSpPr>
            <p:cNvPr id="91" name="Овал 90"/>
            <p:cNvSpPr/>
            <p:nvPr/>
          </p:nvSpPr>
          <p:spPr>
            <a:xfrm>
              <a:off x="7403200" y="885940"/>
              <a:ext cx="288000" cy="288000"/>
            </a:xfrm>
            <a:prstGeom prst="ellipse">
              <a:avLst/>
            </a:prstGeom>
            <a:solidFill>
              <a:srgbClr val="DDD6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431415" y="851851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7168158" y="3435846"/>
            <a:ext cx="288000" cy="340297"/>
            <a:chOff x="7403200" y="851851"/>
            <a:chExt cx="288000" cy="340297"/>
          </a:xfrm>
        </p:grpSpPr>
        <p:sp>
          <p:nvSpPr>
            <p:cNvPr id="94" name="Овал 93"/>
            <p:cNvSpPr/>
            <p:nvPr/>
          </p:nvSpPr>
          <p:spPr>
            <a:xfrm>
              <a:off x="7403200" y="885940"/>
              <a:ext cx="288000" cy="288000"/>
            </a:xfrm>
            <a:prstGeom prst="ellipse">
              <a:avLst/>
            </a:prstGeom>
            <a:solidFill>
              <a:srgbClr val="DDD6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431415" y="851851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7170283" y="4011910"/>
            <a:ext cx="288000" cy="340297"/>
            <a:chOff x="7403200" y="851851"/>
            <a:chExt cx="288000" cy="340297"/>
          </a:xfrm>
        </p:grpSpPr>
        <p:sp>
          <p:nvSpPr>
            <p:cNvPr id="97" name="Овал 96"/>
            <p:cNvSpPr/>
            <p:nvPr/>
          </p:nvSpPr>
          <p:spPr>
            <a:xfrm>
              <a:off x="7403200" y="885940"/>
              <a:ext cx="288000" cy="288000"/>
            </a:xfrm>
            <a:prstGeom prst="ellipse">
              <a:avLst/>
            </a:prstGeom>
            <a:solidFill>
              <a:srgbClr val="DDD6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endParaRPr lang="ru-RU" sz="1700" b="1" dirty="0">
                <a:solidFill>
                  <a:srgbClr val="EEECE1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431415" y="851851"/>
              <a:ext cx="248744" cy="340297"/>
            </a:xfrm>
            <a:prstGeom prst="rect">
              <a:avLst/>
            </a:prstGeom>
            <a:noFill/>
          </p:spPr>
          <p:txBody>
            <a:bodyPr wrap="none" lIns="77925" tIns="38963" rIns="77925" bIns="38963">
              <a:spAutoFit/>
            </a:bodyPr>
            <a:lstStyle/>
            <a:p>
              <a:r>
                <a:rPr lang="en-US" sz="1700" b="1" dirty="0">
                  <a:solidFill>
                    <a:prstClr val="white"/>
                  </a:solidFill>
                  <a:latin typeface="Meta Offc Pro" panose="020B0504030101020102" pitchFamily="34" charset="0"/>
                </a:rPr>
                <a:t>&gt;</a:t>
              </a:r>
              <a:endParaRPr lang="ru-RU" sz="1700" b="1" dirty="0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</p:grpSp>
      <p:cxnSp>
        <p:nvCxnSpPr>
          <p:cNvPr id="34" name="Прямая соединительная линия 33"/>
          <p:cNvCxnSpPr>
            <a:stCxn id="15" idx="3"/>
          </p:cNvCxnSpPr>
          <p:nvPr/>
        </p:nvCxnSpPr>
        <p:spPr>
          <a:xfrm flipH="1">
            <a:off x="395536" y="2496340"/>
            <a:ext cx="12411" cy="1947618"/>
          </a:xfrm>
          <a:prstGeom prst="line">
            <a:avLst/>
          </a:prstGeom>
          <a:ln w="28575">
            <a:solidFill>
              <a:srgbClr val="DDD6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5536" y="4443958"/>
            <a:ext cx="6927334" cy="0"/>
          </a:xfrm>
          <a:prstGeom prst="line">
            <a:avLst/>
          </a:prstGeom>
          <a:ln w="28575">
            <a:solidFill>
              <a:srgbClr val="DDD6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5" y="244842"/>
            <a:ext cx="8834091" cy="5190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Meta Offc Pro" panose="020B0504030101020102" pitchFamily="34" charset="0"/>
              </a:rPr>
              <a:t>Управление вопросами Устойчивого развития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Meta Offc Pro" panose="020B0504030101020102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5755" y="915543"/>
            <a:ext cx="8119571" cy="661720"/>
            <a:chOff x="800099" y="3412775"/>
            <a:chExt cx="10826094" cy="882294"/>
          </a:xfrm>
        </p:grpSpPr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1359094" y="3545914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00099" y="3412775"/>
              <a:ext cx="537223" cy="882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1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276695" y="3538595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2474298" y="3563700"/>
              <a:ext cx="915189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Стратегия развития Компании до 2023 г.</a:t>
              </a:r>
              <a:endPara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</p:grpSp>
      <p:pic>
        <p:nvPicPr>
          <p:cNvPr id="33" name="Изображение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7" y="1117945"/>
            <a:ext cx="247322" cy="326168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245752" y="1779662"/>
            <a:ext cx="7622090" cy="810283"/>
            <a:chOff x="800099" y="1793149"/>
            <a:chExt cx="10162786" cy="1080377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1359094" y="1891710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00099" y="1793149"/>
              <a:ext cx="537223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2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276695" y="1886093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2474298" y="1840765"/>
              <a:ext cx="8488587" cy="1032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Политика корпоративной социальной ответственности </a:t>
              </a:r>
            </a:p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и благотворительности</a:t>
              </a:r>
              <a:endPara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45752" y="2630113"/>
            <a:ext cx="7622090" cy="704691"/>
            <a:chOff x="800099" y="2624383"/>
            <a:chExt cx="10162786" cy="939587"/>
          </a:xfrm>
        </p:grpSpPr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1352149" y="2718812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800099" y="2624383"/>
              <a:ext cx="537223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3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276695" y="2712344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2474298" y="2702196"/>
              <a:ext cx="848858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Политика по взаимодействию с заинтересованными сторонами</a:t>
              </a:r>
              <a:endParaRPr lang="ru-RU" sz="1800" dirty="0">
                <a:solidFill>
                  <a:prstClr val="black"/>
                </a:solidFill>
                <a:latin typeface="Meta Offc Pro" panose="020B0504030101020102" pitchFamily="34" charset="0"/>
                <a:ea typeface="Roboto Light" charset="0"/>
                <a:cs typeface="Roboto Light" charset="0"/>
              </a:endParaRPr>
            </a:p>
          </p:txBody>
        </p:sp>
      </p:grpSp>
      <p:pic>
        <p:nvPicPr>
          <p:cNvPr id="42" name="Изображение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6" y="2779662"/>
            <a:ext cx="362882" cy="362663"/>
          </a:xfrm>
          <a:prstGeom prst="rect">
            <a:avLst/>
          </a:prstGeom>
        </p:spPr>
      </p:pic>
      <p:pic>
        <p:nvPicPr>
          <p:cNvPr id="58" name="Изображение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9" y="1929289"/>
            <a:ext cx="247322" cy="326168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51520" y="3494208"/>
            <a:ext cx="7622090" cy="661720"/>
            <a:chOff x="800099" y="1793149"/>
            <a:chExt cx="10162786" cy="882293"/>
          </a:xfrm>
        </p:grpSpPr>
        <p:sp>
          <p:nvSpPr>
            <p:cNvPr id="60" name="Овал 59"/>
            <p:cNvSpPr>
              <a:spLocks noChangeAspect="1"/>
            </p:cNvSpPr>
            <p:nvPr/>
          </p:nvSpPr>
          <p:spPr>
            <a:xfrm>
              <a:off x="1359094" y="1891710"/>
              <a:ext cx="720000" cy="720000"/>
            </a:xfrm>
            <a:prstGeom prst="ellipse">
              <a:avLst/>
            </a:prstGeom>
            <a:solidFill>
              <a:srgbClr val="5B82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Meta Offc Pro" panose="020B0504030101020102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00099" y="1793149"/>
              <a:ext cx="537223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700" cap="all" dirty="0">
                  <a:solidFill>
                    <a:srgbClr val="5B82C1"/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4</a:t>
              </a:r>
              <a:endParaRPr lang="ru-RU" cap="all" dirty="0">
                <a:solidFill>
                  <a:srgbClr val="5B82C1"/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276695" y="1886093"/>
              <a:ext cx="1" cy="720000"/>
            </a:xfrm>
            <a:prstGeom prst="line">
              <a:avLst/>
            </a:prstGeom>
            <a:ln w="19050">
              <a:solidFill>
                <a:srgbClr val="3737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474298" y="1840765"/>
              <a:ext cx="8488587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52459">
                <a:spcBef>
                  <a:spcPts val="1023"/>
                </a:spcBef>
                <a:buClr>
                  <a:srgbClr val="44546A"/>
                </a:buClr>
              </a:pPr>
              <a:r>
                <a:rPr lang="ru-RU" sz="1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Meta Offc Pro" panose="020B0504030101020102" pitchFamily="34" charset="0"/>
                  <a:ea typeface="Roboto Condensed" charset="0"/>
                  <a:cs typeface="Roboto Condensed" charset="0"/>
                </a:rPr>
                <a:t>Отчет о корпоративной социальной ответственности</a:t>
              </a:r>
              <a:endPara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eta Offc Pro" panose="020B0504030101020102" pitchFamily="34" charset="0"/>
                <a:ea typeface="Roboto Condensed" charset="0"/>
                <a:cs typeface="Roboto Condensed" charset="0"/>
              </a:endParaRPr>
            </a:p>
          </p:txBody>
        </p:sp>
      </p:grpSp>
      <p:pic>
        <p:nvPicPr>
          <p:cNvPr id="64" name="Изображение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" y="3661984"/>
            <a:ext cx="247322" cy="326168"/>
          </a:xfrm>
          <a:prstGeom prst="rect">
            <a:avLst/>
          </a:prstGeom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4" y="786615"/>
            <a:ext cx="1368152" cy="193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79662"/>
            <a:ext cx="1368151" cy="17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494"/>
            <a:ext cx="8751803" cy="386048"/>
          </a:xfrm>
          <a:prstGeom prst="rect">
            <a:avLst/>
          </a:prstGeom>
          <a:noFill/>
        </p:spPr>
        <p:txBody>
          <a:bodyPr wrap="square" lIns="77522" tIns="38757" rIns="77522" bIns="38757" rtlCol="0">
            <a:spAutoFit/>
          </a:bodyPr>
          <a:lstStyle/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Основные </a:t>
            </a: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подходы в реализации социальных программ</a:t>
            </a:r>
          </a:p>
        </p:txBody>
      </p:sp>
      <p:sp>
        <p:nvSpPr>
          <p:cNvPr id="13" name="Rounded Rectangle 3250"/>
          <p:cNvSpPr/>
          <p:nvPr/>
        </p:nvSpPr>
        <p:spPr>
          <a:xfrm>
            <a:off x="1003855" y="1068584"/>
            <a:ext cx="7755687" cy="7830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7712" tIns="38853" rIns="77712" bIns="388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000000"/>
                </a:solidFill>
                <a:latin typeface="Meta Offc Pro" panose="020B0504030101020102" pitchFamily="34" charset="0"/>
                <a:ea typeface="Times New Roman"/>
                <a:cs typeface="Arial"/>
              </a:rPr>
              <a:t>Привлечение фондов, научно-исследовательских институтов и экспертного сообщества к решению социальных задач с применением инновационных технологий и методик.</a:t>
            </a:r>
            <a:endParaRPr lang="ru-RU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12" name="Rounded Rectangle 3247"/>
          <p:cNvSpPr/>
          <p:nvPr/>
        </p:nvSpPr>
        <p:spPr>
          <a:xfrm>
            <a:off x="416626" y="699542"/>
            <a:ext cx="6243605" cy="5760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7712" tIns="38853" rIns="77712" bIns="388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70"/>
              </a:spcBef>
            </a:pPr>
            <a:r>
              <a:rPr lang="ru-RU" sz="1800" dirty="0">
                <a:latin typeface="Meta Offc Pro" panose="020B0504030101020102" pitchFamily="34" charset="0"/>
                <a:ea typeface="Times New Roman"/>
                <a:cs typeface="Times New Roman"/>
              </a:rPr>
              <a:t>Привнесение в регионы присутствия эксклюзивных интеллектуальных ресурсов </a:t>
            </a:r>
            <a:endParaRPr lang="ru-RU" sz="1100" dirty="0"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15" name="Rounded Rectangle 3249"/>
          <p:cNvSpPr/>
          <p:nvPr/>
        </p:nvSpPr>
        <p:spPr>
          <a:xfrm>
            <a:off x="1003805" y="2253789"/>
            <a:ext cx="7755687" cy="7500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7712" tIns="38853" rIns="7771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52"/>
              </a:spcBef>
            </a:pPr>
            <a:r>
              <a:rPr lang="ru-RU" sz="1200" dirty="0">
                <a:solidFill>
                  <a:srgbClr val="000000"/>
                </a:solidFill>
                <a:latin typeface="Meta Offc Pro" panose="020B0504030101020102" pitchFamily="34" charset="0"/>
                <a:ea typeface="Times New Roman"/>
                <a:cs typeface="Arial"/>
              </a:rPr>
              <a:t>Привлечение к сотрудничеству работников Компании, населения, представителей органов власти других заинтересованных сторон в целях выработки наиболее эффективных способов решения социальных задач.</a:t>
            </a:r>
            <a:endParaRPr lang="ru-RU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20" name="Rounded Rectangle 3246"/>
          <p:cNvSpPr/>
          <p:nvPr/>
        </p:nvSpPr>
        <p:spPr>
          <a:xfrm>
            <a:off x="416629" y="1923678"/>
            <a:ext cx="6243601" cy="5370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7712" tIns="0" rIns="7771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388563" algn="l"/>
              </a:tabLst>
            </a:pPr>
            <a:r>
              <a:rPr lang="ru-RU" sz="1800" dirty="0">
                <a:latin typeface="Meta Offc Pro" panose="020B0504030101020102" pitchFamily="34" charset="0"/>
                <a:ea typeface="Times New Roman"/>
                <a:cs typeface="Times New Roman"/>
              </a:rPr>
              <a:t>Широкое вовлечение заинтересованных сторон</a:t>
            </a:r>
          </a:p>
        </p:txBody>
      </p:sp>
      <p:sp>
        <p:nvSpPr>
          <p:cNvPr id="22" name="Rounded Rectangle 3248"/>
          <p:cNvSpPr/>
          <p:nvPr/>
        </p:nvSpPr>
        <p:spPr>
          <a:xfrm>
            <a:off x="1041678" y="3426397"/>
            <a:ext cx="7755466" cy="101756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7712" tIns="38853" rIns="7771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511"/>
              </a:spcBef>
            </a:pPr>
            <a:endParaRPr lang="ru-RU" sz="1200" dirty="0" smtClean="0">
              <a:solidFill>
                <a:srgbClr val="000000"/>
              </a:solidFill>
              <a:latin typeface="Meta Offc Pro" panose="020B0504030101020102" pitchFamily="34" charset="0"/>
              <a:ea typeface="Times New Roman"/>
              <a:cs typeface="Arial"/>
            </a:endParaRPr>
          </a:p>
          <a:p>
            <a:pPr>
              <a:spcBef>
                <a:spcPts val="511"/>
              </a:spcBef>
            </a:pPr>
            <a:r>
              <a:rPr lang="ru-RU" sz="1200" dirty="0" smtClean="0">
                <a:solidFill>
                  <a:srgbClr val="000000"/>
                </a:solidFill>
                <a:latin typeface="Meta Offc Pro" panose="020B0504030101020102" pitchFamily="34" charset="0"/>
                <a:ea typeface="Times New Roman"/>
                <a:cs typeface="Arial"/>
              </a:rPr>
              <a:t>Оказывая </a:t>
            </a:r>
            <a:r>
              <a:rPr lang="ru-RU" sz="1200" dirty="0">
                <a:solidFill>
                  <a:srgbClr val="000000"/>
                </a:solidFill>
                <a:latin typeface="Meta Offc Pro" panose="020B0504030101020102" pitchFamily="34" charset="0"/>
                <a:ea typeface="Times New Roman"/>
                <a:cs typeface="Arial"/>
              </a:rPr>
              <a:t>поддержку регионам присутствия через внешние социальные программы, Компания стремится к тому, чтобы вовлеченные в проведение данных программ заинтересованные стороны (в </a:t>
            </a:r>
            <a:r>
              <a:rPr lang="ru-RU" sz="1200" dirty="0" err="1">
                <a:solidFill>
                  <a:srgbClr val="000000"/>
                </a:solidFill>
                <a:latin typeface="Meta Offc Pro" panose="020B0504030101020102" pitchFamily="34" charset="0"/>
                <a:ea typeface="Times New Roman"/>
                <a:cs typeface="Arial"/>
              </a:rPr>
              <a:t>т.ч</a:t>
            </a:r>
            <a:r>
              <a:rPr lang="ru-RU" sz="1200" dirty="0">
                <a:solidFill>
                  <a:srgbClr val="000000"/>
                </a:solidFill>
                <a:latin typeface="Meta Offc Pro" panose="020B0504030101020102" pitchFamily="34" charset="0"/>
                <a:ea typeface="Times New Roman"/>
                <a:cs typeface="Arial"/>
              </a:rPr>
              <a:t>. местные организации, институты, население) развивались и могли в дальнейшем самостоятельно продолжать реализацию этих программ.</a:t>
            </a:r>
            <a:endParaRPr lang="ru-RU" dirty="0">
              <a:effectLst/>
              <a:latin typeface="Meta Offc Pro" panose="020B0504030101020102" pitchFamily="34" charset="0"/>
              <a:ea typeface="Times New Roman"/>
              <a:cs typeface="Times New Roman"/>
            </a:endParaRPr>
          </a:p>
        </p:txBody>
      </p:sp>
      <p:sp>
        <p:nvSpPr>
          <p:cNvPr id="23" name="Rounded Rectangle 3245"/>
          <p:cNvSpPr/>
          <p:nvPr/>
        </p:nvSpPr>
        <p:spPr>
          <a:xfrm>
            <a:off x="454450" y="3075806"/>
            <a:ext cx="5771730" cy="51134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7712" tIns="0" rIns="7771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388563" algn="l"/>
              </a:tabLst>
            </a:pPr>
            <a:r>
              <a:rPr lang="ru-RU" sz="1800" dirty="0">
                <a:latin typeface="Meta Offc Pro" panose="020B0504030101020102" pitchFamily="34" charset="0"/>
                <a:ea typeface="Times New Roman"/>
                <a:cs typeface="Times New Roman"/>
              </a:rPr>
              <a:t>Принцип «устойчивости»</a:t>
            </a:r>
          </a:p>
        </p:txBody>
      </p:sp>
    </p:spTree>
    <p:extLst>
      <p:ext uri="{BB962C8B-B14F-4D97-AF65-F5344CB8AC3E}">
        <p14:creationId xmlns:p14="http://schemas.microsoft.com/office/powerpoint/2010/main" val="14098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595821"/>
              </p:ext>
            </p:extLst>
          </p:nvPr>
        </p:nvGraphicFramePr>
        <p:xfrm>
          <a:off x="5112730" y="1943613"/>
          <a:ext cx="384919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азвание 1"/>
          <p:cNvSpPr txBox="1">
            <a:spLocks/>
          </p:cNvSpPr>
          <p:nvPr/>
        </p:nvSpPr>
        <p:spPr>
          <a:xfrm>
            <a:off x="288000" y="162001"/>
            <a:ext cx="8568000" cy="332973"/>
          </a:xfrm>
          <a:prstGeom prst="rect">
            <a:avLst/>
          </a:prstGeom>
        </p:spPr>
        <p:txBody>
          <a:bodyPr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Механизм социально-экономического партнерства </a:t>
            </a:r>
            <a:endParaRPr lang="en-US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1963556"/>
            <a:ext cx="4861186" cy="2552223"/>
          </a:xfrm>
          <a:prstGeom prst="rect">
            <a:avLst/>
          </a:prstGeom>
          <a:noFill/>
        </p:spPr>
        <p:txBody>
          <a:bodyPr wrap="square" lIns="71356" tIns="35680" rIns="71356" bIns="35680" rtlCol="0">
            <a:spAutoFit/>
          </a:bodyPr>
          <a:lstStyle/>
          <a:p>
            <a:pPr>
              <a:spcBef>
                <a:spcPts val="470"/>
              </a:spcBef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Социально-экономическое партнерство:</a:t>
            </a:r>
          </a:p>
          <a:p>
            <a:pPr marL="133786" indent="-133786">
              <a:spcBef>
                <a:spcPts val="470"/>
              </a:spcBef>
              <a:spcAft>
                <a:spcPts val="47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Meta Offc Pro" panose="020B0504030101020102" pitchFamily="34" charset="0"/>
              </a:rPr>
              <a:t>Создание условий для устойчивого развития бизнеса на территориях</a:t>
            </a:r>
          </a:p>
          <a:p>
            <a:pPr marL="133786" indent="-133786">
              <a:spcBef>
                <a:spcPts val="470"/>
              </a:spcBef>
              <a:spcAft>
                <a:spcPts val="47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Meta Offc Pro" panose="020B0504030101020102" pitchFamily="34" charset="0"/>
              </a:rPr>
              <a:t>Легитимная площадка для партнерского взаимодействия с органами власти и синергии ресурсов в решении основных задачи территорий</a:t>
            </a:r>
          </a:p>
          <a:p>
            <a:pPr marL="133786" indent="-133786">
              <a:spcBef>
                <a:spcPts val="470"/>
              </a:spcBef>
              <a:spcAft>
                <a:spcPts val="47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Meta Offc Pro" panose="020B0504030101020102" pitchFamily="34" charset="0"/>
              </a:rPr>
              <a:t>Механизм привнесения новых технологий и лучших практик в решение актуальных социальных проблем территорий</a:t>
            </a:r>
          </a:p>
          <a:p>
            <a:pPr marL="133786" indent="-133786">
              <a:spcBef>
                <a:spcPts val="470"/>
              </a:spcBef>
              <a:spcAft>
                <a:spcPts val="470"/>
              </a:spcAft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Meta Offc Pro" panose="020B0504030101020102" pitchFamily="34" charset="0"/>
              </a:rPr>
              <a:t>Формирование устойчивых позитивных изменений на основе вовлечения жителей территорий в решение актуальных задач  и развития компетенций местных сообществ</a:t>
            </a:r>
          </a:p>
        </p:txBody>
      </p:sp>
      <p:sp>
        <p:nvSpPr>
          <p:cNvPr id="12" name="Shape 11"/>
          <p:cNvSpPr>
            <a:spLocks noChangeAspect="1"/>
          </p:cNvSpPr>
          <p:nvPr/>
        </p:nvSpPr>
        <p:spPr>
          <a:xfrm rot="20149295" flipV="1">
            <a:off x="5460793" y="2709351"/>
            <a:ext cx="2113008" cy="324874"/>
          </a:xfrm>
          <a:prstGeom prst="swooshArrow">
            <a:avLst>
              <a:gd name="adj1" fmla="val 29428"/>
              <a:gd name="adj2" fmla="val 44004"/>
            </a:avLst>
          </a:prstGeom>
          <a:solidFill>
            <a:schemeClr val="bg1">
              <a:lumMod val="95000"/>
              <a:alpha val="90000"/>
            </a:schemeClr>
          </a:solidFill>
          <a:ln w="15875">
            <a:solidFill>
              <a:srgbClr val="C00000"/>
            </a:solidFill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182104" y="573528"/>
            <a:ext cx="8779793" cy="13501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7712" tIns="38853" rIns="77712" bIns="38853"/>
          <a:lstStyle/>
          <a:p>
            <a:pPr algn="just">
              <a:spcAft>
                <a:spcPts val="470"/>
              </a:spcAft>
            </a:pPr>
            <a:r>
              <a:rPr lang="ru-RU" altLang="ru-RU" sz="1300" b="1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Социально-экономическое партнерство </a:t>
            </a:r>
            <a:r>
              <a:rPr lang="ru-RU" altLang="ru-RU" sz="13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– площадка для выработки и реализации совместных действий в интересах развития территорий.</a:t>
            </a:r>
            <a:endParaRPr lang="ru-RU" sz="1300" dirty="0">
              <a:solidFill>
                <a:prstClr val="black">
                  <a:lumMod val="95000"/>
                  <a:lumOff val="5000"/>
                </a:prstClr>
              </a:solidFill>
              <a:latin typeface="Meta Offc Pro" panose="020B0504030101020102" pitchFamily="34" charset="0"/>
            </a:endParaRPr>
          </a:p>
          <a:p>
            <a:pPr algn="just">
              <a:spcAft>
                <a:spcPts val="470"/>
              </a:spcAft>
            </a:pPr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С 2011 года с администрациями городов и областей присутствия заключены трехсторонние соглашения о социально-экономическом партнерстве. Ежегодно для реализации соглашений принимаются </a:t>
            </a:r>
            <a:r>
              <a:rPr lang="ru-RU" sz="1300" b="1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программы социального партнерства</a:t>
            </a:r>
            <a:r>
              <a:rPr lang="ru-RU" sz="1300" dirty="0">
                <a:solidFill>
                  <a:prstClr val="black">
                    <a:lumMod val="95000"/>
                    <a:lumOff val="5000"/>
                  </a:prstClr>
                </a:solidFill>
                <a:latin typeface="Meta Offc Pro" panose="020B0504030101020102" pitchFamily="34" charset="0"/>
              </a:rPr>
              <a:t>, в которых определены ключевые совместные проекты и вклад каждого партнера. </a:t>
            </a:r>
          </a:p>
        </p:txBody>
      </p:sp>
    </p:spTree>
    <p:extLst>
      <p:ext uri="{BB962C8B-B14F-4D97-AF65-F5344CB8AC3E}">
        <p14:creationId xmlns:p14="http://schemas.microsoft.com/office/powerpoint/2010/main" val="18027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494"/>
            <a:ext cx="8751803" cy="386048"/>
          </a:xfrm>
          <a:prstGeom prst="rect">
            <a:avLst/>
          </a:prstGeom>
          <a:noFill/>
        </p:spPr>
        <p:txBody>
          <a:bodyPr wrap="square" lIns="77522" tIns="38757" rIns="77522" bIns="38757" rtlCol="0">
            <a:spAutoFit/>
          </a:bodyPr>
          <a:lstStyle/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Повышение качества жизни – ключевая задача партнерства бизнеса и власти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5419" y="1001178"/>
            <a:ext cx="8347654" cy="3370772"/>
          </a:xfrm>
          <a:prstGeom prst="roundRect">
            <a:avLst>
              <a:gd name="adj" fmla="val 8636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712" tIns="38853" rIns="77712" bIns="38853" rtlCol="0" anchor="ctr"/>
          <a:lstStyle/>
          <a:p>
            <a:pPr algn="ctr"/>
            <a:endParaRPr lang="ru-RU">
              <a:solidFill>
                <a:prstClr val="white"/>
              </a:solidFill>
              <a:latin typeface="Meta Offc Pro" panose="020B0504030101020102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2289" y="735559"/>
            <a:ext cx="6068468" cy="586296"/>
          </a:xfrm>
          <a:prstGeom prst="rect">
            <a:avLst/>
          </a:prstGeom>
          <a:solidFill>
            <a:schemeClr val="bg1"/>
          </a:solidFill>
        </p:spPr>
        <p:txBody>
          <a:bodyPr wrap="square" lIns="77712" tIns="38853" rIns="77712" bIns="38853">
            <a:spAutoFit/>
          </a:bodyPr>
          <a:lstStyle/>
          <a:p>
            <a:pPr algn="ctr" fontAlgn="ctr">
              <a:lnSpc>
                <a:spcPct val="80000"/>
              </a:lnSpc>
            </a:pP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Факторы, влияющие </a:t>
            </a: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на удовлетворенность          качеством жизни </a:t>
            </a:r>
            <a:endParaRPr lang="ru-RU" sz="900" b="1" kern="0" cap="small" dirty="0">
              <a:solidFill>
                <a:srgbClr val="C00000"/>
              </a:solidFill>
              <a:latin typeface="Meta Offc Pro" pitchFamily="34" charset="0"/>
              <a:cs typeface="Arial" pitchFamily="34" charset="0"/>
            </a:endParaRPr>
          </a:p>
        </p:txBody>
      </p:sp>
      <p:pic>
        <p:nvPicPr>
          <p:cNvPr id="18" name="Picture 2" descr="P:\Управления долгосрочного планирования\LT Planning\Презентации\Значки\metinvest_icons-staff-G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1" y="681540"/>
            <a:ext cx="577691" cy="4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275606"/>
            <a:ext cx="7920879" cy="2956176"/>
          </a:xfrm>
          <a:prstGeom prst="rect">
            <a:avLst/>
          </a:prstGeom>
        </p:spPr>
        <p:txBody>
          <a:bodyPr wrap="square" lIns="77712" tIns="38853" rIns="77712" bIns="38853">
            <a:spAutoFit/>
          </a:bodyPr>
          <a:lstStyle/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Развитие инфраструктуры (качество жилого фонда, транспорта, </a:t>
            </a:r>
            <a:r>
              <a:rPr lang="ru-RU" sz="1800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дорог)</a:t>
            </a:r>
            <a:endParaRPr lang="ru-RU" sz="1800" dirty="0">
              <a:solidFill>
                <a:prstClr val="black"/>
              </a:solidFill>
              <a:latin typeface="Meta Offc Pro" panose="020B0504030101020102" pitchFamily="34" charset="0"/>
            </a:endParaRPr>
          </a:p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Медицинское обеспечение</a:t>
            </a:r>
          </a:p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Качественное образование</a:t>
            </a:r>
          </a:p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Досуг и отдых (кинотеатры, спортивные и развлекательные центры, рекреационные зоны и др.)</a:t>
            </a:r>
          </a:p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Культурное развитие (музеи, театры и др.)</a:t>
            </a:r>
          </a:p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Возможность участия в общественной жизни  </a:t>
            </a:r>
          </a:p>
          <a:p>
            <a:pPr marL="242848" indent="-242848">
              <a:spcBef>
                <a:spcPts val="511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Meta Offc Pro" panose="020B0504030101020102" pitchFamily="34" charset="0"/>
              </a:rPr>
              <a:t>Личная безопасность (низкий уровень преступности, отсутствие социальной напряженности и общественных конфликтов) и др.</a:t>
            </a:r>
          </a:p>
        </p:txBody>
      </p:sp>
    </p:spTree>
    <p:extLst>
      <p:ext uri="{BB962C8B-B14F-4D97-AF65-F5344CB8AC3E}">
        <p14:creationId xmlns:p14="http://schemas.microsoft.com/office/powerpoint/2010/main" val="6810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494"/>
            <a:ext cx="8751803" cy="386048"/>
          </a:xfrm>
          <a:prstGeom prst="rect">
            <a:avLst/>
          </a:prstGeom>
          <a:noFill/>
        </p:spPr>
        <p:txBody>
          <a:bodyPr wrap="square" lIns="77522" tIns="38757" rIns="77522" bIns="38757" rtlCol="0">
            <a:spAutoFit/>
          </a:bodyPr>
          <a:lstStyle/>
          <a:p>
            <a:pPr marL="0" lvl="1" defTabSz="775509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Социально-экономическое </a:t>
            </a: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партнерство: </a:t>
            </a: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ключевые направления</a:t>
            </a:r>
          </a:p>
        </p:txBody>
      </p:sp>
      <p:pic>
        <p:nvPicPr>
          <p:cNvPr id="25" name="Изображение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4259"/>
          <a:stretch/>
        </p:blipFill>
        <p:spPr>
          <a:xfrm>
            <a:off x="3131840" y="992231"/>
            <a:ext cx="1632000" cy="1224000"/>
          </a:xfrm>
          <a:prstGeom prst="ellipse">
            <a:avLst/>
          </a:prstGeom>
        </p:spPr>
      </p:pic>
      <p:pic>
        <p:nvPicPr>
          <p:cNvPr id="26" name="Изображение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365" r="31800" b="-365"/>
          <a:stretch/>
        </p:blipFill>
        <p:spPr>
          <a:xfrm>
            <a:off x="137290" y="897766"/>
            <a:ext cx="1632000" cy="1224000"/>
          </a:xfrm>
          <a:prstGeom prst="ellipse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221387" y="555526"/>
            <a:ext cx="1982461" cy="1755000"/>
            <a:chOff x="2615785" y="2230590"/>
            <a:chExt cx="2333260" cy="180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615785" y="2846488"/>
              <a:ext cx="2333260" cy="56820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52" defTabSz="845935" eaLnBrk="0" hangingPunct="0">
                <a:spcBef>
                  <a:spcPts val="511"/>
                </a:spcBef>
                <a:buClr>
                  <a:srgbClr val="9BC62E"/>
                </a:buClr>
                <a:buSzPct val="120000"/>
                <a:tabLst>
                  <a:tab pos="153814" algn="l"/>
                </a:tabLst>
              </a:pPr>
              <a:r>
                <a:rPr lang="ru-RU" sz="18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Развитие социальной инфраструктуры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4355976" y="654731"/>
            <a:ext cx="1849933" cy="1755000"/>
            <a:chOff x="2620462" y="2230590"/>
            <a:chExt cx="2333260" cy="1800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620462" y="2934617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52" defTabSz="845935" eaLnBrk="0" hangingPunct="0">
                <a:spcBef>
                  <a:spcPts val="511"/>
                </a:spcBef>
                <a:buClr>
                  <a:srgbClr val="9BC62E"/>
                </a:buClr>
                <a:buSzPct val="120000"/>
                <a:tabLst>
                  <a:tab pos="153814" algn="l"/>
                </a:tabLst>
              </a:pPr>
              <a:r>
                <a:rPr lang="ru-RU" sz="18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Развитие городских пространств</a:t>
              </a: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7" y="975099"/>
            <a:ext cx="1562856" cy="12240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61" y="3017465"/>
            <a:ext cx="1514847" cy="1224000"/>
          </a:xfrm>
          <a:prstGeom prst="ellipse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7377847" y="627532"/>
            <a:ext cx="1672745" cy="1755002"/>
            <a:chOff x="2620462" y="2230589"/>
            <a:chExt cx="2333261" cy="180000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620462" y="2230589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620463" y="2929350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52" defTabSz="845935" eaLnBrk="0" hangingPunct="0">
                <a:spcBef>
                  <a:spcPts val="511"/>
                </a:spcBef>
                <a:buClr>
                  <a:srgbClr val="9BC62E"/>
                </a:buClr>
                <a:buSzPct val="120000"/>
                <a:tabLst>
                  <a:tab pos="153814" algn="l"/>
                </a:tabLst>
              </a:pPr>
              <a:r>
                <a:rPr lang="ru-RU" sz="18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Поддержка культуры   и искусства</a:t>
              </a: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4355976" y="2679955"/>
            <a:ext cx="2149167" cy="1755000"/>
            <a:chOff x="2620463" y="2230590"/>
            <a:chExt cx="2333259" cy="180000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20465" y="2934617"/>
              <a:ext cx="2333257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52" defTabSz="845935" eaLnBrk="0" hangingPunct="0">
                <a:spcBef>
                  <a:spcPts val="511"/>
                </a:spcBef>
                <a:buClr>
                  <a:srgbClr val="9BC62E"/>
                </a:buClr>
                <a:buSzPct val="120000"/>
                <a:tabLst>
                  <a:tab pos="153814" algn="l"/>
                </a:tabLst>
              </a:pPr>
              <a:r>
                <a:rPr lang="ru-RU" sz="18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Поддержка здравоохранения</a:t>
              </a:r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1" y="2914772"/>
            <a:ext cx="1611354" cy="1224000"/>
          </a:xfrm>
          <a:prstGeom prst="ellipse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217636" y="2544942"/>
            <a:ext cx="1843562" cy="1755000"/>
            <a:chOff x="2620462" y="2230590"/>
            <a:chExt cx="2333260" cy="1800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620462" y="2934617"/>
              <a:ext cx="2333260" cy="402477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52" defTabSz="845935" eaLnBrk="0" hangingPunct="0">
                <a:spcBef>
                  <a:spcPts val="511"/>
                </a:spcBef>
                <a:buClr>
                  <a:srgbClr val="9BC62E"/>
                </a:buClr>
                <a:buSzPct val="120000"/>
                <a:tabLst>
                  <a:tab pos="153814" algn="l"/>
                </a:tabLst>
              </a:pPr>
              <a:r>
                <a:rPr lang="ru-RU" sz="1800" dirty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Развитие образования</a:t>
              </a: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74" y="3039803"/>
            <a:ext cx="1445486" cy="1224000"/>
          </a:xfrm>
          <a:prstGeom prst="ellipse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7367479" y="2688958"/>
            <a:ext cx="1683113" cy="1755000"/>
            <a:chOff x="2620463" y="2230590"/>
            <a:chExt cx="2019270" cy="18000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620463" y="2230590"/>
              <a:ext cx="2019270" cy="18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632488" y="2859000"/>
              <a:ext cx="1713579" cy="568203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52" defTabSz="845935" eaLnBrk="0" hangingPunct="0">
                <a:spcBef>
                  <a:spcPts val="511"/>
                </a:spcBef>
                <a:buClr>
                  <a:srgbClr val="9BC62E"/>
                </a:buClr>
                <a:buSzPct val="120000"/>
                <a:tabLst>
                  <a:tab pos="153814" algn="l"/>
                </a:tabLst>
              </a:pPr>
              <a:r>
                <a:rPr lang="ru-RU" sz="1800" dirty="0" smtClean="0">
                  <a:solidFill>
                    <a:schemeClr val="tx1"/>
                  </a:solidFill>
                  <a:latin typeface="Meta Offc Pro" panose="020B0504030101020102" pitchFamily="34" charset="0"/>
                  <a:cs typeface="Times New Roman" pitchFamily="18" charset="0"/>
                </a:rPr>
                <a:t>Спорт и здоровый образ жизни</a:t>
              </a:r>
              <a:endParaRPr lang="ru-RU" sz="1800" dirty="0">
                <a:solidFill>
                  <a:schemeClr val="tx1"/>
                </a:solidFill>
                <a:latin typeface="Meta Offc Pro" panose="020B0504030101020102" pitchFamily="34" charset="0"/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620463" y="2230590"/>
              <a:ext cx="1" cy="1800000"/>
            </a:xfrm>
            <a:prstGeom prst="line">
              <a:avLst/>
            </a:prstGeom>
            <a:ln w="3175">
              <a:solidFill>
                <a:srgbClr val="0051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482"/>
            <a:ext cx="8751803" cy="386262"/>
          </a:xfrm>
          <a:prstGeom prst="rect">
            <a:avLst/>
          </a:prstGeom>
          <a:noFill/>
        </p:spPr>
        <p:txBody>
          <a:bodyPr wrap="square" lIns="77725" tIns="38863" rIns="77725" bIns="38863" rtlCol="0">
            <a:spAutoFit/>
          </a:bodyPr>
          <a:lstStyle/>
          <a:p>
            <a:pPr marL="0" lvl="1" defTabSz="777540" eaLnBrk="0" hangingPunct="0">
              <a:spcAft>
                <a:spcPts val="511"/>
              </a:spcAft>
            </a:pPr>
            <a:r>
              <a:rPr lang="ru-RU" sz="2000" b="1" kern="0" cap="small" dirty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Ключевые проекты </a:t>
            </a:r>
            <a:r>
              <a:rPr lang="ru-RU" sz="2000" b="1" kern="0" cap="small" dirty="0" smtClean="0">
                <a:solidFill>
                  <a:prstClr val="black"/>
                </a:solidFill>
                <a:latin typeface="Meta Offc Pro" panose="020B0504030101020102" pitchFamily="34" charset="0"/>
                <a:cs typeface="Arial" pitchFamily="34" charset="0"/>
              </a:rPr>
              <a:t>СЭП</a:t>
            </a:r>
            <a:endParaRPr lang="ru-RU" sz="2000" b="1" kern="0" cap="small" dirty="0">
              <a:solidFill>
                <a:prstClr val="black"/>
              </a:solidFill>
              <a:latin typeface="Meta Offc Pro" panose="020B0504030101020102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761360"/>
            <a:ext cx="1661723" cy="924989"/>
          </a:xfrm>
          <a:prstGeom prst="rect">
            <a:avLst/>
          </a:prstGeom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846774" y="761359"/>
            <a:ext cx="2326412" cy="671147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spcAft>
                <a:spcPts val="256"/>
              </a:spcAft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Поддержка проекта по </a:t>
            </a:r>
          </a:p>
          <a:p>
            <a:pPr>
              <a:spcAft>
                <a:spcPts val="256"/>
              </a:spcAft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строительству дорог в Белгородской обл.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13246" y="1377086"/>
            <a:ext cx="1064229" cy="494175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pPr defTabSz="389582" fontAlgn="base"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C00000"/>
                </a:solidFill>
                <a:latin typeface="Meta Offc Pro" panose="020B0504030101020102" pitchFamily="34" charset="0"/>
              </a:rPr>
              <a:t>2000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76548" y="1625260"/>
            <a:ext cx="787340" cy="22641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cap="small" dirty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млн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46774" y="2060410"/>
            <a:ext cx="2326412" cy="70961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spcAft>
                <a:spcPts val="256"/>
              </a:spcAft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Капитальный ремонт ГБ №1 </a:t>
            </a:r>
            <a:endParaRPr lang="ru-RU" sz="1200" b="1" dirty="0" smtClean="0">
              <a:solidFill>
                <a:prstClr val="black"/>
              </a:solidFill>
              <a:latin typeface="Meta Offc Pro" panose="020B0504030101020102" pitchFamily="34" charset="0"/>
            </a:endParaRPr>
          </a:p>
          <a:p>
            <a:pPr>
              <a:spcAft>
                <a:spcPts val="256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г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Новотроицк, </a:t>
            </a:r>
          </a:p>
          <a:p>
            <a:pPr>
              <a:spcAft>
                <a:spcPts val="256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Оренбургская 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обл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3243" y="2584688"/>
            <a:ext cx="664689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Meta Offc Pro" panose="020B0504030101020102" pitchFamily="34" charset="0"/>
              </a:defRPr>
            </a:lvl1pPr>
          </a:lstStyle>
          <a:p>
            <a:r>
              <a:rPr lang="ru-RU" dirty="0" smtClean="0"/>
              <a:t>41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78526" y="2849396"/>
            <a:ext cx="787340" cy="22641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cap="small" dirty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млн 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2069727"/>
            <a:ext cx="1680262" cy="924989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2" y="3378095"/>
            <a:ext cx="1680262" cy="908733"/>
          </a:xfrm>
          <a:prstGeom prst="rect">
            <a:avLst/>
          </a:prstGeom>
          <a:ln>
            <a:noFill/>
          </a:ln>
        </p:spPr>
      </p:pic>
      <p:sp>
        <p:nvSpPr>
          <p:cNvPr id="27" name="Прямоугольник 26"/>
          <p:cNvSpPr/>
          <p:nvPr/>
        </p:nvSpPr>
        <p:spPr>
          <a:xfrm>
            <a:off x="1913244" y="3378094"/>
            <a:ext cx="2259942" cy="6326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spcAft>
                <a:spcPts val="256"/>
              </a:spcAft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Капитальный ремонт </a:t>
            </a:r>
            <a:r>
              <a:rPr lang="ru-RU" sz="1200" b="1" dirty="0" err="1" smtClean="0">
                <a:solidFill>
                  <a:prstClr val="black"/>
                </a:solidFill>
                <a:latin typeface="Meta Offc Pro" panose="020B0504030101020102" pitchFamily="34" charset="0"/>
              </a:rPr>
              <a:t>МИСиС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,  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г. Старый Оскол 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Белгородская 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обл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3243" y="3911622"/>
            <a:ext cx="864096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Meta Offc Pro" panose="020B0504030101020102" pitchFamily="34" charset="0"/>
              </a:defRPr>
            </a:lvl1pPr>
          </a:lstStyle>
          <a:p>
            <a:r>
              <a:rPr lang="ru-RU" dirty="0" smtClean="0"/>
              <a:t>133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32532" y="4155926"/>
            <a:ext cx="787340" cy="22641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cap="small" dirty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млн руб.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30" y="740051"/>
            <a:ext cx="1680261" cy="946296"/>
          </a:xfrm>
          <a:prstGeom prst="rect">
            <a:avLst/>
          </a:prstGeom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6366662" y="1323080"/>
            <a:ext cx="930565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Meta Offc Pro" panose="020B0504030101020102" pitchFamily="34" charset="0"/>
              </a:defRPr>
            </a:lvl1pPr>
          </a:lstStyle>
          <a:p>
            <a:r>
              <a:rPr lang="ru-RU" dirty="0" smtClean="0"/>
              <a:t>270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097819" y="1563638"/>
            <a:ext cx="787340" cy="22641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cap="small" dirty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млн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66662" y="721610"/>
            <a:ext cx="2587145" cy="632675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spcAft>
                <a:spcPts val="256"/>
              </a:spcAft>
            </a:pPr>
            <a:r>
              <a:rPr lang="ru-RU" sz="1200" b="1" dirty="0" err="1">
                <a:solidFill>
                  <a:prstClr val="black"/>
                </a:solidFill>
                <a:latin typeface="Meta Offc Pro" panose="020B0504030101020102" pitchFamily="34" charset="0"/>
              </a:rPr>
              <a:t>Софинансирование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 строительства Ледового 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дворца, 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г. Новотроицк                       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Оренбургская </a:t>
            </a: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обл</a:t>
            </a:r>
            <a:r>
              <a:rPr lang="ru-RU" sz="1200" b="1" dirty="0" smtClean="0">
                <a:solidFill>
                  <a:prstClr val="black"/>
                </a:solidFill>
                <a:latin typeface="Meta Offc Pro" panose="020B0504030101020102" pitchFamily="34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Meta Offc Pro" panose="020B0504030101020102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8273" y="2571750"/>
            <a:ext cx="1446886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Meta Offc Pro" panose="020B0504030101020102" pitchFamily="34" charset="0"/>
              </a:defRPr>
            </a:lvl1pPr>
          </a:lstStyle>
          <a:p>
            <a:r>
              <a:rPr lang="ru-RU" dirty="0" smtClean="0"/>
              <a:t>3 800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524328" y="2849396"/>
            <a:ext cx="950569" cy="22641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cap="small" dirty="0" smtClean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млн </a:t>
            </a:r>
            <a:r>
              <a:rPr lang="ru-RU" sz="1200" cap="small" dirty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12099" y="1952398"/>
            <a:ext cx="2587145" cy="817341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spcAft>
                <a:spcPts val="256"/>
              </a:spcAft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Поддержка спорта высоких достижений, массового и детского спорта, популяризация здорового образа жизни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67" y="3361839"/>
            <a:ext cx="1673264" cy="92498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412099" y="3861362"/>
            <a:ext cx="1152895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Meta Offc Pro" panose="020B0504030101020102" pitchFamily="34" charset="0"/>
              </a:defRPr>
            </a:lvl1pPr>
          </a:lstStyle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44459" y="4145540"/>
            <a:ext cx="787340" cy="226410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1200" cap="small" dirty="0">
                <a:solidFill>
                  <a:srgbClr val="000000"/>
                </a:solidFill>
                <a:latin typeface="Meta Offc Pro" pitchFamily="34" charset="0"/>
                <a:cs typeface="Arial" pitchFamily="34" charset="0"/>
              </a:rPr>
              <a:t>млн руб.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33130" y="3327835"/>
            <a:ext cx="2327634" cy="44800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spcAft>
                <a:spcPts val="256"/>
              </a:spcAft>
            </a:pPr>
            <a:r>
              <a:rPr lang="ru-RU" sz="1200" b="1" dirty="0">
                <a:solidFill>
                  <a:prstClr val="black"/>
                </a:solidFill>
                <a:latin typeface="Meta Offc Pro" panose="020B0504030101020102" pitchFamily="34" charset="0"/>
              </a:rPr>
              <a:t>Популяризация культуры и искусства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96" y="2060410"/>
            <a:ext cx="1704127" cy="91495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EMENTTYPE" val="PageNumber\Text"/>
</p:tagLst>
</file>

<file path=ppt/theme/theme1.xml><?xml version="1.0" encoding="utf-8"?>
<a:theme xmlns:a="http://schemas.openxmlformats.org/drawingml/2006/main" name="27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107684" tIns="0" rIns="0" bIns="0" anchor="ctr">
        <a:spAutoFit/>
      </a:bodyPr>
      <a:lstStyle>
        <a:defPPr>
          <a:defRPr sz="24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107684" tIns="0" rIns="0" bIns="0" anchor="ctr">
        <a:spAutoFit/>
      </a:bodyPr>
      <a:lstStyle>
        <a:defPPr>
          <a:defRPr sz="24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107684" tIns="0" rIns="0" bIns="0" anchor="ctr">
        <a:spAutoFit/>
      </a:bodyPr>
      <a:lstStyle>
        <a:defPPr>
          <a:defRPr sz="2400" b="1"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0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4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Default Theme">
  <a:themeElements>
    <a:clrScheme name="MTI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EE2737"/>
      </a:accent1>
      <a:accent2>
        <a:srgbClr val="A2B2C8"/>
      </a:accent2>
      <a:accent3>
        <a:srgbClr val="C4BCB7"/>
      </a:accent3>
      <a:accent4>
        <a:srgbClr val="B6ADA5"/>
      </a:accent4>
      <a:accent5>
        <a:srgbClr val="A59C94"/>
      </a:accent5>
      <a:accent6>
        <a:srgbClr val="8C827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3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3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28546</TotalTime>
  <Words>902</Words>
  <Application>Microsoft Office PowerPoint</Application>
  <PresentationFormat>Экран (16:9)</PresentationFormat>
  <Paragraphs>185</Paragraphs>
  <Slides>11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27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39" baseType="lpstr">
      <vt:lpstr>27_Custom Design</vt:lpstr>
      <vt:lpstr>20_Custom Design</vt:lpstr>
      <vt:lpstr>1_Custom Design</vt:lpstr>
      <vt:lpstr>Custom Design</vt:lpstr>
      <vt:lpstr>2_Custom Design</vt:lpstr>
      <vt:lpstr>8_Custom Design</vt:lpstr>
      <vt:lpstr>3_Custom Design</vt:lpstr>
      <vt:lpstr>9_Custom Design</vt:lpstr>
      <vt:lpstr>4_Custom Design</vt:lpstr>
      <vt:lpstr>5_Custom Design</vt:lpstr>
      <vt:lpstr>6_Custom Design</vt:lpstr>
      <vt:lpstr>51_Custom Design</vt:lpstr>
      <vt:lpstr>7_Custom Design</vt:lpstr>
      <vt:lpstr>10_Custom Design</vt:lpstr>
      <vt:lpstr>15_Custom Design</vt:lpstr>
      <vt:lpstr>11_Custom Design</vt:lpstr>
      <vt:lpstr>12_Custom Design</vt:lpstr>
      <vt:lpstr>13_Custom Design</vt:lpstr>
      <vt:lpstr>14_Custom Design</vt:lpstr>
      <vt:lpstr>16_Custom Design</vt:lpstr>
      <vt:lpstr>17_Custom Design</vt:lpstr>
      <vt:lpstr>18_Custom Design</vt:lpstr>
      <vt:lpstr>48_Custom Design</vt:lpstr>
      <vt:lpstr>32_Custom Design</vt:lpstr>
      <vt:lpstr>1_Default Theme</vt:lpstr>
      <vt:lpstr>33_Custom Design</vt:lpstr>
      <vt:lpstr>34_Custom Design</vt:lpstr>
      <vt:lpstr>CorelDRAW</vt:lpstr>
      <vt:lpstr>Партнерство в интересах устойчивого развития </vt:lpstr>
      <vt:lpstr>Презентация PowerPoint</vt:lpstr>
      <vt:lpstr>Презентация PowerPoint</vt:lpstr>
      <vt:lpstr>Управление вопросами Устойчивого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Металлоинвест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Ванько Ольга Юрьевна</dc:creator>
  <cp:lastModifiedBy>Цикун Кирилл Игоревич</cp:lastModifiedBy>
  <cp:revision>1721</cp:revision>
  <cp:lastPrinted>2017-02-14T06:33:34Z</cp:lastPrinted>
  <dcterms:created xsi:type="dcterms:W3CDTF">2012-07-31T12:37:49Z</dcterms:created>
  <dcterms:modified xsi:type="dcterms:W3CDTF">2017-04-04T13:22:51Z</dcterms:modified>
</cp:coreProperties>
</file>