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D1D1"/>
    <a:srgbClr val="1A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4" d="100"/>
          <a:sy n="104" d="100"/>
        </p:scale>
        <p:origin x="-96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cap="none" dirty="0" smtClean="0">
                <a:solidFill>
                  <a:schemeClr val="accent1">
                    <a:lumMod val="50000"/>
                  </a:schemeClr>
                </a:solidFill>
              </a:rPr>
              <a:t>процент ответивши</a:t>
            </a:r>
            <a:r>
              <a:rPr lang="ru-RU" sz="1800" cap="none" baseline="0" dirty="0" smtClean="0">
                <a:solidFill>
                  <a:schemeClr val="accent1">
                    <a:lumMod val="50000"/>
                  </a:schemeClr>
                </a:solidFill>
              </a:rPr>
              <a:t>х</a:t>
            </a:r>
            <a:endParaRPr lang="en-US" sz="1800" cap="none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28010895170789168"/>
          <c:y val="2.33811599966981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"/>
          <c:y val="3.1148365213606585E-2"/>
          <c:w val="0.32976134014103214"/>
          <c:h val="0.6401939081037679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 ответивших (response rate)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6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6"/>
                </a:innerShdw>
              </a:effectLst>
            </c:spPr>
          </c:dPt>
          <c:dPt>
            <c:idx val="1"/>
            <c:bubble3D val="0"/>
            <c:spPr>
              <a:pattFill prst="ltUpDiag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5"/>
                </a:innerShdw>
              </a:effectLst>
            </c:spPr>
          </c:dPt>
          <c:dLbls>
            <c:dLbl>
              <c:idx val="0"/>
              <c:layout>
                <c:manualLayout>
                  <c:x val="-9.0593788041169951E-2"/>
                  <c:y val="0.182854664279741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5400" b="1" i="0" u="none" strike="noStrike" kern="120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defRPr>
                    </a:pPr>
                    <a:r>
                      <a:rPr lang="en-US" sz="2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rPr>
                      <a:t>25%</a:t>
                    </a:r>
                    <a:endParaRPr lang="en-US" sz="2800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328752863759825"/>
                      <c:h val="0.25960272852115052"/>
                    </c:manualLayout>
                  </c15:layout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4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Ответили</c:v>
                </c:pt>
                <c:pt idx="1">
                  <c:v>Не ответили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126</c:v>
                </c:pt>
                <c:pt idx="1">
                  <c:v>374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1148365213606585E-2"/>
          <c:w val="0.35841911199877091"/>
          <c:h val="0.8403304842449665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6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6"/>
                </a:innerShdw>
              </a:effectLst>
            </c:spPr>
          </c:dPt>
          <c:dPt>
            <c:idx val="1"/>
            <c:bubble3D val="0"/>
            <c:spPr>
              <a:pattFill prst="ltUpDiag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5"/>
                </a:innerShdw>
              </a:effectLst>
            </c:spPr>
          </c:dPt>
          <c:dLbls>
            <c:dLbl>
              <c:idx val="0"/>
              <c:layout>
                <c:manualLayout>
                  <c:x val="-0.13272128579081569"/>
                  <c:y val="-8.232126198882770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6600" b="1" i="0" u="none" strike="noStrike" kern="120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defRPr>
                    </a:pPr>
                    <a:r>
                      <a:rPr lang="ru-RU" sz="4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rPr>
                      <a:t>57%</a:t>
                    </a:r>
                    <a:endParaRPr lang="ru-RU" sz="4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328752863759825"/>
                      <c:h val="0.2596027285211505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4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72</c:v>
                </c:pt>
                <c:pt idx="1">
                  <c:v>54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B73ED-351A-4BA8-A18F-EDA95CF4B269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B1AF9-660E-4EA7-B3A7-DF53CA5972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583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B1AF9-660E-4EA7-B3A7-DF53CA59722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05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B1AF9-660E-4EA7-B3A7-DF53CA59722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2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A642-5DEB-40ED-B672-3F195EA54268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22FE-E33F-4C22-AF26-C45ECB7E4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3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A642-5DEB-40ED-B672-3F195EA54268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22FE-E33F-4C22-AF26-C45ECB7E4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72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A642-5DEB-40ED-B672-3F195EA54268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22FE-E33F-4C22-AF26-C45ECB7E4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98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A642-5DEB-40ED-B672-3F195EA54268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22FE-E33F-4C22-AF26-C45ECB7E4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90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A642-5DEB-40ED-B672-3F195EA54268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22FE-E33F-4C22-AF26-C45ECB7E4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9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A642-5DEB-40ED-B672-3F195EA54268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22FE-E33F-4C22-AF26-C45ECB7E4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72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A642-5DEB-40ED-B672-3F195EA54268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22FE-E33F-4C22-AF26-C45ECB7E4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29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A642-5DEB-40ED-B672-3F195EA54268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22FE-E33F-4C22-AF26-C45ECB7E4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79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A642-5DEB-40ED-B672-3F195EA54268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22FE-E33F-4C22-AF26-C45ECB7E4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89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A642-5DEB-40ED-B672-3F195EA54268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22FE-E33F-4C22-AF26-C45ECB7E4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27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A642-5DEB-40ED-B672-3F195EA54268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722FE-E33F-4C22-AF26-C45ECB7E4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75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2A642-5DEB-40ED-B672-3F195EA54268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722FE-E33F-4C22-AF26-C45ECB7E4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ttn.ru/" TargetMode="External"/><Relationship Id="rId2" Type="http://schemas.openxmlformats.org/officeDocument/2006/relationships/hyperlink" Target="mailto:a.yanovsky@rttn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22" y="2695699"/>
            <a:ext cx="11693236" cy="1621670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Опрос компаний и научных организаций ЕАЭС о потребностях в услугах, связанных с реализацией проектов по транснациональному трансферу технологий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509" y="4342917"/>
            <a:ext cx="4857007" cy="43218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Итоги опроса и ключевые выводы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Picture 4" descr="Logo%20RTTN%20%20(eng)"/>
          <p:cNvPicPr>
            <a:picLocks noChangeAspect="1" noChangeArrowheads="1"/>
          </p:cNvPicPr>
          <p:nvPr/>
        </p:nvPicPr>
        <p:blipFill>
          <a:blip r:embed="rId2" cstate="print"/>
          <a:srcRect l="10526" r="10526"/>
          <a:stretch>
            <a:fillRect/>
          </a:stretch>
        </p:blipFill>
        <p:spPr bwMode="auto">
          <a:xfrm>
            <a:off x="2038025" y="293604"/>
            <a:ext cx="1114298" cy="799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423264" y="6364886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2017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Картинки по запросу ЕЭК логоти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9574"/>
            <a:ext cx="171450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15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Инициатива стран Евразийского Союза по созданию Евразийской сети трансфера технологий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601" cy="387453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В рамках реализации положений статьи 92 Договора о Евразийском экономическом союзе от 29 мая 2014 г. решением Евразийского Межправительственного Совета от 8 сентября 2015 г. № 9 утверждены </a:t>
            </a:r>
            <a:r>
              <a:rPr lang="ru-RU" b="1" dirty="0"/>
              <a:t>Основные направления промышленного сотрудничества в рамках Евразийского экономического союза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Пунктом 4.4.5 «Основных направлений» предусмотрено создание Евразийской сети трансфера технологий, которая является «</a:t>
            </a:r>
            <a:r>
              <a:rPr lang="ru-RU" b="1" dirty="0"/>
              <a:t>одной из форм продвижения инноваций в государствах-членах ЕАЭС, инструментом для передачи результатов интеллектуальной деятельности, а также прав на их использование, между физическими лицами или организациями с целью их последующего внедрения и/или коммерциализации</a:t>
            </a:r>
            <a:r>
              <a:rPr lang="ru-RU" dirty="0"/>
              <a:t>»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Формирование Евразийской сети трансфера технологий рассматривается Евразийской экономической комиссией как интеграционный проект, </a:t>
            </a:r>
            <a:r>
              <a:rPr lang="ru-RU" b="1" dirty="0"/>
              <a:t>основанный на объединении национальных инструментов и систем поддержки</a:t>
            </a:r>
            <a:r>
              <a:rPr lang="ru-RU" dirty="0"/>
              <a:t> научно-технологического развития и промышленной кооперации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31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326" y="3503126"/>
            <a:ext cx="2763999" cy="2749374"/>
          </a:xfrm>
          <a:prstGeom prst="rect">
            <a:avLst/>
          </a:prstGeom>
        </p:spPr>
      </p:pic>
      <p:graphicFrame>
        <p:nvGraphicFramePr>
          <p:cNvPr id="32" name="Диаграмма 31"/>
          <p:cNvGraphicFramePr/>
          <p:nvPr>
            <p:extLst>
              <p:ext uri="{D42A27DB-BD31-4B8C-83A1-F6EECF244321}">
                <p14:modId xmlns:p14="http://schemas.microsoft.com/office/powerpoint/2010/main" val="1191878371"/>
              </p:ext>
            </p:extLst>
          </p:nvPr>
        </p:nvGraphicFramePr>
        <p:xfrm>
          <a:off x="219381" y="1040885"/>
          <a:ext cx="6248640" cy="2665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3" name="Рисунок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278" y="3584263"/>
            <a:ext cx="2687963" cy="267351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405" y="314458"/>
            <a:ext cx="5299620" cy="728787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Обзор респондентов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7290" y="1626374"/>
            <a:ext cx="9138856" cy="8411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Рассылка была осуществлена по базе из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 500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организаций из Армении, Беларуси, Казахстана Кыргызстана и России,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обладающих опытом трансфера технологий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. Были получены анкеты от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126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организаций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24550" y="2774848"/>
            <a:ext cx="12715821" cy="3887551"/>
            <a:chOff x="5917145" y="-979054"/>
            <a:chExt cx="12715821" cy="388755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6389468" y="-979054"/>
              <a:ext cx="303981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типы </a:t>
              </a: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организаций</a:t>
              </a:r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82870" y="-107291"/>
              <a:ext cx="2583731" cy="2548816"/>
            </a:xfrm>
            <a:prstGeom prst="rect">
              <a:avLst/>
            </a:prstGeom>
          </p:spPr>
        </p:pic>
        <p:sp>
          <p:nvSpPr>
            <p:cNvPr id="12" name="Прямоугольник 11"/>
            <p:cNvSpPr/>
            <p:nvPr/>
          </p:nvSpPr>
          <p:spPr>
            <a:xfrm>
              <a:off x="7915949" y="1517455"/>
              <a:ext cx="74732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ru-RU" sz="2000" b="1" dirty="0" smtClean="0">
                  <a:solidFill>
                    <a:schemeClr val="bg1"/>
                  </a:solidFill>
                </a:rPr>
                <a:t>43 % 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066476" y="156350"/>
              <a:ext cx="1072730" cy="40011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just"/>
              <a:r>
                <a:rPr lang="ru-RU" sz="2000" b="1" dirty="0" smtClean="0">
                  <a:ln w="3175">
                    <a:noFill/>
                  </a:ln>
                  <a:solidFill>
                    <a:schemeClr val="bg1"/>
                  </a:solidFill>
                </a:rPr>
                <a:t>14,29 % </a:t>
              </a:r>
              <a:endParaRPr lang="ru-RU" sz="2000" b="1" dirty="0">
                <a:ln w="3175">
                  <a:noFill/>
                </a:ln>
                <a:solidFill>
                  <a:schemeClr val="bg1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8409697" y="828346"/>
              <a:ext cx="10727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ru-RU" sz="2000" b="1" dirty="0" smtClean="0">
                  <a:solidFill>
                    <a:schemeClr val="bg1"/>
                  </a:solidFill>
                </a:rPr>
                <a:t>11,11 % 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084336" y="670887"/>
              <a:ext cx="10727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ru-RU" sz="2000" b="1" dirty="0" smtClean="0">
                  <a:solidFill>
                    <a:schemeClr val="bg1"/>
                  </a:solidFill>
                </a:rPr>
                <a:t>31,75 % 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8296904" y="2503450"/>
              <a:ext cx="143000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университеты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8141851" y="-499688"/>
              <a:ext cx="1911229" cy="569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</a:rPr>
                <a:t>н</a:t>
              </a:r>
              <a:r>
                <a:rPr lang="ru-RU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аучно-производственные </a:t>
              </a:r>
              <a:br>
                <a:rPr lang="ru-RU" sz="1600" b="1" dirty="0" smtClean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ru-RU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предприятия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9156314" y="-963754"/>
              <a:ext cx="542792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г</a:t>
              </a:r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еография деятельности</a:t>
              </a:r>
              <a:endParaRPr lang="ru-RU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4643087" y="-712441"/>
              <a:ext cx="12490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ru-RU" sz="2400" b="1" dirty="0" smtClean="0">
                  <a:solidFill>
                    <a:schemeClr val="bg1"/>
                  </a:solidFill>
                </a:rPr>
                <a:t>53,17 % 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0984169" y="250318"/>
              <a:ext cx="10727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ru-RU" sz="2000" b="1" dirty="0" smtClean="0">
                  <a:solidFill>
                    <a:schemeClr val="bg1"/>
                  </a:solidFill>
                </a:rPr>
                <a:t>32,54 % 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6100048" y="693460"/>
              <a:ext cx="10727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ru-RU" sz="2000" b="1" dirty="0" smtClean="0">
                  <a:solidFill>
                    <a:schemeClr val="bg1"/>
                  </a:solidFill>
                </a:rPr>
                <a:t>14,29 % 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0575549" y="2539384"/>
              <a:ext cx="203119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Страна размещения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0597293" y="-511311"/>
              <a:ext cx="197560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Транснациональная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12658619" y="-250776"/>
              <a:ext cx="132427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Регион</a:t>
              </a:r>
              <a:br>
                <a:rPr lang="ru-RU" sz="1600" b="1" dirty="0" smtClean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ru-RU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размещения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917145" y="-335195"/>
              <a:ext cx="1911229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</a:rPr>
                <a:t>н</a:t>
              </a:r>
              <a:r>
                <a:rPr lang="ru-RU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аучно-исследовательские организации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960667" y="2354499"/>
              <a:ext cx="1911229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</a:rPr>
                <a:t>п</a:t>
              </a:r>
              <a:r>
                <a:rPr lang="ru-RU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роизводственные компании </a:t>
              </a:r>
              <a:br>
                <a:rPr lang="ru-RU" sz="1600" b="1" dirty="0" smtClean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ru-RU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(бизнес)</a:t>
              </a:r>
              <a:endParaRPr lang="ru-RU"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3205041" y="-963755"/>
              <a:ext cx="542792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</a:rPr>
                <a:t>ч</a:t>
              </a:r>
              <a:r>
                <a:rPr lang="ru-RU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исленность сотрудников</a:t>
              </a:r>
              <a:endParaRPr lang="ru-RU"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333911" y="1535168"/>
              <a:ext cx="10727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ru-RU" sz="2000" b="1" dirty="0" smtClean="0">
                  <a:solidFill>
                    <a:schemeClr val="bg1"/>
                  </a:solidFill>
                </a:rPr>
                <a:t>53,17 % 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12047937" y="711983"/>
              <a:ext cx="10727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ru-RU" sz="2000" b="1" dirty="0" smtClean="0">
                  <a:solidFill>
                    <a:schemeClr val="bg1"/>
                  </a:solidFill>
                </a:rPr>
                <a:t>14,29 % 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5658309" y="2495679"/>
              <a:ext cx="76014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&gt; 250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17172778" y="156350"/>
              <a:ext cx="63030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&lt; 10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5390727" y="-590986"/>
              <a:ext cx="104227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100-250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3919067" y="81040"/>
              <a:ext cx="91242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10-100</a:t>
              </a:r>
              <a:endParaRPr lang="ru-RU"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5649418" y="1465218"/>
              <a:ext cx="12490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2400" b="1" dirty="0" smtClean="0">
                  <a:solidFill>
                    <a:schemeClr val="bg1"/>
                  </a:solidFill>
                </a:rPr>
                <a:t>34</a:t>
              </a:r>
              <a:r>
                <a:rPr lang="ru-RU" sz="2400" b="1" dirty="0" smtClean="0">
                  <a:solidFill>
                    <a:schemeClr val="bg1"/>
                  </a:solidFill>
                </a:rPr>
                <a:t>,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92</a:t>
              </a:r>
              <a:r>
                <a:rPr lang="ru-RU" sz="2400" b="1" dirty="0" smtClean="0">
                  <a:solidFill>
                    <a:schemeClr val="bg1"/>
                  </a:solidFill>
                </a:rPr>
                <a:t> % 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14641753" y="789116"/>
              <a:ext cx="10727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2000" b="1" dirty="0" smtClean="0">
                  <a:solidFill>
                    <a:schemeClr val="bg1"/>
                  </a:solidFill>
                </a:rPr>
                <a:t>30</a:t>
              </a:r>
              <a:r>
                <a:rPr lang="ru-RU" sz="2000" b="1" dirty="0" smtClean="0">
                  <a:solidFill>
                    <a:schemeClr val="bg1"/>
                  </a:solidFill>
                </a:rPr>
                <a:t>,</a:t>
              </a:r>
              <a:r>
                <a:rPr lang="en-US" sz="2000" b="1" dirty="0" smtClean="0">
                  <a:solidFill>
                    <a:schemeClr val="bg1"/>
                  </a:solidFill>
                </a:rPr>
                <a:t>95</a:t>
              </a:r>
              <a:r>
                <a:rPr lang="ru-RU" sz="2000" b="1" dirty="0" smtClean="0">
                  <a:solidFill>
                    <a:schemeClr val="bg1"/>
                  </a:solidFill>
                </a:rPr>
                <a:t> % 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15444351" y="-27397"/>
              <a:ext cx="10727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2000" b="1" dirty="0" smtClean="0">
                  <a:solidFill>
                    <a:schemeClr val="bg1"/>
                  </a:solidFill>
                </a:rPr>
                <a:t>19</a:t>
              </a:r>
              <a:r>
                <a:rPr lang="ru-RU" sz="2000" b="1" dirty="0" smtClean="0">
                  <a:solidFill>
                    <a:schemeClr val="bg1"/>
                  </a:solidFill>
                </a:rPr>
                <a:t>,</a:t>
              </a:r>
              <a:r>
                <a:rPr lang="en-US" sz="2000" b="1" dirty="0" smtClean="0">
                  <a:solidFill>
                    <a:schemeClr val="bg1"/>
                  </a:solidFill>
                </a:rPr>
                <a:t>84</a:t>
              </a:r>
              <a:r>
                <a:rPr lang="ru-RU" sz="2000" b="1" dirty="0" smtClean="0">
                  <a:solidFill>
                    <a:schemeClr val="bg1"/>
                  </a:solidFill>
                </a:rPr>
                <a:t> % 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6" name="Соединительная линия уступом 35"/>
          <p:cNvCxnSpPr>
            <a:stCxn id="18" idx="3"/>
            <a:endCxn id="11" idx="3"/>
          </p:cNvCxnSpPr>
          <p:nvPr/>
        </p:nvCxnSpPr>
        <p:spPr>
          <a:xfrm flipH="1" flipV="1">
            <a:off x="3574006" y="4921019"/>
            <a:ext cx="260310" cy="1505610"/>
          </a:xfrm>
          <a:prstGeom prst="bentConnector3">
            <a:avLst>
              <a:gd name="adj1" fmla="val 79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077539" y="2889275"/>
            <a:ext cx="0" cy="3963717"/>
          </a:xfrm>
          <a:prstGeom prst="line">
            <a:avLst/>
          </a:prstGeom>
          <a:ln w="22225" cmpd="sng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8026472" y="3000499"/>
            <a:ext cx="0" cy="3963717"/>
          </a:xfrm>
          <a:prstGeom prst="line">
            <a:avLst/>
          </a:prstGeom>
          <a:ln w="22225" cmpd="sng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6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03404" y="314458"/>
            <a:ext cx="11988595" cy="111533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Технологическая кооперация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 странах ЕАЭС достаточно развита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1114" y="4571243"/>
            <a:ext cx="95437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Страновые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различия в опыте реализации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проектов технологического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сотрудничества с предприятиями других стран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ЕАЭС.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Наибольший опыт технологического сотрудничества организации отметили в направлениях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: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71114" y="5594499"/>
            <a:ext cx="98541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Приобретение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оборудования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(Казахстан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, Киргизстан, Беларусь)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Проведение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заказных НИОКР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(Россия, Казахстан, Армения, Беларусь)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Дистрибуция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продукции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(Россия, Беларусь)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705848" y="2041932"/>
            <a:ext cx="3195865" cy="166199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78 %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респондентов имеют опыт технологической кооперации с организациями из стран ЕАЭС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159662"/>
              </p:ext>
            </p:extLst>
          </p:nvPr>
        </p:nvGraphicFramePr>
        <p:xfrm>
          <a:off x="471114" y="1570672"/>
          <a:ext cx="8234732" cy="28596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58683"/>
                <a:gridCol w="2058683"/>
                <a:gridCol w="2058683"/>
                <a:gridCol w="2058683"/>
              </a:tblGrid>
              <a:tr h="31835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Тип организации-респондента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Типы партнеров, с которыми реализованы инновационные проекты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6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Производственные компании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Научные институты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Университеты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367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Промышленные предприятия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j-lt"/>
                        </a:rPr>
                        <a:t>77,8 </a:t>
                      </a:r>
                      <a:r>
                        <a:rPr lang="ru-RU" sz="1800" b="1" dirty="0">
                          <a:effectLst/>
                          <a:latin typeface="+mj-lt"/>
                        </a:rPr>
                        <a:t>%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j-lt"/>
                        </a:rPr>
                        <a:t>46,3 %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j-lt"/>
                        </a:rPr>
                        <a:t>42,6 </a:t>
                      </a:r>
                      <a:r>
                        <a:rPr lang="ru-RU" sz="1800" b="1" dirty="0">
                          <a:effectLst/>
                          <a:latin typeface="+mj-lt"/>
                        </a:rPr>
                        <a:t>%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62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</a:rPr>
                        <a:t>Научно-исследовательские организации</a:t>
                      </a:r>
                      <a:endParaRPr lang="ru-RU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j-lt"/>
                        </a:rPr>
                        <a:t>81,9 </a:t>
                      </a:r>
                      <a:r>
                        <a:rPr lang="ru-RU" sz="1800" b="1" dirty="0">
                          <a:effectLst/>
                          <a:latin typeface="+mj-lt"/>
                        </a:rPr>
                        <a:t>%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j-lt"/>
                        </a:rPr>
                        <a:t>79,2 </a:t>
                      </a:r>
                      <a:r>
                        <a:rPr lang="ru-RU" sz="1800" b="1" dirty="0">
                          <a:effectLst/>
                          <a:latin typeface="+mj-lt"/>
                        </a:rPr>
                        <a:t>%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j-lt"/>
                        </a:rPr>
                        <a:t>65,1 </a:t>
                      </a:r>
                      <a:r>
                        <a:rPr lang="ru-RU" sz="1800" b="1" dirty="0">
                          <a:effectLst/>
                          <a:latin typeface="+mj-lt"/>
                        </a:rPr>
                        <a:t>%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54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Общая статистика</a:t>
                      </a:r>
                      <a:endParaRPr lang="ru-RU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j-lt"/>
                        </a:rPr>
                        <a:t>80,1 </a:t>
                      </a:r>
                      <a:r>
                        <a:rPr lang="ru-RU" sz="1400" b="1" dirty="0">
                          <a:effectLst/>
                          <a:latin typeface="+mj-lt"/>
                        </a:rPr>
                        <a:t>%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j-lt"/>
                        </a:rPr>
                        <a:t>65,1 </a:t>
                      </a:r>
                      <a:r>
                        <a:rPr lang="ru-RU" sz="1400" b="1" dirty="0">
                          <a:effectLst/>
                          <a:latin typeface="+mj-lt"/>
                        </a:rPr>
                        <a:t>%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j-lt"/>
                        </a:rPr>
                        <a:t>55,1 </a:t>
                      </a:r>
                      <a:r>
                        <a:rPr lang="ru-RU" sz="1400" b="1" dirty="0">
                          <a:effectLst/>
                          <a:latin typeface="+mj-lt"/>
                        </a:rPr>
                        <a:t>%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4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004" y="265281"/>
            <a:ext cx="11909367" cy="1325563"/>
          </a:xfrm>
        </p:spPr>
        <p:txBody>
          <a:bodyPr>
            <a:noAutofit/>
          </a:bodyPr>
          <a:lstStyle/>
          <a:p>
            <a:pPr algn="just">
              <a:lnSpc>
                <a:spcPct val="70000"/>
              </a:lnSpc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Технологическая кооперация в странах ЕАЭС развивается преимущественно через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проекты, связанные с исследованиями, разработками, ОКР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86" b="30157"/>
          <a:stretch/>
        </p:blipFill>
        <p:spPr>
          <a:xfrm>
            <a:off x="133004" y="2177113"/>
            <a:ext cx="4738099" cy="24461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4690" y="1596987"/>
            <a:ext cx="4616412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Используемые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формы трансфера технологий в кооперации со странами ЕАЭС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56364" y="4501425"/>
            <a:ext cx="8935389" cy="35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оценка потенциала развития сотрудничества с организациями из ЕАЭС по типам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24059" y="1673432"/>
            <a:ext cx="6184058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Приоритетные формы для промышленных предприятий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5"/>
          <a:stretch/>
        </p:blipFill>
        <p:spPr>
          <a:xfrm>
            <a:off x="5524059" y="2158039"/>
            <a:ext cx="6261492" cy="187630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28313" y="2100426"/>
            <a:ext cx="5019938" cy="949015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6200000" flipV="1">
            <a:off x="4148014" y="3007357"/>
            <a:ext cx="2540239" cy="570015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13188" y="2191431"/>
            <a:ext cx="4757915" cy="943656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33004" y="4842982"/>
            <a:ext cx="7669084" cy="6401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ysClr val="windowText" lastClr="000000"/>
                </a:solidFill>
                <a:latin typeface="+mj-lt"/>
              </a:rPr>
              <a:t>Выполнение </a:t>
            </a:r>
            <a:r>
              <a:rPr lang="ru-RU" sz="1600" b="1" dirty="0">
                <a:solidFill>
                  <a:sysClr val="windowText" lastClr="000000"/>
                </a:solidFill>
                <a:latin typeface="+mj-lt"/>
              </a:rPr>
              <a:t>заказных научных исследований и разработок</a:t>
            </a:r>
          </a:p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ysClr val="windowText" lastClr="000000"/>
                </a:solidFill>
                <a:latin typeface="+mj-lt"/>
              </a:rPr>
              <a:t>Создание </a:t>
            </a:r>
            <a:r>
              <a:rPr lang="ru-RU" sz="1600" b="1" dirty="0">
                <a:solidFill>
                  <a:sysClr val="windowText" lastClr="000000"/>
                </a:solidFill>
                <a:latin typeface="+mj-lt"/>
              </a:rPr>
              <a:t>исследовательских консорциумов для выполнения совместных </a:t>
            </a:r>
            <a:r>
              <a:rPr lang="ru-RU" sz="1600" b="1" dirty="0" smtClean="0">
                <a:solidFill>
                  <a:sysClr val="windowText" lastClr="000000"/>
                </a:solidFill>
                <a:latin typeface="+mj-lt"/>
              </a:rPr>
              <a:t>НИОКР</a:t>
            </a:r>
          </a:p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ysClr val="windowText" lastClr="000000"/>
                </a:solidFill>
                <a:latin typeface="+mj-lt"/>
              </a:rPr>
              <a:t>Сбыт </a:t>
            </a:r>
            <a:r>
              <a:rPr lang="ru-RU" sz="1600" b="1" dirty="0">
                <a:solidFill>
                  <a:sysClr val="windowText" lastClr="000000"/>
                </a:solidFill>
                <a:latin typeface="+mj-lt"/>
              </a:rPr>
              <a:t>продукции или услуг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57008" y="5937110"/>
            <a:ext cx="5031591" cy="819712"/>
          </a:xfrm>
          <a:prstGeom prst="rect">
            <a:avLst/>
          </a:prstGeom>
          <a:solidFill>
            <a:srgbClr val="FFD1D1"/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ysClr val="windowText" lastClr="000000"/>
                </a:solidFill>
                <a:latin typeface="+mj-lt"/>
              </a:rPr>
              <a:t>Приобретение </a:t>
            </a:r>
            <a:r>
              <a:rPr lang="ru-RU" sz="1600" b="1" dirty="0">
                <a:solidFill>
                  <a:sysClr val="windowText" lastClr="000000"/>
                </a:solidFill>
                <a:latin typeface="+mj-lt"/>
              </a:rPr>
              <a:t>технологического оборудования или лицензий для </a:t>
            </a:r>
            <a:r>
              <a:rPr lang="ru-RU" sz="1600" b="1" dirty="0" smtClean="0">
                <a:solidFill>
                  <a:sysClr val="windowText" lastClr="000000"/>
                </a:solidFill>
                <a:latin typeface="+mj-lt"/>
              </a:rPr>
              <a:t>организации производства </a:t>
            </a:r>
            <a:endParaRPr lang="en-US" sz="1600" b="1" dirty="0">
              <a:solidFill>
                <a:sysClr val="windowText" lastClr="000000"/>
              </a:solidFill>
              <a:latin typeface="+mj-lt"/>
            </a:endParaRPr>
          </a:p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ysClr val="windowText" lastClr="000000"/>
                </a:solidFill>
                <a:latin typeface="+mj-lt"/>
              </a:rPr>
              <a:t>Тестирование </a:t>
            </a:r>
            <a:r>
              <a:rPr lang="ru-RU" sz="1600" b="1" dirty="0">
                <a:solidFill>
                  <a:sysClr val="windowText" lastClr="000000"/>
                </a:solidFill>
                <a:latin typeface="+mj-lt"/>
              </a:rPr>
              <a:t>новых бизнесов (создание старт-ап компаний) </a:t>
            </a:r>
            <a:endParaRPr lang="en-US" sz="16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3004" y="5454439"/>
            <a:ext cx="5990729" cy="46063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ysClr val="windowText" lastClr="000000"/>
                </a:solidFill>
                <a:latin typeface="+mj-lt"/>
              </a:rPr>
              <a:t>Обучение</a:t>
            </a:r>
            <a:r>
              <a:rPr lang="ru-RU" sz="1600" b="1" dirty="0">
                <a:solidFill>
                  <a:sysClr val="windowText" lastClr="000000"/>
                </a:solidFill>
                <a:latin typeface="+mj-lt"/>
              </a:rPr>
              <a:t>, подготовка кадров </a:t>
            </a:r>
          </a:p>
          <a:p>
            <a:pPr marL="285750" indent="-285750">
              <a:lnSpc>
                <a:spcPts val="1400"/>
              </a:lnSpc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ysClr val="windowText" lastClr="000000"/>
                </a:solidFill>
                <a:latin typeface="+mj-lt"/>
              </a:rPr>
              <a:t>Приобретение </a:t>
            </a:r>
            <a:r>
              <a:rPr lang="ru-RU" sz="1600" b="1" dirty="0">
                <a:solidFill>
                  <a:sysClr val="windowText" lastClr="000000"/>
                </a:solidFill>
                <a:latin typeface="+mj-lt"/>
              </a:rPr>
              <a:t>ресурсов или комплектующих для производства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932716" y="5004692"/>
            <a:ext cx="345376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высокий потенциал (оценки 4-5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08455" y="5563981"/>
            <a:ext cx="3383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средний потенциал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оценки 2-3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24059" y="6151224"/>
            <a:ext cx="325339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низкий потенциал (оценки 0-1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35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65125"/>
            <a:ext cx="10580914" cy="13255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Организации заинтересованы в развитии сотрудничества с партнерами из стран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ЕАЭС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42" r="14440" b="15087"/>
          <a:stretch/>
        </p:blipFill>
        <p:spPr>
          <a:xfrm>
            <a:off x="1509486" y="4196879"/>
            <a:ext cx="8393619" cy="23103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534237" y="4286789"/>
            <a:ext cx="1132277" cy="198021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509486" y="3750883"/>
            <a:ext cx="9044580" cy="49095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Приоритетные цели развития технологического сотрудничества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/>
            </a:r>
            <a:br>
              <a:rPr lang="ru-RU" sz="7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endParaRPr lang="ru-RU" sz="18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2806794" y="2366470"/>
            <a:ext cx="8078920" cy="1059543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dirty="0">
                <a:solidFill>
                  <a:schemeClr val="accent1">
                    <a:lumMod val="50000"/>
                  </a:schemeClr>
                </a:solidFill>
              </a:rPr>
              <a:t>респондентов планируют реализовывать совместные проекты с организациями стран ЕАЭС в ближайшие 3 года</a:t>
            </a:r>
          </a:p>
          <a:p>
            <a:pPr marL="0" indent="0" algn="ctr">
              <a:buNone/>
            </a:pPr>
            <a:r>
              <a:rPr lang="ru-RU" sz="101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/>
            </a:r>
            <a:br>
              <a:rPr lang="ru-RU" sz="10100" dirty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endParaRPr lang="ru-RU" sz="29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455051780"/>
              </p:ext>
            </p:extLst>
          </p:nvPr>
        </p:nvGraphicFramePr>
        <p:xfrm>
          <a:off x="698866" y="1697719"/>
          <a:ext cx="5499246" cy="2267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880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7915" y="213135"/>
            <a:ext cx="10515600" cy="132556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Ключевы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е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барьеры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в развитии технологического сотрудничества со странами ЕАЭС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7716" y="2024517"/>
            <a:ext cx="6084226" cy="2262006"/>
          </a:xfrm>
          <a:prstGeom prst="rect">
            <a:avLst/>
          </a:prstGeom>
          <a:ln>
            <a:solidFill>
              <a:srgbClr val="FF0000"/>
            </a:solidFill>
            <a:prstDash val="lgDash"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недостаток связей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недостаток информации о потенциальных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партнерах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отсутствие информации о мерах/программах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поддержки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нехватка стимулирующих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мероприятий для установления партнерств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58857" y="2024517"/>
            <a:ext cx="5544457" cy="2246769"/>
          </a:xfrm>
          <a:prstGeom prst="rect">
            <a:avLst/>
          </a:prstGeom>
          <a:ln>
            <a:solidFill>
              <a:srgbClr val="00B050"/>
            </a:solidFill>
            <a:prstDash val="lgDash"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поддержка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 установлении связей и коммуникаций с потенциальными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партнерами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получение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информации о технологических запросах 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предложениях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поддержка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 получении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грантов/субсидий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поиск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партнеров для технологической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кооперации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4331" y="1655185"/>
            <a:ext cx="2685142" cy="369332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БАРЬЕРЫ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88514" y="1647702"/>
            <a:ext cx="2685142" cy="369332"/>
          </a:xfrm>
          <a:prstGeom prst="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ПОТРЕБНОСТИ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62628" y="4482235"/>
            <a:ext cx="90923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Нужны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услуги по налаживанию связей, выявлению запросов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и предложений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(и повышение их видимости для потенциальных партнеров), а не столько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меры финансовой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поддержки для реализации конкретных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проектов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60" y="5497898"/>
            <a:ext cx="1233669" cy="123366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60" y="4482235"/>
            <a:ext cx="1042186" cy="104976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162626" y="5606900"/>
            <a:ext cx="90923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Решением может стать разработка и внедрение механизмов поддержки научно-технологической кооперации между организациями из стран ЕАЭС, включая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разработку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IT-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платформы для Евразийской сети трансфера технологий ЕСТТ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53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03" y="1211451"/>
            <a:ext cx="3066224" cy="2606290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968343" y="4038937"/>
            <a:ext cx="4093029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83,3%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заявили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 желании участвовать в обсуждении концепции</a:t>
            </a:r>
          </a:p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Евразийской сети трансфера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технологий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1258" y="187236"/>
            <a:ext cx="12656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Инфраструктура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поддержки инноваций в области трансфера технологий в странах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ЕАЭС развита недостаточно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1258" y="1580608"/>
            <a:ext cx="418011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90, 48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%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указали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что никогда не пользовались услугами по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трансферу технологий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предоставляемыми организациями из стран ЕАЭС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03485" y="1888385"/>
            <a:ext cx="73297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В целом, можно говорить о недостаточной информированности организаций и слабой развитости инфраструктуры поддержки инноваций в области трансфера технологий в странах ЕАЭС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1543" y="4177437"/>
            <a:ext cx="71410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Существует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ниша для структуры, подобной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создаваемой Евразийской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сети трансфера технологий. Отметим, что концепция ЕСТТ ориентирована во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многом на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реализацию востребованных услуг и преодоление наиболее существенных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барьеров, отмеченных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участниками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опроса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699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2906137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Антон Яновский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Директор по проектам</a:t>
            </a:r>
          </a:p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НП «Российская сеть трансфера технологий»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г.Обнинск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Калужская обл.,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ул.Горького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4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Тел: +7-(484)399-44-89, 399-58-56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E-mail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: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+mj-lt"/>
                <a:hlinkClick r:id="rId2"/>
              </a:rPr>
              <a:t>a.yanovsky@rttn.ru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hlinkClick r:id="rId3"/>
              </a:rPr>
              <a:t>www.rttn.ru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6" name="Picture 4" descr="Logo%20RTTN%20%20(eng)"/>
          <p:cNvPicPr>
            <a:picLocks noChangeAspect="1" noChangeArrowheads="1"/>
          </p:cNvPicPr>
          <p:nvPr/>
        </p:nvPicPr>
        <p:blipFill>
          <a:blip r:embed="rId4" cstate="print"/>
          <a:srcRect l="10526" r="10526"/>
          <a:stretch>
            <a:fillRect/>
          </a:stretch>
        </p:blipFill>
        <p:spPr bwMode="auto">
          <a:xfrm>
            <a:off x="1676401" y="213360"/>
            <a:ext cx="1633728" cy="117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538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585</Words>
  <Application>Microsoft Office PowerPoint</Application>
  <PresentationFormat>Произвольный</PresentationFormat>
  <Paragraphs>109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Опрос компаний и научных организаций ЕАЭС о потребностях в услугах, связанных с реализацией проектов по транснациональному трансферу технологий</vt:lpstr>
      <vt:lpstr>Инициатива стран Евразийского Союза по созданию Евразийской сети трансфера технологий</vt:lpstr>
      <vt:lpstr>Обзор респондентов</vt:lpstr>
      <vt:lpstr>Технологическая кооперация в странах ЕАЭС достаточно развита</vt:lpstr>
      <vt:lpstr>Технологическая кооперация в странах ЕАЭС развивается преимущественно через проекты, связанные с исследованиями, разработками, ОКР</vt:lpstr>
      <vt:lpstr>Организации заинтересованы в развитии сотрудничества с партнерами из стран ЕАЭС </vt:lpstr>
      <vt:lpstr>Ключевые барьеры в развитии технологического сотрудничества со странами ЕАЭС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Опрос компаний и научных организаций ЕАЭС о потребностях в услугах, связанных с реализацией проектов по транснациональному трансферу технологий</dc:title>
  <dc:creator>cyt</dc:creator>
  <cp:lastModifiedBy>Anton Yanovsky (RTTN)</cp:lastModifiedBy>
  <cp:revision>38</cp:revision>
  <dcterms:created xsi:type="dcterms:W3CDTF">2017-04-10T11:35:19Z</dcterms:created>
  <dcterms:modified xsi:type="dcterms:W3CDTF">2017-04-12T09:38:30Z</dcterms:modified>
</cp:coreProperties>
</file>