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0" r:id="rId5"/>
    <p:sldId id="262" r:id="rId6"/>
    <p:sldId id="263" r:id="rId7"/>
    <p:sldId id="266" r:id="rId8"/>
    <p:sldId id="264" r:id="rId9"/>
    <p:sldId id="267" r:id="rId10"/>
    <p:sldId id="261" r:id="rId11"/>
    <p:sldId id="268"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er\Documents\2017\&#1057;&#1045;&#1053;&#1058;&#1071;&#1041;&#1056;&#1068;\&#1045;&#1074;&#1088;&#1072;&#1079;&#1080;&#1103;\&#1044;&#1080;&#1072;&#1075;&#1088;&#1072;&#1084;&#1084;&#1099;%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2.6921696890438929E-2"/>
          <c:y val="1.3687353065226822E-2"/>
          <c:w val="0.75791351429511034"/>
          <c:h val="0.97824968557625092"/>
        </c:manualLayout>
      </c:layout>
      <c:pie3DChart>
        <c:varyColors val="1"/>
        <c:ser>
          <c:idx val="0"/>
          <c:order val="0"/>
          <c:explosion val="25"/>
          <c:dPt>
            <c:idx val="1"/>
            <c:bubble3D val="0"/>
            <c:explosion val="21"/>
          </c:dPt>
          <c:dLbls>
            <c:spPr>
              <a:noFill/>
              <a:ln>
                <a:noFill/>
              </a:ln>
              <a:effectLst/>
            </c:spPr>
            <c:txPr>
              <a:bodyPr/>
              <a:lstStyle/>
              <a:p>
                <a:pPr>
                  <a:defRPr sz="1400" b="1"/>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Лист1!$A$115:$A$121</c:f>
              <c:strCache>
                <c:ptCount val="7"/>
                <c:pt idx="0">
                  <c:v>Эксперты - стратеги</c:v>
                </c:pt>
                <c:pt idx="1">
                  <c:v>Банковский бизнес</c:v>
                </c:pt>
                <c:pt idx="2">
                  <c:v>Производство и торговля</c:v>
                </c:pt>
                <c:pt idx="3">
                  <c:v>Научные центры</c:v>
                </c:pt>
                <c:pt idx="4">
                  <c:v>Биржи</c:v>
                </c:pt>
                <c:pt idx="5">
                  <c:v>Регуляторы</c:v>
                </c:pt>
                <c:pt idx="6">
                  <c:v>Общественные организации</c:v>
                </c:pt>
              </c:strCache>
            </c:strRef>
          </c:cat>
          <c:val>
            <c:numRef>
              <c:f>Лист1!$B$115:$B$121</c:f>
              <c:numCache>
                <c:formatCode>0%</c:formatCode>
                <c:ptCount val="7"/>
                <c:pt idx="0">
                  <c:v>0.17</c:v>
                </c:pt>
                <c:pt idx="1">
                  <c:v>0.2</c:v>
                </c:pt>
                <c:pt idx="2">
                  <c:v>0.31000000000000022</c:v>
                </c:pt>
                <c:pt idx="3">
                  <c:v>0.13</c:v>
                </c:pt>
                <c:pt idx="4">
                  <c:v>7.0000000000000034E-2</c:v>
                </c:pt>
                <c:pt idx="5">
                  <c:v>5.0000000000000031E-2</c:v>
                </c:pt>
                <c:pt idx="6">
                  <c:v>7.0000000000000034E-2</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
          <c:y val="0.77452425882656195"/>
          <c:w val="0.99810703323101568"/>
          <c:h val="0.22303221969765863"/>
        </c:manualLayout>
      </c:layout>
      <c:overlay val="0"/>
      <c:txPr>
        <a:bodyPr/>
        <a:lstStyle/>
        <a:p>
          <a:pPr>
            <a:defRPr sz="1400"/>
          </a:pPr>
          <a:endParaRPr lang="ru-RU"/>
        </a:p>
      </c:txPr>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A4DC4-0042-4091-8BFB-9CC209AE8B30}" type="datetimeFigureOut">
              <a:rPr lang="ru-RU" smtClean="0"/>
              <a:t>08.11.2017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7EA33-D5A8-45DD-B7CA-CFD9FABCBD41}" type="slidenum">
              <a:rPr lang="ru-RU" smtClean="0"/>
              <a:t>‹#›</a:t>
            </a:fld>
            <a:endParaRPr lang="ru-RU"/>
          </a:p>
        </p:txBody>
      </p:sp>
    </p:spTree>
    <p:extLst>
      <p:ext uri="{BB962C8B-B14F-4D97-AF65-F5344CB8AC3E}">
        <p14:creationId xmlns:p14="http://schemas.microsoft.com/office/powerpoint/2010/main" val="10026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4BDB27-3F32-41EE-9EC2-7B31A0057BB1}" type="slidenum">
              <a:rPr lang="ru-RU" smtClean="0"/>
              <a:pPr/>
              <a:t>5</a:t>
            </a:fld>
            <a:endParaRPr lang="ru-RU"/>
          </a:p>
        </p:txBody>
      </p:sp>
    </p:spTree>
    <p:extLst>
      <p:ext uri="{BB962C8B-B14F-4D97-AF65-F5344CB8AC3E}">
        <p14:creationId xmlns:p14="http://schemas.microsoft.com/office/powerpoint/2010/main" val="419118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5FC2571-D746-497F-9712-DEC1F7696838}" type="datetimeFigureOut">
              <a:rPr lang="ru-RU" smtClean="0"/>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142982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FC2571-D746-497F-9712-DEC1F7696838}" type="datetimeFigureOut">
              <a:rPr lang="ru-RU" smtClean="0"/>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87392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FC2571-D746-497F-9712-DEC1F7696838}" type="datetimeFigureOut">
              <a:rPr lang="ru-RU" smtClean="0"/>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2301280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Сравнение">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670052" y="607335"/>
            <a:ext cx="9929283" cy="791929"/>
          </a:xfrm>
          <a:prstGeom prst="rect">
            <a:avLst/>
          </a:prstGeom>
        </p:spPr>
        <p:txBody>
          <a:bodyPr wrap="square" lIns="0" tIns="0" rIns="0" bIns="0" anchor="t"/>
          <a:lstStyle>
            <a:lvl1pPr algn="l">
              <a:defRPr sz="2500">
                <a:solidFill>
                  <a:srgbClr val="005A8B"/>
                </a:solidFill>
              </a:defRPr>
            </a:lvl1pPr>
          </a:lstStyle>
          <a:p>
            <a:r>
              <a:rPr lang="ru-RU" dirty="0" smtClean="0"/>
              <a:t>ЗаголовокЗаголовок</a:t>
            </a:r>
            <a:r>
              <a:rPr lang="en-US" dirty="0" smtClean="0"/>
              <a:t/>
            </a:r>
            <a:br>
              <a:rPr lang="en-US" dirty="0" smtClean="0"/>
            </a:br>
            <a:r>
              <a:rPr lang="ru-RU" dirty="0" smtClean="0"/>
              <a:t>ЗаголовокЗаголовокЗаголовокЗаголовок</a:t>
            </a:r>
            <a:endParaRPr lang="en-US" dirty="0"/>
          </a:p>
        </p:txBody>
      </p:sp>
      <p:sp>
        <p:nvSpPr>
          <p:cNvPr id="7" name="Content Placeholder 3"/>
          <p:cNvSpPr>
            <a:spLocks noGrp="1"/>
          </p:cNvSpPr>
          <p:nvPr>
            <p:ph sz="half" idx="2" hasCustomPrompt="1"/>
          </p:nvPr>
        </p:nvSpPr>
        <p:spPr>
          <a:xfrm>
            <a:off x="535518" y="1701801"/>
            <a:ext cx="5865283" cy="4283075"/>
          </a:xfrm>
        </p:spPr>
        <p:txBody>
          <a:bodyPr/>
          <a:lstStyle>
            <a:lvl1pPr marL="177800" indent="-177800" algn="l">
              <a:lnSpc>
                <a:spcPct val="100000"/>
              </a:lnSpc>
              <a:spcBef>
                <a:spcPts val="1500"/>
              </a:spcBef>
              <a:buFont typeface="Wingdings" charset="2"/>
              <a:buChar char="§"/>
              <a:defRPr sz="1600" baseline="0">
                <a:solidFill>
                  <a:srgbClr val="005A8B"/>
                </a:solidFill>
                <a:latin typeface="Arial"/>
              </a:defRPr>
            </a:lvl1pPr>
            <a:lvl2pPr marL="0" indent="0" algn="l">
              <a:lnSpc>
                <a:spcPct val="100000"/>
              </a:lnSpc>
              <a:spcBef>
                <a:spcPts val="1500"/>
              </a:spcBef>
              <a:buFontTx/>
              <a:buNone/>
              <a:defRPr sz="1600" baseline="0">
                <a:latin typeface="Arial"/>
              </a:defRPr>
            </a:lvl2pPr>
            <a:lvl3pPr marL="0" indent="0" algn="l">
              <a:lnSpc>
                <a:spcPct val="100000"/>
              </a:lnSpc>
              <a:spcBef>
                <a:spcPts val="1500"/>
              </a:spcBef>
              <a:buFontTx/>
              <a:buNone/>
              <a:defRPr sz="1600" baseline="0">
                <a:latin typeface="Arial"/>
              </a:defRPr>
            </a:lvl3pPr>
            <a:lvl4pPr marL="0" indent="0" algn="l">
              <a:lnSpc>
                <a:spcPct val="100000"/>
              </a:lnSpc>
              <a:spcBef>
                <a:spcPts val="1500"/>
              </a:spcBef>
              <a:buFontTx/>
              <a:buNone/>
              <a:defRPr sz="1600" baseline="0">
                <a:latin typeface="Arial"/>
              </a:defRPr>
            </a:lvl4pPr>
            <a:lvl5pPr marL="0" indent="0" algn="l">
              <a:lnSpc>
                <a:spcPct val="100000"/>
              </a:lnSpc>
              <a:spcBef>
                <a:spcPts val="1500"/>
              </a:spcBef>
              <a:buFontTx/>
              <a:buNone/>
              <a:defRPr sz="1600" baseline="0">
                <a:latin typeface="Arial"/>
              </a:defRPr>
            </a:lvl5pPr>
            <a:lvl6pPr>
              <a:defRPr sz="1800"/>
            </a:lvl6pPr>
            <a:lvl7pPr>
              <a:defRPr sz="1800"/>
            </a:lvl7pPr>
            <a:lvl8pPr>
              <a:defRPr sz="1800"/>
            </a:lvl8pPr>
            <a:lvl9pPr>
              <a:defRPr sz="1800"/>
            </a:lvl9pPr>
          </a:lstStyle>
          <a:p>
            <a:pPr lvl="0"/>
            <a:r>
              <a:rPr lang="ru-RU" dirty="0" smtClean="0"/>
              <a:t>Текст текст текст текст текст текст текст текст текст текст текст текст текст текст текст текст текст текст текст текст текст текст </a:t>
            </a:r>
          </a:p>
          <a:p>
            <a:pPr lvl="0"/>
            <a:r>
              <a:rPr lang="ru-RU" dirty="0"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a:t>
            </a:r>
          </a:p>
          <a:p>
            <a:pPr lvl="0"/>
            <a:r>
              <a:rPr lang="ru-RU" dirty="0"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en-US" dirty="0" smtClean="0"/>
          </a:p>
          <a:p>
            <a:pPr lvl="0"/>
            <a:r>
              <a:rPr lang="ru-RU" dirty="0" smtClean="0"/>
              <a:t>текст текст текст текст текст текст текст текст текст тексттекст текст текст текс</a:t>
            </a:r>
          </a:p>
        </p:txBody>
      </p:sp>
      <p:sp>
        <p:nvSpPr>
          <p:cNvPr id="8" name="Rounded Rectangle 7"/>
          <p:cNvSpPr/>
          <p:nvPr userDrawn="1"/>
        </p:nvSpPr>
        <p:spPr bwMode="auto">
          <a:xfrm>
            <a:off x="535519" y="705514"/>
            <a:ext cx="824540" cy="617550"/>
          </a:xfrm>
          <a:prstGeom prst="roundRect">
            <a:avLst>
              <a:gd name="adj" fmla="val 0"/>
            </a:avLst>
          </a:prstGeom>
          <a:gradFill flip="none" rotWithShape="1">
            <a:gsLst>
              <a:gs pos="48000">
                <a:srgbClr val="F8C01B"/>
              </a:gs>
              <a:gs pos="100000">
                <a:srgbClr val="FFF10B"/>
              </a:gs>
            </a:gsLst>
            <a:lin ang="14760000" scaled="0"/>
            <a:tileRect/>
          </a:gradFill>
          <a:ln>
            <a:noFill/>
          </a:ln>
          <a:effectLst>
            <a:outerShdw blurRad="152400" dist="38100" dir="2700000">
              <a:srgbClr val="000000">
                <a:alpha val="43000"/>
              </a:srgbClr>
            </a:outerShdw>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3802404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Объект с подписью">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70052" y="607335"/>
            <a:ext cx="9929283" cy="791929"/>
          </a:xfrm>
          <a:prstGeom prst="rect">
            <a:avLst/>
          </a:prstGeom>
        </p:spPr>
        <p:txBody>
          <a:bodyPr wrap="square" lIns="0" tIns="0" rIns="0" bIns="0" anchor="t"/>
          <a:lstStyle>
            <a:lvl1pPr algn="l">
              <a:defRPr sz="2500">
                <a:solidFill>
                  <a:srgbClr val="005A8B"/>
                </a:solidFill>
              </a:defRPr>
            </a:lvl1pPr>
          </a:lstStyle>
          <a:p>
            <a:r>
              <a:rPr lang="ru-RU" dirty="0" smtClean="0"/>
              <a:t>ЗаголовокЗаголовок</a:t>
            </a:r>
            <a:r>
              <a:rPr lang="en-US" dirty="0" smtClean="0"/>
              <a:t/>
            </a:r>
            <a:br>
              <a:rPr lang="en-US" dirty="0" smtClean="0"/>
            </a:br>
            <a:r>
              <a:rPr lang="ru-RU" dirty="0" smtClean="0"/>
              <a:t>ЗаголовокЗаголовокЗаголовокЗаголовок</a:t>
            </a:r>
            <a:endParaRPr lang="en-US" dirty="0"/>
          </a:p>
        </p:txBody>
      </p:sp>
      <p:sp>
        <p:nvSpPr>
          <p:cNvPr id="15" name="Rounded Rectangle 14"/>
          <p:cNvSpPr/>
          <p:nvPr userDrawn="1"/>
        </p:nvSpPr>
        <p:spPr bwMode="auto">
          <a:xfrm>
            <a:off x="535519" y="705514"/>
            <a:ext cx="824540" cy="617550"/>
          </a:xfrm>
          <a:prstGeom prst="roundRect">
            <a:avLst>
              <a:gd name="adj" fmla="val 0"/>
            </a:avLst>
          </a:prstGeom>
          <a:gradFill flip="none" rotWithShape="1">
            <a:gsLst>
              <a:gs pos="48000">
                <a:srgbClr val="F8C01B"/>
              </a:gs>
              <a:gs pos="100000">
                <a:srgbClr val="FFF10B"/>
              </a:gs>
            </a:gsLst>
            <a:lin ang="14760000" scaled="0"/>
            <a:tileRect/>
          </a:gradFill>
          <a:ln>
            <a:noFill/>
          </a:ln>
          <a:effectLst>
            <a:outerShdw blurRad="152400" dist="38100" dir="2700000">
              <a:srgbClr val="000000">
                <a:alpha val="43000"/>
              </a:srgbClr>
            </a:outerShdw>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308917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FC2571-D746-497F-9712-DEC1F7696838}" type="datetimeFigureOut">
              <a:rPr lang="ru-RU" smtClean="0"/>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8544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FC2571-D746-497F-9712-DEC1F7696838}" type="datetimeFigureOut">
              <a:rPr lang="ru-RU" smtClean="0"/>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233283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5FC2571-D746-497F-9712-DEC1F7696838}" type="datetimeFigureOut">
              <a:rPr lang="ru-RU" smtClean="0"/>
              <a:t>08.11.2017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424377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5FC2571-D746-497F-9712-DEC1F7696838}" type="datetimeFigureOut">
              <a:rPr lang="ru-RU" smtClean="0"/>
              <a:t>08.11.2017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43224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5FC2571-D746-497F-9712-DEC1F7696838}" type="datetimeFigureOut">
              <a:rPr lang="ru-RU" smtClean="0"/>
              <a:t>08.11.2017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139608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FC2571-D746-497F-9712-DEC1F7696838}" type="datetimeFigureOut">
              <a:rPr lang="ru-RU" smtClean="0"/>
              <a:t>08.11.2017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166471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5FC2571-D746-497F-9712-DEC1F7696838}" type="datetimeFigureOut">
              <a:rPr lang="ru-RU" smtClean="0"/>
              <a:t>08.11.2017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398681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5FC2571-D746-497F-9712-DEC1F7696838}" type="datetimeFigureOut">
              <a:rPr lang="ru-RU" smtClean="0"/>
              <a:t>08.11.2017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C71AAB-F83E-4375-AF85-9FCD37583369}" type="slidenum">
              <a:rPr lang="ru-RU" smtClean="0"/>
              <a:t>‹#›</a:t>
            </a:fld>
            <a:endParaRPr lang="ru-RU"/>
          </a:p>
        </p:txBody>
      </p:sp>
    </p:spTree>
    <p:extLst>
      <p:ext uri="{BB962C8B-B14F-4D97-AF65-F5344CB8AC3E}">
        <p14:creationId xmlns:p14="http://schemas.microsoft.com/office/powerpoint/2010/main" val="228167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C2571-D746-497F-9712-DEC1F7696838}" type="datetimeFigureOut">
              <a:rPr lang="ru-RU" smtClean="0"/>
              <a:t>08.11.2017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71AAB-F83E-4375-AF85-9FCD37583369}" type="slidenum">
              <a:rPr lang="ru-RU" smtClean="0"/>
              <a:t>‹#›</a:t>
            </a:fld>
            <a:endParaRPr lang="ru-RU"/>
          </a:p>
        </p:txBody>
      </p:sp>
    </p:spTree>
    <p:extLst>
      <p:ext uri="{BB962C8B-B14F-4D97-AF65-F5344CB8AC3E}">
        <p14:creationId xmlns:p14="http://schemas.microsoft.com/office/powerpoint/2010/main" val="76106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Использование валют развивающихся рынков в международных расчетах </a:t>
            </a:r>
            <a:endParaRPr lang="ru-RU" dirty="0"/>
          </a:p>
        </p:txBody>
      </p:sp>
      <p:sp>
        <p:nvSpPr>
          <p:cNvPr id="3" name="Подзаголовок 2"/>
          <p:cNvSpPr>
            <a:spLocks noGrp="1"/>
          </p:cNvSpPr>
          <p:nvPr>
            <p:ph type="subTitle" idx="1"/>
          </p:nvPr>
        </p:nvSpPr>
        <p:spPr/>
        <p:txBody>
          <a:bodyPr/>
          <a:lstStyle/>
          <a:p>
            <a:r>
              <a:rPr lang="ru-RU" dirty="0" smtClean="0"/>
              <a:t>Практический опыт и дальнейшее развитие</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5742"/>
            <a:ext cx="4547286" cy="2312258"/>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096" y="4545742"/>
            <a:ext cx="4946904" cy="2312258"/>
          </a:xfrm>
          <a:prstGeom prst="rect">
            <a:avLst/>
          </a:prstGeom>
        </p:spPr>
      </p:pic>
    </p:spTree>
    <p:extLst>
      <p:ext uri="{BB962C8B-B14F-4D97-AF65-F5344CB8AC3E}">
        <p14:creationId xmlns:p14="http://schemas.microsoft.com/office/powerpoint/2010/main" val="2675483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Доля юаня в международных платежах</a:t>
            </a:r>
            <a:endParaRPr lang="ru-RU"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17370" r="2163" b="6569"/>
          <a:stretch/>
        </p:blipFill>
        <p:spPr>
          <a:xfrm>
            <a:off x="2561968" y="1806748"/>
            <a:ext cx="5964194" cy="4767048"/>
          </a:xfrm>
          <a:prstGeom prst="rect">
            <a:avLst/>
          </a:prstGeom>
        </p:spPr>
      </p:pic>
    </p:spTree>
    <p:extLst>
      <p:ext uri="{BB962C8B-B14F-4D97-AF65-F5344CB8AC3E}">
        <p14:creationId xmlns:p14="http://schemas.microsoft.com/office/powerpoint/2010/main" val="41479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3" y="429393"/>
            <a:ext cx="11805125" cy="5839602"/>
          </a:xfrm>
          <a:prstGeom prst="rect">
            <a:avLst/>
          </a:prstGeom>
        </p:spPr>
      </p:pic>
    </p:spTree>
    <p:extLst>
      <p:ext uri="{BB962C8B-B14F-4D97-AF65-F5344CB8AC3E}">
        <p14:creationId xmlns:p14="http://schemas.microsoft.com/office/powerpoint/2010/main" val="33604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Интернационализация валют – формы</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266091639"/>
              </p:ext>
            </p:extLst>
          </p:nvPr>
        </p:nvGraphicFramePr>
        <p:xfrm>
          <a:off x="1129551" y="1705232"/>
          <a:ext cx="9983291" cy="2880894"/>
        </p:xfrm>
        <a:graphic>
          <a:graphicData uri="http://schemas.openxmlformats.org/drawingml/2006/table">
            <a:tbl>
              <a:tblPr firstRow="1" firstCol="1" bandRow="1">
                <a:tableStyleId>{5C22544A-7EE6-4342-B048-85BDC9FD1C3A}</a:tableStyleId>
              </a:tblPr>
              <a:tblGrid>
                <a:gridCol w="2827743"/>
                <a:gridCol w="3171785"/>
                <a:gridCol w="3983763"/>
              </a:tblGrid>
              <a:tr h="595768">
                <a:tc>
                  <a:txBody>
                    <a:bodyPr/>
                    <a:lstStyle/>
                    <a:p>
                      <a:pPr algn="just">
                        <a:lnSpc>
                          <a:spcPct val="115000"/>
                        </a:lnSpc>
                        <a:spcAft>
                          <a:spcPts val="0"/>
                        </a:spcAft>
                      </a:pPr>
                      <a:r>
                        <a:rPr lang="ru-RU" sz="2000" dirty="0">
                          <a:effectLst/>
                        </a:rPr>
                        <a:t>Функция денег</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Государственный сектор</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a:effectLst/>
                        </a:rPr>
                        <a:t>Частный сектор</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5768">
                <a:tc>
                  <a:txBody>
                    <a:bodyPr/>
                    <a:lstStyle/>
                    <a:p>
                      <a:pPr algn="just">
                        <a:lnSpc>
                          <a:spcPct val="115000"/>
                        </a:lnSpc>
                        <a:spcAft>
                          <a:spcPts val="0"/>
                        </a:spcAft>
                      </a:pPr>
                      <a:r>
                        <a:rPr lang="ru-RU" sz="2000" dirty="0">
                          <a:effectLst/>
                        </a:rPr>
                        <a:t>Средство накопления</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Международные резервы</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Валютное замещение</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34973">
                <a:tc>
                  <a:txBody>
                    <a:bodyPr/>
                    <a:lstStyle/>
                    <a:p>
                      <a:pPr algn="just">
                        <a:lnSpc>
                          <a:spcPct val="115000"/>
                        </a:lnSpc>
                        <a:spcAft>
                          <a:spcPts val="0"/>
                        </a:spcAft>
                      </a:pPr>
                      <a:r>
                        <a:rPr lang="ru-RU" sz="2000">
                          <a:effectLst/>
                        </a:rPr>
                        <a:t>Средство обращения</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Средство для валютных интервенций</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err="1" smtClean="0">
                          <a:effectLst/>
                        </a:rPr>
                        <a:t>Инвойсинг</a:t>
                      </a:r>
                      <a:r>
                        <a:rPr lang="ru-RU" sz="2000" dirty="0" smtClean="0">
                          <a:effectLst/>
                        </a:rPr>
                        <a:t> и платежи </a:t>
                      </a:r>
                      <a:r>
                        <a:rPr lang="ru-RU" sz="2000" dirty="0">
                          <a:effectLst/>
                        </a:rPr>
                        <a:t>в торговом и финансовом обороте</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54385">
                <a:tc>
                  <a:txBody>
                    <a:bodyPr/>
                    <a:lstStyle/>
                    <a:p>
                      <a:pPr algn="just">
                        <a:lnSpc>
                          <a:spcPct val="115000"/>
                        </a:lnSpc>
                        <a:spcAft>
                          <a:spcPts val="0"/>
                        </a:spcAft>
                      </a:pPr>
                      <a:r>
                        <a:rPr lang="ru-RU" sz="2000">
                          <a:effectLst/>
                        </a:rPr>
                        <a:t>Мера стоимости</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«Якорь» для привязки валют</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err="1">
                          <a:effectLst/>
                        </a:rPr>
                        <a:t>Номинирование</a:t>
                      </a:r>
                      <a:r>
                        <a:rPr lang="ru-RU" sz="2000" dirty="0">
                          <a:effectLst/>
                        </a:rPr>
                        <a:t> торговли и финансовых транзакций</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Прямоугольник 4"/>
          <p:cNvSpPr/>
          <p:nvPr/>
        </p:nvSpPr>
        <p:spPr>
          <a:xfrm>
            <a:off x="4230613" y="4709313"/>
            <a:ext cx="6610382" cy="658642"/>
          </a:xfrm>
          <a:prstGeom prst="rect">
            <a:avLst/>
          </a:prstGeom>
        </p:spPr>
        <p:txBody>
          <a:bodyPr wrap="square">
            <a:spAutoFit/>
          </a:bodyPr>
          <a:lstStyle/>
          <a:p>
            <a:pPr lvl="0" algn="just">
              <a:lnSpc>
                <a:spcPct val="115000"/>
              </a:lnSpc>
              <a:spcAft>
                <a:spcPts val="10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Источник: </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Frankel J. (2012) Internationalization of the RMB and Historical Precedents. Journal of Economic Integration. 27(3), pp. 329-365.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49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908957" cy="1325563"/>
          </a:xfrm>
        </p:spPr>
        <p:txBody>
          <a:bodyPr/>
          <a:lstStyle/>
          <a:p>
            <a:r>
              <a:rPr lang="ru-RU" dirty="0" smtClean="0"/>
              <a:t>Интернационализация валют – преимущества и недостатки</a:t>
            </a:r>
            <a:endParaRPr lang="ru-RU" dirty="0"/>
          </a:p>
        </p:txBody>
      </p:sp>
      <p:sp>
        <p:nvSpPr>
          <p:cNvPr id="4" name="Content Placeholder 8"/>
          <p:cNvSpPr>
            <a:spLocks noGrp="1"/>
          </p:cNvSpPr>
          <p:nvPr/>
        </p:nvSpPr>
        <p:spPr bwMode="auto">
          <a:xfrm>
            <a:off x="428368" y="2031964"/>
            <a:ext cx="5609967" cy="35326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7800" indent="-177800" algn="l" defTabSz="457200" rtl="0" eaLnBrk="1" fontAlgn="base" hangingPunct="1">
              <a:lnSpc>
                <a:spcPct val="100000"/>
              </a:lnSpc>
              <a:spcBef>
                <a:spcPts val="1500"/>
              </a:spcBef>
              <a:spcAft>
                <a:spcPct val="0"/>
              </a:spcAft>
              <a:buFont typeface="Wingdings" charset="2"/>
              <a:buChar char="§"/>
              <a:defRPr sz="1600" kern="1200" baseline="0">
                <a:solidFill>
                  <a:srgbClr val="005A8B"/>
                </a:solidFill>
                <a:latin typeface="Arial"/>
                <a:ea typeface="Geneva" charset="-128"/>
                <a:cs typeface="Geneva" charset="-128"/>
              </a:defRPr>
            </a:lvl1pPr>
            <a:lvl2pPr marL="0" indent="0" algn="l" defTabSz="457200" rtl="0" eaLnBrk="1" fontAlgn="base" hangingPunct="1">
              <a:lnSpc>
                <a:spcPct val="100000"/>
              </a:lnSpc>
              <a:spcBef>
                <a:spcPts val="1500"/>
              </a:spcBef>
              <a:spcAft>
                <a:spcPct val="0"/>
              </a:spcAft>
              <a:buFontTx/>
              <a:buNone/>
              <a:defRPr sz="1600" kern="1200" baseline="0">
                <a:solidFill>
                  <a:schemeClr val="tx1"/>
                </a:solidFill>
                <a:latin typeface="Arial"/>
                <a:ea typeface="Geneva" charset="-128"/>
                <a:cs typeface="+mn-cs"/>
              </a:defRPr>
            </a:lvl2pPr>
            <a:lvl3pPr marL="0" indent="0" algn="l" defTabSz="457200" rtl="0" eaLnBrk="1" fontAlgn="base" hangingPunct="1">
              <a:lnSpc>
                <a:spcPct val="100000"/>
              </a:lnSpc>
              <a:spcBef>
                <a:spcPts val="1500"/>
              </a:spcBef>
              <a:spcAft>
                <a:spcPct val="0"/>
              </a:spcAft>
              <a:buFontTx/>
              <a:buNone/>
              <a:defRPr sz="1600" kern="1200" baseline="0">
                <a:solidFill>
                  <a:srgbClr val="005A8B"/>
                </a:solidFill>
                <a:latin typeface="Arial"/>
                <a:ea typeface="Geneva" charset="-128"/>
                <a:cs typeface="+mn-cs"/>
              </a:defRPr>
            </a:lvl3pPr>
            <a:lvl4pPr marL="0" indent="0" algn="l" defTabSz="457200" rtl="0" eaLnBrk="1" fontAlgn="base" hangingPunct="1">
              <a:lnSpc>
                <a:spcPct val="100000"/>
              </a:lnSpc>
              <a:spcBef>
                <a:spcPts val="1500"/>
              </a:spcBef>
              <a:spcAft>
                <a:spcPct val="0"/>
              </a:spcAft>
              <a:buFontTx/>
              <a:buNone/>
              <a:defRPr sz="1600" kern="1200" baseline="0">
                <a:solidFill>
                  <a:srgbClr val="005A8B"/>
                </a:solidFill>
                <a:latin typeface="Arial"/>
                <a:ea typeface="Geneva" charset="-128"/>
                <a:cs typeface="+mn-cs"/>
              </a:defRPr>
            </a:lvl4pPr>
            <a:lvl5pPr marL="0" indent="0" algn="l" defTabSz="457200" rtl="0" eaLnBrk="1" fontAlgn="base" hangingPunct="1">
              <a:lnSpc>
                <a:spcPct val="100000"/>
              </a:lnSpc>
              <a:spcBef>
                <a:spcPts val="1500"/>
              </a:spcBef>
              <a:spcAft>
                <a:spcPct val="0"/>
              </a:spcAft>
              <a:buFontTx/>
              <a:buNone/>
              <a:defRPr sz="1600" kern="1200" baseline="0">
                <a:solidFill>
                  <a:srgbClr val="005A8B"/>
                </a:solidFill>
                <a:latin typeface="Arial"/>
                <a:ea typeface="Geneva"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ü"/>
            </a:pPr>
            <a:r>
              <a:rPr lang="ru-RU" sz="2000" dirty="0" smtClean="0">
                <a:solidFill>
                  <a:srgbClr val="FF0000"/>
                </a:solidFill>
              </a:rPr>
              <a:t>Устранение валютных рисков</a:t>
            </a:r>
          </a:p>
          <a:p>
            <a:pPr>
              <a:buFont typeface="Wingdings" panose="05000000000000000000" pitchFamily="2" charset="2"/>
              <a:buChar char="ü"/>
            </a:pPr>
            <a:r>
              <a:rPr lang="ru-RU" sz="2000" dirty="0" smtClean="0">
                <a:solidFill>
                  <a:srgbClr val="FF0000"/>
                </a:solidFill>
              </a:rPr>
              <a:t>Сокращение транзакционных издержек</a:t>
            </a:r>
          </a:p>
          <a:p>
            <a:pPr>
              <a:buFont typeface="Wingdings" panose="05000000000000000000" pitchFamily="2" charset="2"/>
              <a:buChar char="ü"/>
            </a:pPr>
            <a:r>
              <a:rPr lang="ru-RU" sz="2000" dirty="0" smtClean="0">
                <a:solidFill>
                  <a:srgbClr val="FF0000"/>
                </a:solidFill>
              </a:rPr>
              <a:t>Снижение барьеров для участия во внешнеэкономической деятельности</a:t>
            </a:r>
            <a:endParaRPr lang="en-US" sz="2000" dirty="0" smtClean="0">
              <a:solidFill>
                <a:srgbClr val="FF0000"/>
              </a:solidFill>
            </a:endParaRPr>
          </a:p>
          <a:p>
            <a:pPr>
              <a:buFont typeface="Wingdings" panose="05000000000000000000" pitchFamily="2" charset="2"/>
              <a:buChar char="ü"/>
            </a:pPr>
            <a:r>
              <a:rPr lang="ru-RU" sz="2000" dirty="0" smtClean="0">
                <a:solidFill>
                  <a:srgbClr val="FF0000"/>
                </a:solidFill>
              </a:rPr>
              <a:t>Стабилизация курса валюты и укрепление финансовой стабильности</a:t>
            </a:r>
            <a:endParaRPr lang="en-US" sz="2000" dirty="0" smtClean="0">
              <a:solidFill>
                <a:srgbClr val="FF0000"/>
              </a:solidFill>
            </a:endParaRPr>
          </a:p>
          <a:p>
            <a:pPr>
              <a:buFont typeface="Wingdings" panose="05000000000000000000" pitchFamily="2" charset="2"/>
              <a:buChar char="ü"/>
            </a:pPr>
            <a:r>
              <a:rPr lang="ru-RU" sz="2000" dirty="0" smtClean="0">
                <a:solidFill>
                  <a:srgbClr val="FF0000"/>
                </a:solidFill>
              </a:rPr>
              <a:t>Развитие национального финансового сектора</a:t>
            </a:r>
          </a:p>
          <a:p>
            <a:pPr>
              <a:buFont typeface="Wingdings" panose="05000000000000000000" pitchFamily="2" charset="2"/>
              <a:buChar char="ü"/>
            </a:pPr>
            <a:r>
              <a:rPr lang="ru-RU" sz="2000" dirty="0" err="1" smtClean="0">
                <a:solidFill>
                  <a:srgbClr val="FF0000"/>
                </a:solidFill>
              </a:rPr>
              <a:t>Сеньораж</a:t>
            </a:r>
            <a:endParaRPr lang="ru-RU" sz="2000" dirty="0" smtClean="0">
              <a:solidFill>
                <a:srgbClr val="FF0000"/>
              </a:solidFill>
            </a:endParaRPr>
          </a:p>
          <a:p>
            <a:endParaRPr lang="en-US" dirty="0">
              <a:solidFill>
                <a:srgbClr val="005A8B"/>
              </a:solidFill>
            </a:endParaRPr>
          </a:p>
        </p:txBody>
      </p:sp>
      <p:sp>
        <p:nvSpPr>
          <p:cNvPr id="6" name="Content Placeholder 8"/>
          <p:cNvSpPr>
            <a:spLocks noGrp="1"/>
          </p:cNvSpPr>
          <p:nvPr/>
        </p:nvSpPr>
        <p:spPr bwMode="auto">
          <a:xfrm>
            <a:off x="6738552" y="2041593"/>
            <a:ext cx="5280454" cy="35326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7800" indent="-177800" algn="l" defTabSz="457200" rtl="0" eaLnBrk="1" fontAlgn="base" hangingPunct="1">
              <a:lnSpc>
                <a:spcPct val="100000"/>
              </a:lnSpc>
              <a:spcBef>
                <a:spcPts val="1500"/>
              </a:spcBef>
              <a:spcAft>
                <a:spcPct val="0"/>
              </a:spcAft>
              <a:buFont typeface="Wingdings" charset="2"/>
              <a:buChar char="§"/>
              <a:defRPr sz="1600" kern="1200" baseline="0">
                <a:solidFill>
                  <a:srgbClr val="005A8B"/>
                </a:solidFill>
                <a:latin typeface="Arial"/>
                <a:ea typeface="Geneva" charset="-128"/>
                <a:cs typeface="Geneva" charset="-128"/>
              </a:defRPr>
            </a:lvl1pPr>
            <a:lvl2pPr marL="0" indent="0" algn="l" defTabSz="457200" rtl="0" eaLnBrk="1" fontAlgn="base" hangingPunct="1">
              <a:lnSpc>
                <a:spcPct val="100000"/>
              </a:lnSpc>
              <a:spcBef>
                <a:spcPts val="1500"/>
              </a:spcBef>
              <a:spcAft>
                <a:spcPct val="0"/>
              </a:spcAft>
              <a:buFontTx/>
              <a:buNone/>
              <a:defRPr sz="1600" kern="1200" baseline="0">
                <a:solidFill>
                  <a:schemeClr val="tx1"/>
                </a:solidFill>
                <a:latin typeface="Arial"/>
                <a:ea typeface="Geneva" charset="-128"/>
                <a:cs typeface="+mn-cs"/>
              </a:defRPr>
            </a:lvl2pPr>
            <a:lvl3pPr marL="0" indent="0" algn="l" defTabSz="457200" rtl="0" eaLnBrk="1" fontAlgn="base" hangingPunct="1">
              <a:lnSpc>
                <a:spcPct val="100000"/>
              </a:lnSpc>
              <a:spcBef>
                <a:spcPts val="1500"/>
              </a:spcBef>
              <a:spcAft>
                <a:spcPct val="0"/>
              </a:spcAft>
              <a:buFontTx/>
              <a:buNone/>
              <a:defRPr sz="1600" kern="1200" baseline="0">
                <a:solidFill>
                  <a:srgbClr val="005A8B"/>
                </a:solidFill>
                <a:latin typeface="Arial"/>
                <a:ea typeface="Geneva" charset="-128"/>
                <a:cs typeface="+mn-cs"/>
              </a:defRPr>
            </a:lvl3pPr>
            <a:lvl4pPr marL="0" indent="0" algn="l" defTabSz="457200" rtl="0" eaLnBrk="1" fontAlgn="base" hangingPunct="1">
              <a:lnSpc>
                <a:spcPct val="100000"/>
              </a:lnSpc>
              <a:spcBef>
                <a:spcPts val="1500"/>
              </a:spcBef>
              <a:spcAft>
                <a:spcPct val="0"/>
              </a:spcAft>
              <a:buFontTx/>
              <a:buNone/>
              <a:defRPr sz="1600" kern="1200" baseline="0">
                <a:solidFill>
                  <a:srgbClr val="005A8B"/>
                </a:solidFill>
                <a:latin typeface="Arial"/>
                <a:ea typeface="Geneva" charset="-128"/>
                <a:cs typeface="+mn-cs"/>
              </a:defRPr>
            </a:lvl4pPr>
            <a:lvl5pPr marL="0" indent="0" algn="l" defTabSz="457200" rtl="0" eaLnBrk="1" fontAlgn="base" hangingPunct="1">
              <a:lnSpc>
                <a:spcPct val="100000"/>
              </a:lnSpc>
              <a:spcBef>
                <a:spcPts val="1500"/>
              </a:spcBef>
              <a:spcAft>
                <a:spcPct val="0"/>
              </a:spcAft>
              <a:buFontTx/>
              <a:buNone/>
              <a:defRPr sz="1600" kern="1200" baseline="0">
                <a:solidFill>
                  <a:srgbClr val="005A8B"/>
                </a:solidFill>
                <a:latin typeface="Arial"/>
                <a:ea typeface="Geneva"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ü"/>
            </a:pPr>
            <a:r>
              <a:rPr lang="ru-RU" sz="2000" dirty="0" smtClean="0"/>
              <a:t>Снижение эффективности денежно-кредитной политики</a:t>
            </a:r>
            <a:endParaRPr lang="ru-RU" sz="2000" dirty="0" smtClean="0"/>
          </a:p>
          <a:p>
            <a:pPr>
              <a:buFont typeface="Wingdings" panose="05000000000000000000" pitchFamily="2" charset="2"/>
              <a:buChar char="ü"/>
            </a:pPr>
            <a:r>
              <a:rPr lang="ru-RU" sz="2000" dirty="0" smtClean="0"/>
              <a:t>Волатильность и внезапные экзогенные эффекты</a:t>
            </a:r>
            <a:endParaRPr lang="ru-RU" sz="2000" dirty="0" smtClean="0"/>
          </a:p>
          <a:p>
            <a:pPr>
              <a:buFont typeface="Wingdings" panose="05000000000000000000" pitchFamily="2" charset="2"/>
              <a:buChar char="ü"/>
            </a:pPr>
            <a:r>
              <a:rPr lang="ru-RU" sz="2000" dirty="0" smtClean="0">
                <a:solidFill>
                  <a:srgbClr val="005A8B"/>
                </a:solidFill>
              </a:rPr>
              <a:t>Укрепление валюты</a:t>
            </a:r>
            <a:endParaRPr lang="en-US" sz="2000" dirty="0" smtClean="0">
              <a:solidFill>
                <a:srgbClr val="005A8B"/>
              </a:solidFill>
            </a:endParaRPr>
          </a:p>
          <a:p>
            <a:pPr>
              <a:buFont typeface="Wingdings" panose="05000000000000000000" pitchFamily="2" charset="2"/>
              <a:buChar char="ü"/>
            </a:pPr>
            <a:r>
              <a:rPr lang="ru-RU" sz="2000" dirty="0" smtClean="0">
                <a:solidFill>
                  <a:srgbClr val="005A8B"/>
                </a:solidFill>
              </a:rPr>
              <a:t>Бремя ответственности</a:t>
            </a:r>
            <a:endParaRPr lang="en-US" sz="2000" dirty="0" smtClean="0">
              <a:solidFill>
                <a:srgbClr val="005A8B"/>
              </a:solidFill>
            </a:endParaRPr>
          </a:p>
        </p:txBody>
      </p:sp>
    </p:spTree>
    <p:extLst>
      <p:ext uri="{BB962C8B-B14F-4D97-AF65-F5344CB8AC3E}">
        <p14:creationId xmlns:p14="http://schemas.microsoft.com/office/powerpoint/2010/main" val="1603040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Интернационализация валют – факторы</a:t>
            </a:r>
            <a:endParaRPr lang="ru-RU" dirty="0"/>
          </a:p>
        </p:txBody>
      </p:sp>
      <p:sp>
        <p:nvSpPr>
          <p:cNvPr id="3" name="Объект 2"/>
          <p:cNvSpPr>
            <a:spLocks noGrp="1"/>
          </p:cNvSpPr>
          <p:nvPr>
            <p:ph idx="1"/>
          </p:nvPr>
        </p:nvSpPr>
        <p:spPr/>
        <p:txBody>
          <a:bodyPr/>
          <a:lstStyle/>
          <a:p>
            <a:r>
              <a:rPr lang="ru-RU" dirty="0" smtClean="0"/>
              <a:t>«Потребительские свойства»</a:t>
            </a:r>
          </a:p>
          <a:p>
            <a:pPr marL="0" indent="0">
              <a:buNone/>
            </a:pPr>
            <a:r>
              <a:rPr lang="ru-RU" dirty="0" smtClean="0"/>
              <a:t>- размер</a:t>
            </a:r>
          </a:p>
          <a:p>
            <a:pPr>
              <a:buFontTx/>
              <a:buChar char="-"/>
            </a:pPr>
            <a:r>
              <a:rPr lang="ru-RU" dirty="0" smtClean="0"/>
              <a:t>доверие</a:t>
            </a:r>
          </a:p>
          <a:p>
            <a:pPr>
              <a:buFontTx/>
              <a:buChar char="-"/>
            </a:pPr>
            <a:r>
              <a:rPr lang="ru-RU" dirty="0" smtClean="0"/>
              <a:t>финансовые рынки</a:t>
            </a:r>
          </a:p>
          <a:p>
            <a:r>
              <a:rPr lang="ru-RU" dirty="0" smtClean="0"/>
              <a:t>Конкуренция с другими денежными единицами</a:t>
            </a:r>
          </a:p>
          <a:p>
            <a:r>
              <a:rPr lang="ru-RU" dirty="0" smtClean="0"/>
              <a:t>Инерция</a:t>
            </a:r>
          </a:p>
          <a:p>
            <a:endParaRPr lang="ru-RU" dirty="0"/>
          </a:p>
        </p:txBody>
      </p:sp>
    </p:spTree>
    <p:extLst>
      <p:ext uri="{BB962C8B-B14F-4D97-AF65-F5344CB8AC3E}">
        <p14:creationId xmlns:p14="http://schemas.microsoft.com/office/powerpoint/2010/main" val="123753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76539" y="607336"/>
            <a:ext cx="7562987" cy="791929"/>
          </a:xfrm>
        </p:spPr>
        <p:txBody>
          <a:bodyPr/>
          <a:lstStyle/>
          <a:p>
            <a:r>
              <a:rPr lang="ru-RU" dirty="0" smtClean="0">
                <a:solidFill>
                  <a:srgbClr val="005A8B"/>
                </a:solidFill>
              </a:rPr>
              <a:t>Валютная структура переводов физических лиц между Россией и странами-участницами ЕАЭС, %</a:t>
            </a:r>
            <a:endParaRPr lang="en-US" dirty="0">
              <a:solidFill>
                <a:srgbClr val="005A8B"/>
              </a:solidFill>
            </a:endParaRPr>
          </a:p>
        </p:txBody>
      </p:sp>
      <p:pic>
        <p:nvPicPr>
          <p:cNvPr id="22" name="Рисунок 21"/>
          <p:cNvPicPr>
            <a:picLocks noChangeAspect="1"/>
          </p:cNvPicPr>
          <p:nvPr/>
        </p:nvPicPr>
        <p:blipFill>
          <a:blip r:embed="rId3"/>
          <a:stretch>
            <a:fillRect/>
          </a:stretch>
        </p:blipFill>
        <p:spPr>
          <a:xfrm>
            <a:off x="1524001" y="1765706"/>
            <a:ext cx="6081204" cy="5150858"/>
          </a:xfrm>
          <a:prstGeom prst="rect">
            <a:avLst/>
          </a:prstGeom>
        </p:spPr>
      </p:pic>
      <p:pic>
        <p:nvPicPr>
          <p:cNvPr id="23" name="Рисунок 22"/>
          <p:cNvPicPr>
            <a:picLocks noChangeAspect="1"/>
          </p:cNvPicPr>
          <p:nvPr/>
        </p:nvPicPr>
        <p:blipFill>
          <a:blip r:embed="rId4"/>
          <a:stretch>
            <a:fillRect/>
          </a:stretch>
        </p:blipFill>
        <p:spPr>
          <a:xfrm>
            <a:off x="6245552" y="1981200"/>
            <a:ext cx="4422448" cy="4157832"/>
          </a:xfrm>
          <a:prstGeom prst="rect">
            <a:avLst/>
          </a:prstGeom>
        </p:spPr>
      </p:pic>
      <p:sp>
        <p:nvSpPr>
          <p:cNvPr id="25" name="Rectangle 30"/>
          <p:cNvSpPr>
            <a:spLocks noChangeArrowheads="1"/>
          </p:cNvSpPr>
          <p:nvPr/>
        </p:nvSpPr>
        <p:spPr bwMode="auto">
          <a:xfrm>
            <a:off x="5991226" y="6179065"/>
            <a:ext cx="3936013" cy="276999"/>
          </a:xfrm>
          <a:prstGeom prst="rect">
            <a:avLst/>
          </a:prstGeom>
          <a:noFill/>
          <a:ln w="9525">
            <a:noFill/>
            <a:miter lim="800000"/>
            <a:headEnd/>
            <a:tailEnd/>
          </a:ln>
        </p:spPr>
        <p:txBody>
          <a:bodyPr wrap="square">
            <a:prstTxWarp prst="textNoShape">
              <a:avLst/>
            </a:prstTxWarp>
            <a:spAutoFit/>
          </a:bodyPr>
          <a:lstStyle/>
          <a:p>
            <a:pPr algn="ctr"/>
            <a:r>
              <a:rPr lang="ru-RU" sz="1200" dirty="0"/>
              <a:t>Источник: Банк России</a:t>
            </a:r>
            <a:endParaRPr lang="en-US" sz="1200" b="1" dirty="0">
              <a:solidFill>
                <a:srgbClr val="000000"/>
              </a:solidFill>
              <a:ea typeface="Arial" charset="0"/>
              <a:cs typeface="Arial" charset="0"/>
            </a:endParaRPr>
          </a:p>
        </p:txBody>
      </p:sp>
      <p:sp>
        <p:nvSpPr>
          <p:cNvPr id="26" name="Rectangle 30"/>
          <p:cNvSpPr>
            <a:spLocks noChangeArrowheads="1"/>
          </p:cNvSpPr>
          <p:nvPr/>
        </p:nvSpPr>
        <p:spPr bwMode="auto">
          <a:xfrm>
            <a:off x="6573400" y="1582569"/>
            <a:ext cx="3936013" cy="276999"/>
          </a:xfrm>
          <a:prstGeom prst="rect">
            <a:avLst/>
          </a:prstGeom>
          <a:noFill/>
          <a:ln w="9525">
            <a:noFill/>
            <a:miter lim="800000"/>
            <a:headEnd/>
            <a:tailEnd/>
          </a:ln>
        </p:spPr>
        <p:txBody>
          <a:bodyPr wrap="square">
            <a:prstTxWarp prst="textNoShape">
              <a:avLst/>
            </a:prstTxWarp>
            <a:spAutoFit/>
          </a:bodyPr>
          <a:lstStyle/>
          <a:p>
            <a:pPr algn="ctr"/>
            <a:r>
              <a:rPr lang="ru-RU" sz="1200" dirty="0"/>
              <a:t>Перечисления</a:t>
            </a:r>
            <a:endParaRPr lang="en-US" sz="1200" b="1" dirty="0">
              <a:solidFill>
                <a:srgbClr val="000000"/>
              </a:solidFill>
              <a:ea typeface="Arial" charset="0"/>
              <a:cs typeface="Arial" charset="0"/>
            </a:endParaRPr>
          </a:p>
        </p:txBody>
      </p:sp>
      <p:sp>
        <p:nvSpPr>
          <p:cNvPr id="27" name="Rectangle 30"/>
          <p:cNvSpPr>
            <a:spLocks noChangeArrowheads="1"/>
          </p:cNvSpPr>
          <p:nvPr/>
        </p:nvSpPr>
        <p:spPr bwMode="auto">
          <a:xfrm>
            <a:off x="2106176" y="1557827"/>
            <a:ext cx="3936013" cy="276999"/>
          </a:xfrm>
          <a:prstGeom prst="rect">
            <a:avLst/>
          </a:prstGeom>
          <a:noFill/>
          <a:ln w="9525">
            <a:noFill/>
            <a:miter lim="800000"/>
            <a:headEnd/>
            <a:tailEnd/>
          </a:ln>
        </p:spPr>
        <p:txBody>
          <a:bodyPr wrap="square">
            <a:prstTxWarp prst="textNoShape">
              <a:avLst/>
            </a:prstTxWarp>
            <a:spAutoFit/>
          </a:bodyPr>
          <a:lstStyle/>
          <a:p>
            <a:pPr algn="ctr"/>
            <a:r>
              <a:rPr lang="ru-RU" sz="1200" dirty="0"/>
              <a:t>Поступления</a:t>
            </a:r>
            <a:endParaRPr lang="en-US" sz="1200" b="1" dirty="0">
              <a:solidFill>
                <a:srgbClr val="000000"/>
              </a:solidFill>
              <a:ea typeface="Arial" charset="0"/>
              <a:cs typeface="Arial" charset="0"/>
            </a:endParaRPr>
          </a:p>
        </p:txBody>
      </p:sp>
    </p:spTree>
    <p:extLst>
      <p:ext uri="{BB962C8B-B14F-4D97-AF65-F5344CB8AC3E}">
        <p14:creationId xmlns:p14="http://schemas.microsoft.com/office/powerpoint/2010/main" val="1737366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ontent Placeholder 7"/>
          <p:cNvGraphicFramePr>
            <a:graphicFrameLocks/>
          </p:cNvGraphicFramePr>
          <p:nvPr>
            <p:extLst>
              <p:ext uri="{D42A27DB-BD31-4B8C-83A1-F6EECF244321}">
                <p14:modId xmlns:p14="http://schemas.microsoft.com/office/powerpoint/2010/main" val="1703117043"/>
              </p:ext>
            </p:extLst>
          </p:nvPr>
        </p:nvGraphicFramePr>
        <p:xfrm>
          <a:off x="1669076" y="2143499"/>
          <a:ext cx="7416060" cy="3758567"/>
        </p:xfrm>
        <a:graphic>
          <a:graphicData uri="http://schemas.openxmlformats.org/drawingml/2006/table">
            <a:tbl>
              <a:tblPr>
                <a:tableStyleId>{BC89EF96-8CEA-46FF-86C4-4CE0E7609802}</a:tableStyleId>
              </a:tblPr>
              <a:tblGrid>
                <a:gridCol w="1897908"/>
                <a:gridCol w="1068908"/>
                <a:gridCol w="1483408"/>
                <a:gridCol w="1483408"/>
                <a:gridCol w="1482428"/>
              </a:tblGrid>
              <a:tr h="393575">
                <a:tc>
                  <a:txBody>
                    <a:bodyPr/>
                    <a:lstStyle/>
                    <a:p>
                      <a:pPr algn="just">
                        <a:lnSpc>
                          <a:spcPct val="115000"/>
                        </a:lnSpc>
                        <a:spcAft>
                          <a:spcPts val="0"/>
                        </a:spcAft>
                      </a:pP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0624">
                <a:tc>
                  <a:txBody>
                    <a:bodyPr/>
                    <a:lstStyle/>
                    <a:p>
                      <a:pPr algn="just">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армянских драмах</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r>
              <a:tr h="420624">
                <a:tc>
                  <a:txBody>
                    <a:bodyPr/>
                    <a:lstStyle/>
                    <a:p>
                      <a:pPr algn="just">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белорусских рублях</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r>
              <a:tr h="420624">
                <a:tc>
                  <a:txBody>
                    <a:bodyPr/>
                    <a:lstStyle/>
                    <a:p>
                      <a:pPr algn="just">
                        <a:lnSpc>
                          <a:spcPct val="115000"/>
                        </a:lnSpc>
                        <a:spcAft>
                          <a:spcPts val="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тенге</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r>
              <a:tr h="420624">
                <a:tc>
                  <a:txBody>
                    <a:bodyPr/>
                    <a:lstStyle/>
                    <a:p>
                      <a:pPr algn="just">
                        <a:lnSpc>
                          <a:spcPct val="115000"/>
                        </a:lnSpc>
                        <a:spcAft>
                          <a:spcPts val="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сомах</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r>
              <a:tr h="420624">
                <a:tc>
                  <a:txBody>
                    <a:bodyPr/>
                    <a:lstStyle/>
                    <a:p>
                      <a:pPr algn="just">
                        <a:lnSpc>
                          <a:spcPct val="115000"/>
                        </a:lnSpc>
                        <a:spcAft>
                          <a:spcPts val="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российских рублях</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74,1</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r>
              <a:tr h="420624">
                <a:tc>
                  <a:txBody>
                    <a:bodyPr/>
                    <a:lstStyle/>
                    <a:p>
                      <a:pPr algn="just">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долларах США</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r>
              <a:tr h="420624">
                <a:tc>
                  <a:txBody>
                    <a:bodyPr/>
                    <a:lstStyle/>
                    <a:p>
                      <a:pPr algn="just">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евро</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r>
              <a:tr h="420624">
                <a:tc>
                  <a:txBody>
                    <a:bodyPr/>
                    <a:lstStyle/>
                    <a:p>
                      <a:pPr algn="just">
                        <a:lnSpc>
                          <a:spcPct val="115000"/>
                        </a:lnSpc>
                        <a:spcAft>
                          <a:spcPts val="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других валютах</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15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r>
            </a:tbl>
          </a:graphicData>
        </a:graphic>
      </p:graphicFrame>
      <p:sp>
        <p:nvSpPr>
          <p:cNvPr id="10" name="Title 9"/>
          <p:cNvSpPr>
            <a:spLocks noGrp="1"/>
          </p:cNvSpPr>
          <p:nvPr>
            <p:ph type="title"/>
          </p:nvPr>
        </p:nvSpPr>
        <p:spPr>
          <a:xfrm>
            <a:off x="1433372" y="640287"/>
            <a:ext cx="7651764" cy="791929"/>
          </a:xfrm>
          <a:prstGeom prst="rect">
            <a:avLst/>
          </a:prstGeom>
        </p:spPr>
        <p:txBody>
          <a:bodyPr/>
          <a:lstStyle/>
          <a:p>
            <a:pPr algn="ctr"/>
            <a:r>
              <a:rPr lang="ru-RU" sz="2400" dirty="0"/>
              <a:t>Валютная структура платежей за экспорт и импорт товаров и услуг между </a:t>
            </a:r>
            <a:r>
              <a:rPr lang="ru-RU" sz="2400" dirty="0"/>
              <a:t>государствами-членами ЕАЭС</a:t>
            </a:r>
            <a:endParaRPr lang="en-US" sz="2400" b="1" dirty="0">
              <a:solidFill>
                <a:srgbClr val="000000"/>
              </a:solidFill>
              <a:ea typeface="Arial" charset="0"/>
              <a:cs typeface="Arial" charset="0"/>
            </a:endParaRPr>
          </a:p>
        </p:txBody>
      </p:sp>
      <p:sp>
        <p:nvSpPr>
          <p:cNvPr id="12" name="Rectangle 30"/>
          <p:cNvSpPr>
            <a:spLocks noChangeArrowheads="1"/>
          </p:cNvSpPr>
          <p:nvPr/>
        </p:nvSpPr>
        <p:spPr bwMode="auto">
          <a:xfrm>
            <a:off x="5915242" y="5902066"/>
            <a:ext cx="3936013" cy="276999"/>
          </a:xfrm>
          <a:prstGeom prst="rect">
            <a:avLst/>
          </a:prstGeom>
          <a:noFill/>
          <a:ln w="9525">
            <a:noFill/>
            <a:miter lim="800000"/>
            <a:headEnd/>
            <a:tailEnd/>
          </a:ln>
        </p:spPr>
        <p:txBody>
          <a:bodyPr wrap="square">
            <a:prstTxWarp prst="textNoShape">
              <a:avLst/>
            </a:prstTxWarp>
            <a:spAutoFit/>
          </a:bodyPr>
          <a:lstStyle/>
          <a:p>
            <a:pPr algn="ctr"/>
            <a:r>
              <a:rPr lang="ru-RU" sz="1200" dirty="0"/>
              <a:t>Источник: Евразийская комиссия</a:t>
            </a:r>
            <a:endParaRPr lang="en-US" sz="1200" b="1" dirty="0">
              <a:solidFill>
                <a:srgbClr val="000000"/>
              </a:solidFill>
              <a:ea typeface="Arial" charset="0"/>
              <a:cs typeface="Arial" charset="0"/>
            </a:endParaRPr>
          </a:p>
        </p:txBody>
      </p:sp>
      <p:sp>
        <p:nvSpPr>
          <p:cNvPr id="13" name="Rectangle 30"/>
          <p:cNvSpPr>
            <a:spLocks noChangeArrowheads="1"/>
          </p:cNvSpPr>
          <p:nvPr/>
        </p:nvSpPr>
        <p:spPr bwMode="auto">
          <a:xfrm>
            <a:off x="8013578" y="1791500"/>
            <a:ext cx="1954567" cy="276999"/>
          </a:xfrm>
          <a:prstGeom prst="rect">
            <a:avLst/>
          </a:prstGeom>
          <a:noFill/>
          <a:ln w="9525">
            <a:noFill/>
            <a:miter lim="800000"/>
            <a:headEnd/>
            <a:tailEnd/>
          </a:ln>
        </p:spPr>
        <p:txBody>
          <a:bodyPr wrap="square">
            <a:prstTxWarp prst="textNoShape">
              <a:avLst/>
            </a:prstTxWarp>
            <a:spAutoFit/>
          </a:bodyPr>
          <a:lstStyle/>
          <a:p>
            <a:pPr algn="ctr"/>
            <a:r>
              <a:rPr lang="ru-RU" sz="1200" dirty="0">
                <a:cs typeface="Arial" charset="0"/>
              </a:rPr>
              <a:t>За период, процентов </a:t>
            </a:r>
            <a:endParaRPr lang="en-US" sz="1200" b="1" dirty="0">
              <a:solidFill>
                <a:srgbClr val="000000"/>
              </a:solidFill>
              <a:ea typeface="Arial" charset="0"/>
              <a:cs typeface="Arial" charset="0"/>
            </a:endParaRPr>
          </a:p>
        </p:txBody>
      </p:sp>
    </p:spTree>
    <p:extLst>
      <p:ext uri="{BB962C8B-B14F-4D97-AF65-F5344CB8AC3E}">
        <p14:creationId xmlns:p14="http://schemas.microsoft.com/office/powerpoint/2010/main" val="427008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70051" y="607335"/>
            <a:ext cx="10274813" cy="1196751"/>
          </a:xfrm>
          <a:prstGeom prst="rect">
            <a:avLst/>
          </a:prstGeom>
        </p:spPr>
        <p:txBody>
          <a:bodyPr>
            <a:noAutofit/>
          </a:bodyPr>
          <a:lstStyle/>
          <a:p>
            <a:r>
              <a:rPr lang="ru-RU" sz="2800" dirty="0" smtClean="0">
                <a:solidFill>
                  <a:srgbClr val="005A8B"/>
                </a:solidFill>
              </a:rPr>
              <a:t>Исследование «</a:t>
            </a:r>
            <a:r>
              <a:rPr lang="ru-RU" sz="2800" b="1" dirty="0"/>
              <a:t>Выявление барьеров, препятствующих усилению роли национальных валют во взаиморасчетах между государствами-членами </a:t>
            </a:r>
            <a:r>
              <a:rPr lang="ru-RU" sz="2800" b="1" dirty="0" smtClean="0"/>
              <a:t>ЕАЭС</a:t>
            </a:r>
            <a:r>
              <a:rPr lang="ru-RU" sz="2800" dirty="0" smtClean="0">
                <a:solidFill>
                  <a:srgbClr val="005A8B"/>
                </a:solidFill>
              </a:rPr>
              <a:t>»</a:t>
            </a:r>
            <a:endParaRPr lang="en-US" sz="2800" dirty="0">
              <a:solidFill>
                <a:srgbClr val="005A8B"/>
              </a:solidFill>
            </a:endParaRPr>
          </a:p>
        </p:txBody>
      </p:sp>
      <p:sp>
        <p:nvSpPr>
          <p:cNvPr id="18" name="Content Placeholder 17"/>
          <p:cNvSpPr>
            <a:spLocks noGrp="1"/>
          </p:cNvSpPr>
          <p:nvPr>
            <p:ph sz="half" idx="4294967295"/>
          </p:nvPr>
        </p:nvSpPr>
        <p:spPr>
          <a:xfrm>
            <a:off x="7302500" y="1701801"/>
            <a:ext cx="3111500" cy="4283075"/>
          </a:xfrm>
        </p:spPr>
        <p:txBody>
          <a:bodyPr>
            <a:normAutofit/>
          </a:bodyPr>
          <a:lstStyle/>
          <a:p>
            <a:r>
              <a:rPr lang="ru-RU" sz="1600" dirty="0">
                <a:solidFill>
                  <a:srgbClr val="005A8B"/>
                </a:solidFill>
              </a:rPr>
              <a:t>42 респондента из стран-участниц ЕАЭС и Таджикистана, представители международных организаций и транснациональных корпораций</a:t>
            </a:r>
            <a:endParaRPr lang="en-US" sz="1600" dirty="0">
              <a:solidFill>
                <a:srgbClr val="005A8B"/>
              </a:solidFill>
            </a:endParaRPr>
          </a:p>
          <a:p>
            <a:r>
              <a:rPr lang="ru-RU" sz="1600" dirty="0"/>
              <a:t>в числе респондентов - предприниматели, менеджеры, чиновники</a:t>
            </a:r>
            <a:r>
              <a:rPr lang="ru-RU" sz="1600" dirty="0"/>
              <a:t>, регуляторы, ведущие ученые и </a:t>
            </a:r>
            <a:r>
              <a:rPr lang="ru-RU" sz="1600" dirty="0"/>
              <a:t>эксперты</a:t>
            </a:r>
          </a:p>
          <a:p>
            <a:r>
              <a:rPr lang="ru-RU" sz="1600" dirty="0"/>
              <a:t>специально разработанные анкеты для каждого вида респондентов; общие и специфические вопросы</a:t>
            </a:r>
          </a:p>
        </p:txBody>
      </p:sp>
      <p:graphicFrame>
        <p:nvGraphicFramePr>
          <p:cNvPr id="5" name="Диаграмма 4"/>
          <p:cNvGraphicFramePr>
            <a:graphicFrameLocks/>
          </p:cNvGraphicFramePr>
          <p:nvPr>
            <p:extLst>
              <p:ext uri="{D42A27DB-BD31-4B8C-83A1-F6EECF244321}">
                <p14:modId xmlns:p14="http://schemas.microsoft.com/office/powerpoint/2010/main" val="1481070882"/>
              </p:ext>
            </p:extLst>
          </p:nvPr>
        </p:nvGraphicFramePr>
        <p:xfrm>
          <a:off x="1847528" y="1399265"/>
          <a:ext cx="4536796" cy="47253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2021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Факторы усиления роли национальных валют стран ЕАЭС во взаимных расчетах</a:t>
            </a:r>
            <a:endParaRPr lang="ru-RU" dirty="0"/>
          </a:p>
        </p:txBody>
      </p:sp>
      <p:graphicFrame>
        <p:nvGraphicFramePr>
          <p:cNvPr id="4" name="Таблица 3"/>
          <p:cNvGraphicFramePr>
            <a:graphicFrameLocks noGrp="1"/>
          </p:cNvGraphicFramePr>
          <p:nvPr/>
        </p:nvGraphicFramePr>
        <p:xfrm>
          <a:off x="1925639" y="1912776"/>
          <a:ext cx="8014573" cy="2883159"/>
        </p:xfrm>
        <a:graphic>
          <a:graphicData uri="http://schemas.openxmlformats.org/drawingml/2006/table">
            <a:tbl>
              <a:tblPr>
                <a:tableStyleId>{3C2FFA5D-87B4-456A-9821-1D502468CF0F}</a:tableStyleId>
              </a:tblPr>
              <a:tblGrid>
                <a:gridCol w="7174499"/>
                <a:gridCol w="840074"/>
              </a:tblGrid>
              <a:tr h="320351">
                <a:tc>
                  <a:txBody>
                    <a:bodyPr/>
                    <a:lstStyle/>
                    <a:p>
                      <a:pPr>
                        <a:lnSpc>
                          <a:spcPct val="115000"/>
                        </a:lnSpc>
                        <a:spcAft>
                          <a:spcPts val="0"/>
                        </a:spcAft>
                      </a:pPr>
                      <a:r>
                        <a:rPr lang="ru-RU" sz="1600" b="1" i="1" dirty="0"/>
                        <a:t>Предложенные варианты ответов</a:t>
                      </a:r>
                      <a:endParaRPr lang="ru-RU" sz="1600" b="1" i="1" dirty="0">
                        <a:latin typeface="Calibri"/>
                        <a:ea typeface="Calibri"/>
                        <a:cs typeface="Times New Roman"/>
                      </a:endParaRPr>
                    </a:p>
                  </a:txBody>
                  <a:tcPr marL="68580" marR="68580" marT="0" marB="0"/>
                </a:tc>
                <a:tc>
                  <a:txBody>
                    <a:bodyPr/>
                    <a:lstStyle/>
                    <a:p>
                      <a:pPr>
                        <a:lnSpc>
                          <a:spcPct val="115000"/>
                        </a:lnSpc>
                        <a:spcAft>
                          <a:spcPts val="0"/>
                        </a:spcAft>
                      </a:pPr>
                      <a:r>
                        <a:rPr lang="ru-RU" sz="1600" b="1" i="1" dirty="0"/>
                        <a:t>Доля</a:t>
                      </a:r>
                      <a:endParaRPr lang="ru-RU" sz="1600" b="1" i="1" dirty="0">
                        <a:latin typeface="Calibri"/>
                        <a:ea typeface="Calibri"/>
                        <a:cs typeface="Times New Roman"/>
                      </a:endParaRPr>
                    </a:p>
                  </a:txBody>
                  <a:tcPr marL="68580" marR="68580" marT="0" marB="0"/>
                </a:tc>
              </a:tr>
              <a:tr h="320351">
                <a:tc>
                  <a:txBody>
                    <a:bodyPr/>
                    <a:lstStyle/>
                    <a:p>
                      <a:pPr algn="just">
                        <a:lnSpc>
                          <a:spcPct val="115000"/>
                        </a:lnSpc>
                        <a:spcAft>
                          <a:spcPts val="0"/>
                        </a:spcAft>
                      </a:pPr>
                      <a:r>
                        <a:rPr lang="ru-RU" sz="1600" dirty="0"/>
                        <a:t>развитие общего рынка капиталов</a:t>
                      </a:r>
                      <a:endParaRPr lang="ru-RU" sz="1600" dirty="0">
                        <a:latin typeface="Calibri"/>
                        <a:ea typeface="Calibri"/>
                        <a:cs typeface="Times New Roman"/>
                      </a:endParaRPr>
                    </a:p>
                  </a:txBody>
                  <a:tcPr marL="68580" marR="68580" marT="0" marB="0"/>
                </a:tc>
                <a:tc>
                  <a:txBody>
                    <a:bodyPr/>
                    <a:lstStyle/>
                    <a:p>
                      <a:pPr algn="r">
                        <a:lnSpc>
                          <a:spcPct val="115000"/>
                        </a:lnSpc>
                        <a:spcAft>
                          <a:spcPts val="0"/>
                        </a:spcAft>
                      </a:pPr>
                      <a:r>
                        <a:rPr lang="ru-RU" sz="1600" dirty="0"/>
                        <a:t>91,7%</a:t>
                      </a:r>
                      <a:endParaRPr lang="ru-RU" sz="1600" dirty="0">
                        <a:latin typeface="Calibri"/>
                        <a:ea typeface="Calibri"/>
                        <a:cs typeface="Times New Roman"/>
                      </a:endParaRPr>
                    </a:p>
                  </a:txBody>
                  <a:tcPr marL="68580" marR="68580" marT="0" marB="0"/>
                </a:tc>
              </a:tr>
              <a:tr h="320351">
                <a:tc>
                  <a:txBody>
                    <a:bodyPr/>
                    <a:lstStyle/>
                    <a:p>
                      <a:pPr algn="just">
                        <a:lnSpc>
                          <a:spcPct val="115000"/>
                        </a:lnSpc>
                        <a:spcAft>
                          <a:spcPts val="0"/>
                        </a:spcAft>
                      </a:pPr>
                      <a:r>
                        <a:rPr lang="ru-RU" sz="1600" dirty="0"/>
                        <a:t>доступность рублевого кредитования и кредитования в </a:t>
                      </a:r>
                      <a:r>
                        <a:rPr lang="ru-RU" sz="1600" dirty="0" err="1"/>
                        <a:t>нацвалютах</a:t>
                      </a:r>
                      <a:endParaRPr lang="ru-RU" sz="1600" dirty="0">
                        <a:latin typeface="Calibri"/>
                        <a:ea typeface="Calibri"/>
                        <a:cs typeface="Times New Roman"/>
                      </a:endParaRPr>
                    </a:p>
                  </a:txBody>
                  <a:tcPr marL="68580" marR="68580" marT="0" marB="0"/>
                </a:tc>
                <a:tc>
                  <a:txBody>
                    <a:bodyPr/>
                    <a:lstStyle/>
                    <a:p>
                      <a:pPr algn="r">
                        <a:lnSpc>
                          <a:spcPct val="115000"/>
                        </a:lnSpc>
                        <a:spcAft>
                          <a:spcPts val="0"/>
                        </a:spcAft>
                      </a:pPr>
                      <a:r>
                        <a:rPr lang="ru-RU" sz="1600"/>
                        <a:t>73,1%</a:t>
                      </a:r>
                      <a:endParaRPr lang="ru-RU" sz="1600">
                        <a:latin typeface="Calibri"/>
                        <a:ea typeface="Calibri"/>
                        <a:cs typeface="Times New Roman"/>
                      </a:endParaRPr>
                    </a:p>
                  </a:txBody>
                  <a:tcPr marL="68580" marR="68580" marT="0" marB="0"/>
                </a:tc>
              </a:tr>
              <a:tr h="320351">
                <a:tc>
                  <a:txBody>
                    <a:bodyPr/>
                    <a:lstStyle/>
                    <a:p>
                      <a:pPr algn="just">
                        <a:lnSpc>
                          <a:spcPct val="115000"/>
                        </a:lnSpc>
                        <a:spcAft>
                          <a:spcPts val="0"/>
                        </a:spcAft>
                      </a:pPr>
                      <a:r>
                        <a:rPr lang="ru-RU" sz="1600" dirty="0"/>
                        <a:t>общие проекты в промышленности, АПК, инфраструктуре</a:t>
                      </a:r>
                      <a:endParaRPr lang="ru-RU" sz="1600" dirty="0">
                        <a:latin typeface="Calibri"/>
                        <a:ea typeface="Calibri"/>
                        <a:cs typeface="Times New Roman"/>
                      </a:endParaRPr>
                    </a:p>
                  </a:txBody>
                  <a:tcPr marL="68580" marR="68580" marT="0" marB="0"/>
                </a:tc>
                <a:tc>
                  <a:txBody>
                    <a:bodyPr/>
                    <a:lstStyle/>
                    <a:p>
                      <a:pPr algn="r">
                        <a:lnSpc>
                          <a:spcPct val="115000"/>
                        </a:lnSpc>
                        <a:spcAft>
                          <a:spcPts val="0"/>
                        </a:spcAft>
                      </a:pPr>
                      <a:r>
                        <a:rPr lang="ru-RU" sz="1600"/>
                        <a:t>52%</a:t>
                      </a:r>
                      <a:endParaRPr lang="ru-RU" sz="1600">
                        <a:latin typeface="Calibri"/>
                        <a:ea typeface="Calibri"/>
                        <a:cs typeface="Times New Roman"/>
                      </a:endParaRPr>
                    </a:p>
                  </a:txBody>
                  <a:tcPr marL="68580" marR="68580" marT="0" marB="0"/>
                </a:tc>
              </a:tr>
              <a:tr h="320351">
                <a:tc>
                  <a:txBody>
                    <a:bodyPr/>
                    <a:lstStyle/>
                    <a:p>
                      <a:pPr algn="just">
                        <a:lnSpc>
                          <a:spcPct val="115000"/>
                        </a:lnSpc>
                        <a:spcAft>
                          <a:spcPts val="0"/>
                        </a:spcAft>
                      </a:pPr>
                      <a:r>
                        <a:rPr lang="ru-RU" sz="1600" dirty="0"/>
                        <a:t>принятие стратегии (дорожной карты) дальнейшей интеграции ЕАЭС</a:t>
                      </a:r>
                      <a:endParaRPr lang="ru-RU" sz="1600" dirty="0">
                        <a:latin typeface="Calibri"/>
                        <a:ea typeface="Calibri"/>
                        <a:cs typeface="Times New Roman"/>
                      </a:endParaRPr>
                    </a:p>
                  </a:txBody>
                  <a:tcPr marL="68580" marR="68580" marT="0" marB="0"/>
                </a:tc>
                <a:tc>
                  <a:txBody>
                    <a:bodyPr/>
                    <a:lstStyle/>
                    <a:p>
                      <a:pPr algn="r">
                        <a:lnSpc>
                          <a:spcPct val="115000"/>
                        </a:lnSpc>
                        <a:spcAft>
                          <a:spcPts val="0"/>
                        </a:spcAft>
                      </a:pPr>
                      <a:r>
                        <a:rPr lang="ru-RU" sz="1600"/>
                        <a:t>50,5%</a:t>
                      </a:r>
                      <a:endParaRPr lang="ru-RU" sz="1600">
                        <a:latin typeface="Calibri"/>
                        <a:ea typeface="Calibri"/>
                        <a:cs typeface="Times New Roman"/>
                      </a:endParaRPr>
                    </a:p>
                  </a:txBody>
                  <a:tcPr marL="68580" marR="68580" marT="0" marB="0"/>
                </a:tc>
              </a:tr>
              <a:tr h="320351">
                <a:tc>
                  <a:txBody>
                    <a:bodyPr/>
                    <a:lstStyle/>
                    <a:p>
                      <a:pPr algn="just">
                        <a:lnSpc>
                          <a:spcPct val="115000"/>
                        </a:lnSpc>
                        <a:spcAft>
                          <a:spcPts val="0"/>
                        </a:spcAft>
                      </a:pPr>
                      <a:r>
                        <a:rPr lang="ru-RU" sz="1600" dirty="0"/>
                        <a:t>активизация приграничного сотрудничества</a:t>
                      </a:r>
                      <a:endParaRPr lang="ru-RU" sz="1600" dirty="0">
                        <a:latin typeface="Calibri"/>
                        <a:ea typeface="Calibri"/>
                        <a:cs typeface="Times New Roman"/>
                      </a:endParaRPr>
                    </a:p>
                  </a:txBody>
                  <a:tcPr marL="68580" marR="68580" marT="0" marB="0"/>
                </a:tc>
                <a:tc>
                  <a:txBody>
                    <a:bodyPr/>
                    <a:lstStyle/>
                    <a:p>
                      <a:pPr algn="r">
                        <a:lnSpc>
                          <a:spcPct val="115000"/>
                        </a:lnSpc>
                        <a:spcAft>
                          <a:spcPts val="0"/>
                        </a:spcAft>
                      </a:pPr>
                      <a:r>
                        <a:rPr lang="ru-RU" sz="1600" dirty="0"/>
                        <a:t>45%</a:t>
                      </a:r>
                      <a:endParaRPr lang="ru-RU" sz="1600" dirty="0">
                        <a:latin typeface="Calibri"/>
                        <a:ea typeface="Calibri"/>
                        <a:cs typeface="Times New Roman"/>
                      </a:endParaRPr>
                    </a:p>
                  </a:txBody>
                  <a:tcPr marL="68580" marR="68580" marT="0" marB="0"/>
                </a:tc>
              </a:tr>
              <a:tr h="320351">
                <a:tc>
                  <a:txBody>
                    <a:bodyPr/>
                    <a:lstStyle/>
                    <a:p>
                      <a:pPr algn="just">
                        <a:lnSpc>
                          <a:spcPct val="115000"/>
                        </a:lnSpc>
                        <a:spcAft>
                          <a:spcPts val="0"/>
                        </a:spcAft>
                      </a:pPr>
                      <a:r>
                        <a:rPr lang="ru-RU" sz="1600" dirty="0"/>
                        <a:t>снятие остающихся ограничений во взаимной торговле</a:t>
                      </a:r>
                      <a:endParaRPr lang="ru-RU" sz="1600" dirty="0">
                        <a:latin typeface="Calibri"/>
                        <a:ea typeface="Calibri"/>
                        <a:cs typeface="Times New Roman"/>
                      </a:endParaRPr>
                    </a:p>
                  </a:txBody>
                  <a:tcPr marL="68580" marR="68580" marT="0" marB="0"/>
                </a:tc>
                <a:tc>
                  <a:txBody>
                    <a:bodyPr/>
                    <a:lstStyle/>
                    <a:p>
                      <a:pPr algn="r">
                        <a:lnSpc>
                          <a:spcPct val="115000"/>
                        </a:lnSpc>
                        <a:spcAft>
                          <a:spcPts val="0"/>
                        </a:spcAft>
                      </a:pPr>
                      <a:r>
                        <a:rPr lang="ru-RU" sz="1600" dirty="0"/>
                        <a:t>29%</a:t>
                      </a:r>
                      <a:endParaRPr lang="ru-RU" sz="1600" dirty="0">
                        <a:latin typeface="Calibri"/>
                        <a:ea typeface="Calibri"/>
                        <a:cs typeface="Times New Roman"/>
                      </a:endParaRPr>
                    </a:p>
                  </a:txBody>
                  <a:tcPr marL="68580" marR="68580" marT="0" marB="0"/>
                </a:tc>
              </a:tr>
              <a:tr h="320351">
                <a:tc>
                  <a:txBody>
                    <a:bodyPr/>
                    <a:lstStyle/>
                    <a:p>
                      <a:pPr algn="just">
                        <a:lnSpc>
                          <a:spcPct val="115000"/>
                        </a:lnSpc>
                        <a:spcAft>
                          <a:spcPts val="0"/>
                        </a:spcAft>
                      </a:pPr>
                      <a:r>
                        <a:rPr lang="ru-RU" sz="1600" dirty="0"/>
                        <a:t>снятие законодательных и надзорных ограничений</a:t>
                      </a:r>
                      <a:endParaRPr lang="ru-RU" sz="1600" dirty="0">
                        <a:latin typeface="Calibri"/>
                        <a:ea typeface="Calibri"/>
                        <a:cs typeface="Times New Roman"/>
                      </a:endParaRPr>
                    </a:p>
                  </a:txBody>
                  <a:tcPr marL="68580" marR="68580" marT="0" marB="0"/>
                </a:tc>
                <a:tc>
                  <a:txBody>
                    <a:bodyPr/>
                    <a:lstStyle/>
                    <a:p>
                      <a:pPr algn="r">
                        <a:lnSpc>
                          <a:spcPct val="115000"/>
                        </a:lnSpc>
                        <a:spcAft>
                          <a:spcPts val="0"/>
                        </a:spcAft>
                      </a:pPr>
                      <a:r>
                        <a:rPr lang="ru-RU" sz="1600" dirty="0"/>
                        <a:t>18,8%</a:t>
                      </a:r>
                      <a:endParaRPr lang="ru-RU" sz="1600" dirty="0">
                        <a:latin typeface="Calibri"/>
                        <a:ea typeface="Calibri"/>
                        <a:cs typeface="Times New Roman"/>
                      </a:endParaRPr>
                    </a:p>
                  </a:txBody>
                  <a:tcPr marL="68580" marR="68580" marT="0" marB="0"/>
                </a:tc>
              </a:tr>
              <a:tr h="320351">
                <a:tc>
                  <a:txBody>
                    <a:bodyPr/>
                    <a:lstStyle/>
                    <a:p>
                      <a:pPr algn="just">
                        <a:lnSpc>
                          <a:spcPct val="115000"/>
                        </a:lnSpc>
                        <a:spcAft>
                          <a:spcPts val="0"/>
                        </a:spcAft>
                      </a:pPr>
                      <a:r>
                        <a:rPr lang="ru-RU" sz="1600" dirty="0"/>
                        <a:t>кредитная поддержка среднего и малого бизнеса</a:t>
                      </a:r>
                      <a:endParaRPr lang="ru-RU" sz="1600" dirty="0">
                        <a:latin typeface="Calibri"/>
                        <a:ea typeface="Calibri"/>
                        <a:cs typeface="Times New Roman"/>
                      </a:endParaRPr>
                    </a:p>
                  </a:txBody>
                  <a:tcPr marL="68580" marR="68580" marT="0" marB="0"/>
                </a:tc>
                <a:tc>
                  <a:txBody>
                    <a:bodyPr/>
                    <a:lstStyle/>
                    <a:p>
                      <a:pPr algn="r">
                        <a:lnSpc>
                          <a:spcPct val="115000"/>
                        </a:lnSpc>
                        <a:spcAft>
                          <a:spcPts val="0"/>
                        </a:spcAft>
                      </a:pPr>
                      <a:r>
                        <a:rPr lang="ru-RU" sz="1600" dirty="0"/>
                        <a:t>17,2%</a:t>
                      </a:r>
                      <a:endParaRPr lang="ru-RU" sz="1600" dirty="0">
                        <a:latin typeface="Calibri"/>
                        <a:ea typeface="Calibri"/>
                        <a:cs typeface="Times New Roman"/>
                      </a:endParaRPr>
                    </a:p>
                  </a:txBody>
                  <a:tcPr marL="68580" marR="68580" marT="0" marB="0"/>
                </a:tc>
              </a:tr>
            </a:tbl>
          </a:graphicData>
        </a:graphic>
      </p:graphicFrame>
      <p:sp>
        <p:nvSpPr>
          <p:cNvPr id="5" name="TextBox 4"/>
          <p:cNvSpPr txBox="1"/>
          <p:nvPr/>
        </p:nvSpPr>
        <p:spPr>
          <a:xfrm>
            <a:off x="7670423" y="4795935"/>
            <a:ext cx="2099101" cy="276999"/>
          </a:xfrm>
          <a:prstGeom prst="rect">
            <a:avLst/>
          </a:prstGeom>
          <a:noFill/>
        </p:spPr>
        <p:txBody>
          <a:bodyPr wrap="none" rtlCol="0">
            <a:spAutoFit/>
          </a:bodyPr>
          <a:lstStyle/>
          <a:p>
            <a:r>
              <a:rPr lang="ru-RU" sz="1200" dirty="0"/>
              <a:t>Источник: результаты опроса</a:t>
            </a:r>
            <a:endParaRPr lang="ru-RU" sz="1200" dirty="0"/>
          </a:p>
        </p:txBody>
      </p:sp>
    </p:spTree>
    <p:extLst>
      <p:ext uri="{BB962C8B-B14F-4D97-AF65-F5344CB8AC3E}">
        <p14:creationId xmlns:p14="http://schemas.microsoft.com/office/powerpoint/2010/main" val="88660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Два подхода</a:t>
            </a:r>
            <a:endParaRPr lang="ru-RU" dirty="0"/>
          </a:p>
        </p:txBody>
      </p:sp>
      <p:sp>
        <p:nvSpPr>
          <p:cNvPr id="3" name="Объект 2"/>
          <p:cNvSpPr>
            <a:spLocks noGrp="1"/>
          </p:cNvSpPr>
          <p:nvPr>
            <p:ph idx="1"/>
          </p:nvPr>
        </p:nvSpPr>
        <p:spPr>
          <a:xfrm>
            <a:off x="1752600" y="1889448"/>
            <a:ext cx="8229600" cy="4968552"/>
          </a:xfrm>
        </p:spPr>
        <p:txBody>
          <a:bodyPr>
            <a:normAutofit fontScale="70000" lnSpcReduction="20000"/>
          </a:bodyPr>
          <a:lstStyle/>
          <a:p>
            <a:r>
              <a:rPr lang="ru-RU" dirty="0" smtClean="0"/>
              <a:t>«лозунговый» подход требует повышения роли национальных валют «любой ценой», в </a:t>
            </a:r>
            <a:r>
              <a:rPr lang="ru-RU" dirty="0" err="1" smtClean="0"/>
              <a:t>т.ч</a:t>
            </a:r>
            <a:r>
              <a:rPr lang="ru-RU" dirty="0" smtClean="0"/>
              <a:t>. использования государственных ресурсов для:</a:t>
            </a:r>
          </a:p>
          <a:p>
            <a:pPr lvl="1"/>
            <a:r>
              <a:rPr lang="ru-RU" dirty="0" smtClean="0"/>
              <a:t>компенсации потерь экономических агентов, использующих прямую конвертацию валют стран ЕАЭС друг в друга, без использования в качестве промежуточного шага резервных валют</a:t>
            </a:r>
          </a:p>
          <a:p>
            <a:pPr lvl="1"/>
            <a:r>
              <a:rPr lang="ru-RU" dirty="0" smtClean="0"/>
              <a:t>компенсации затрат на хеджирование</a:t>
            </a:r>
          </a:p>
          <a:p>
            <a:pPr lvl="1"/>
            <a:r>
              <a:rPr lang="ru-RU" dirty="0" smtClean="0"/>
              <a:t>принятия рисков многостороннего клиринга</a:t>
            </a:r>
          </a:p>
          <a:p>
            <a:pPr lvl="1"/>
            <a:r>
              <a:rPr lang="ru-RU" dirty="0" smtClean="0"/>
              <a:t>рефинансирования кредитов, выданных в валютах стран ЕАЭС</a:t>
            </a:r>
          </a:p>
          <a:p>
            <a:r>
              <a:rPr lang="ru-RU" dirty="0" smtClean="0"/>
              <a:t>«практический» подход предполагает соотнесение затрат и результатов, т.е. реализацию только экономически эффективных мер, например:</a:t>
            </a:r>
          </a:p>
          <a:p>
            <a:pPr lvl="1"/>
            <a:r>
              <a:rPr lang="ru-RU" dirty="0"/>
              <a:t>перевод на национальную валюту трансграничных бюджетных </a:t>
            </a:r>
            <a:r>
              <a:rPr lang="ru-RU" dirty="0" smtClean="0"/>
              <a:t>трансфертов</a:t>
            </a:r>
          </a:p>
          <a:p>
            <a:pPr lvl="1"/>
            <a:r>
              <a:rPr lang="ru-RU" dirty="0" smtClean="0"/>
              <a:t>поддержка </a:t>
            </a:r>
            <a:r>
              <a:rPr lang="ru-RU" dirty="0"/>
              <a:t>малого и среднего бизнеса, заинтересованного в интеграционных </a:t>
            </a:r>
            <a:r>
              <a:rPr lang="ru-RU" dirty="0" smtClean="0"/>
              <a:t>проектах</a:t>
            </a:r>
          </a:p>
          <a:p>
            <a:pPr lvl="1"/>
            <a:r>
              <a:rPr lang="ru-RU" dirty="0"/>
              <a:t>повышения уровня защиты прав предпринимателей, акционеров и иных инвесторов на территории всех стран </a:t>
            </a:r>
            <a:r>
              <a:rPr lang="ru-RU" dirty="0" smtClean="0"/>
              <a:t>ЕАЭС</a:t>
            </a:r>
          </a:p>
          <a:p>
            <a:pPr lvl="1"/>
            <a:r>
              <a:rPr lang="ru-RU" dirty="0"/>
              <a:t>активизация </a:t>
            </a:r>
            <a:r>
              <a:rPr lang="ru-RU" dirty="0" smtClean="0"/>
              <a:t>эффективных механизмов </a:t>
            </a:r>
            <a:r>
              <a:rPr lang="ru-RU" dirty="0"/>
              <a:t>многостороннего клиринга и </a:t>
            </a:r>
            <a:r>
              <a:rPr lang="ru-RU" dirty="0" smtClean="0"/>
              <a:t>механизмов хеджирования </a:t>
            </a:r>
            <a:r>
              <a:rPr lang="ru-RU" dirty="0"/>
              <a:t>валютных рисков</a:t>
            </a:r>
          </a:p>
        </p:txBody>
      </p:sp>
      <p:sp>
        <p:nvSpPr>
          <p:cNvPr id="4" name="Номер слайда 3"/>
          <p:cNvSpPr>
            <a:spLocks noGrp="1"/>
          </p:cNvSpPr>
          <p:nvPr>
            <p:ph type="sldNum" sz="quarter" idx="12"/>
          </p:nvPr>
        </p:nvSpPr>
        <p:spPr/>
        <p:txBody>
          <a:bodyPr/>
          <a:lstStyle/>
          <a:p>
            <a:fld id="{A9329385-6556-4162-866C-835F495DF1AE}" type="slidenum">
              <a:rPr lang="ru-RU" smtClean="0"/>
              <a:t>9</a:t>
            </a:fld>
            <a:endParaRPr lang="ru-RU"/>
          </a:p>
        </p:txBody>
      </p:sp>
    </p:spTree>
    <p:extLst>
      <p:ext uri="{BB962C8B-B14F-4D97-AF65-F5344CB8AC3E}">
        <p14:creationId xmlns:p14="http://schemas.microsoft.com/office/powerpoint/2010/main" val="9337716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512</Words>
  <Application>Microsoft Office PowerPoint</Application>
  <PresentationFormat>Широкоэкранный</PresentationFormat>
  <Paragraphs>123</Paragraphs>
  <Slides>11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Geneva</vt:lpstr>
      <vt:lpstr>Times New Roman</vt:lpstr>
      <vt:lpstr>Wingdings</vt:lpstr>
      <vt:lpstr>Тема Office</vt:lpstr>
      <vt:lpstr>Использование валют развивающихся рынков в международных расчетах </vt:lpstr>
      <vt:lpstr>Интернационализация валют – формы</vt:lpstr>
      <vt:lpstr>Интернационализация валют – преимущества и недостатки</vt:lpstr>
      <vt:lpstr>Интернационализация валют – факторы</vt:lpstr>
      <vt:lpstr>Валютная структура переводов физических лиц между Россией и странами-участницами ЕАЭС, %</vt:lpstr>
      <vt:lpstr>Валютная структура платежей за экспорт и импорт товаров и услуг между государствами-членами ЕАЭС</vt:lpstr>
      <vt:lpstr>Исследование «Выявление барьеров, препятствующих усилению роли национальных валют во взаиморасчетах между государствами-членами ЕАЭС»</vt:lpstr>
      <vt:lpstr>Факторы усиления роли национальных валют стран ЕАЭС во взаимных расчетах</vt:lpstr>
      <vt:lpstr>Два подхода</vt:lpstr>
      <vt:lpstr>Доля юаня в международных платежах</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валют развивающихся рынков в международных расчетах</dc:title>
  <dc:creator>User</dc:creator>
  <cp:lastModifiedBy>User</cp:lastModifiedBy>
  <cp:revision>5</cp:revision>
  <dcterms:created xsi:type="dcterms:W3CDTF">2017-11-08T06:00:33Z</dcterms:created>
  <dcterms:modified xsi:type="dcterms:W3CDTF">2017-11-08T06:27:45Z</dcterms:modified>
</cp:coreProperties>
</file>