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Economica"/>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11" Type="http://schemas.openxmlformats.org/officeDocument/2006/relationships/slide" Target="slides/slide7.xml"/><Relationship Id="rId22" Type="http://schemas.openxmlformats.org/officeDocument/2006/relationships/font" Target="fonts/OpenSans-bold.fntdata"/><Relationship Id="rId10" Type="http://schemas.openxmlformats.org/officeDocument/2006/relationships/slide" Target="slides/slide6.xml"/><Relationship Id="rId21" Type="http://schemas.openxmlformats.org/officeDocument/2006/relationships/font" Target="fonts/OpenSans-regular.fntdata"/><Relationship Id="rId13" Type="http://schemas.openxmlformats.org/officeDocument/2006/relationships/slide" Target="slides/slide9.xml"/><Relationship Id="rId24" Type="http://schemas.openxmlformats.org/officeDocument/2006/relationships/font" Target="fonts/OpenSans-boldItalic.fntdata"/><Relationship Id="rId12" Type="http://schemas.openxmlformats.org/officeDocument/2006/relationships/slide" Target="slides/slide8.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Economica-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Economica-italic.fntdata"/><Relationship Id="rId6" Type="http://schemas.openxmlformats.org/officeDocument/2006/relationships/slide" Target="slides/slide2.xml"/><Relationship Id="rId18" Type="http://schemas.openxmlformats.org/officeDocument/2006/relationships/font" Target="fonts/Economic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p:spPr>
        <p:txBody>
          <a:bodyPr anchorCtr="0" anchor="b"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wrap="square"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wrap="square"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ru"/>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ct val="100000"/>
              <a:buFont typeface="Open Sans"/>
              <a:buChar char="●"/>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ru"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2dZIf-Z0pCo" TargetMode="External"/><Relationship Id="rId4" Type="http://schemas.openxmlformats.org/officeDocument/2006/relationships/image" Target="../media/image12.jpg"/><Relationship Id="rId5" Type="http://schemas.openxmlformats.org/officeDocument/2006/relationships/hyperlink" Target="http://www.youtube.com/watch?v=pN5TweXKZvk" TargetMode="External"/><Relationship Id="rId6"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7.jp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ZRvjcYBH9_w" TargetMode="External"/><Relationship Id="rId4" Type="http://schemas.openxmlformats.org/officeDocument/2006/relationships/image" Target="../media/image2.jpg"/><Relationship Id="rId5" Type="http://schemas.openxmlformats.org/officeDocument/2006/relationships/hyperlink" Target="http://www.youtube.com/watch?v=N5MmFyat_x8" TargetMode="External"/><Relationship Id="rId6"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PfdGQ98Srwc"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hyperlink" Target="http://www.youtube.com/watch?v=-LuDtgcuCSo" TargetMode="External"/><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hyperlink" Target="http://www.youtube.com/watch?v=hhYPqF3aHUs" TargetMode="External"/><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3044700" y="1206730"/>
            <a:ext cx="3054600" cy="1537200"/>
          </a:xfrm>
          <a:prstGeom prst="rect">
            <a:avLst/>
          </a:prstGeom>
          <a:ln cap="flat" cmpd="sng" w="9525">
            <a:solidFill>
              <a:srgbClr val="20124D"/>
            </a:solidFill>
            <a:prstDash val="solid"/>
            <a:round/>
            <a:headEnd len="med" w="med" type="none"/>
            <a:tailEnd len="med" w="med" type="none"/>
          </a:ln>
        </p:spPr>
        <p:txBody>
          <a:bodyPr anchorCtr="0" anchor="b" bIns="91425" lIns="91425" rIns="91425" wrap="square" tIns="91425">
            <a:noAutofit/>
          </a:bodyPr>
          <a:lstStyle/>
          <a:p>
            <a:pPr lvl="0">
              <a:spcBef>
                <a:spcPts val="0"/>
              </a:spcBef>
              <a:buNone/>
            </a:pPr>
            <a:r>
              <a:rPr lang="ru" sz="1000">
                <a:solidFill>
                  <a:srgbClr val="212121"/>
                </a:solidFill>
                <a:highlight>
                  <a:srgbClr val="FFFFFF"/>
                </a:highlight>
                <a:latin typeface="Impact"/>
                <a:ea typeface="Impact"/>
                <a:cs typeface="Impact"/>
                <a:sym typeface="Impact"/>
              </a:rPr>
              <a:t> </a:t>
            </a:r>
            <a:r>
              <a:rPr lang="ru" sz="3000">
                <a:solidFill>
                  <a:srgbClr val="3C78D8"/>
                </a:solidFill>
                <a:latin typeface="Impact"/>
                <a:ea typeface="Impact"/>
                <a:cs typeface="Impact"/>
                <a:sym typeface="Impact"/>
              </a:rPr>
              <a:t>В</a:t>
            </a:r>
            <a:r>
              <a:rPr lang="ru" sz="3000">
                <a:solidFill>
                  <a:srgbClr val="3C78D8"/>
                </a:solidFill>
                <a:highlight>
                  <a:srgbClr val="FFFFFF"/>
                </a:highlight>
                <a:latin typeface="Impact"/>
                <a:ea typeface="Impact"/>
                <a:cs typeface="Impact"/>
                <a:sym typeface="Impact"/>
              </a:rPr>
              <a:t>иртуальная реальность </a:t>
            </a:r>
          </a:p>
          <a:p>
            <a:pPr lvl="0">
              <a:spcBef>
                <a:spcPts val="0"/>
              </a:spcBef>
              <a:buNone/>
            </a:pPr>
            <a:r>
              <a:rPr lang="ru" sz="3000">
                <a:solidFill>
                  <a:srgbClr val="3C78D8"/>
                </a:solidFill>
                <a:latin typeface="Impact"/>
                <a:ea typeface="Impact"/>
                <a:cs typeface="Impact"/>
                <a:sym typeface="Impact"/>
              </a:rPr>
              <a:t>в</a:t>
            </a:r>
            <a:r>
              <a:rPr lang="ru" sz="3000">
                <a:solidFill>
                  <a:srgbClr val="3C78D8"/>
                </a:solidFill>
                <a:highlight>
                  <a:srgbClr val="FFFFFF"/>
                </a:highlight>
                <a:latin typeface="Impact"/>
                <a:ea typeface="Impact"/>
                <a:cs typeface="Impact"/>
                <a:sym typeface="Impact"/>
              </a:rPr>
              <a:t> </a:t>
            </a:r>
            <a:r>
              <a:rPr lang="ru" sz="3000">
                <a:solidFill>
                  <a:srgbClr val="3C78D8"/>
                </a:solidFill>
                <a:latin typeface="Impact"/>
                <a:ea typeface="Impact"/>
                <a:cs typeface="Impact"/>
                <a:sym typeface="Impact"/>
              </a:rPr>
              <a:t>авиации</a:t>
            </a:r>
          </a:p>
        </p:txBody>
      </p:sp>
      <p:sp>
        <p:nvSpPr>
          <p:cNvPr id="63" name="Shape 63"/>
          <p:cNvSpPr txBox="1"/>
          <p:nvPr>
            <p:ph idx="1" type="subTitle"/>
          </p:nvPr>
        </p:nvSpPr>
        <p:spPr>
          <a:xfrm>
            <a:off x="3044700" y="3244505"/>
            <a:ext cx="3054600" cy="7014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b="1" lang="ru" sz="1800">
                <a:solidFill>
                  <a:srgbClr val="212121"/>
                </a:solidFill>
                <a:highlight>
                  <a:srgbClr val="FFFFFF"/>
                </a:highlight>
                <a:latin typeface="Georgia"/>
                <a:ea typeface="Georgia"/>
                <a:cs typeface="Georgia"/>
                <a:sym typeface="Georgia"/>
              </a:rPr>
              <a:t>Практическая реализация и будущее</a:t>
            </a:r>
          </a:p>
        </p:txBody>
      </p:sp>
      <p:sp>
        <p:nvSpPr>
          <p:cNvPr id="64" name="Shape 64"/>
          <p:cNvSpPr txBox="1"/>
          <p:nvPr/>
        </p:nvSpPr>
        <p:spPr>
          <a:xfrm>
            <a:off x="7067550" y="4851400"/>
            <a:ext cx="2000400" cy="247500"/>
          </a:xfrm>
          <a:prstGeom prst="rect">
            <a:avLst/>
          </a:prstGeom>
          <a:noFill/>
          <a:ln>
            <a:noFill/>
          </a:ln>
        </p:spPr>
        <p:txBody>
          <a:bodyPr anchorCtr="0" anchor="t" bIns="91425" lIns="91425" rIns="91425" wrap="square" tIns="91425">
            <a:noAutofit/>
          </a:bodyPr>
          <a:lstStyle/>
          <a:p>
            <a:pPr lvl="0">
              <a:spcBef>
                <a:spcPts val="0"/>
              </a:spcBef>
              <a:buNone/>
            </a:pPr>
            <a:r>
              <a:rPr lang="ru" sz="1200"/>
              <a:t>© Денис Филюков, 2017 г.</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a:t>
            </a:r>
            <a:r>
              <a:rPr lang="ru" sz="1200">
                <a:solidFill>
                  <a:srgbClr val="5C6067"/>
                </a:solidFill>
                <a:latin typeface="Impact"/>
                <a:ea typeface="Impact"/>
                <a:cs typeface="Impact"/>
                <a:sym typeface="Impact"/>
              </a:rPr>
              <a:t>Примеры использования: гражданская авиация.</a:t>
            </a:r>
          </a:p>
        </p:txBody>
      </p:sp>
      <p:sp>
        <p:nvSpPr>
          <p:cNvPr id="135" name="Shape 135"/>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spcBef>
                <a:spcPts val="0"/>
              </a:spcBef>
              <a:buNone/>
            </a:pPr>
            <a:r>
              <a:t/>
            </a:r>
            <a:endParaRPr/>
          </a:p>
        </p:txBody>
      </p:sp>
      <p:sp>
        <p:nvSpPr>
          <p:cNvPr descr="Join me for my quick first impressions of Lockheed Martin Prepar3D v4.   In this video, we will take a look at what Prepar3D v4 brings to the flight sim community with the introduction of a new 64bit flight simulation platform.   ⏬ X-Plane 11 Settings ⏬ http://i.imgur.com/oR3EUSN.png  ⏬ Connect with Q8Pilot ⏬ Visit the Channel Official Website: http://www.q8pilot.com Like me on facebook: https://www.facebook.com/q8pilot/ Follow me on Twitter: https://twitter.com/q8pilot74 Follow me on Instagram: https://www.instagram.com/q8pilot74/" id="136" name="Shape 136" title="Lockheed Martin Prepar3D v4 | First Impressions">
            <a:hlinkClick r:id="rId3"/>
          </p:cNvPr>
          <p:cNvSpPr/>
          <p:nvPr/>
        </p:nvSpPr>
        <p:spPr>
          <a:xfrm>
            <a:off x="1283250" y="901700"/>
            <a:ext cx="2371726" cy="1587500"/>
          </a:xfrm>
          <a:prstGeom prst="rect">
            <a:avLst/>
          </a:prstGeom>
          <a:blipFill>
            <a:blip r:embed="rId4">
              <a:alphaModFix/>
            </a:blip>
            <a:stretch>
              <a:fillRect/>
            </a:stretch>
          </a:blipFill>
          <a:ln>
            <a:noFill/>
          </a:ln>
        </p:spPr>
      </p:sp>
      <p:sp>
        <p:nvSpPr>
          <p:cNvPr id="137" name="Shape 137"/>
          <p:cNvSpPr txBox="1"/>
          <p:nvPr/>
        </p:nvSpPr>
        <p:spPr>
          <a:xfrm>
            <a:off x="1283200" y="2708675"/>
            <a:ext cx="2371800" cy="1542900"/>
          </a:xfrm>
          <a:prstGeom prst="rect">
            <a:avLst/>
          </a:prstGeom>
          <a:noFill/>
          <a:ln>
            <a:noFill/>
          </a:ln>
        </p:spPr>
        <p:txBody>
          <a:bodyPr anchorCtr="0" anchor="t" bIns="91425" lIns="91425" rIns="91425" wrap="square" tIns="91425">
            <a:noAutofit/>
          </a:bodyPr>
          <a:lstStyle/>
          <a:p>
            <a:pPr lvl="0" algn="ctr">
              <a:spcBef>
                <a:spcPts val="0"/>
              </a:spcBef>
              <a:buNone/>
            </a:pPr>
            <a:r>
              <a:rPr lang="ru" sz="1200">
                <a:solidFill>
                  <a:srgbClr val="5C6067"/>
                </a:solidFill>
                <a:latin typeface="Trebuchet MS"/>
                <a:ea typeface="Trebuchet MS"/>
                <a:cs typeface="Trebuchet MS"/>
                <a:sym typeface="Trebuchet MS"/>
              </a:rPr>
              <a:t>Lockheed Martin выпускает версию программного симулятора Prepar3D, позволяющего пилотам-новичкам приступить к летной практике без использования дорогостоящих комплексных тренажеров.</a:t>
            </a:r>
          </a:p>
        </p:txBody>
      </p:sp>
      <p:sp>
        <p:nvSpPr>
          <p:cNvPr descr="Санкт-Петербург, ТРЦ Рио, Фучика 2" id="138" name="Shape 138" title="Авиатренажер Dream Aero">
            <a:hlinkClick r:id="rId5"/>
          </p:cNvPr>
          <p:cNvSpPr/>
          <p:nvPr/>
        </p:nvSpPr>
        <p:spPr>
          <a:xfrm>
            <a:off x="5283750" y="901700"/>
            <a:ext cx="2371726" cy="1587500"/>
          </a:xfrm>
          <a:prstGeom prst="rect">
            <a:avLst/>
          </a:prstGeom>
          <a:blipFill>
            <a:blip r:embed="rId6">
              <a:alphaModFix/>
            </a:blip>
            <a:stretch>
              <a:fillRect/>
            </a:stretch>
          </a:blipFill>
          <a:ln>
            <a:noFill/>
          </a:ln>
        </p:spPr>
      </p:sp>
      <p:sp>
        <p:nvSpPr>
          <p:cNvPr id="139" name="Shape 139"/>
          <p:cNvSpPr txBox="1"/>
          <p:nvPr/>
        </p:nvSpPr>
        <p:spPr>
          <a:xfrm>
            <a:off x="5283738" y="2708675"/>
            <a:ext cx="2371800" cy="1542900"/>
          </a:xfrm>
          <a:prstGeom prst="rect">
            <a:avLst/>
          </a:prstGeom>
          <a:noFill/>
          <a:ln>
            <a:noFill/>
          </a:ln>
        </p:spPr>
        <p:txBody>
          <a:bodyPr anchorCtr="0" anchor="t" bIns="91425" lIns="91425" rIns="91425" wrap="square" tIns="91425">
            <a:noAutofit/>
          </a:bodyPr>
          <a:lstStyle/>
          <a:p>
            <a:pPr lvl="0" rtl="0" algn="ctr">
              <a:spcBef>
                <a:spcPts val="0"/>
              </a:spcBef>
              <a:buNone/>
            </a:pPr>
            <a:r>
              <a:rPr lang="ru" sz="1200">
                <a:solidFill>
                  <a:srgbClr val="3D3D3D"/>
                </a:solidFill>
                <a:highlight>
                  <a:srgbClr val="FFFFFF"/>
                </a:highlight>
                <a:latin typeface="Trebuchet MS"/>
                <a:ea typeface="Trebuchet MS"/>
                <a:cs typeface="Trebuchet MS"/>
                <a:sym typeface="Trebuchet MS"/>
              </a:rPr>
              <a:t>В московском комплексе«Афимолл» начал работу аттракцион виртуальной реальности: авиасимулятор, в котором любой может попробовать поуправлять самолетом Boeing-737.</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Проблемы иммерсивных технологий.</a:t>
            </a:r>
          </a:p>
        </p:txBody>
      </p:sp>
      <p:sp>
        <p:nvSpPr>
          <p:cNvPr id="145" name="Shape 145"/>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spcBef>
                <a:spcPts val="0"/>
              </a:spcBef>
              <a:buNone/>
            </a:pPr>
            <a:r>
              <a:t/>
            </a:r>
            <a:endParaRPr/>
          </a:p>
        </p:txBody>
      </p:sp>
      <p:pic>
        <p:nvPicPr>
          <p:cNvPr descr="birdly.jpg" id="146" name="Shape 146"/>
          <p:cNvPicPr preferRelativeResize="0"/>
          <p:nvPr/>
        </p:nvPicPr>
        <p:blipFill rotWithShape="1">
          <a:blip r:embed="rId3">
            <a:alphaModFix/>
          </a:blip>
          <a:srcRect b="0" l="0" r="0" t="0"/>
          <a:stretch/>
        </p:blipFill>
        <p:spPr>
          <a:xfrm>
            <a:off x="4076800" y="751200"/>
            <a:ext cx="4755576" cy="2850301"/>
          </a:xfrm>
          <a:prstGeom prst="rect">
            <a:avLst/>
          </a:prstGeom>
          <a:noFill/>
          <a:ln>
            <a:noFill/>
          </a:ln>
        </p:spPr>
      </p:pic>
      <p:pic>
        <p:nvPicPr>
          <p:cNvPr descr="The-Military-Uses-VR-for-Training-4-1024x683.jpg" id="147" name="Shape 147"/>
          <p:cNvPicPr preferRelativeResize="0"/>
          <p:nvPr/>
        </p:nvPicPr>
        <p:blipFill>
          <a:blip r:embed="rId4">
            <a:alphaModFix/>
          </a:blip>
          <a:stretch>
            <a:fillRect/>
          </a:stretch>
        </p:blipFill>
        <p:spPr>
          <a:xfrm>
            <a:off x="2562225" y="2708725"/>
            <a:ext cx="3200399" cy="2333176"/>
          </a:xfrm>
          <a:prstGeom prst="rect">
            <a:avLst/>
          </a:prstGeom>
          <a:noFill/>
          <a:ln>
            <a:noFill/>
          </a:ln>
        </p:spPr>
      </p:pic>
      <p:pic>
        <p:nvPicPr>
          <p:cNvPr descr="powerup-fpv-hero.jpg" id="148" name="Shape 148"/>
          <p:cNvPicPr preferRelativeResize="0"/>
          <p:nvPr/>
        </p:nvPicPr>
        <p:blipFill rotWithShape="1">
          <a:blip r:embed="rId5">
            <a:alphaModFix/>
          </a:blip>
          <a:srcRect b="0" l="-17205" r="0" t="0"/>
          <a:stretch/>
        </p:blipFill>
        <p:spPr>
          <a:xfrm>
            <a:off x="-336000" y="682225"/>
            <a:ext cx="4412800" cy="2919276"/>
          </a:xfrm>
          <a:prstGeom prst="rect">
            <a:avLst/>
          </a:prstGeom>
          <a:noFill/>
          <a:ln>
            <a:noFill/>
          </a:ln>
        </p:spPr>
      </p:pic>
      <p:sp>
        <p:nvSpPr>
          <p:cNvPr id="149" name="Shape 149"/>
          <p:cNvSpPr txBox="1"/>
          <p:nvPr/>
        </p:nvSpPr>
        <p:spPr>
          <a:xfrm>
            <a:off x="5819775" y="3632200"/>
            <a:ext cx="3012600" cy="14097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ru" sz="1800">
                <a:latin typeface="Trebuchet MS"/>
                <a:ea typeface="Trebuchet MS"/>
                <a:cs typeface="Trebuchet MS"/>
                <a:sym typeface="Trebuchet MS"/>
              </a:rPr>
              <a:t>Укачивание. </a:t>
            </a:r>
          </a:p>
          <a:p>
            <a:pPr lvl="0" rtl="0" algn="ctr">
              <a:spcBef>
                <a:spcPts val="0"/>
              </a:spcBef>
              <a:buNone/>
            </a:pPr>
            <a:r>
              <a:rPr lang="ru" sz="1800">
                <a:latin typeface="Trebuchet MS"/>
                <a:ea typeface="Trebuchet MS"/>
                <a:cs typeface="Trebuchet MS"/>
                <a:sym typeface="Trebuchet MS"/>
              </a:rPr>
              <a:t>Сенсорный диссонанс виртуальной реальности. Усталость глаз.</a:t>
            </a:r>
          </a:p>
          <a:p>
            <a:pPr lvl="0" rtl="0">
              <a:spcBef>
                <a:spcPts val="0"/>
              </a:spcBef>
              <a:buClr>
                <a:schemeClr val="dk1"/>
              </a:buClr>
              <a:buFont typeface="Arial"/>
              <a:buNone/>
            </a:pPr>
            <a:r>
              <a:t/>
            </a:r>
            <a:endParaRP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a:t>
            </a:r>
          </a:p>
        </p:txBody>
      </p:sp>
      <p:sp>
        <p:nvSpPr>
          <p:cNvPr id="155" name="Shape 155"/>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spcBef>
                <a:spcPts val="0"/>
              </a:spcBef>
              <a:buNone/>
            </a:pPr>
            <a:r>
              <a:t/>
            </a:r>
            <a:endParaRPr/>
          </a:p>
        </p:txBody>
      </p:sp>
      <p:pic>
        <p:nvPicPr>
          <p:cNvPr descr="Virtual-Reality-trends-of-2017.jpg" id="156" name="Shape 156"/>
          <p:cNvPicPr preferRelativeResize="0"/>
          <p:nvPr/>
        </p:nvPicPr>
        <p:blipFill rotWithShape="1">
          <a:blip r:embed="rId3">
            <a:alphaModFix/>
          </a:blip>
          <a:srcRect b="1371" l="0" r="0" t="1371"/>
          <a:stretch/>
        </p:blipFill>
        <p:spPr>
          <a:xfrm>
            <a:off x="311700" y="967975"/>
            <a:ext cx="4412801" cy="2919276"/>
          </a:xfrm>
          <a:prstGeom prst="rect">
            <a:avLst/>
          </a:prstGeom>
          <a:noFill/>
          <a:ln>
            <a:noFill/>
          </a:ln>
        </p:spPr>
      </p:pic>
      <p:sp>
        <p:nvSpPr>
          <p:cNvPr id="157" name="Shape 157"/>
          <p:cNvSpPr txBox="1"/>
          <p:nvPr/>
        </p:nvSpPr>
        <p:spPr>
          <a:xfrm>
            <a:off x="4886325" y="1003300"/>
            <a:ext cx="3638400" cy="2883900"/>
          </a:xfrm>
          <a:prstGeom prst="rect">
            <a:avLst/>
          </a:prstGeom>
          <a:noFill/>
          <a:ln>
            <a:noFill/>
          </a:ln>
        </p:spPr>
        <p:txBody>
          <a:bodyPr anchorCtr="0" anchor="t" bIns="91425" lIns="91425" rIns="91425" wrap="square" tIns="91425">
            <a:noAutofit/>
          </a:bodyPr>
          <a:lstStyle/>
          <a:p>
            <a:pPr lvl="0" algn="ctr">
              <a:spcBef>
                <a:spcPts val="0"/>
              </a:spcBef>
              <a:buNone/>
            </a:pPr>
            <a:r>
              <a:rPr lang="ru" sz="4800">
                <a:latin typeface="Impact"/>
                <a:ea typeface="Impact"/>
                <a:cs typeface="Impact"/>
                <a:sym typeface="Impact"/>
              </a:rPr>
              <a:t>Будущее </a:t>
            </a:r>
          </a:p>
          <a:p>
            <a:pPr lvl="0" algn="ctr">
              <a:spcBef>
                <a:spcPts val="0"/>
              </a:spcBef>
              <a:buNone/>
            </a:pPr>
            <a:r>
              <a:rPr lang="ru" sz="4800">
                <a:latin typeface="Impact"/>
                <a:ea typeface="Impact"/>
                <a:cs typeface="Impact"/>
                <a:sym typeface="Impact"/>
              </a:rPr>
              <a:t>неизбежно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Термины.</a:t>
            </a:r>
          </a:p>
        </p:txBody>
      </p:sp>
      <p:sp>
        <p:nvSpPr>
          <p:cNvPr id="70" name="Shape 70"/>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lgn="ctr">
              <a:spcBef>
                <a:spcPts val="0"/>
              </a:spcBef>
              <a:spcAft>
                <a:spcPts val="0"/>
              </a:spcAft>
              <a:buClr>
                <a:schemeClr val="dk1"/>
              </a:buClr>
              <a:buSzPct val="78571"/>
              <a:buFont typeface="Arial"/>
              <a:buNone/>
            </a:pPr>
            <a:r>
              <a:rPr b="1" lang="ru" sz="1400">
                <a:solidFill>
                  <a:srgbClr val="5C6067"/>
                </a:solidFill>
                <a:latin typeface="Arial"/>
                <a:ea typeface="Arial"/>
                <a:cs typeface="Arial"/>
                <a:sym typeface="Arial"/>
              </a:rPr>
              <a:t>Какая бывает реальность?</a:t>
            </a:r>
          </a:p>
          <a:p>
            <a:pPr lvl="0">
              <a:spcBef>
                <a:spcPts val="0"/>
              </a:spcBef>
              <a:buNone/>
            </a:pPr>
            <a:r>
              <a:t/>
            </a:r>
            <a:endParaRPr sz="1000">
              <a:solidFill>
                <a:srgbClr val="5C6067"/>
              </a:solidFill>
              <a:latin typeface="Trebuchet MS"/>
              <a:ea typeface="Trebuchet MS"/>
              <a:cs typeface="Trebuchet MS"/>
              <a:sym typeface="Trebuchet MS"/>
            </a:endParaRPr>
          </a:p>
          <a:p>
            <a:pPr indent="-304800" lvl="0" marL="457200" rtl="0">
              <a:spcBef>
                <a:spcPts val="0"/>
              </a:spcBef>
              <a:buClr>
                <a:srgbClr val="5C6067"/>
              </a:buClr>
              <a:buSzPct val="100000"/>
              <a:buFont typeface="Trebuchet MS"/>
            </a:pPr>
            <a:r>
              <a:rPr b="1" lang="ru" sz="1200">
                <a:solidFill>
                  <a:srgbClr val="5C6067"/>
                </a:solidFill>
                <a:latin typeface="Trebuchet MS"/>
                <a:ea typeface="Trebuchet MS"/>
                <a:cs typeface="Trebuchet MS"/>
                <a:sym typeface="Trebuchet MS"/>
              </a:rPr>
              <a:t>(</a:t>
            </a:r>
            <a:r>
              <a:rPr b="1" lang="ru" sz="2400">
                <a:solidFill>
                  <a:srgbClr val="5C6067"/>
                </a:solidFill>
                <a:latin typeface="Trebuchet MS"/>
                <a:ea typeface="Trebuchet MS"/>
                <a:cs typeface="Trebuchet MS"/>
                <a:sym typeface="Trebuchet MS"/>
              </a:rPr>
              <a:t>AR</a:t>
            </a:r>
            <a:r>
              <a:rPr b="1" lang="ru" sz="1200">
                <a:solidFill>
                  <a:srgbClr val="5C6067"/>
                </a:solidFill>
                <a:latin typeface="Trebuchet MS"/>
                <a:ea typeface="Trebuchet MS"/>
                <a:cs typeface="Trebuchet MS"/>
                <a:sym typeface="Trebuchet MS"/>
              </a:rPr>
              <a:t>, augmented reality) </a:t>
            </a:r>
            <a:r>
              <a:rPr lang="ru" sz="1200">
                <a:solidFill>
                  <a:srgbClr val="5C6067"/>
                </a:solidFill>
                <a:latin typeface="Trebuchet MS"/>
                <a:ea typeface="Trebuchet MS"/>
                <a:cs typeface="Trebuchet MS"/>
                <a:sym typeface="Trebuchet MS"/>
              </a:rPr>
              <a:t>дополненная реальность — это технология представления контекстной информации и послойного наложения ее в виде визуальных образов на объекты реального мира в режиме реального времени. </a:t>
            </a:r>
          </a:p>
          <a:p>
            <a:pPr indent="-304800" lvl="0" marL="457200" rtl="0">
              <a:spcBef>
                <a:spcPts val="0"/>
              </a:spcBef>
              <a:buSzPct val="100000"/>
              <a:buFont typeface="Trebuchet MS"/>
            </a:pPr>
            <a:r>
              <a:rPr b="1" lang="ru" sz="1200">
                <a:latin typeface="Trebuchet MS"/>
                <a:ea typeface="Trebuchet MS"/>
                <a:cs typeface="Trebuchet MS"/>
                <a:sym typeface="Trebuchet MS"/>
              </a:rPr>
              <a:t>(</a:t>
            </a:r>
            <a:r>
              <a:rPr b="1" lang="ru" sz="2400">
                <a:latin typeface="Trebuchet MS"/>
                <a:ea typeface="Trebuchet MS"/>
                <a:cs typeface="Trebuchet MS"/>
                <a:sym typeface="Trebuchet MS"/>
              </a:rPr>
              <a:t>VR</a:t>
            </a:r>
            <a:r>
              <a:rPr b="1" lang="ru" sz="1200">
                <a:latin typeface="Trebuchet MS"/>
                <a:ea typeface="Trebuchet MS"/>
                <a:cs typeface="Trebuchet MS"/>
                <a:sym typeface="Trebuchet MS"/>
              </a:rPr>
              <a:t>, virtual reality)</a:t>
            </a:r>
            <a:r>
              <a:rPr lang="ru" sz="1200">
                <a:latin typeface="Trebuchet MS"/>
                <a:ea typeface="Trebuchet MS"/>
                <a:cs typeface="Trebuchet MS"/>
                <a:sym typeface="Trebuchet MS"/>
              </a:rPr>
              <a:t> виртуальная реальность - технология создания полностью искусственного мира, передаваемого человеку через его ощущения: зрение, слух, обоняние, осязание и другие.</a:t>
            </a:r>
          </a:p>
          <a:p>
            <a:pPr indent="-304800" lvl="0" marL="457200" rtl="0">
              <a:spcBef>
                <a:spcPts val="0"/>
              </a:spcBef>
              <a:buSzPct val="100000"/>
              <a:buFont typeface="Trebuchet MS"/>
            </a:pPr>
            <a:r>
              <a:rPr b="1" lang="ru" sz="1200">
                <a:solidFill>
                  <a:srgbClr val="5C6067"/>
                </a:solidFill>
                <a:latin typeface="Trebuchet MS"/>
                <a:ea typeface="Trebuchet MS"/>
                <a:cs typeface="Trebuchet MS"/>
                <a:sym typeface="Trebuchet MS"/>
              </a:rPr>
              <a:t>(</a:t>
            </a:r>
            <a:r>
              <a:rPr b="1" lang="ru" sz="2400">
                <a:solidFill>
                  <a:srgbClr val="5C6067"/>
                </a:solidFill>
                <a:latin typeface="Trebuchet MS"/>
                <a:ea typeface="Trebuchet MS"/>
                <a:cs typeface="Trebuchet MS"/>
                <a:sym typeface="Trebuchet MS"/>
              </a:rPr>
              <a:t>MR</a:t>
            </a:r>
            <a:r>
              <a:rPr b="1" lang="ru" sz="1200">
                <a:solidFill>
                  <a:srgbClr val="5C6067"/>
                </a:solidFill>
                <a:latin typeface="Trebuchet MS"/>
                <a:ea typeface="Trebuchet MS"/>
                <a:cs typeface="Trebuchet MS"/>
                <a:sym typeface="Trebuchet MS"/>
              </a:rPr>
              <a:t>, mixed reality) </a:t>
            </a:r>
            <a:r>
              <a:rPr lang="ru" sz="1200">
                <a:solidFill>
                  <a:srgbClr val="5C6067"/>
                </a:solidFill>
                <a:latin typeface="Trebuchet MS"/>
                <a:ea typeface="Trebuchet MS"/>
                <a:cs typeface="Trebuchet MS"/>
                <a:sym typeface="Trebuchet MS"/>
              </a:rPr>
              <a:t>- различные комбинации реальной и виртуальной сред.</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Цифры.</a:t>
            </a:r>
          </a:p>
        </p:txBody>
      </p:sp>
      <p:sp>
        <p:nvSpPr>
          <p:cNvPr id="76" name="Shape 76"/>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spcBef>
                <a:spcPts val="0"/>
              </a:spcBef>
              <a:buNone/>
            </a:pPr>
            <a:r>
              <a:t/>
            </a:r>
            <a:endParaRPr/>
          </a:p>
        </p:txBody>
      </p:sp>
      <p:pic>
        <p:nvPicPr>
          <p:cNvPr descr="bloomberg-goldman-vr.png" id="77" name="Shape 77"/>
          <p:cNvPicPr preferRelativeResize="0"/>
          <p:nvPr/>
        </p:nvPicPr>
        <p:blipFill>
          <a:blip r:embed="rId3">
            <a:alphaModFix/>
          </a:blip>
          <a:stretch>
            <a:fillRect/>
          </a:stretch>
        </p:blipFill>
        <p:spPr>
          <a:xfrm>
            <a:off x="311700" y="716950"/>
            <a:ext cx="4721776" cy="3991899"/>
          </a:xfrm>
          <a:prstGeom prst="rect">
            <a:avLst/>
          </a:prstGeom>
          <a:noFill/>
          <a:ln>
            <a:noFill/>
          </a:ln>
        </p:spPr>
      </p:pic>
      <p:pic>
        <p:nvPicPr>
          <p:cNvPr descr="sdafgadsf.jpg" id="78" name="Shape 78"/>
          <p:cNvPicPr preferRelativeResize="0"/>
          <p:nvPr/>
        </p:nvPicPr>
        <p:blipFill>
          <a:blip r:embed="rId4">
            <a:alphaModFix/>
          </a:blip>
          <a:stretch>
            <a:fillRect/>
          </a:stretch>
        </p:blipFill>
        <p:spPr>
          <a:xfrm>
            <a:off x="5213750" y="716950"/>
            <a:ext cx="3618550" cy="40725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Примеры AR в жизни.</a:t>
            </a:r>
          </a:p>
        </p:txBody>
      </p:sp>
      <p:sp>
        <p:nvSpPr>
          <p:cNvPr id="84" name="Shape 84"/>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l">
              <a:lnSpc>
                <a:spcPct val="100000"/>
              </a:lnSpc>
              <a:spcBef>
                <a:spcPts val="0"/>
              </a:spcBef>
              <a:spcAft>
                <a:spcPts val="0"/>
              </a:spcAft>
              <a:buNone/>
            </a:pPr>
            <a:r>
              <a:rPr b="1" lang="ru" sz="1400">
                <a:solidFill>
                  <a:srgbClr val="5C6067"/>
                </a:solidFill>
                <a:latin typeface="Arial"/>
                <a:ea typeface="Arial"/>
                <a:cs typeface="Arial"/>
                <a:sym typeface="Arial"/>
              </a:rPr>
              <a:t>                               </a:t>
            </a:r>
            <a:r>
              <a:rPr b="1" lang="ru" sz="1400">
                <a:solidFill>
                  <a:srgbClr val="5C6067"/>
                </a:solidFill>
                <a:latin typeface="Trebuchet MS"/>
                <a:ea typeface="Trebuchet MS"/>
                <a:cs typeface="Trebuchet MS"/>
                <a:sym typeface="Trebuchet MS"/>
              </a:rPr>
              <a:t>отображение информации </a:t>
            </a:r>
          </a:p>
          <a:p>
            <a:pPr lvl="0" rtl="0" algn="l">
              <a:lnSpc>
                <a:spcPct val="100000"/>
              </a:lnSpc>
              <a:spcBef>
                <a:spcPts val="0"/>
              </a:spcBef>
              <a:spcAft>
                <a:spcPts val="0"/>
              </a:spcAft>
              <a:buNone/>
            </a:pPr>
            <a:r>
              <a:rPr b="1" lang="ru" sz="1400">
                <a:solidFill>
                  <a:srgbClr val="5C6067"/>
                </a:solidFill>
                <a:latin typeface="Trebuchet MS"/>
                <a:ea typeface="Trebuchet MS"/>
                <a:cs typeface="Trebuchet MS"/>
                <a:sym typeface="Trebuchet MS"/>
              </a:rPr>
              <a:t>                             на лобовом стекле                                                                                 игры </a:t>
            </a:r>
          </a:p>
          <a:p>
            <a:pPr lvl="0" rtl="0" algn="ctr">
              <a:spcBef>
                <a:spcPts val="0"/>
              </a:spcBef>
              <a:buNone/>
            </a:pPr>
            <a:r>
              <a:t/>
            </a:r>
            <a:endParaRPr sz="2400">
              <a:latin typeface="Trebuchet MS"/>
              <a:ea typeface="Trebuchet MS"/>
              <a:cs typeface="Trebuchet MS"/>
              <a:sym typeface="Trebuchet MS"/>
            </a:endParaRPr>
          </a:p>
          <a:p>
            <a:pPr lvl="0" rtl="0" algn="l">
              <a:spcBef>
                <a:spcPts val="0"/>
              </a:spcBef>
              <a:buNone/>
            </a:pPr>
            <a:r>
              <a:rPr lang="ru" sz="2400">
                <a:latin typeface="Trebuchet MS"/>
                <a:ea typeface="Trebuchet MS"/>
                <a:cs typeface="Trebuchet MS"/>
                <a:sym typeface="Trebuchet MS"/>
              </a:rPr>
              <a:t>                </a:t>
            </a:r>
          </a:p>
          <a:p>
            <a:pPr lvl="0" rtl="0" algn="l">
              <a:spcBef>
                <a:spcPts val="0"/>
              </a:spcBef>
              <a:buNone/>
            </a:pPr>
            <a:r>
              <a:rPr b="1" lang="ru" sz="1400">
                <a:solidFill>
                  <a:srgbClr val="5C6067"/>
                </a:solidFill>
                <a:latin typeface="Trebuchet MS"/>
                <a:ea typeface="Trebuchet MS"/>
                <a:cs typeface="Trebuchet MS"/>
                <a:sym typeface="Trebuchet MS"/>
              </a:rPr>
              <a:t>                            указатели траектории парковки</a:t>
            </a:r>
            <a:r>
              <a:rPr lang="ru" sz="1200">
                <a:solidFill>
                  <a:srgbClr val="5C6067"/>
                </a:solidFill>
                <a:latin typeface="Trebuchet MS"/>
                <a:ea typeface="Trebuchet MS"/>
                <a:cs typeface="Trebuchet MS"/>
                <a:sym typeface="Trebuchet MS"/>
              </a:rPr>
              <a:t> </a:t>
            </a:r>
          </a:p>
          <a:p>
            <a:pPr lvl="0" rtl="0" algn="l">
              <a:spcBef>
                <a:spcPts val="0"/>
              </a:spcBef>
              <a:buNone/>
            </a:pPr>
            <a:r>
              <a:t/>
            </a:r>
            <a:endParaRPr sz="1000">
              <a:solidFill>
                <a:srgbClr val="5C6067"/>
              </a:solidFill>
              <a:latin typeface="Trebuchet MS"/>
              <a:ea typeface="Trebuchet MS"/>
              <a:cs typeface="Trebuchet MS"/>
              <a:sym typeface="Trebuchet MS"/>
            </a:endParaRPr>
          </a:p>
          <a:p>
            <a:pPr lvl="0" rtl="0" algn="l">
              <a:spcBef>
                <a:spcPts val="0"/>
              </a:spcBef>
              <a:buNone/>
            </a:pPr>
            <a:r>
              <a:t/>
            </a:r>
            <a:endParaRPr sz="1000">
              <a:solidFill>
                <a:srgbClr val="5C6067"/>
              </a:solidFill>
              <a:latin typeface="Trebuchet MS"/>
              <a:ea typeface="Trebuchet MS"/>
              <a:cs typeface="Trebuchet MS"/>
              <a:sym typeface="Trebuchet MS"/>
            </a:endParaRPr>
          </a:p>
          <a:p>
            <a:pPr lvl="0" rtl="0">
              <a:spcBef>
                <a:spcPts val="0"/>
              </a:spcBef>
              <a:buNone/>
            </a:pPr>
            <a:r>
              <a:rPr lang="ru" sz="1000">
                <a:solidFill>
                  <a:srgbClr val="5C6067"/>
                </a:solidFill>
                <a:latin typeface="Trebuchet MS"/>
                <a:ea typeface="Trebuchet MS"/>
                <a:cs typeface="Trebuchet MS"/>
                <a:sym typeface="Trebuchet MS"/>
              </a:rPr>
              <a:t>                                       </a:t>
            </a:r>
            <a:r>
              <a:rPr b="1" lang="ru" sz="1400">
                <a:solidFill>
                  <a:srgbClr val="5C6067"/>
                </a:solidFill>
                <a:latin typeface="Trebuchet MS"/>
                <a:ea typeface="Trebuchet MS"/>
                <a:cs typeface="Trebuchet MS"/>
                <a:sym typeface="Trebuchet MS"/>
              </a:rPr>
              <a:t>стрелки при телевизионном показе                        </a:t>
            </a:r>
          </a:p>
          <a:p>
            <a:pPr lvl="0" rtl="0" algn="l">
              <a:spcBef>
                <a:spcPts val="0"/>
              </a:spcBef>
              <a:buNone/>
            </a:pPr>
            <a:r>
              <a:t/>
            </a:r>
            <a:endParaRPr sz="1000">
              <a:solidFill>
                <a:srgbClr val="5C6067"/>
              </a:solidFill>
              <a:latin typeface="Trebuchet MS"/>
              <a:ea typeface="Trebuchet MS"/>
              <a:cs typeface="Trebuchet MS"/>
              <a:sym typeface="Trebuchet MS"/>
            </a:endParaRPr>
          </a:p>
          <a:p>
            <a:pPr lvl="0" rtl="0" algn="l">
              <a:spcBef>
                <a:spcPts val="0"/>
              </a:spcBef>
              <a:buNone/>
            </a:pPr>
            <a:r>
              <a:rPr lang="ru" sz="1000">
                <a:solidFill>
                  <a:srgbClr val="5C6067"/>
                </a:solidFill>
                <a:latin typeface="Trebuchet MS"/>
                <a:ea typeface="Trebuchet MS"/>
                <a:cs typeface="Trebuchet MS"/>
                <a:sym typeface="Trebuchet MS"/>
              </a:rPr>
              <a:t> </a:t>
            </a:r>
          </a:p>
        </p:txBody>
      </p:sp>
      <p:pic>
        <p:nvPicPr>
          <p:cNvPr descr="122149.jpg" id="85" name="Shape 85"/>
          <p:cNvPicPr preferRelativeResize="0"/>
          <p:nvPr/>
        </p:nvPicPr>
        <p:blipFill>
          <a:blip r:embed="rId3">
            <a:alphaModFix/>
          </a:blip>
          <a:stretch>
            <a:fillRect/>
          </a:stretch>
        </p:blipFill>
        <p:spPr>
          <a:xfrm>
            <a:off x="311700" y="846600"/>
            <a:ext cx="1498050" cy="1123526"/>
          </a:xfrm>
          <a:prstGeom prst="rect">
            <a:avLst/>
          </a:prstGeom>
          <a:noFill/>
          <a:ln>
            <a:noFill/>
          </a:ln>
        </p:spPr>
      </p:pic>
      <p:pic>
        <p:nvPicPr>
          <p:cNvPr descr="9_2.jpg" id="86" name="Shape 86"/>
          <p:cNvPicPr preferRelativeResize="0"/>
          <p:nvPr/>
        </p:nvPicPr>
        <p:blipFill rotWithShape="1">
          <a:blip r:embed="rId4">
            <a:alphaModFix/>
          </a:blip>
          <a:srcRect b="18825" l="22435" r="21962" t="17009"/>
          <a:stretch/>
        </p:blipFill>
        <p:spPr>
          <a:xfrm>
            <a:off x="311700" y="2220225"/>
            <a:ext cx="1498049" cy="972421"/>
          </a:xfrm>
          <a:prstGeom prst="rect">
            <a:avLst/>
          </a:prstGeom>
          <a:noFill/>
          <a:ln>
            <a:noFill/>
          </a:ln>
        </p:spPr>
      </p:pic>
      <p:pic>
        <p:nvPicPr>
          <p:cNvPr descr="Libero_2-702x336.png" id="87" name="Shape 87"/>
          <p:cNvPicPr preferRelativeResize="0"/>
          <p:nvPr/>
        </p:nvPicPr>
        <p:blipFill rotWithShape="1">
          <a:blip r:embed="rId5">
            <a:alphaModFix/>
          </a:blip>
          <a:srcRect b="7338" l="20087" r="9180" t="-3901"/>
          <a:stretch/>
        </p:blipFill>
        <p:spPr>
          <a:xfrm>
            <a:off x="316675" y="3442750"/>
            <a:ext cx="1488105" cy="972425"/>
          </a:xfrm>
          <a:prstGeom prst="rect">
            <a:avLst/>
          </a:prstGeom>
          <a:noFill/>
          <a:ln>
            <a:noFill/>
          </a:ln>
        </p:spPr>
      </p:pic>
      <p:pic>
        <p:nvPicPr>
          <p:cNvPr descr="917cb8f3c75d85.png" id="88" name="Shape 88"/>
          <p:cNvPicPr preferRelativeResize="0"/>
          <p:nvPr/>
        </p:nvPicPr>
        <p:blipFill>
          <a:blip r:embed="rId6">
            <a:alphaModFix/>
          </a:blip>
          <a:stretch>
            <a:fillRect/>
          </a:stretch>
        </p:blipFill>
        <p:spPr>
          <a:xfrm>
            <a:off x="5219699" y="1428675"/>
            <a:ext cx="3148025" cy="188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t/>
            </a:r>
            <a:endParaRPr sz="1200">
              <a:solidFill>
                <a:srgbClr val="212121"/>
              </a:solidFill>
              <a:latin typeface="Impact"/>
              <a:ea typeface="Impact"/>
              <a:cs typeface="Impact"/>
              <a:sym typeface="Impact"/>
            </a:endParaRPr>
          </a:p>
          <a:p>
            <a:pPr lvl="0" rtl="0" algn="l">
              <a:spcBef>
                <a:spcPts val="0"/>
              </a:spcBef>
              <a:buNone/>
            </a:pPr>
            <a:r>
              <a:t/>
            </a:r>
            <a:endParaRPr sz="1200">
              <a:solidFill>
                <a:srgbClr val="212121"/>
              </a:solidFill>
              <a:latin typeface="Impact"/>
              <a:ea typeface="Impact"/>
              <a:cs typeface="Impact"/>
              <a:sym typeface="Impact"/>
            </a:endParaRPr>
          </a:p>
          <a:p>
            <a:pPr lvl="0" rtl="0" algn="l">
              <a:spcBef>
                <a:spcPts val="0"/>
              </a:spcBef>
              <a:buNone/>
            </a:pPr>
            <a:r>
              <a:t/>
            </a:r>
            <a:endParaRPr b="1" sz="1000">
              <a:solidFill>
                <a:srgbClr val="5C6067"/>
              </a:solidFill>
              <a:latin typeface="Trebuchet MS"/>
              <a:ea typeface="Trebuchet MS"/>
              <a:cs typeface="Trebuchet MS"/>
              <a:sym typeface="Trebuchet MS"/>
            </a:endParaRPr>
          </a:p>
          <a:p>
            <a:pPr lvl="0" rtl="0">
              <a:spcBef>
                <a:spcPts val="0"/>
              </a:spcBef>
              <a:buNone/>
            </a:pPr>
            <a:r>
              <a:t/>
            </a:r>
            <a:endParaRPr sz="1200">
              <a:solidFill>
                <a:srgbClr val="212121"/>
              </a:solidFill>
              <a:latin typeface="Impact"/>
              <a:ea typeface="Impact"/>
              <a:cs typeface="Impact"/>
              <a:sym typeface="Impact"/>
            </a:endParaRPr>
          </a:p>
          <a:p>
            <a:pPr lvl="0" rtl="0">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a:t>
            </a:r>
            <a:r>
              <a:rPr lang="ru" sz="1200">
                <a:solidFill>
                  <a:srgbClr val="5C6067"/>
                </a:solidFill>
                <a:latin typeface="Impact"/>
                <a:ea typeface="Impact"/>
                <a:cs typeface="Impact"/>
                <a:sym typeface="Impact"/>
              </a:rPr>
              <a:t>Дополненная реальность в военно-промышленном комплексе.</a:t>
            </a:r>
          </a:p>
        </p:txBody>
      </p:sp>
      <p:sp>
        <p:nvSpPr>
          <p:cNvPr id="94" name="Shape 94"/>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l">
              <a:spcBef>
                <a:spcPts val="0"/>
              </a:spcBef>
              <a:spcAft>
                <a:spcPts val="0"/>
              </a:spcAft>
              <a:buNone/>
            </a:pPr>
            <a:r>
              <a:t/>
            </a:r>
            <a:endParaRPr b="1" sz="1400">
              <a:solidFill>
                <a:srgbClr val="5C6067"/>
              </a:solidFill>
              <a:latin typeface="Arial"/>
              <a:ea typeface="Arial"/>
              <a:cs typeface="Arial"/>
              <a:sym typeface="Arial"/>
            </a:endParaRPr>
          </a:p>
          <a:p>
            <a:pPr lvl="0" rtl="0" algn="l">
              <a:spcBef>
                <a:spcPts val="0"/>
              </a:spcBef>
              <a:spcAft>
                <a:spcPts val="0"/>
              </a:spcAft>
              <a:buNone/>
            </a:pPr>
            <a:r>
              <a:t/>
            </a:r>
            <a:endParaRPr b="1" sz="1400">
              <a:solidFill>
                <a:srgbClr val="5C6067"/>
              </a:solidFill>
              <a:latin typeface="Arial"/>
              <a:ea typeface="Arial"/>
              <a:cs typeface="Arial"/>
              <a:sym typeface="Arial"/>
            </a:endParaRPr>
          </a:p>
          <a:p>
            <a:pPr lvl="0" rtl="0" algn="l">
              <a:spcBef>
                <a:spcPts val="0"/>
              </a:spcBef>
              <a:spcAft>
                <a:spcPts val="0"/>
              </a:spcAft>
              <a:buNone/>
            </a:pPr>
            <a:r>
              <a:rPr b="1" lang="ru" sz="1400">
                <a:solidFill>
                  <a:srgbClr val="5C6067"/>
                </a:solidFill>
                <a:latin typeface="Arial"/>
                <a:ea typeface="Arial"/>
                <a:cs typeface="Arial"/>
                <a:sym typeface="Arial"/>
              </a:rPr>
              <a:t> Виртуальный тактический полигон                   Платформа VBS (Virtual Battlespace Simulators)                          </a:t>
            </a:r>
          </a:p>
          <a:p>
            <a:pPr lvl="0" rtl="0">
              <a:spcBef>
                <a:spcPts val="0"/>
              </a:spcBef>
              <a:buNone/>
            </a:pPr>
            <a:r>
              <a:t/>
            </a:r>
            <a:endParaRPr/>
          </a:p>
        </p:txBody>
      </p:sp>
      <p:sp>
        <p:nvSpPr>
          <p:cNvPr descr="VR для армейских задач" id="95" name="Shape 95" title="Виртуальный полигон II">
            <a:hlinkClick r:id="rId3"/>
          </p:cNvPr>
          <p:cNvSpPr/>
          <p:nvPr/>
        </p:nvSpPr>
        <p:spPr>
          <a:xfrm>
            <a:off x="895350" y="1721625"/>
            <a:ext cx="1962150" cy="1471625"/>
          </a:xfrm>
          <a:prstGeom prst="rect">
            <a:avLst/>
          </a:prstGeom>
          <a:blipFill>
            <a:blip r:embed="rId4">
              <a:alphaModFix/>
            </a:blip>
            <a:stretch>
              <a:fillRect/>
            </a:stretch>
          </a:blipFill>
          <a:ln>
            <a:noFill/>
          </a:ln>
        </p:spPr>
      </p:sp>
      <p:sp>
        <p:nvSpPr>
          <p:cNvPr descr="LVRS Loadmaster simulator VBS2 VBS1 helicopter simulator sim" id="96" name="Shape 96" title="LVRS Loadmaster simulator Virtual Battlespace">
            <a:hlinkClick r:id="rId5"/>
          </p:cNvPr>
          <p:cNvSpPr/>
          <p:nvPr/>
        </p:nvSpPr>
        <p:spPr>
          <a:xfrm>
            <a:off x="5446175" y="1721625"/>
            <a:ext cx="1962174" cy="1471625"/>
          </a:xfrm>
          <a:prstGeom prst="rect">
            <a:avLst/>
          </a:prstGeom>
          <a:blipFill>
            <a:blip r:embed="rId6">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a:t>
            </a:r>
            <a:r>
              <a:rPr lang="ru" sz="1200">
                <a:solidFill>
                  <a:srgbClr val="5C6067"/>
                </a:solidFill>
                <a:latin typeface="Impact"/>
                <a:ea typeface="Impact"/>
                <a:cs typeface="Impact"/>
                <a:sym typeface="Impact"/>
              </a:rPr>
              <a:t>Примеры использования: очки дополненной реальности для авианаводчиков.</a:t>
            </a:r>
          </a:p>
        </p:txBody>
      </p:sp>
      <p:sp>
        <p:nvSpPr>
          <p:cNvPr id="102" name="Shape 102"/>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spcBef>
                <a:spcPts val="0"/>
              </a:spcBef>
              <a:spcAft>
                <a:spcPts val="1100"/>
              </a:spcAft>
              <a:buNone/>
            </a:pPr>
            <a:r>
              <a:rPr lang="ru" sz="1200">
                <a:solidFill>
                  <a:srgbClr val="5C6067"/>
                </a:solidFill>
                <a:latin typeface="Arial"/>
                <a:ea typeface="Arial"/>
                <a:cs typeface="Arial"/>
                <a:sym typeface="Arial"/>
              </a:rPr>
              <a:t>Американская система непосредственной авиационной поддержки Persistent Close Air Support (PCAS). Цифровая система позволяет сухопутным войскам с помощью мобильных устройств оперативно выбирать тип авиационной поддержки (вертолет, истребитель, бомбардировщик, БЛА), а также подбирать необходимое вооружение. Система включает различное бортовое оборудование для техники, осуществляющей авиационную поддержку, а также комплект амуниции передового авианаводчика, включающий прозрачные очки дополненной реальности. Обладая таким оборудованием, авианаводчик может не только передавать изображение со своей камеры на истребитель или вертолет поддержки, но и видеть всю тактическую обстановку, просто взглянув на небо.</a:t>
            </a:r>
          </a:p>
          <a:p>
            <a:pPr lvl="0" rtl="0">
              <a:spcBef>
                <a:spcPts val="0"/>
              </a:spcBef>
              <a:spcAft>
                <a:spcPts val="1100"/>
              </a:spcAft>
              <a:buNone/>
            </a:pPr>
            <a:r>
              <a:t/>
            </a:r>
            <a:endParaRPr sz="1000">
              <a:solidFill>
                <a:srgbClr val="5C6067"/>
              </a:solidFill>
              <a:latin typeface="Trebuchet MS"/>
              <a:ea typeface="Trebuchet MS"/>
              <a:cs typeface="Trebuchet MS"/>
              <a:sym typeface="Trebuchet MS"/>
            </a:endParaRPr>
          </a:p>
          <a:p>
            <a:pPr lvl="0" rtl="0">
              <a:spcBef>
                <a:spcPts val="0"/>
              </a:spcBef>
              <a:spcAft>
                <a:spcPts val="0"/>
              </a:spcAft>
              <a:buNone/>
            </a:pPr>
            <a:r>
              <a:t/>
            </a:r>
            <a:endParaRPr b="1" sz="1200">
              <a:solidFill>
                <a:srgbClr val="5C6067"/>
              </a:solidFill>
              <a:latin typeface="Arial"/>
              <a:ea typeface="Arial"/>
              <a:cs typeface="Arial"/>
              <a:sym typeface="Arial"/>
            </a:endParaRPr>
          </a:p>
          <a:p>
            <a:pPr lvl="0" rtl="0">
              <a:spcBef>
                <a:spcPts val="0"/>
              </a:spcBef>
              <a:spcAft>
                <a:spcPts val="0"/>
              </a:spcAft>
              <a:buNone/>
            </a:pPr>
            <a:r>
              <a:t/>
            </a:r>
            <a:endParaRPr b="1" sz="1200">
              <a:solidFill>
                <a:srgbClr val="5C6067"/>
              </a:solidFill>
              <a:latin typeface="Arial"/>
              <a:ea typeface="Arial"/>
              <a:cs typeface="Arial"/>
              <a:sym typeface="Arial"/>
            </a:endParaRPr>
          </a:p>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spcBef>
                <a:spcPts val="0"/>
              </a:spcBef>
              <a:buNone/>
            </a:pPr>
            <a:r>
              <a:t/>
            </a:r>
            <a:endParaRPr/>
          </a:p>
        </p:txBody>
      </p:sp>
      <p:sp>
        <p:nvSpPr>
          <p:cNvPr descr="DARPA's Persistent Close Air Support (PCAS) program envisions more precise, prompt and easy air-ground coordination for close air support—delivery of airborne munitions to support ground forces—and other missions under stressful operational conditions and in complex environments. It aims to do so through the development of a system that enables the sharing of real-time situational awareness and weapons-systems data, using technologies compatible with almost any aircraft. Among the system’s envisioned benefits is a capacity to use smaller munitions to hit smaller, multiple or moving targets while minimizing the incidence of friendly fire and collateral damage." id="103" name="Shape 103" title="Persistent Close Air Support (PCAS)">
            <a:hlinkClick r:id="rId3"/>
          </p:cNvPr>
          <p:cNvSpPr/>
          <p:nvPr/>
        </p:nvSpPr>
        <p:spPr>
          <a:xfrm>
            <a:off x="2533650" y="2565400"/>
            <a:ext cx="3581400" cy="1720850"/>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a:t>
            </a:r>
            <a:r>
              <a:rPr lang="ru" sz="1200">
                <a:solidFill>
                  <a:srgbClr val="5C6067"/>
                </a:solidFill>
                <a:latin typeface="Impact"/>
                <a:ea typeface="Impact"/>
                <a:cs typeface="Impact"/>
                <a:sym typeface="Impact"/>
              </a:rPr>
              <a:t>Примеры использования: дополненная реальность для операторов БЛА.</a:t>
            </a:r>
          </a:p>
        </p:txBody>
      </p:sp>
      <p:sp>
        <p:nvSpPr>
          <p:cNvPr id="109" name="Shape 109"/>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spcBef>
                <a:spcPts val="0"/>
              </a:spcBef>
              <a:buNone/>
            </a:pPr>
            <a:r>
              <a:t/>
            </a:r>
            <a:endParaRPr/>
          </a:p>
        </p:txBody>
      </p:sp>
      <p:pic>
        <p:nvPicPr>
          <p:cNvPr descr="1111.jpg" id="110" name="Shape 110"/>
          <p:cNvPicPr preferRelativeResize="0"/>
          <p:nvPr/>
        </p:nvPicPr>
        <p:blipFill>
          <a:blip r:embed="rId3">
            <a:alphaModFix/>
          </a:blip>
          <a:stretch>
            <a:fillRect/>
          </a:stretch>
        </p:blipFill>
        <p:spPr>
          <a:xfrm>
            <a:off x="5760500" y="908050"/>
            <a:ext cx="2535775" cy="1680975"/>
          </a:xfrm>
          <a:prstGeom prst="rect">
            <a:avLst/>
          </a:prstGeom>
          <a:noFill/>
          <a:ln>
            <a:noFill/>
          </a:ln>
        </p:spPr>
      </p:pic>
      <p:sp>
        <p:nvSpPr>
          <p:cNvPr id="111" name="Shape 111"/>
          <p:cNvSpPr txBox="1"/>
          <p:nvPr/>
        </p:nvSpPr>
        <p:spPr>
          <a:xfrm>
            <a:off x="390525" y="908050"/>
            <a:ext cx="4343400" cy="35814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100"/>
              </a:spcAft>
              <a:buNone/>
            </a:pPr>
            <a:r>
              <a:rPr lang="ru" sz="1200">
                <a:solidFill>
                  <a:srgbClr val="5C6067"/>
                </a:solidFill>
                <a:latin typeface="Trebuchet MS"/>
                <a:ea typeface="Trebuchet MS"/>
                <a:cs typeface="Trebuchet MS"/>
                <a:sym typeface="Trebuchet MS"/>
              </a:rPr>
              <a:t>Программный продукт SmartCam3D для наземных станций управления БЛА, обеспечивающий наложение в реальном времени графической информации на видео, транслируемое оператору с камер, установленных на борту БЛА. В сентябре 2016 г. во время наводнения в районе местечка Стьюбен в штате Висконсин квадрокоптер DJI Phantom 3, оборудованный возможностями SmartCam3D, произвел видеосъемку затопленной местности. Из полученного в результате демонстрационного полета материала видно, что при проведении подобных операций программа не только показывает оператору БЛА скрытые под водой дороги, улицы, мосты и другие ориентиры, но и позволяет в интерактивном режиме отмечать на карте места расположения поврежденной инфраструктуры и точки, где могут находиться пострадавшие.</a:t>
            </a:r>
          </a:p>
          <a:p>
            <a:pPr lvl="0" rtl="0">
              <a:spcBef>
                <a:spcPts val="0"/>
              </a:spcBef>
              <a:buNone/>
            </a:pPr>
            <a:r>
              <a:t/>
            </a:r>
            <a:endParaRPr/>
          </a:p>
        </p:txBody>
      </p:sp>
      <p:sp>
        <p:nvSpPr>
          <p:cNvPr descr="Augmented reality overlays provide useful information to decision makers in flood relief.  Missing structures, closed roads and the locations of infrastructure are all visible." id="112" name="Shape 112" title="SmartCam3D View Augmented Reality for Disaster Relief - Flooding">
            <a:hlinkClick r:id="rId4"/>
          </p:cNvPr>
          <p:cNvSpPr/>
          <p:nvPr/>
        </p:nvSpPr>
        <p:spPr>
          <a:xfrm>
            <a:off x="5760500" y="2662450"/>
            <a:ext cx="2535775" cy="1680975"/>
          </a:xfrm>
          <a:prstGeom prst="rect">
            <a:avLst/>
          </a:prstGeom>
          <a:blipFill>
            <a:blip r:embed="rId5">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a:t>
            </a:r>
            <a:r>
              <a:rPr lang="ru" sz="1200">
                <a:solidFill>
                  <a:srgbClr val="5C6067"/>
                </a:solidFill>
                <a:latin typeface="Impact"/>
                <a:ea typeface="Impact"/>
                <a:cs typeface="Impact"/>
                <a:sym typeface="Impact"/>
              </a:rPr>
              <a:t>Примеры использования: дополненная реальность для операторов БЛА.</a:t>
            </a:r>
          </a:p>
        </p:txBody>
      </p:sp>
      <p:sp>
        <p:nvSpPr>
          <p:cNvPr id="118" name="Shape 118"/>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lgn="ctr">
              <a:spcBef>
                <a:spcPts val="0"/>
              </a:spcBef>
              <a:spcAft>
                <a:spcPts val="0"/>
              </a:spcAft>
              <a:buNone/>
            </a:pPr>
            <a:r>
              <a:t/>
            </a:r>
            <a:endParaRPr b="1" sz="1400">
              <a:solidFill>
                <a:srgbClr val="5C6067"/>
              </a:solidFill>
              <a:latin typeface="Arial"/>
              <a:ea typeface="Arial"/>
              <a:cs typeface="Arial"/>
              <a:sym typeface="Arial"/>
            </a:endParaRPr>
          </a:p>
          <a:p>
            <a:pPr lvl="0" rtl="0">
              <a:spcBef>
                <a:spcPts val="0"/>
              </a:spcBef>
              <a:buNone/>
            </a:pPr>
            <a:r>
              <a:t/>
            </a:r>
            <a:endParaRPr/>
          </a:p>
        </p:txBody>
      </p:sp>
      <p:pic>
        <p:nvPicPr>
          <p:cNvPr descr="Moverio-BT-300.jpg" id="119" name="Shape 119"/>
          <p:cNvPicPr preferRelativeResize="0"/>
          <p:nvPr/>
        </p:nvPicPr>
        <p:blipFill rotWithShape="1">
          <a:blip r:embed="rId3">
            <a:alphaModFix/>
          </a:blip>
          <a:srcRect b="0" l="17186" r="17192" t="0"/>
          <a:stretch/>
        </p:blipFill>
        <p:spPr>
          <a:xfrm>
            <a:off x="5760500" y="908050"/>
            <a:ext cx="2535774" cy="1680975"/>
          </a:xfrm>
          <a:prstGeom prst="rect">
            <a:avLst/>
          </a:prstGeom>
          <a:noFill/>
          <a:ln>
            <a:noFill/>
          </a:ln>
        </p:spPr>
      </p:pic>
      <p:sp>
        <p:nvSpPr>
          <p:cNvPr id="120" name="Shape 120"/>
          <p:cNvSpPr txBox="1"/>
          <p:nvPr/>
        </p:nvSpPr>
        <p:spPr>
          <a:xfrm>
            <a:off x="390525" y="908050"/>
            <a:ext cx="4343400" cy="35814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100"/>
              </a:spcAft>
              <a:buClr>
                <a:schemeClr val="dk1"/>
              </a:buClr>
              <a:buSzPct val="91666"/>
              <a:buFont typeface="Arial"/>
              <a:buNone/>
            </a:pPr>
            <a:r>
              <a:rPr lang="ru" sz="1200">
                <a:solidFill>
                  <a:srgbClr val="5C6067"/>
                </a:solidFill>
                <a:latin typeface="Trebuchet MS"/>
                <a:ea typeface="Trebuchet MS"/>
                <a:cs typeface="Trebuchet MS"/>
                <a:sym typeface="Trebuchet MS"/>
              </a:rPr>
              <a:t>В марте этого года Epson провела презентацию очков Moverio BT-300 в Москве. В рамках мероприятия были продемонстрированы возможности очков в части управления беспилотниками DJI. Не будет преувеличением сказать, что на сегодняшний день очки дополненной реальности являются самым удобным средством пилотирования дронов. Благодаря прозрачным дисплеям очков дополненной реальности, оператор может одновременно видеть и трансляцию с бортовой камеры (т.е. видеть «глазами» самого БЛА), и наблюдать за полетом со стороны. Кроме того, на дисплеи выводятся различные важные параметры полета (высота, скорость, координаты, время полета и т.п.).</a:t>
            </a:r>
          </a:p>
          <a:p>
            <a:pPr lvl="0" rtl="0">
              <a:lnSpc>
                <a:spcPct val="115000"/>
              </a:lnSpc>
              <a:spcBef>
                <a:spcPts val="0"/>
              </a:spcBef>
              <a:spcAft>
                <a:spcPts val="1100"/>
              </a:spcAft>
              <a:buNone/>
            </a:pPr>
            <a:r>
              <a:t/>
            </a:r>
            <a:endParaRPr sz="1200">
              <a:solidFill>
                <a:srgbClr val="5C6067"/>
              </a:solidFill>
              <a:latin typeface="Trebuchet MS"/>
              <a:ea typeface="Trebuchet MS"/>
              <a:cs typeface="Trebuchet MS"/>
              <a:sym typeface="Trebuchet MS"/>
            </a:endParaRPr>
          </a:p>
          <a:p>
            <a:pPr lvl="0" rtl="0">
              <a:spcBef>
                <a:spcPts val="0"/>
              </a:spcBef>
              <a:buNone/>
            </a:pPr>
            <a:r>
              <a:t/>
            </a:r>
            <a:endParaRPr/>
          </a:p>
        </p:txBody>
      </p:sp>
      <p:sp>
        <p:nvSpPr>
          <p:cNvPr descr="Introducing the Epson Moverio BT-300, the newest product in the ever-expanding Moverio family of devices. The BT-300 features a brand new OLED display engine, vastly upgraded chipset, and improved form factor-- the combination of which enables endless use-cases. Learn more at epson.com/moverio" id="121" name="Shape 121" title="Epson Moverio BT-300: A New Way Of Seeing The World">
            <a:hlinkClick r:id="rId4"/>
          </p:cNvPr>
          <p:cNvSpPr/>
          <p:nvPr/>
        </p:nvSpPr>
        <p:spPr>
          <a:xfrm>
            <a:off x="5760500" y="2677375"/>
            <a:ext cx="2535775" cy="1680975"/>
          </a:xfrm>
          <a:prstGeom prst="rect">
            <a:avLst/>
          </a:prstGeom>
          <a:blipFill>
            <a:blip r:embed="rId5">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315925"/>
            <a:ext cx="8520600" cy="366300"/>
          </a:xfrm>
          <a:prstGeom prst="rect">
            <a:avLst/>
          </a:prstGeom>
          <a:ln cap="flat" cmpd="sng" w="9525">
            <a:solidFill>
              <a:srgbClr val="073763"/>
            </a:solidFill>
            <a:prstDash val="solid"/>
            <a:round/>
            <a:headEnd len="med" w="med" type="none"/>
            <a:tailEnd len="med" w="med" type="none"/>
          </a:ln>
        </p:spPr>
        <p:txBody>
          <a:bodyPr anchorCtr="0" anchor="b" bIns="91425" lIns="91425" rIns="91425" wrap="square" tIns="91425">
            <a:noAutofit/>
          </a:bodyPr>
          <a:lstStyle/>
          <a:p>
            <a:pPr lvl="0" rtl="0" algn="l">
              <a:spcBef>
                <a:spcPts val="0"/>
              </a:spcBef>
              <a:buNone/>
            </a:pP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иртуальная реальность </a:t>
            </a:r>
            <a:r>
              <a:rPr lang="ru" sz="1200">
                <a:solidFill>
                  <a:srgbClr val="212121"/>
                </a:solidFill>
                <a:latin typeface="Impact"/>
                <a:ea typeface="Impact"/>
                <a:cs typeface="Impact"/>
                <a:sym typeface="Impact"/>
              </a:rPr>
              <a:t>в</a:t>
            </a:r>
            <a:r>
              <a:rPr lang="ru" sz="1200">
                <a:solidFill>
                  <a:srgbClr val="212121"/>
                </a:solidFill>
                <a:highlight>
                  <a:srgbClr val="FFFFFF"/>
                </a:highlight>
                <a:latin typeface="Impact"/>
                <a:ea typeface="Impact"/>
                <a:cs typeface="Impact"/>
                <a:sym typeface="Impact"/>
              </a:rPr>
              <a:t> </a:t>
            </a:r>
            <a:r>
              <a:rPr lang="ru" sz="1200">
                <a:solidFill>
                  <a:srgbClr val="212121"/>
                </a:solidFill>
                <a:latin typeface="Impact"/>
                <a:ea typeface="Impact"/>
                <a:cs typeface="Impact"/>
                <a:sym typeface="Impact"/>
              </a:rPr>
              <a:t>авиации. </a:t>
            </a:r>
            <a:r>
              <a:rPr lang="ru" sz="1200">
                <a:solidFill>
                  <a:srgbClr val="5C6067"/>
                </a:solidFill>
                <a:latin typeface="Impact"/>
                <a:ea typeface="Impact"/>
                <a:cs typeface="Impact"/>
                <a:sym typeface="Impact"/>
              </a:rPr>
              <a:t>Примеры использования: тренажеры.</a:t>
            </a:r>
          </a:p>
        </p:txBody>
      </p:sp>
      <p:sp>
        <p:nvSpPr>
          <p:cNvPr id="127" name="Shape 127"/>
          <p:cNvSpPr txBox="1"/>
          <p:nvPr>
            <p:ph idx="1" type="body"/>
          </p:nvPr>
        </p:nvSpPr>
        <p:spPr>
          <a:xfrm>
            <a:off x="311700" y="846600"/>
            <a:ext cx="8520600" cy="3732600"/>
          </a:xfrm>
          <a:prstGeom prst="rect">
            <a:avLst/>
          </a:prstGeom>
        </p:spPr>
        <p:txBody>
          <a:bodyPr anchorCtr="0" anchor="t" bIns="91425" lIns="91425" rIns="91425" wrap="square" tIns="91425">
            <a:noAutofit/>
          </a:bodyPr>
          <a:lstStyle/>
          <a:p>
            <a:pPr lvl="0" rtl="0">
              <a:spcBef>
                <a:spcPts val="0"/>
              </a:spcBef>
              <a:spcAft>
                <a:spcPts val="0"/>
              </a:spcAft>
              <a:buNone/>
            </a:pPr>
            <a:r>
              <a:rPr lang="ru" sz="1200">
                <a:solidFill>
                  <a:srgbClr val="444444"/>
                </a:solidFill>
                <a:highlight>
                  <a:srgbClr val="FFFFFF"/>
                </a:highlight>
                <a:latin typeface="Trebuchet MS"/>
                <a:ea typeface="Trebuchet MS"/>
                <a:cs typeface="Trebuchet MS"/>
                <a:sym typeface="Trebuchet MS"/>
              </a:rPr>
              <a:t>В любом тренажере есть механическая часть, имитирующая управление имитируемым объектом, которая передает ускорения и вибрации, и компьютерная, которая собственно и обеспечивает иллюзию управления путем координации действий с визуальными, звуковыми и прочими эффектами. Компьютерная часть, в свою очередь, подразделяется на систему визуализации, так называемую сцену из окна (Out of the window scene) и контрольно-управляющую часть (host computing system).</a:t>
            </a:r>
          </a:p>
          <a:p>
            <a:pPr lvl="0" rtl="0">
              <a:spcBef>
                <a:spcPts val="0"/>
              </a:spcBef>
              <a:spcAft>
                <a:spcPts val="0"/>
              </a:spcAft>
              <a:buNone/>
            </a:pPr>
            <a:r>
              <a:t/>
            </a:r>
            <a:endParaRPr sz="1000">
              <a:solidFill>
                <a:srgbClr val="444444"/>
              </a:solidFill>
              <a:highlight>
                <a:srgbClr val="FFFFFF"/>
              </a:highlight>
              <a:latin typeface="Arial"/>
              <a:ea typeface="Arial"/>
              <a:cs typeface="Arial"/>
              <a:sym typeface="Arial"/>
            </a:endParaRPr>
          </a:p>
          <a:p>
            <a:pPr lvl="0" rtl="0">
              <a:spcBef>
                <a:spcPts val="0"/>
              </a:spcBef>
              <a:buNone/>
            </a:pPr>
            <a:r>
              <a:t/>
            </a:r>
            <a:endParaRPr/>
          </a:p>
        </p:txBody>
      </p:sp>
      <p:pic>
        <p:nvPicPr>
          <p:cNvPr descr="aviasim.jpg" id="128" name="Shape 128"/>
          <p:cNvPicPr preferRelativeResize="0"/>
          <p:nvPr/>
        </p:nvPicPr>
        <p:blipFill>
          <a:blip r:embed="rId3">
            <a:alphaModFix/>
          </a:blip>
          <a:stretch>
            <a:fillRect/>
          </a:stretch>
        </p:blipFill>
        <p:spPr>
          <a:xfrm>
            <a:off x="381000" y="2301970"/>
            <a:ext cx="2752725" cy="2064550"/>
          </a:xfrm>
          <a:prstGeom prst="rect">
            <a:avLst/>
          </a:prstGeom>
          <a:noFill/>
          <a:ln>
            <a:noFill/>
          </a:ln>
        </p:spPr>
      </p:pic>
      <p:sp>
        <p:nvSpPr>
          <p:cNvPr id="129" name="Shape 129"/>
          <p:cNvSpPr txBox="1"/>
          <p:nvPr/>
        </p:nvSpPr>
        <p:spPr>
          <a:xfrm>
            <a:off x="3533775" y="2099725"/>
            <a:ext cx="5298600" cy="2266800"/>
          </a:xfrm>
          <a:prstGeom prst="rect">
            <a:avLst/>
          </a:prstGeom>
          <a:noFill/>
          <a:ln>
            <a:noFill/>
          </a:ln>
        </p:spPr>
        <p:txBody>
          <a:bodyPr anchorCtr="0" anchor="t" bIns="91425" lIns="91425" rIns="91425" wrap="square" tIns="91425">
            <a:noAutofit/>
          </a:bodyPr>
          <a:lstStyle/>
          <a:p>
            <a:pPr lvl="0" algn="ctr">
              <a:spcBef>
                <a:spcPts val="0"/>
              </a:spcBef>
              <a:buNone/>
            </a:pPr>
            <a:r>
              <a:rPr lang="ru" sz="3000">
                <a:latin typeface="Trebuchet MS"/>
                <a:ea typeface="Trebuchet MS"/>
                <a:cs typeface="Trebuchet MS"/>
                <a:sym typeface="Trebuchet MS"/>
              </a:rPr>
              <a:t>Уникальное Торговое Предложение VR/AR технологии - удешевление </a:t>
            </a:r>
          </a:p>
          <a:p>
            <a:pPr lvl="0" algn="ctr">
              <a:spcBef>
                <a:spcPts val="0"/>
              </a:spcBef>
              <a:buNone/>
            </a:pPr>
            <a:r>
              <a:rPr lang="ru" sz="3000">
                <a:latin typeface="Trebuchet MS"/>
                <a:ea typeface="Trebuchet MS"/>
                <a:cs typeface="Trebuchet MS"/>
                <a:sym typeface="Trebuchet MS"/>
              </a:rPr>
              <a:t>“</a:t>
            </a:r>
            <a:r>
              <a:rPr lang="ru" sz="3000">
                <a:solidFill>
                  <a:srgbClr val="444444"/>
                </a:solidFill>
                <a:highlight>
                  <a:srgbClr val="FFFFFF"/>
                </a:highlight>
                <a:latin typeface="Trebuchet MS"/>
                <a:ea typeface="Trebuchet MS"/>
                <a:cs typeface="Trebuchet MS"/>
                <a:sym typeface="Trebuchet MS"/>
              </a:rPr>
              <a:t>Out of the window scene</a:t>
            </a:r>
            <a:r>
              <a:rPr lang="ru" sz="3000">
                <a:latin typeface="Trebuchet MS"/>
                <a:ea typeface="Trebuchet MS"/>
                <a:cs typeface="Trebuchet MS"/>
                <a:sym typeface="Trebuchet MS"/>
              </a:rPr>
              <a:t>”</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