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448" r:id="rId2"/>
    <p:sldId id="431" r:id="rId3"/>
    <p:sldId id="434" r:id="rId4"/>
    <p:sldId id="435" r:id="rId5"/>
    <p:sldId id="446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649"/>
    <a:srgbClr val="122031"/>
    <a:srgbClr val="E2E2E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8" autoAdjust="0"/>
  </p:normalViewPr>
  <p:slideViewPr>
    <p:cSldViewPr>
      <p:cViewPr>
        <p:scale>
          <a:sx n="80" d="100"/>
          <a:sy n="80" d="100"/>
        </p:scale>
        <p:origin x="-6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95148-6830-46BB-BC4B-2521CEECFF29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12035-59C9-4397-BB48-6768FEE3D9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10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D2D972-E77B-480E-B598-C19510A70FDD}" type="slidenum">
              <a:rPr lang="ru-RU" smtClean="0">
                <a:latin typeface="Arial" pitchFamily="34" charset="0"/>
              </a:rPr>
              <a:pPr/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2525" cy="3722687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119" y="4715907"/>
            <a:ext cx="6193437" cy="4467701"/>
          </a:xfrm>
          <a:noFill/>
          <a:ln/>
        </p:spPr>
        <p:txBody>
          <a:bodyPr/>
          <a:lstStyle/>
          <a:p>
            <a:pPr eaLnBrk="1" hangingPunct="1"/>
            <a:endParaRPr lang="ru-RU" sz="11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E9EDA-026E-4FAC-974F-B6CE0A5B1E3F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635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04A5-28B5-4941-8029-DC10E3657698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45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CD67F-AC45-4909-981E-A435BF60223A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80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Алексей Сонин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854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5411-0C5F-4224-9FB8-F80DC2816ACF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D187E-C696-45DC-8689-79F5F749A9A0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954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05A1-B4A7-49BA-9079-7C90CC6E2CD6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86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AA40-7BD7-4565-A237-C9C47FB4F8AE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ru-RU" smtClean="0"/>
              <a:t>Алексей Сонин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97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79B8-7673-4FC2-8900-6D1901EB279C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ru-RU" smtClean="0"/>
              <a:t>Алексей Сонин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53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1580-0187-4A7A-B32E-775651C20B67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4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7965-69F5-4806-B909-FB94C0B5C358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0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Diffused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D470C-6C17-4516-ADAE-870F676F5970}" type="datetime1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Алексей Сонин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78D1C-124E-44A5-86CF-D08952621C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dirty="0"/>
              <a:t>О совершенствовании законодательства по вопросам внутреннего контроля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900" dirty="0">
                <a:solidFill>
                  <a:schemeClr val="bg2">
                    <a:lumMod val="10000"/>
                  </a:schemeClr>
                </a:solidFill>
              </a:rPr>
              <a:t>Елинсон Андрей </a:t>
            </a:r>
            <a:r>
              <a:rPr lang="ru-RU" sz="1900" dirty="0" smtClean="0">
                <a:solidFill>
                  <a:schemeClr val="bg2">
                    <a:lumMod val="10000"/>
                  </a:schemeClr>
                </a:solidFill>
              </a:rPr>
              <a:t>Михайлович</a:t>
            </a:r>
          </a:p>
          <a:p>
            <a:r>
              <a:rPr lang="ru-RU" sz="1900" dirty="0" smtClean="0">
                <a:solidFill>
                  <a:schemeClr val="bg2">
                    <a:lumMod val="10000"/>
                  </a:schemeClr>
                </a:solidFill>
              </a:rPr>
              <a:t>директор </a:t>
            </a:r>
            <a:r>
              <a:rPr lang="ru-RU" sz="1900" dirty="0">
                <a:solidFill>
                  <a:schemeClr val="bg2">
                    <a:lumMod val="10000"/>
                  </a:schemeClr>
                </a:solidFill>
              </a:rPr>
              <a:t>по управлению активами Консорциума «Альфа – групп», член Наблюдательного </a:t>
            </a:r>
            <a:r>
              <a:rPr lang="ru-RU" sz="1900" dirty="0" smtClean="0">
                <a:solidFill>
                  <a:schemeClr val="bg2">
                    <a:lumMod val="10000"/>
                  </a:schemeClr>
                </a:solidFill>
              </a:rPr>
              <a:t>совета</a:t>
            </a:r>
          </a:p>
          <a:p>
            <a:endParaRPr lang="ru-RU" sz="19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900" dirty="0" smtClean="0">
                <a:solidFill>
                  <a:schemeClr val="bg2">
                    <a:lumMod val="10000"/>
                  </a:schemeClr>
                </a:solidFill>
              </a:rPr>
              <a:t>17.02.2016</a:t>
            </a:r>
            <a:endParaRPr lang="ru-RU" sz="1900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LOG_RSP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2367"/>
            <a:ext cx="11557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123728" y="619819"/>
            <a:ext cx="6552728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РОССИЙСКИЙ СОЮЗ ПРОМЫШЛЕННИКОВ И ПРЕДПРИНИМАТЕЛЕЙ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6119813" algn="r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КОМИССИЯ ПО АУДИТОРСКОЙ ДЕЯТЕЛЬНОСТИ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0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2"/>
          <p:cNvSpPr>
            <a:spLocks noRot="1" noChangeArrowheads="1"/>
          </p:cNvSpPr>
          <p:nvPr/>
        </p:nvSpPr>
        <p:spPr bwMode="auto">
          <a:xfrm>
            <a:off x="457200" y="34178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42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95247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63772"/>
            <a:ext cx="4896544" cy="493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Rectangle 219"/>
          <p:cNvSpPr>
            <a:spLocks noChangeArrowheads="1"/>
          </p:cNvSpPr>
          <p:nvPr/>
        </p:nvSpPr>
        <p:spPr bwMode="auto">
          <a:xfrm>
            <a:off x="5688013" y="5684838"/>
            <a:ext cx="15732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21516" name="Rectangle 223"/>
          <p:cNvSpPr>
            <a:spLocks noChangeArrowheads="1"/>
          </p:cNvSpPr>
          <p:nvPr/>
        </p:nvSpPr>
        <p:spPr bwMode="auto">
          <a:xfrm>
            <a:off x="5688013" y="4337050"/>
            <a:ext cx="1573212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3C6487"/>
                </a:solidFill>
              </a:rPr>
              <a:t>Система внутреннего контроля</a:t>
            </a:r>
          </a:p>
        </p:txBody>
      </p:sp>
      <p:sp>
        <p:nvSpPr>
          <p:cNvPr id="231" name="Номер слайда 2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FD54-01C5-47DB-834B-4F07D7A4C34D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2"/>
          <p:cNvSpPr>
            <a:spLocks noChangeArrowheads="1"/>
          </p:cNvSpPr>
          <p:nvPr/>
        </p:nvSpPr>
        <p:spPr bwMode="auto">
          <a:xfrm>
            <a:off x="1266825" y="1196975"/>
            <a:ext cx="1714500" cy="23479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Verdana" pitchFamily="34" charset="0"/>
              </a:rPr>
              <a:t>ФЗ «Об АО»</a:t>
            </a:r>
          </a:p>
          <a:p>
            <a:pPr algn="ctr"/>
            <a:r>
              <a:rPr lang="ru-RU" sz="1600" b="1">
                <a:solidFill>
                  <a:schemeClr val="bg1"/>
                </a:solidFill>
                <a:latin typeface="Verdana" pitchFamily="34" charset="0"/>
              </a:rPr>
              <a:t>(требования)</a:t>
            </a:r>
            <a:endParaRPr lang="en-US" sz="16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05891" name="Rectangle 3"/>
          <p:cNvSpPr>
            <a:spLocks noChangeArrowheads="1"/>
          </p:cNvSpPr>
          <p:nvPr/>
        </p:nvSpPr>
        <p:spPr bwMode="auto">
          <a:xfrm>
            <a:off x="3378200" y="1981200"/>
            <a:ext cx="3165475" cy="6397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FF0000"/>
                </a:solidFill>
                <a:latin typeface="Verdana" pitchFamily="34" charset="0"/>
              </a:rPr>
              <a:t>Ревизионная комиссия</a:t>
            </a:r>
            <a:endParaRPr lang="en-US" sz="1600" b="1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05892" name="Rectangle 4"/>
          <p:cNvSpPr>
            <a:spLocks noChangeArrowheads="1"/>
          </p:cNvSpPr>
          <p:nvPr/>
        </p:nvSpPr>
        <p:spPr bwMode="auto">
          <a:xfrm>
            <a:off x="3378200" y="2835275"/>
            <a:ext cx="3165475" cy="6397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FF0000"/>
                </a:solidFill>
                <a:latin typeface="Verdana" pitchFamily="34" charset="0"/>
              </a:rPr>
              <a:t>Внешний аудитор</a:t>
            </a:r>
            <a:endParaRPr lang="en-US" sz="1600" b="1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05894" name="Rectangle 6"/>
          <p:cNvSpPr>
            <a:spLocks noChangeArrowheads="1"/>
          </p:cNvSpPr>
          <p:nvPr/>
        </p:nvSpPr>
        <p:spPr bwMode="auto">
          <a:xfrm>
            <a:off x="6940550" y="1196975"/>
            <a:ext cx="1952625" cy="4896321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Verdana" pitchFamily="34" charset="0"/>
              </a:rPr>
              <a:t>Кодекс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Verdana" pitchFamily="34" charset="0"/>
              </a:rPr>
              <a:t>корпоративного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Verdana" pitchFamily="34" charset="0"/>
              </a:rPr>
              <a:t>управления</a:t>
            </a:r>
            <a:endParaRPr lang="ru-RU" sz="1600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Verdana" pitchFamily="34" charset="0"/>
              </a:rPr>
              <a:t>(рекомендации)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05895" name="Rectangle 7"/>
          <p:cNvSpPr>
            <a:spLocks noChangeArrowheads="1"/>
          </p:cNvSpPr>
          <p:nvPr/>
        </p:nvSpPr>
        <p:spPr bwMode="auto">
          <a:xfrm>
            <a:off x="3378200" y="4611688"/>
            <a:ext cx="3165475" cy="6397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Verdana" pitchFamily="34" charset="0"/>
              </a:rPr>
              <a:t>Управление рисками</a:t>
            </a:r>
            <a:endParaRPr lang="en-US" sz="16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05896" name="Rectangle 8"/>
          <p:cNvSpPr>
            <a:spLocks noChangeArrowheads="1"/>
          </p:cNvSpPr>
          <p:nvPr/>
        </p:nvSpPr>
        <p:spPr bwMode="auto">
          <a:xfrm>
            <a:off x="3378200" y="5465763"/>
            <a:ext cx="3165475" cy="639762"/>
          </a:xfrm>
          <a:prstGeom prst="rect">
            <a:avLst/>
          </a:prstGeom>
          <a:solidFill>
            <a:schemeClr val="hlink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FF0000"/>
                </a:solidFill>
                <a:latin typeface="Verdana" pitchFamily="34" charset="0"/>
              </a:rPr>
              <a:t>Внутренний аудит</a:t>
            </a:r>
            <a:endParaRPr lang="en-US" sz="1600" b="1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05897" name="Rectangle 9"/>
          <p:cNvSpPr>
            <a:spLocks noChangeArrowheads="1"/>
          </p:cNvSpPr>
          <p:nvPr/>
        </p:nvSpPr>
        <p:spPr bwMode="auto">
          <a:xfrm>
            <a:off x="1266825" y="4611688"/>
            <a:ext cx="1714500" cy="1493837"/>
          </a:xfrm>
          <a:prstGeom prst="rect">
            <a:avLst/>
          </a:prstGeom>
          <a:solidFill>
            <a:srgbClr val="FFCC66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CC3300"/>
                </a:solidFill>
                <a:latin typeface="Verdana" pitchFamily="34" charset="0"/>
              </a:rPr>
              <a:t>Зарубежный </a:t>
            </a:r>
          </a:p>
          <a:p>
            <a:pPr algn="ctr"/>
            <a:r>
              <a:rPr lang="ru-RU" sz="1600" b="1">
                <a:solidFill>
                  <a:srgbClr val="CC3300"/>
                </a:solidFill>
                <a:latin typeface="Verdana" pitchFamily="34" charset="0"/>
              </a:rPr>
              <a:t>опыт </a:t>
            </a:r>
          </a:p>
          <a:p>
            <a:pPr algn="ctr"/>
            <a:r>
              <a:rPr lang="ru-RU" sz="1600" b="1">
                <a:solidFill>
                  <a:srgbClr val="CC3300"/>
                </a:solidFill>
                <a:latin typeface="Verdana" pitchFamily="34" charset="0"/>
              </a:rPr>
              <a:t>(практика)</a:t>
            </a:r>
            <a:endParaRPr lang="en-US" sz="1600" b="1">
              <a:solidFill>
                <a:srgbClr val="CC3300"/>
              </a:solidFill>
              <a:latin typeface="Verdana" pitchFamily="34" charset="0"/>
            </a:endParaRP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>
            <a:off x="2981325" y="2265363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>
            <a:off x="2981325" y="3189288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 flipV="1">
            <a:off x="2520950" y="3475038"/>
            <a:ext cx="857250" cy="113665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>
            <a:off x="2981325" y="4967288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2987675" y="5805488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 flipH="1">
            <a:off x="6543675" y="2265363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 flipH="1">
            <a:off x="6543675" y="3189288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 flipH="1">
            <a:off x="6543675" y="4895850"/>
            <a:ext cx="396875" cy="158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09" name="Rectangle 21"/>
          <p:cNvSpPr>
            <a:spLocks noChangeArrowheads="1"/>
          </p:cNvSpPr>
          <p:nvPr/>
        </p:nvSpPr>
        <p:spPr bwMode="auto">
          <a:xfrm>
            <a:off x="3348038" y="1196975"/>
            <a:ext cx="3165475" cy="6397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FF0000"/>
                </a:solidFill>
                <a:latin typeface="Verdana" pitchFamily="34" charset="0"/>
              </a:rPr>
              <a:t>Совет директоров</a:t>
            </a:r>
            <a:endParaRPr lang="en-US" sz="1600" b="1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05910" name="Line 22"/>
          <p:cNvSpPr>
            <a:spLocks noChangeShapeType="1"/>
          </p:cNvSpPr>
          <p:nvPr/>
        </p:nvSpPr>
        <p:spPr bwMode="auto">
          <a:xfrm>
            <a:off x="2987675" y="1557338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11" name="Line 23"/>
          <p:cNvSpPr>
            <a:spLocks noChangeShapeType="1"/>
          </p:cNvSpPr>
          <p:nvPr/>
        </p:nvSpPr>
        <p:spPr bwMode="auto">
          <a:xfrm flipH="1">
            <a:off x="6516688" y="1484313"/>
            <a:ext cx="396875" cy="158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5912" name="Line 24"/>
          <p:cNvSpPr>
            <a:spLocks noChangeShapeType="1"/>
          </p:cNvSpPr>
          <p:nvPr/>
        </p:nvSpPr>
        <p:spPr bwMode="auto">
          <a:xfrm flipV="1">
            <a:off x="2195735" y="1844822"/>
            <a:ext cx="1152129" cy="273630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" name="Rectangle 2"/>
          <p:cNvSpPr txBox="1">
            <a:spLocks noRot="1" noChangeArrowheads="1"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648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Регулирование</a:t>
            </a: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FD54-01C5-47DB-834B-4F07D7A4C34D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0" name="Нижний колонтитул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 flipH="1">
            <a:off x="6516215" y="5805264"/>
            <a:ext cx="432048" cy="158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3347864" y="3717032"/>
            <a:ext cx="3165475" cy="6397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Verdana" pitchFamily="34" charset="0"/>
              </a:rPr>
              <a:t>Комитет по аудиту</a:t>
            </a:r>
            <a:endParaRPr lang="en-US" sz="16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flipH="1">
            <a:off x="6516216" y="4077072"/>
            <a:ext cx="396875" cy="158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V="1">
            <a:off x="2843808" y="4005064"/>
            <a:ext cx="530498" cy="61500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5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5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0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5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5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5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5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05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05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05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05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0" grpId="0" animBg="1" autoUpdateAnimBg="0"/>
      <p:bldP spid="805891" grpId="0" animBg="1" autoUpdateAnimBg="0"/>
      <p:bldP spid="805892" grpId="0" animBg="1" autoUpdateAnimBg="0"/>
      <p:bldP spid="805894" grpId="0" animBg="1" autoUpdateAnimBg="0"/>
      <p:bldP spid="805895" grpId="0" animBg="1" autoUpdateAnimBg="0"/>
      <p:bldP spid="805896" grpId="0" animBg="1" autoUpdateAnimBg="0"/>
      <p:bldP spid="805897" grpId="0" animBg="1" autoUpdateAnimBg="0"/>
      <p:bldP spid="805898" grpId="0" animBg="1"/>
      <p:bldP spid="805899" grpId="0" animBg="1"/>
      <p:bldP spid="805900" grpId="0" animBg="1"/>
      <p:bldP spid="805901" grpId="0" animBg="1"/>
      <p:bldP spid="805902" grpId="0" animBg="1"/>
      <p:bldP spid="805903" grpId="0" animBg="1"/>
      <p:bldP spid="805904" grpId="0" animBg="1"/>
      <p:bldP spid="805906" grpId="0" animBg="1"/>
      <p:bldP spid="805909" grpId="0" animBg="1" autoUpdateAnimBg="0"/>
      <p:bldP spid="805910" grpId="0" animBg="1"/>
      <p:bldP spid="805911" grpId="0" animBg="1"/>
      <p:bldP spid="805912" grpId="0" animBg="1"/>
      <p:bldP spid="27" grpId="0" animBg="1"/>
      <p:bldP spid="25" grpId="0" animBg="1" autoUpdateAnimBg="0"/>
      <p:bldP spid="28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>
                <a:solidFill>
                  <a:srgbClr val="3C6487"/>
                </a:solidFill>
              </a:rPr>
              <a:t>Структура внутреннего контроля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2987675" y="1700213"/>
            <a:ext cx="28813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Общее собрание акционеров</a:t>
            </a: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6372225" y="2565400"/>
            <a:ext cx="23034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Внешний аудитор</a:t>
            </a:r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323850" y="2565400"/>
            <a:ext cx="23050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Ревизионная комиссия</a:t>
            </a:r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3276600" y="2565400"/>
            <a:ext cx="23050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Совет директоров</a:t>
            </a:r>
          </a:p>
        </p:txBody>
      </p:sp>
      <p:sp>
        <p:nvSpPr>
          <p:cNvPr id="29705" name="Rectangle 7"/>
          <p:cNvSpPr>
            <a:spLocks noChangeArrowheads="1"/>
          </p:cNvSpPr>
          <p:nvPr/>
        </p:nvSpPr>
        <p:spPr bwMode="auto">
          <a:xfrm>
            <a:off x="3276600" y="5373688"/>
            <a:ext cx="23050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Иные подразделения</a:t>
            </a:r>
          </a:p>
          <a:p>
            <a:pPr algn="ctr"/>
            <a:r>
              <a:rPr lang="ru-RU">
                <a:latin typeface="Garamond" pitchFamily="18" charset="0"/>
              </a:rPr>
              <a:t> и службы</a:t>
            </a:r>
          </a:p>
        </p:txBody>
      </p:sp>
      <p:sp>
        <p:nvSpPr>
          <p:cNvPr id="29706" name="Rectangle 8"/>
          <p:cNvSpPr>
            <a:spLocks noChangeArrowheads="1"/>
          </p:cNvSpPr>
          <p:nvPr/>
        </p:nvSpPr>
        <p:spPr bwMode="auto">
          <a:xfrm>
            <a:off x="6443663" y="5373688"/>
            <a:ext cx="21605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Служба внутреннего </a:t>
            </a:r>
          </a:p>
          <a:p>
            <a:pPr algn="ctr"/>
            <a:r>
              <a:rPr lang="ru-RU">
                <a:latin typeface="Garamond" pitchFamily="18" charset="0"/>
              </a:rPr>
              <a:t>аудита</a:t>
            </a:r>
          </a:p>
        </p:txBody>
      </p:sp>
      <p:sp>
        <p:nvSpPr>
          <p:cNvPr id="29707" name="Rectangle 9"/>
          <p:cNvSpPr>
            <a:spLocks noChangeArrowheads="1"/>
          </p:cNvSpPr>
          <p:nvPr/>
        </p:nvSpPr>
        <p:spPr bwMode="auto">
          <a:xfrm>
            <a:off x="3492500" y="4221163"/>
            <a:ext cx="18732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Исполнительные</a:t>
            </a:r>
          </a:p>
          <a:p>
            <a:pPr algn="ctr"/>
            <a:r>
              <a:rPr lang="ru-RU">
                <a:latin typeface="Garamond" pitchFamily="18" charset="0"/>
              </a:rPr>
              <a:t> органы</a:t>
            </a:r>
          </a:p>
        </p:txBody>
      </p:sp>
      <p:sp>
        <p:nvSpPr>
          <p:cNvPr id="29708" name="Rectangle 10"/>
          <p:cNvSpPr>
            <a:spLocks noChangeArrowheads="1"/>
          </p:cNvSpPr>
          <p:nvPr/>
        </p:nvSpPr>
        <p:spPr bwMode="auto">
          <a:xfrm>
            <a:off x="5580063" y="3429000"/>
            <a:ext cx="1295400" cy="647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aramond" pitchFamily="18" charset="0"/>
              </a:rPr>
              <a:t>Комитет </a:t>
            </a:r>
          </a:p>
          <a:p>
            <a:pPr algn="ctr"/>
            <a:r>
              <a:rPr lang="ru-RU">
                <a:latin typeface="Garamond" pitchFamily="18" charset="0"/>
              </a:rPr>
              <a:t>по аудиту</a:t>
            </a:r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4427538" y="2133600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29710" name="AutoShape 12"/>
          <p:cNvCxnSpPr>
            <a:cxnSpLocks noChangeShapeType="1"/>
            <a:stCxn id="29701" idx="3"/>
            <a:endCxn id="29702" idx="0"/>
          </p:cNvCxnSpPr>
          <p:nvPr/>
        </p:nvCxnSpPr>
        <p:spPr bwMode="auto">
          <a:xfrm>
            <a:off x="5868988" y="1916113"/>
            <a:ext cx="1655762" cy="6492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9711" name="AutoShape 13"/>
          <p:cNvCxnSpPr>
            <a:cxnSpLocks noChangeShapeType="1"/>
            <a:stCxn id="29701" idx="1"/>
            <a:endCxn id="29703" idx="0"/>
          </p:cNvCxnSpPr>
          <p:nvPr/>
        </p:nvCxnSpPr>
        <p:spPr bwMode="auto">
          <a:xfrm rot="10800000" flipV="1">
            <a:off x="1476375" y="1916113"/>
            <a:ext cx="1511300" cy="6492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9712" name="AutoShape 14"/>
          <p:cNvCxnSpPr>
            <a:cxnSpLocks noChangeShapeType="1"/>
            <a:stCxn id="29704" idx="3"/>
            <a:endCxn id="29708" idx="0"/>
          </p:cNvCxnSpPr>
          <p:nvPr/>
        </p:nvCxnSpPr>
        <p:spPr bwMode="auto">
          <a:xfrm>
            <a:off x="5581650" y="2746375"/>
            <a:ext cx="646113" cy="663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9713" name="AutoShape 15"/>
          <p:cNvCxnSpPr>
            <a:cxnSpLocks noChangeShapeType="1"/>
            <a:stCxn id="29704" idx="2"/>
            <a:endCxn id="29707" idx="0"/>
          </p:cNvCxnSpPr>
          <p:nvPr/>
        </p:nvCxnSpPr>
        <p:spPr bwMode="auto">
          <a:xfrm rot="5400000">
            <a:off x="3781425" y="3573463"/>
            <a:ext cx="1295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4" name="AutoShape 16"/>
          <p:cNvCxnSpPr>
            <a:cxnSpLocks noChangeShapeType="1"/>
            <a:stCxn id="29707" idx="2"/>
            <a:endCxn id="29705" idx="0"/>
          </p:cNvCxnSpPr>
          <p:nvPr/>
        </p:nvCxnSpPr>
        <p:spPr bwMode="auto">
          <a:xfrm rot="5400000">
            <a:off x="4213225" y="5157788"/>
            <a:ext cx="431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5" name="AutoShape 17"/>
          <p:cNvCxnSpPr>
            <a:cxnSpLocks noChangeShapeType="1"/>
            <a:stCxn id="29707" idx="3"/>
            <a:endCxn id="29706" idx="1"/>
          </p:cNvCxnSpPr>
          <p:nvPr/>
        </p:nvCxnSpPr>
        <p:spPr bwMode="auto">
          <a:xfrm>
            <a:off x="5365750" y="4581525"/>
            <a:ext cx="1077913" cy="1152525"/>
          </a:xfrm>
          <a:prstGeom prst="bentConnector3">
            <a:avLst>
              <a:gd name="adj1" fmla="val 49926"/>
            </a:avLst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9716" name="AutoShape 19"/>
          <p:cNvCxnSpPr>
            <a:cxnSpLocks noChangeShapeType="1"/>
          </p:cNvCxnSpPr>
          <p:nvPr/>
        </p:nvCxnSpPr>
        <p:spPr bwMode="auto">
          <a:xfrm>
            <a:off x="6877050" y="3933825"/>
            <a:ext cx="630238" cy="14049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9719" name="Line 22"/>
          <p:cNvSpPr>
            <a:spLocks noChangeShapeType="1"/>
          </p:cNvSpPr>
          <p:nvPr/>
        </p:nvSpPr>
        <p:spPr bwMode="auto">
          <a:xfrm>
            <a:off x="7885113" y="2924175"/>
            <a:ext cx="0" cy="244951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20" name="Rectangle 23"/>
          <p:cNvSpPr>
            <a:spLocks noChangeArrowheads="1"/>
          </p:cNvSpPr>
          <p:nvPr/>
        </p:nvSpPr>
        <p:spPr bwMode="auto">
          <a:xfrm>
            <a:off x="323850" y="5373688"/>
            <a:ext cx="23764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latin typeface="Garamond" pitchFamily="18" charset="0"/>
              </a:rPr>
              <a:t>Контрольно-ревизионное</a:t>
            </a:r>
          </a:p>
          <a:p>
            <a:pPr algn="ctr"/>
            <a:r>
              <a:rPr lang="ru-RU" dirty="0">
                <a:latin typeface="Garamond" pitchFamily="18" charset="0"/>
              </a:rPr>
              <a:t> управление</a:t>
            </a:r>
          </a:p>
        </p:txBody>
      </p:sp>
      <p:cxnSp>
        <p:nvCxnSpPr>
          <p:cNvPr id="29721" name="AutoShape 24"/>
          <p:cNvCxnSpPr>
            <a:cxnSpLocks noChangeShapeType="1"/>
            <a:stCxn id="29707" idx="1"/>
            <a:endCxn id="29720" idx="0"/>
          </p:cNvCxnSpPr>
          <p:nvPr/>
        </p:nvCxnSpPr>
        <p:spPr bwMode="auto">
          <a:xfrm rot="10800000" flipV="1">
            <a:off x="1512888" y="4581525"/>
            <a:ext cx="1979612" cy="79216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9722" name="AutoShape 25"/>
          <p:cNvCxnSpPr>
            <a:cxnSpLocks noChangeShapeType="1"/>
          </p:cNvCxnSpPr>
          <p:nvPr/>
        </p:nvCxnSpPr>
        <p:spPr bwMode="auto">
          <a:xfrm flipV="1">
            <a:off x="6894513" y="2925763"/>
            <a:ext cx="630237" cy="827087"/>
          </a:xfrm>
          <a:prstGeom prst="bentConnector2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 type="triangle" w="med" len="med"/>
            <a:tailEnd type="triangle" w="med" len="med"/>
          </a:ln>
        </p:spPr>
      </p:cxn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FD54-01C5-47DB-834B-4F07D7A4C34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8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7649"/>
              </p:ext>
            </p:extLst>
          </p:nvPr>
        </p:nvGraphicFramePr>
        <p:xfrm>
          <a:off x="467544" y="2132856"/>
          <a:ext cx="8323262" cy="3341053"/>
        </p:xfrm>
        <a:graphic>
          <a:graphicData uri="http://schemas.openxmlformats.org/drawingml/2006/table">
            <a:tbl>
              <a:tblPr/>
              <a:tblGrid>
                <a:gridCol w="1817671"/>
                <a:gridCol w="1421920"/>
                <a:gridCol w="1152128"/>
                <a:gridCol w="1440929"/>
                <a:gridCol w="1199997"/>
                <a:gridCol w="1290617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Ответственность за общее состояние контроля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Создание среды контроля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Утверждение политик/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процедур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Осуществление контроля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Оценка эффективности контроля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Совет директоров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политики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Исполнительное руководство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процедуры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Владельцы контроля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</a:rPr>
                        <a:t>Внутренний аудит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94949"/>
                          </a:solidFill>
                          <a:effectLst/>
                          <a:latin typeface="+mn-lt"/>
                          <a:sym typeface="Wingdings" pitchFamily="2" charset="2"/>
                        </a:rPr>
                        <a:t>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9494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854" name="Rectangle 46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3600" b="1" dirty="0">
                <a:solidFill>
                  <a:srgbClr val="3C6487"/>
                </a:solidFill>
              </a:rPr>
              <a:t>Разграничение ответственности в системе внутреннего контроля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FD54-01C5-47DB-834B-4F07D7A4C34D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Алексей Сонин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154</Words>
  <Application>Microsoft Office PowerPoint</Application>
  <PresentationFormat>Экран (4:3)</PresentationFormat>
  <Paragraphs>71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 совершенствовании законодательства по вопросам внутреннего контроля </vt:lpstr>
      <vt:lpstr>Система внутреннего контроля</vt:lpstr>
      <vt:lpstr>Презентация PowerPoint</vt:lpstr>
      <vt:lpstr>Структура внутреннего контроля </vt:lpstr>
      <vt:lpstr>Разграничение ответственности в системе внутреннего контроля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развития внутреннего аудита</dc:title>
  <dc:creator>Сергеева Анна Ивановна</dc:creator>
  <cp:lastModifiedBy>Элеонора Катаева</cp:lastModifiedBy>
  <cp:revision>135</cp:revision>
  <cp:lastPrinted>2016-02-17T10:13:19Z</cp:lastPrinted>
  <dcterms:created xsi:type="dcterms:W3CDTF">2013-08-31T16:23:15Z</dcterms:created>
  <dcterms:modified xsi:type="dcterms:W3CDTF">2016-02-18T11:22:04Z</dcterms:modified>
</cp:coreProperties>
</file>