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0" r:id="rId3"/>
    <p:sldId id="264" r:id="rId4"/>
    <p:sldId id="258" r:id="rId5"/>
    <p:sldId id="263" r:id="rId6"/>
    <p:sldId id="265" r:id="rId7"/>
    <p:sldId id="262" r:id="rId8"/>
    <p:sldId id="267" r:id="rId9"/>
    <p:sldId id="266" r:id="rId10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56" autoAdjust="0"/>
  </p:normalViewPr>
  <p:slideViewPr>
    <p:cSldViewPr>
      <p:cViewPr>
        <p:scale>
          <a:sx n="100" d="100"/>
          <a:sy n="100" d="100"/>
        </p:scale>
        <p:origin x="-21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ru-RU" sz="2400"/>
              <a:t>Структура поголовья скота и птицы в странах ЕАЭС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5171574673299976E-2"/>
          <c:y val="0.21377208087990224"/>
          <c:w val="0.84402499965355249"/>
          <c:h val="0.75128180202199757"/>
        </c:manualLayout>
      </c:layout>
      <c:pie3DChart>
        <c:varyColors val="1"/>
        <c:ser>
          <c:idx val="0"/>
          <c:order val="0"/>
          <c:tx>
            <c:strRef>
              <c:f>Лист1!$A$2</c:f>
              <c:strCache>
                <c:ptCount val="1"/>
                <c:pt idx="0">
                  <c:v>Поголовье (КРС, свиней, птицы), млн гол.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0739288804974488"/>
                  <c:y val="-2.081052228022059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2.7270464655423186E-2"/>
                  <c:y val="-8.629993492786515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8905087235487313E-2"/>
                  <c:y val="-1.896912247845477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3.6331979878327626E-2"/>
                  <c:y val="0.1016480311711397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24685239076680812"/>
                  <c:y val="-0.29014173228346457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4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 b="1" dirty="0" smtClean="0">
                        <a:effectLst/>
                      </a:rPr>
                      <a:t>Российская Федерация</a:t>
                    </a:r>
                    <a:endParaRPr lang="ru-RU" sz="1400" dirty="0" smtClean="0">
                      <a:effectLst/>
                    </a:endParaRP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4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 b="1" dirty="0" smtClean="0">
                        <a:solidFill>
                          <a:schemeClr val="bg1"/>
                        </a:solidFill>
                      </a:rPr>
                      <a:t>85</a:t>
                    </a:r>
                    <a:r>
                      <a:rPr lang="ru-RU" sz="1800" b="1" dirty="0">
                        <a:solidFill>
                          <a:schemeClr val="bg1"/>
                        </a:solidFill>
                      </a:rPr>
                      <a:t>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Лист1!$B$1:$F$1</c:f>
              <c:strCache>
                <c:ptCount val="5"/>
                <c:pt idx="0">
                  <c:v>Республика Беларусь</c:v>
                </c:pt>
                <c:pt idx="1">
                  <c:v>Республика Казахстан</c:v>
                </c:pt>
                <c:pt idx="2">
                  <c:v>Республика Кыргызстан</c:v>
                </c:pt>
                <c:pt idx="3">
                  <c:v>Республика Армения</c:v>
                </c:pt>
                <c:pt idx="4">
                  <c:v>Российская Федерация</c:v>
                </c:pt>
              </c:strCache>
            </c:strRef>
          </c:cat>
          <c:val>
            <c:numRef>
              <c:f>Лист1!$B$2:$F$2</c:f>
              <c:numCache>
                <c:formatCode>0.0</c:formatCode>
                <c:ptCount val="5"/>
                <c:pt idx="0">
                  <c:v>56.05</c:v>
                </c:pt>
                <c:pt idx="1">
                  <c:v>44.8</c:v>
                </c:pt>
                <c:pt idx="2">
                  <c:v>0.4</c:v>
                </c:pt>
                <c:pt idx="3">
                  <c:v>4.8999999999999995</c:v>
                </c:pt>
                <c:pt idx="4">
                  <c:v>593.70000000000005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0.07397</cdr:x>
      <cdr:y>0.11429</cdr:y>
    </cdr:from>
    <cdr:to>
      <cdr:x>0.38825</cdr:x>
      <cdr:y>0.29571</cdr:y>
    </cdr:to>
    <cdr:pic>
      <cdr:nvPicPr>
        <cdr:cNvPr id="6" name="Рисунок 5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 cstate="print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667197" y="576064"/>
          <a:ext cx="2834886" cy="914479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362386-BA2B-48F5-8082-BDE54196BF4B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862766-B3B5-423D-A5FA-274D0E8A5C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811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862766-B3B5-423D-A5FA-274D0E8A5C3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692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МЭСВ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32AA5C3-D4E5-4BDB-BFA6-B3BEF9E5AFB1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E0B3-864C-4EE4-9A71-C02EC658A011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6E278-7740-4708-997A-BDB56AA4F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880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E0B3-864C-4EE4-9A71-C02EC658A011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6E278-7740-4708-997A-BDB56AA4F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42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E0B3-864C-4EE4-9A71-C02EC658A011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6E278-7740-4708-997A-BDB56AA4F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677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E0B3-864C-4EE4-9A71-C02EC658A011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6E278-7740-4708-997A-BDB56AA4F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153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E0B3-864C-4EE4-9A71-C02EC658A011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6E278-7740-4708-997A-BDB56AA4F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834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E0B3-864C-4EE4-9A71-C02EC658A011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6E278-7740-4708-997A-BDB56AA4F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429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E0B3-864C-4EE4-9A71-C02EC658A011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6E278-7740-4708-997A-BDB56AA4F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1848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E0B3-864C-4EE4-9A71-C02EC658A011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6E278-7740-4708-997A-BDB56AA4F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929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E0B3-864C-4EE4-9A71-C02EC658A011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6E278-7740-4708-997A-BDB56AA4F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280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E0B3-864C-4EE4-9A71-C02EC658A011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6E278-7740-4708-997A-BDB56AA4F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218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E0B3-864C-4EE4-9A71-C02EC658A011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6E278-7740-4708-997A-BDB56AA4F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295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4E0B3-864C-4EE4-9A71-C02EC658A011}" type="datetimeFigureOut">
              <a:rPr lang="ru-RU" smtClean="0"/>
              <a:t>25.09.2017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6E278-7740-4708-997A-BDB56AA4F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478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vo.garant.ru/#/document/71405838/entry/0" TargetMode="External"/><Relationship Id="rId7" Type="http://schemas.openxmlformats.org/officeDocument/2006/relationships/image" Target="../media/image1.gif"/><Relationship Id="rId2" Type="http://schemas.openxmlformats.org/officeDocument/2006/relationships/hyperlink" Target="http://ivo.garant.ru/document?id=71305838&amp;sub=100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9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0263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Идентификация сельскохозяйственных животных</a:t>
            </a:r>
            <a:br>
              <a:rPr lang="ru-RU" dirty="0" smtClean="0"/>
            </a:br>
            <a:r>
              <a:rPr lang="ru-RU" dirty="0" smtClean="0"/>
              <a:t>Состояние вопроса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223224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Заседание Комиссии РСПП по агропромышленному комплексу</a:t>
            </a:r>
            <a:endParaRPr lang="ru-RU" dirty="0" smtClean="0"/>
          </a:p>
          <a:p>
            <a:r>
              <a:rPr lang="ru-RU" dirty="0" smtClean="0"/>
              <a:t>25 сентября 2017 </a:t>
            </a:r>
            <a:r>
              <a:rPr lang="ru-RU" dirty="0" smtClean="0"/>
              <a:t>г.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sz="2600" dirty="0" smtClean="0"/>
              <a:t>Национальная Мясная Ассоциация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5733256"/>
            <a:ext cx="1885950" cy="361950"/>
          </a:xfrm>
          <a:prstGeom prst="rect">
            <a:avLst/>
          </a:prstGeom>
        </p:spPr>
      </p:pic>
      <p:pic>
        <p:nvPicPr>
          <p:cNvPr id="1026" name="Picture 2" descr="http://datanews.ru/images/news/10_07/74797x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5" y="127824"/>
            <a:ext cx="2673375" cy="2005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137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4894595"/>
              </p:ext>
            </p:extLst>
          </p:nvPr>
        </p:nvGraphicFramePr>
        <p:xfrm>
          <a:off x="457201" y="5153887"/>
          <a:ext cx="8229598" cy="11832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8495"/>
                <a:gridCol w="1364890"/>
                <a:gridCol w="1371414"/>
                <a:gridCol w="1371414"/>
                <a:gridCol w="1371414"/>
                <a:gridCol w="1371971"/>
              </a:tblGrid>
              <a:tr h="3134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Республика Беларусь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Республика Казахстан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Республика Кыргызстан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Республика Армения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Российская Федерация</a:t>
                      </a:r>
                    </a:p>
                  </a:txBody>
                  <a:tcPr marL="68580" marR="68580" marT="0" marB="0"/>
                </a:tc>
              </a:tr>
              <a:tr h="815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Поголовье, млн гол.</a:t>
                      </a:r>
                      <a:endParaRPr lang="ru-RU" sz="1100" dirty="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КРС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Свиньи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Птица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Нач. 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2016 г.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4,35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3,2</a:t>
                      </a:r>
                      <a:endParaRPr lang="ru-RU" sz="1100" dirty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48,5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2017 г.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6,2 </a:t>
                      </a:r>
                      <a:endParaRPr lang="ru-RU" sz="1100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0,8</a:t>
                      </a:r>
                      <a:endParaRPr lang="ru-RU" sz="1100" dirty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37,8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25" dirty="0" smtClean="0">
                          <a:effectLst/>
                          <a:latin typeface="+mn-lt"/>
                        </a:rPr>
                        <a:t>На нач. 2016 г.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25" dirty="0" smtClean="0">
                          <a:effectLst/>
                          <a:latin typeface="+mn-lt"/>
                        </a:rPr>
                        <a:t>0,1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25" dirty="0" smtClean="0">
                          <a:effectLst/>
                          <a:latin typeface="+mn-lt"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pc="25" dirty="0" smtClean="0">
                          <a:effectLst/>
                          <a:latin typeface="+mn-lt"/>
                        </a:rPr>
                        <a:t>0,3</a:t>
                      </a: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На нач.</a:t>
                      </a:r>
                      <a:r>
                        <a:rPr lang="ru-RU" sz="1100" baseline="0" dirty="0" smtClean="0">
                          <a:effectLst/>
                          <a:latin typeface="+mn-lt"/>
                        </a:rPr>
                        <a:t> 2015 г.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0,7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0,1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4,1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2017 г.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18,7</a:t>
                      </a:r>
                      <a:endParaRPr lang="ru-RU" sz="1100" dirty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22 </a:t>
                      </a:r>
                      <a:endParaRPr lang="ru-RU" sz="1100" dirty="0" smtClean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553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381328"/>
            <a:ext cx="1885950" cy="361950"/>
          </a:xfrm>
          <a:prstGeom prst="rect">
            <a:avLst/>
          </a:prstGeom>
        </p:spPr>
      </p:pic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5381121"/>
              </p:ext>
            </p:extLst>
          </p:nvPr>
        </p:nvGraphicFramePr>
        <p:xfrm>
          <a:off x="16371" y="44624"/>
          <a:ext cx="9020125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8421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424" y="116632"/>
            <a:ext cx="8229600" cy="1143000"/>
          </a:xfrm>
        </p:spPr>
        <p:txBody>
          <a:bodyPr/>
          <a:lstStyle/>
          <a:p>
            <a:r>
              <a:rPr lang="ru-RU" dirty="0" smtClean="0"/>
              <a:t>Нормативное регулирование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altLang="ru-RU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Проект Положения</a:t>
            </a:r>
          </a:p>
          <a:p>
            <a:pPr marL="0" indent="0" algn="just">
              <a:buNone/>
            </a:pPr>
            <a:r>
              <a:rPr lang="ru-RU" altLang="ru-RU" b="1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 </a:t>
            </a:r>
            <a:r>
              <a:rPr lang="ru-RU" altLang="ru-RU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согласованных подходах государств-членов ЕАЭС при проведении идентификации, регистрации и </a:t>
            </a:r>
            <a:r>
              <a:rPr lang="ru-RU" altLang="ru-RU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прослеживаемости</a:t>
            </a:r>
            <a:r>
              <a:rPr lang="ru-RU" altLang="ru-RU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животных и продукции животного происхождения </a:t>
            </a:r>
            <a:endParaRPr lang="ru-RU" altLang="ru-RU" sz="2000" b="1" i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Федерального закона от 14 мая 1993 года N 4979-1 "О ветеринарии" </a:t>
            </a:r>
            <a:endParaRPr lang="ru-RU" dirty="0" smtClean="0"/>
          </a:p>
          <a:p>
            <a:pPr algn="just"/>
            <a:r>
              <a:rPr lang="ru-RU" dirty="0">
                <a:hlinkClick r:id="rId2"/>
              </a:rPr>
              <a:t>Перечень</a:t>
            </a:r>
            <a:r>
              <a:rPr lang="ru-RU" dirty="0"/>
              <a:t> видов животных, подлежащих идентификации и учету (утв. </a:t>
            </a:r>
            <a:r>
              <a:rPr lang="ru-RU" dirty="0">
                <a:hlinkClick r:id="rId3"/>
              </a:rPr>
              <a:t>приказом</a:t>
            </a:r>
            <a:r>
              <a:rPr lang="ru-RU" dirty="0"/>
              <a:t> Министерства сельского хозяйства РФ от 22 апреля 2016 г. N 161</a:t>
            </a:r>
            <a:r>
              <a:rPr lang="ru-RU" dirty="0" smtClean="0"/>
              <a:t>)</a:t>
            </a:r>
          </a:p>
          <a:p>
            <a:pPr algn="just"/>
            <a:r>
              <a:rPr lang="ru-RU" dirty="0"/>
              <a:t>проект приказа «Об утверждении Правил идентификации и учета сельскохозяйственных животных»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58780"/>
            <a:ext cx="1561439" cy="50368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588443"/>
            <a:ext cx="829366" cy="55256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Picture 11" descr="Техническое регулирование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4367" y="1458780"/>
            <a:ext cx="2389857" cy="5760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381328"/>
            <a:ext cx="1885950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29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/>
          </a:bodyPr>
          <a:lstStyle/>
          <a:p>
            <a:r>
              <a:rPr lang="ru-RU" dirty="0" smtClean="0"/>
              <a:t>Идентификация в ЕАЭС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331583"/>
              </p:ext>
            </p:extLst>
          </p:nvPr>
        </p:nvGraphicFramePr>
        <p:xfrm>
          <a:off x="107504" y="908719"/>
          <a:ext cx="8856983" cy="5565622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2291529"/>
                <a:gridCol w="1703612"/>
                <a:gridCol w="1642909"/>
                <a:gridCol w="1593448"/>
                <a:gridCol w="1625485"/>
              </a:tblGrid>
              <a:tr h="693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/>
                </a:tc>
              </a:tr>
              <a:tr h="2027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Федеральный закон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(термины и определения, цели и задачи, требования, порядок, права, обязанность, ответственность, полномочия, информационная система, финансирование, этапы, переходные положения)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Об идентификации, регистрации, </a:t>
                      </a:r>
                      <a:r>
                        <a:rPr lang="ru-RU" sz="1100" b="1" dirty="0" err="1">
                          <a:effectLst/>
                        </a:rPr>
                        <a:t>прослеживаемости</a:t>
                      </a:r>
                      <a:endParaRPr lang="ru-RU" sz="11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сельскохозяйственных животных (стад),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идентификации и </a:t>
                      </a:r>
                      <a:r>
                        <a:rPr lang="ru-RU" sz="1100" b="1" dirty="0" err="1">
                          <a:effectLst/>
                        </a:rPr>
                        <a:t>прослеживаемости</a:t>
                      </a:r>
                      <a:r>
                        <a:rPr lang="ru-RU" sz="1100" b="1" dirty="0">
                          <a:effectLst/>
                        </a:rPr>
                        <a:t> продуктов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животного происхождения (2015</a:t>
                      </a:r>
                      <a:r>
                        <a:rPr lang="ru-RU" sz="1100" b="1" dirty="0" smtClean="0">
                          <a:effectLst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О ветеринарии (2002)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Постановления правительства Об определении оператора, Об утверждении Правил по идентификации и формировании и ведении базы данных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2400"/>
                        </a:spcAft>
                      </a:pPr>
                      <a:r>
                        <a:rPr lang="ru-RU" sz="1100" b="1" spc="25" dirty="0">
                          <a:effectLst/>
                        </a:rPr>
                        <a:t>Об идентификации животных (2013)</a:t>
                      </a:r>
                      <a:endParaRPr lang="ru-RU" sz="11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2400"/>
                        </a:spcAft>
                      </a:pPr>
                      <a:r>
                        <a:rPr lang="ru-RU" sz="1100" dirty="0">
                          <a:effectLst/>
                        </a:rPr>
                        <a:t>Постановления правительства Об утверждении Правил по идентификации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О ветеринарии (1993)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 обязанность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идентификации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 ФГИС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 перечень видов животных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/>
                </a:tc>
              </a:tr>
              <a:tr h="27512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Идентификация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животных – это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</a:rPr>
                        <a:t>процедура присвоения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сельскохозяйственному</a:t>
                      </a:r>
                      <a:r>
                        <a:rPr lang="ru-RU" sz="900" u="sng" dirty="0">
                          <a:effectLst/>
                        </a:rPr>
                        <a:t> </a:t>
                      </a:r>
                      <a:r>
                        <a:rPr lang="ru-RU" sz="1050" b="1" dirty="0">
                          <a:effectLst/>
                        </a:rPr>
                        <a:t>животному (стаду) идентификационного номера </a:t>
                      </a:r>
                      <a:r>
                        <a:rPr lang="ru-RU" sz="900" dirty="0">
                          <a:effectLst/>
                        </a:rPr>
                        <a:t>в целях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установления сведений о сельскохозяйственном животном (стаде)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процедура учета животных, включающая </a:t>
                      </a:r>
                      <a:r>
                        <a:rPr lang="ru-RU" sz="1050" b="1" dirty="0">
                          <a:effectLst/>
                        </a:rPr>
                        <a:t>присвоение индивидуального номера </a:t>
                      </a:r>
                      <a:r>
                        <a:rPr lang="ru-RU" sz="900" dirty="0">
                          <a:effectLst/>
                        </a:rPr>
                        <a:t>животным путем использования изделий (средств) идентификации, </a:t>
                      </a:r>
                      <a:r>
                        <a:rPr lang="ru-RU" sz="900" dirty="0" err="1">
                          <a:effectLst/>
                        </a:rPr>
                        <a:t>таврения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1050" b="1" dirty="0">
                          <a:effectLst/>
                        </a:rPr>
                        <a:t>с включением сведений о сельскохозяйственном животном в базу данных</a:t>
                      </a:r>
                      <a:r>
                        <a:rPr lang="ru-RU" sz="900" dirty="0">
                          <a:effectLst/>
                        </a:rPr>
                        <a:t> по идентификации сельскохозяйственных животных </a:t>
                      </a:r>
                      <a:r>
                        <a:rPr lang="ru-RU" sz="1050" b="1" dirty="0">
                          <a:effectLst/>
                        </a:rPr>
                        <a:t>и выдачей ветеринарного паспорта</a:t>
                      </a:r>
                      <a:r>
                        <a:rPr lang="ru-RU" sz="900" dirty="0">
                          <a:effectLst/>
                        </a:rPr>
                        <a:t> на сельскохозяйственное животное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2400"/>
                        </a:spcAft>
                      </a:pPr>
                      <a:r>
                        <a:rPr lang="ru-RU" sz="1050" b="1" spc="25" dirty="0">
                          <a:effectLst/>
                        </a:rPr>
                        <a:t>процесс по отождествлению животного</a:t>
                      </a:r>
                      <a:r>
                        <a:rPr lang="ru-RU" sz="900" spc="25" dirty="0">
                          <a:effectLst/>
                        </a:rPr>
                        <a:t>, то есть определение возраста, пола, масти, породы и других необходимых параметров организма животного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spc="25" dirty="0">
                          <a:effectLst/>
                        </a:rPr>
                        <a:t>присвоение животному (группе животных) уникального номера</a:t>
                      </a:r>
                      <a:endParaRPr lang="ru-RU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505" marR="53505" marT="0" marB="0"/>
                </a:tc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0546" y="6381328"/>
            <a:ext cx="1885950" cy="36195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2600" y="980728"/>
            <a:ext cx="857672" cy="51460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980728"/>
            <a:ext cx="829366" cy="55256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980728"/>
            <a:ext cx="1026526" cy="51273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002992"/>
            <a:ext cx="794778" cy="5303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75656" y="1628800"/>
            <a:ext cx="6617865" cy="2031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i="1" dirty="0"/>
              <a:t>Идентификация животных </a:t>
            </a:r>
            <a:endParaRPr lang="ru-RU" dirty="0"/>
          </a:p>
          <a:p>
            <a:r>
              <a:rPr lang="ru-RU" dirty="0"/>
              <a:t>одновременно идентификация и </a:t>
            </a:r>
            <a:r>
              <a:rPr lang="ru-RU" i="1" dirty="0"/>
              <a:t>регистрация животных </a:t>
            </a:r>
            <a:r>
              <a:rPr lang="ru-RU" dirty="0"/>
              <a:t>либо в индивидуальном порядке с помощью индивидуального идентификатора, либо коллективно в </a:t>
            </a:r>
            <a:r>
              <a:rPr lang="ru-RU" i="1" dirty="0"/>
              <a:t>эпидемиологической единице </a:t>
            </a:r>
            <a:r>
              <a:rPr lang="ru-RU" dirty="0"/>
              <a:t>или группе принадлежности с помощью единого группового идентификатора. </a:t>
            </a:r>
            <a:endParaRPr lang="ru-RU" dirty="0" smtClean="0"/>
          </a:p>
          <a:p>
            <a:r>
              <a:rPr lang="ru-RU" i="1" dirty="0" smtClean="0"/>
              <a:t>Источник: Кодекс здоровья наземных животных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166143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Обеспечение </a:t>
            </a:r>
            <a:r>
              <a:rPr lang="ru-RU" dirty="0"/>
              <a:t>ветеринарного контроля здоровья животных, в том числе в рамках государственного ветеринарного контроля (надзора</a:t>
            </a:r>
            <a:r>
              <a:rPr lang="ru-RU" dirty="0" smtClean="0"/>
              <a:t>) </a:t>
            </a:r>
          </a:p>
          <a:p>
            <a:pPr algn="just"/>
            <a:r>
              <a:rPr lang="ru-RU" dirty="0" smtClean="0"/>
              <a:t>Основа </a:t>
            </a:r>
            <a:r>
              <a:rPr lang="ru-RU" dirty="0"/>
              <a:t>для учета племенных </a:t>
            </a:r>
            <a:r>
              <a:rPr lang="ru-RU" dirty="0" smtClean="0"/>
              <a:t>животных </a:t>
            </a:r>
          </a:p>
          <a:p>
            <a:pPr algn="just"/>
            <a:r>
              <a:rPr lang="ru-RU" dirty="0" smtClean="0"/>
              <a:t>Обеспечение оборота </a:t>
            </a:r>
            <a:r>
              <a:rPr lang="ru-RU" dirty="0"/>
              <a:t>скота и птицы, </a:t>
            </a:r>
            <a:r>
              <a:rPr lang="ru-RU" dirty="0" smtClean="0"/>
              <a:t>распоряжение </a:t>
            </a:r>
            <a:r>
              <a:rPr lang="ru-RU" dirty="0"/>
              <a:t>животными, </a:t>
            </a:r>
            <a:r>
              <a:rPr lang="ru-RU" dirty="0" smtClean="0"/>
              <a:t>ответственность владельцев животных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381328"/>
            <a:ext cx="1885950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46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Проблемы законодательства РФ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Отдельный закон «Об идентификации животных» или поправки в ФЗ «О ветеринарии»</a:t>
            </a:r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r>
              <a:rPr lang="ru-RU" dirty="0" smtClean="0"/>
              <a:t>Отсутствуют:</a:t>
            </a:r>
          </a:p>
          <a:p>
            <a:pPr>
              <a:buFontTx/>
              <a:buChar char="-"/>
            </a:pPr>
            <a:r>
              <a:rPr lang="ru-RU" dirty="0" smtClean="0"/>
              <a:t>Понятийный аппарат</a:t>
            </a:r>
          </a:p>
          <a:p>
            <a:pPr>
              <a:buFontTx/>
              <a:buChar char="-"/>
            </a:pPr>
            <a:r>
              <a:rPr lang="ru-RU" dirty="0" smtClean="0"/>
              <a:t>Полномочия по проведению идентификации</a:t>
            </a:r>
          </a:p>
          <a:p>
            <a:pPr>
              <a:buFontTx/>
              <a:buChar char="-"/>
            </a:pPr>
            <a:r>
              <a:rPr lang="ru-RU" dirty="0" smtClean="0"/>
              <a:t>Полномочия по проведению контроля (надзора)</a:t>
            </a:r>
          </a:p>
          <a:p>
            <a:pPr>
              <a:buFontTx/>
              <a:buChar char="-"/>
            </a:pPr>
            <a:r>
              <a:rPr lang="ru-RU" dirty="0" smtClean="0"/>
              <a:t>Механизмы стимулирования и поддержки</a:t>
            </a:r>
          </a:p>
          <a:p>
            <a:pPr>
              <a:buFontTx/>
              <a:buChar char="-"/>
            </a:pPr>
            <a:r>
              <a:rPr lang="ru-RU" dirty="0" smtClean="0"/>
              <a:t>Переходный период</a:t>
            </a:r>
          </a:p>
          <a:p>
            <a:pPr marL="0" indent="0"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381328"/>
            <a:ext cx="1885950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44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???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Кто будет осуществлять идентификацию?</a:t>
            </a:r>
          </a:p>
          <a:p>
            <a:pPr algn="just"/>
            <a:r>
              <a:rPr lang="ru-RU" dirty="0" smtClean="0"/>
              <a:t>Как будет осуществляться эмиссия УИН?</a:t>
            </a:r>
          </a:p>
          <a:p>
            <a:pPr algn="just"/>
            <a:r>
              <a:rPr lang="ru-RU" dirty="0" smtClean="0"/>
              <a:t>Кто будет оператором ИС и осуществлять контроль-надзор?</a:t>
            </a:r>
          </a:p>
          <a:p>
            <a:pPr algn="just"/>
            <a:r>
              <a:rPr lang="ru-RU" dirty="0" smtClean="0"/>
              <a:t>Будет ли иметь доступ к ИС идентификации владелец животного для внесения сведений?</a:t>
            </a:r>
          </a:p>
          <a:p>
            <a:pPr algn="just"/>
            <a:r>
              <a:rPr lang="ru-RU" dirty="0" smtClean="0"/>
              <a:t>В какие сроки планируется провести первичную идентификацию в РФ и по каким видам животных (этапы)?</a:t>
            </a:r>
          </a:p>
          <a:p>
            <a:pPr algn="just"/>
            <a:r>
              <a:rPr lang="ru-RU" dirty="0" smtClean="0"/>
              <a:t>Планируется ли государственная поддержка идентификации и меры стимулирующего характера?  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381328"/>
            <a:ext cx="1885950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23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Предложения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/>
            <a:r>
              <a:rPr lang="ru-RU" dirty="0"/>
              <a:t>Рекомендовать Минсельхозу России сформировать постоянно действующую рабочую группу с привлечением широкого круга экспертов, представителей науки и бизнеса</a:t>
            </a:r>
          </a:p>
          <a:p>
            <a:pPr lvl="0" algn="just"/>
            <a:r>
              <a:rPr lang="ru-RU" dirty="0"/>
              <a:t>Рекомендовать Минсельхозу России разработать план мероприятий по разработке правил идентификации и внедрению идентификации животных в Российской Федерации</a:t>
            </a:r>
          </a:p>
          <a:p>
            <a:pPr lvl="0" algn="just"/>
            <a:r>
              <a:rPr lang="ru-RU" dirty="0"/>
              <a:t>Комитету РСПП по АПК распространить информацию об опыте Томской области</a:t>
            </a:r>
          </a:p>
          <a:p>
            <a:pPr lvl="0" algn="just"/>
            <a:r>
              <a:rPr lang="ru-RU" dirty="0"/>
              <a:t>Комитету РСПП по АПК сформировать подгруппу по идентификации животных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381328"/>
            <a:ext cx="1885950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27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7"/>
          <p:cNvSpPr>
            <a:spLocks noGrp="1"/>
          </p:cNvSpPr>
          <p:nvPr>
            <p:ph type="title"/>
          </p:nvPr>
        </p:nvSpPr>
        <p:spPr>
          <a:xfrm>
            <a:off x="457200" y="2476500"/>
            <a:ext cx="8229600" cy="9906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C14653E1-77B4-4DBE-A919-314E368D534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562" y="5805264"/>
            <a:ext cx="1885950" cy="361950"/>
          </a:xfrm>
          <a:prstGeom prst="rect">
            <a:avLst/>
          </a:prstGeom>
        </p:spPr>
      </p:pic>
      <p:sp>
        <p:nvSpPr>
          <p:cNvPr id="10" name="Подзаголовок 4"/>
          <p:cNvSpPr>
            <a:spLocks noGrp="1"/>
          </p:cNvSpPr>
          <p:nvPr>
            <p:ph sz="quarter" idx="1"/>
          </p:nvPr>
        </p:nvSpPr>
        <p:spPr>
          <a:xfrm>
            <a:off x="107503" y="5803354"/>
            <a:ext cx="8945673" cy="938014"/>
          </a:xfrm>
        </p:spPr>
        <p:txBody>
          <a:bodyPr>
            <a:normAutofit fontScale="55000" lnSpcReduction="20000"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Заместитель </a:t>
            </a:r>
            <a:r>
              <a:rPr lang="ru-RU" dirty="0"/>
              <a:t>руководителя исполнительного </a:t>
            </a:r>
            <a:r>
              <a:rPr lang="ru-RU" dirty="0" smtClean="0"/>
              <a:t>комитета 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Национальной </a:t>
            </a:r>
            <a:r>
              <a:rPr lang="ru-RU" dirty="0"/>
              <a:t>Мясной </a:t>
            </a:r>
            <a:r>
              <a:rPr lang="ru-RU" dirty="0" smtClean="0"/>
              <a:t>Ассоциации 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Синельников </a:t>
            </a:r>
            <a:r>
              <a:rPr lang="ru-RU" dirty="0"/>
              <a:t>Максим </a:t>
            </a:r>
            <a:r>
              <a:rPr lang="ru-RU" dirty="0" smtClean="0"/>
              <a:t>Вячеславович                    +7 </a:t>
            </a:r>
            <a:r>
              <a:rPr lang="ru-RU" dirty="0"/>
              <a:t>495 912 01 </a:t>
            </a:r>
            <a:r>
              <a:rPr lang="ru-RU" dirty="0" smtClean="0"/>
              <a:t>55, </a:t>
            </a:r>
            <a:r>
              <a:rPr lang="en-US" dirty="0" smtClean="0"/>
              <a:t>m.sinelnikov@natmeat.ru</a:t>
            </a:r>
            <a:endParaRPr lang="ru-RU" dirty="0" smtClean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en-US" sz="3600" dirty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21988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562</Words>
  <Application>Microsoft Office PowerPoint</Application>
  <PresentationFormat>Экран (4:3)</PresentationFormat>
  <Paragraphs>113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Идентификация сельскохозяйственных животных Состояние вопроса</vt:lpstr>
      <vt:lpstr>Презентация PowerPoint</vt:lpstr>
      <vt:lpstr>Нормативное регулирование</vt:lpstr>
      <vt:lpstr>Идентификация в ЕАЭС</vt:lpstr>
      <vt:lpstr>Цели</vt:lpstr>
      <vt:lpstr>Проблемы законодательства РФ</vt:lpstr>
      <vt:lpstr>???</vt:lpstr>
      <vt:lpstr>Предложения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Идентификация животных Состояние вопроса</dc:title>
  <dc:creator>Максим Синельников</dc:creator>
  <cp:lastModifiedBy>Максим Синельников</cp:lastModifiedBy>
  <cp:revision>26</cp:revision>
  <cp:lastPrinted>2017-09-25T06:30:53Z</cp:lastPrinted>
  <dcterms:created xsi:type="dcterms:W3CDTF">2017-02-06T08:49:23Z</dcterms:created>
  <dcterms:modified xsi:type="dcterms:W3CDTF">2017-09-25T06:37:10Z</dcterms:modified>
</cp:coreProperties>
</file>