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1" r:id="rId5"/>
    <p:sldId id="261" r:id="rId6"/>
    <p:sldId id="263" r:id="rId7"/>
    <p:sldId id="273" r:id="rId8"/>
    <p:sldId id="272" r:id="rId9"/>
    <p:sldId id="269" r:id="rId10"/>
    <p:sldId id="270" r:id="rId11"/>
    <p:sldId id="274" r:id="rId12"/>
    <p:sldId id="278" r:id="rId13"/>
    <p:sldId id="266" r:id="rId14"/>
    <p:sldId id="28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денежные агрегаты</c:v>
                </c:pt>
              </c:strCache>
            </c:strRef>
          </c:tx>
          <c:invertIfNegative val="0"/>
          <c:cat>
            <c:numRef>
              <c:f>Лист1!$B$1:$J$1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Лист1!$B$2:$J$2</c:f>
              <c:numCache>
                <c:formatCode>General</c:formatCode>
                <c:ptCount val="9"/>
                <c:pt idx="0">
                  <c:v>11.7</c:v>
                </c:pt>
                <c:pt idx="1">
                  <c:v>13.3</c:v>
                </c:pt>
                <c:pt idx="2">
                  <c:v>13.2</c:v>
                </c:pt>
                <c:pt idx="3">
                  <c:v>15.3</c:v>
                </c:pt>
                <c:pt idx="4">
                  <c:v>15.3</c:v>
                </c:pt>
                <c:pt idx="5">
                  <c:v>13.6</c:v>
                </c:pt>
                <c:pt idx="6">
                  <c:v>13.1</c:v>
                </c:pt>
                <c:pt idx="7">
                  <c:v>13.1</c:v>
                </c:pt>
                <c:pt idx="8">
                  <c:v>12.5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ТИ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Лист1!$B$1:$J$1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Лист1!$B$3:$J$3</c:f>
              <c:numCache>
                <c:formatCode>General</c:formatCode>
                <c:ptCount val="9"/>
                <c:pt idx="0">
                  <c:v>22.9</c:v>
                </c:pt>
                <c:pt idx="1">
                  <c:v>15.4</c:v>
                </c:pt>
                <c:pt idx="2">
                  <c:v>16.399999999999999</c:v>
                </c:pt>
                <c:pt idx="3">
                  <c:v>16.3</c:v>
                </c:pt>
                <c:pt idx="4">
                  <c:v>16.8</c:v>
                </c:pt>
                <c:pt idx="5">
                  <c:v>17.8</c:v>
                </c:pt>
                <c:pt idx="6">
                  <c:v>17.8</c:v>
                </c:pt>
                <c:pt idx="7">
                  <c:v>18.8</c:v>
                </c:pt>
                <c:pt idx="8">
                  <c:v>19.8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другие режимы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Лист1!$B$1:$J$1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Лист1!$B$4:$J$4</c:f>
              <c:numCache>
                <c:formatCode>General</c:formatCode>
                <c:ptCount val="9"/>
                <c:pt idx="0">
                  <c:v>6.4</c:v>
                </c:pt>
                <c:pt idx="1">
                  <c:v>16.5</c:v>
                </c:pt>
                <c:pt idx="2">
                  <c:v>17.5</c:v>
                </c:pt>
                <c:pt idx="3">
                  <c:v>17.399999999999999</c:v>
                </c:pt>
                <c:pt idx="4">
                  <c:v>20</c:v>
                </c:pt>
                <c:pt idx="5">
                  <c:v>20.399999999999999</c:v>
                </c:pt>
                <c:pt idx="6">
                  <c:v>22.5</c:v>
                </c:pt>
                <c:pt idx="7">
                  <c:v>22.5</c:v>
                </c:pt>
                <c:pt idx="8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6077504"/>
        <c:axId val="-26076960"/>
      </c:barChart>
      <c:catAx>
        <c:axId val="-26077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 Narrow" pitchFamily="34" charset="0"/>
              </a:defRPr>
            </a:pPr>
            <a:endParaRPr lang="ru-RU"/>
          </a:p>
        </c:txPr>
        <c:crossAx val="-26076960"/>
        <c:crosses val="autoZero"/>
        <c:auto val="1"/>
        <c:lblAlgn val="ctr"/>
        <c:lblOffset val="100"/>
        <c:noMultiLvlLbl val="0"/>
      </c:catAx>
      <c:valAx>
        <c:axId val="-26076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 Narrow" pitchFamily="34" charset="0"/>
              </a:defRPr>
            </a:pPr>
            <a:endParaRPr lang="ru-RU"/>
          </a:p>
        </c:txPr>
        <c:crossAx val="-260775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Лист1!$A$29</c:f>
              <c:strCache>
                <c:ptCount val="1"/>
                <c:pt idx="0">
                  <c:v>капитальный контроль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Лист1!$B$28:$D$28</c:f>
              <c:strCache>
                <c:ptCount val="3"/>
                <c:pt idx="0">
                  <c:v>смягчение</c:v>
                </c:pt>
                <c:pt idx="1">
                  <c:v>ужесточение </c:v>
                </c:pt>
                <c:pt idx="2">
                  <c:v>нейтральные</c:v>
                </c:pt>
              </c:strCache>
            </c:strRef>
          </c:cat>
          <c:val>
            <c:numRef>
              <c:f>Лист1!$B$29:$D$29</c:f>
              <c:numCache>
                <c:formatCode>General</c:formatCode>
                <c:ptCount val="3"/>
                <c:pt idx="0">
                  <c:v>24</c:v>
                </c:pt>
                <c:pt idx="1">
                  <c:v>9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Лист1!$A$30</c:f>
              <c:strCache>
                <c:ptCount val="1"/>
                <c:pt idx="0">
                  <c:v>пруденциальные меры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Лист1!$B$28:$D$28</c:f>
              <c:strCache>
                <c:ptCount val="3"/>
                <c:pt idx="0">
                  <c:v>смягчение</c:v>
                </c:pt>
                <c:pt idx="1">
                  <c:v>ужесточение </c:v>
                </c:pt>
                <c:pt idx="2">
                  <c:v>нейтральные</c:v>
                </c:pt>
              </c:strCache>
            </c:strRef>
          </c:cat>
          <c:val>
            <c:numRef>
              <c:f>Лист1!$B$30:$D$30</c:f>
              <c:numCache>
                <c:formatCode>General</c:formatCode>
                <c:ptCount val="3"/>
                <c:pt idx="0">
                  <c:v>68</c:v>
                </c:pt>
                <c:pt idx="1">
                  <c:v>92</c:v>
                </c:pt>
                <c:pt idx="2">
                  <c:v>53</c:v>
                </c:pt>
              </c:numCache>
            </c:numRef>
          </c:val>
        </c:ser>
        <c:ser>
          <c:idx val="2"/>
          <c:order val="2"/>
          <c:tx>
            <c:strRef>
              <c:f>Лист1!$A$31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Лист1!$B$28:$D$28</c:f>
              <c:strCache>
                <c:ptCount val="3"/>
                <c:pt idx="0">
                  <c:v>смягчение</c:v>
                </c:pt>
                <c:pt idx="1">
                  <c:v>ужесточение </c:v>
                </c:pt>
                <c:pt idx="2">
                  <c:v>нейтральные</c:v>
                </c:pt>
              </c:strCache>
            </c:strRef>
          </c:cat>
          <c:val>
            <c:numRef>
              <c:f>Лист1!$B$31:$D$31</c:f>
              <c:numCache>
                <c:formatCode>General</c:formatCode>
                <c:ptCount val="3"/>
                <c:pt idx="0">
                  <c:v>92</c:v>
                </c:pt>
                <c:pt idx="1">
                  <c:v>101</c:v>
                </c:pt>
                <c:pt idx="2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6078592"/>
        <c:axId val="-26072608"/>
      </c:barChart>
      <c:catAx>
        <c:axId val="-260785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 Narrow" pitchFamily="34" charset="0"/>
              </a:defRPr>
            </a:pPr>
            <a:endParaRPr lang="ru-RU"/>
          </a:p>
        </c:txPr>
        <c:crossAx val="-26072608"/>
        <c:crosses val="autoZero"/>
        <c:auto val="1"/>
        <c:lblAlgn val="ctr"/>
        <c:lblOffset val="100"/>
        <c:noMultiLvlLbl val="0"/>
      </c:catAx>
      <c:valAx>
        <c:axId val="-260726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 Narrow" pitchFamily="34" charset="0"/>
              </a:defRPr>
            </a:pPr>
            <a:endParaRPr lang="ru-RU"/>
          </a:p>
        </c:txPr>
        <c:crossAx val="-260785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1"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Лист1!$A$51</c:f>
              <c:strCache>
                <c:ptCount val="1"/>
                <c:pt idx="0">
                  <c:v>капитальный контроль</c:v>
                </c:pt>
              </c:strCache>
            </c:strRef>
          </c:tx>
          <c:invertIfNegative val="0"/>
          <c:cat>
            <c:strRef>
              <c:f>Лист1!$B$50:$D$50</c:f>
              <c:strCache>
                <c:ptCount val="3"/>
                <c:pt idx="0">
                  <c:v>смягчение</c:v>
                </c:pt>
                <c:pt idx="1">
                  <c:v>ужесточение</c:v>
                </c:pt>
                <c:pt idx="2">
                  <c:v>нейтральные</c:v>
                </c:pt>
              </c:strCache>
            </c:strRef>
          </c:cat>
          <c:val>
            <c:numRef>
              <c:f>Лист1!$B$51:$D$51</c:f>
              <c:numCache>
                <c:formatCode>General</c:formatCode>
                <c:ptCount val="3"/>
                <c:pt idx="0">
                  <c:v>35</c:v>
                </c:pt>
                <c:pt idx="1">
                  <c:v>7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Лист1!$A$52</c:f>
              <c:strCache>
                <c:ptCount val="1"/>
                <c:pt idx="0">
                  <c:v>пруденциальные меры</c:v>
                </c:pt>
              </c:strCache>
            </c:strRef>
          </c:tx>
          <c:invertIfNegative val="0"/>
          <c:cat>
            <c:strRef>
              <c:f>Лист1!$B$50:$D$50</c:f>
              <c:strCache>
                <c:ptCount val="3"/>
                <c:pt idx="0">
                  <c:v>смягчение</c:v>
                </c:pt>
                <c:pt idx="1">
                  <c:v>ужесточение</c:v>
                </c:pt>
                <c:pt idx="2">
                  <c:v>нейтральные</c:v>
                </c:pt>
              </c:strCache>
            </c:strRef>
          </c:cat>
          <c:val>
            <c:numRef>
              <c:f>Лист1!$B$52:$D$52</c:f>
              <c:numCache>
                <c:formatCode>General</c:formatCode>
                <c:ptCount val="3"/>
                <c:pt idx="0">
                  <c:v>15</c:v>
                </c:pt>
                <c:pt idx="1">
                  <c:v>11</c:v>
                </c:pt>
                <c:pt idx="2">
                  <c:v>17</c:v>
                </c:pt>
              </c:numCache>
            </c:numRef>
          </c:val>
        </c:ser>
        <c:ser>
          <c:idx val="2"/>
          <c:order val="2"/>
          <c:tx>
            <c:strRef>
              <c:f>Лист1!$A$53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cat>
            <c:strRef>
              <c:f>Лист1!$B$50:$D$50</c:f>
              <c:strCache>
                <c:ptCount val="3"/>
                <c:pt idx="0">
                  <c:v>смягчение</c:v>
                </c:pt>
                <c:pt idx="1">
                  <c:v>ужесточение</c:v>
                </c:pt>
                <c:pt idx="2">
                  <c:v>нейтральные</c:v>
                </c:pt>
              </c:strCache>
            </c:strRef>
          </c:cat>
          <c:val>
            <c:numRef>
              <c:f>Лист1!$B$53:$D$53</c:f>
              <c:numCache>
                <c:formatCode>General</c:formatCode>
                <c:ptCount val="3"/>
                <c:pt idx="0">
                  <c:v>50</c:v>
                </c:pt>
                <c:pt idx="1">
                  <c:v>18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6073696"/>
        <c:axId val="-26069344"/>
      </c:barChart>
      <c:catAx>
        <c:axId val="-260736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 Narrow" pitchFamily="34" charset="0"/>
              </a:defRPr>
            </a:pPr>
            <a:endParaRPr lang="ru-RU"/>
          </a:p>
        </c:txPr>
        <c:crossAx val="-26069344"/>
        <c:crosses val="autoZero"/>
        <c:auto val="1"/>
        <c:lblAlgn val="ctr"/>
        <c:lblOffset val="100"/>
        <c:noMultiLvlLbl val="0"/>
      </c:catAx>
      <c:valAx>
        <c:axId val="-260693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 Narrow" pitchFamily="34" charset="0"/>
              </a:defRPr>
            </a:pPr>
            <a:endParaRPr lang="ru-RU"/>
          </a:p>
        </c:txPr>
        <c:crossAx val="-2607369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1"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CC0A-ED55-4723-B24B-850B0CDAA915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642-7DAA-4A3D-AE90-9663B8A56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CC0A-ED55-4723-B24B-850B0CDAA915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642-7DAA-4A3D-AE90-9663B8A56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CC0A-ED55-4723-B24B-850B0CDAA915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642-7DAA-4A3D-AE90-9663B8A56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CC0A-ED55-4723-B24B-850B0CDAA915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642-7DAA-4A3D-AE90-9663B8A56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CC0A-ED55-4723-B24B-850B0CDAA915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642-7DAA-4A3D-AE90-9663B8A56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CC0A-ED55-4723-B24B-850B0CDAA915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642-7DAA-4A3D-AE90-9663B8A56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CC0A-ED55-4723-B24B-850B0CDAA915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642-7DAA-4A3D-AE90-9663B8A56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CC0A-ED55-4723-B24B-850B0CDAA915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642-7DAA-4A3D-AE90-9663B8A56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CC0A-ED55-4723-B24B-850B0CDAA915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642-7DAA-4A3D-AE90-9663B8A56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CC0A-ED55-4723-B24B-850B0CDAA915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642-7DAA-4A3D-AE90-9663B8A56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CC0A-ED55-4723-B24B-850B0CDAA915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F642-7DAA-4A3D-AE90-9663B8A56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5CC0A-ED55-4723-B24B-850B0CDAA915}" type="datetimeFigureOut">
              <a:rPr lang="ru-RU" smtClean="0"/>
              <a:pPr/>
              <a:t>03.07.2017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3F642-7DAA-4A3D-AE90-9663B8A56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244827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Управление обменным курсом и трансграничные потоки капиталов: международный опыт СФР</a:t>
            </a:r>
            <a:endParaRPr lang="ru-RU" sz="3200" b="1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5517232"/>
            <a:ext cx="6296744" cy="64807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2800" b="1" dirty="0" smtClean="0">
                <a:solidFill>
                  <a:schemeClr val="tx1"/>
                </a:solidFill>
                <a:latin typeface="Arial Narrow" pitchFamily="34" charset="0"/>
              </a:rPr>
              <a:t>Кузнецова В.В.,</a:t>
            </a:r>
            <a:r>
              <a:rPr lang="ru-RU" sz="2800" dirty="0" smtClean="0">
                <a:solidFill>
                  <a:schemeClr val="tx1"/>
                </a:solidFill>
                <a:latin typeface="Arial Narrow" pitchFamily="34" charset="0"/>
              </a:rPr>
              <a:t> член подкомиссии РСПП по вопросам валютного регулирования и контроля</a:t>
            </a:r>
            <a:endParaRPr lang="ru-RU" sz="2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93181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 Narrow" pitchFamily="34" charset="0"/>
              </a:rPr>
              <a:t>Изменения в регулировании валютных операций институциональных инвесторов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2348880"/>
            <a:ext cx="3008313" cy="3561259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Arial Narrow" pitchFamily="34" charset="0"/>
              </a:rPr>
              <a:t>Как и в отношении изменений в регулировании валютных операций банков, страны-члены МВФ смягчали регулятивные требования по валютным операциям институциональных инвесторов</a:t>
            </a:r>
            <a:endParaRPr lang="ru-RU" sz="2000" dirty="0">
              <a:latin typeface="Arial Narrow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11175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Налоги и субсидии по валютным сделкам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2800" dirty="0" smtClean="0">
                <a:latin typeface="Arial Narrow" pitchFamily="34" charset="0"/>
              </a:rPr>
              <a:t>Многие СФР применяют особое налогообложение валютных сделок.</a:t>
            </a:r>
          </a:p>
          <a:p>
            <a:pPr algn="just">
              <a:buNone/>
            </a:pPr>
            <a:r>
              <a:rPr lang="ru-RU" sz="2800" dirty="0" smtClean="0">
                <a:latin typeface="Arial Narrow" pitchFamily="34" charset="0"/>
              </a:rPr>
              <a:t>Беларусь применяла (сейчас отменен) налог в 30%, уплачиваемый банками при покупках иностранной валюте на торговых сессиях Валютной и фондовой бирже страны.</a:t>
            </a:r>
          </a:p>
          <a:p>
            <a:pPr algn="just">
              <a:buNone/>
            </a:pPr>
            <a:r>
              <a:rPr lang="ru-RU" sz="2800" dirty="0" smtClean="0">
                <a:latin typeface="Arial Narrow" pitchFamily="34" charset="0"/>
              </a:rPr>
              <a:t>Эквадор ввел 5%-ный налог на переводы за рубеж оттоков в форме банковских кредитов на срок более 1 года для таких сфер деятельности как недвижимость и </a:t>
            </a:r>
            <a:r>
              <a:rPr lang="ru-RU" sz="2800" dirty="0" err="1" smtClean="0">
                <a:latin typeface="Arial Narrow" pitchFamily="34" charset="0"/>
              </a:rPr>
              <a:t>микрофинансы</a:t>
            </a:r>
            <a:r>
              <a:rPr lang="ru-RU" sz="2800" dirty="0" smtClean="0">
                <a:latin typeface="Arial Narrow" pitchFamily="34" charset="0"/>
              </a:rPr>
              <a:t>.</a:t>
            </a:r>
          </a:p>
          <a:p>
            <a:pPr algn="just">
              <a:buNone/>
            </a:pPr>
            <a:r>
              <a:rPr lang="ru-RU" sz="2800" dirty="0" smtClean="0">
                <a:latin typeface="Arial Narrow" pitchFamily="34" charset="0"/>
              </a:rPr>
              <a:t>В </a:t>
            </a:r>
            <a:r>
              <a:rPr lang="ru-RU" sz="2800" dirty="0" err="1" smtClean="0">
                <a:latin typeface="Arial Narrow" pitchFamily="34" charset="0"/>
              </a:rPr>
              <a:t>Аруби</a:t>
            </a:r>
            <a:r>
              <a:rPr lang="ru-RU" sz="2800" dirty="0" smtClean="0">
                <a:latin typeface="Arial Narrow" pitchFamily="34" charset="0"/>
              </a:rPr>
              <a:t> коммерческие банки обязаны уплачивать ЦБ сбор со всех продаж иностранной валюты обществу в размере 3/8 от эквивалента таких продаж в национальной валюте. Наоборот, ЦБ уплачивает комиссию коммерческим банкам по всем покупкам иностранной валюты у общества в размере 1/8 от эквивалента в национальной валюте.</a:t>
            </a:r>
          </a:p>
          <a:p>
            <a:pPr algn="just">
              <a:buNone/>
            </a:pPr>
            <a:r>
              <a:rPr lang="ru-RU" sz="2800" dirty="0" smtClean="0">
                <a:latin typeface="Arial Narrow" pitchFamily="34" charset="0"/>
              </a:rPr>
              <a:t>Боливия расширила шкалу налоговых ставок на финансовые сделки: в 2016 г. – 0,20%; 2017 г. – 0,25%; в 2018 г.− 0,30%.</a:t>
            </a:r>
          </a:p>
          <a:p>
            <a:pPr algn="just">
              <a:buNone/>
            </a:pPr>
            <a:r>
              <a:rPr lang="ru-RU" sz="2800" dirty="0" smtClean="0">
                <a:latin typeface="Arial Narrow" pitchFamily="34" charset="0"/>
              </a:rPr>
              <a:t>Наибольшее распространение получил подоходный налог на прирост капитала при инвестициях нерезидентов в долговые инструменты правительства или ЦБ.</a:t>
            </a:r>
          </a:p>
          <a:p>
            <a:pPr algn="just">
              <a:buNone/>
            </a:pPr>
            <a:r>
              <a:rPr lang="ru-RU" sz="2800" dirty="0" smtClean="0">
                <a:latin typeface="Arial Narrow" pitchFamily="34" charset="0"/>
              </a:rPr>
              <a:t>Только две страны практикуют валютные субсидии – Иран и Венесуэла. </a:t>
            </a:r>
          </a:p>
          <a:p>
            <a:pPr algn="just">
              <a:buNone/>
            </a:pPr>
            <a:endParaRPr lang="ru-RU" sz="28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Основные инструменты, используемые ЦБ для управления потоками капиталов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Arial Narrow" pitchFamily="34" charset="0"/>
              </a:rPr>
              <a:t>У страны потенциально есть пять типов инструментов для управления потоками трансграничных капиталов − инструменты монетарной, валютной, фискальной политики, </a:t>
            </a:r>
            <a:r>
              <a:rPr lang="ru-RU" sz="2000" dirty="0" err="1" smtClean="0">
                <a:latin typeface="Arial Narrow" pitchFamily="34" charset="0"/>
              </a:rPr>
              <a:t>пруденциальные</a:t>
            </a:r>
            <a:r>
              <a:rPr lang="ru-RU" sz="2000" dirty="0" smtClean="0">
                <a:latin typeface="Arial Narrow" pitchFamily="34" charset="0"/>
              </a:rPr>
              <a:t> требования и меры капитального контроля. Применение данных инструментов опирается на определенную логику, учитывающую баланс между инструментами и рисками: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• инструменты монетарной и фискальной политики используются для сглаживания негативных последствий притоков/оттоков капиталов для динамики внутренней инфляции и выпуска; 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• валютные интервенции − для ограничения текущей </a:t>
            </a:r>
            <a:r>
              <a:rPr lang="ru-RU" sz="2000" dirty="0" err="1" smtClean="0">
                <a:latin typeface="Arial Narrow" pitchFamily="34" charset="0"/>
              </a:rPr>
              <a:t>волатильности</a:t>
            </a:r>
            <a:r>
              <a:rPr lang="ru-RU" sz="2000" dirty="0" smtClean="0">
                <a:latin typeface="Arial Narrow" pitchFamily="34" charset="0"/>
              </a:rPr>
              <a:t> и нежелательного чрезмерного укрепления (обесценения) номинального обменного курса национальной валюты;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• </a:t>
            </a:r>
            <a:r>
              <a:rPr lang="ru-RU" sz="2000" dirty="0" err="1" smtClean="0">
                <a:latin typeface="Arial Narrow" pitchFamily="34" charset="0"/>
              </a:rPr>
              <a:t>пруденциальные</a:t>
            </a:r>
            <a:r>
              <a:rPr lang="ru-RU" sz="2000" dirty="0" smtClean="0">
                <a:latin typeface="Arial Narrow" pitchFamily="34" charset="0"/>
              </a:rPr>
              <a:t> меры – для влияния на кредитную активность и смягчения рисков финансовой стабильности;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• контроль над притоками/оттоками капиталами – для ограничения объемов трансграничного движения капиталов, управления платежным балансом, валютными разрывами и разрывами в срочности. </a:t>
            </a:r>
          </a:p>
          <a:p>
            <a:pPr>
              <a:buNone/>
            </a:pPr>
            <a:endParaRPr lang="ru-RU" sz="2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Arial Narrow" pitchFamily="34" charset="0"/>
              </a:rPr>
              <a:t>Опыт отдельных стран по контролю над инструментами рынков денег и капиталов</a:t>
            </a:r>
            <a:r>
              <a:rPr lang="ru-RU" sz="3200" dirty="0" smtClean="0">
                <a:latin typeface="Arial Narrow" pitchFamily="34" charset="0"/>
              </a:rPr>
              <a:t/>
            </a:r>
            <a:br>
              <a:rPr lang="ru-RU" sz="3200" dirty="0" smtClean="0">
                <a:latin typeface="Arial Narrow" pitchFamily="34" charset="0"/>
              </a:rPr>
            </a:br>
            <a:endParaRPr lang="ru-RU" sz="3200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1800" b="1" dirty="0" smtClean="0">
                <a:latin typeface="Arial Narrow" pitchFamily="34" charset="0"/>
              </a:rPr>
              <a:t>Аргентина </a:t>
            </a:r>
            <a:r>
              <a:rPr lang="ru-RU" sz="1800" dirty="0" smtClean="0">
                <a:latin typeface="Arial Narrow" pitchFamily="34" charset="0"/>
              </a:rPr>
              <a:t>реализовала несколько мер по либерализации своего валютного рынка в конце 2015 г. Национальным финансовым институтам было разрешено выходить на внутренний финансовый рынок для удовлетворения потребностей в иностранной валюте для конкретных операций и было устранено требование по резервированию новых зарубежных заимствований. Нерезидентам было разрешено размещать средства на депозитах в национальных банках для проведения портфельных инвестиций и выходить на внутренний валютный рынок для репатриации фондов при определенных условиях.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800" b="1" dirty="0" smtClean="0">
                <a:latin typeface="Arial Narrow" pitchFamily="34" charset="0"/>
              </a:rPr>
              <a:t>Бразилия </a:t>
            </a:r>
            <a:r>
              <a:rPr lang="ru-RU" sz="1800" dirty="0" smtClean="0">
                <a:latin typeface="Arial Narrow" pitchFamily="34" charset="0"/>
              </a:rPr>
              <a:t>смягчила условия зарубежных инвестиций в услуги здравоохранения.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800" b="1" dirty="0" smtClean="0">
                <a:latin typeface="Arial Narrow" pitchFamily="34" charset="0"/>
              </a:rPr>
              <a:t>Китай </a:t>
            </a:r>
            <a:r>
              <a:rPr lang="ru-RU" sz="1800" dirty="0" smtClean="0">
                <a:latin typeface="Arial Narrow" pitchFamily="34" charset="0"/>
              </a:rPr>
              <a:t>разрешил определенным инвестиционным фондам торговать в Гонконге. Следуя по пути постепенной либерализации потоков капиталов, Китай также смягчил доступ нерезидентов, включая зарубежные центральные банки, на межбанковский рынок, расширив перечень разрешенных сделок − операции с облигациями, сделки РЕПО, кредиты, форварды, процентные свопы и процентные форварды.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800" b="1" dirty="0" smtClean="0">
                <a:latin typeface="Arial Narrow" pitchFamily="34" charset="0"/>
              </a:rPr>
              <a:t>Индия</a:t>
            </a:r>
            <a:r>
              <a:rPr lang="ru-RU" sz="1800" dirty="0" smtClean="0">
                <a:latin typeface="Arial Narrow" pitchFamily="34" charset="0"/>
              </a:rPr>
              <a:t> увеличила номинированный в рупиях лимит средств, какой зарубежные портфельные инвесторы могут инвестировать в долговые ценные бумаги.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800" b="1" dirty="0" smtClean="0">
                <a:latin typeface="Arial Narrow" pitchFamily="34" charset="0"/>
              </a:rPr>
              <a:t>Индонезия</a:t>
            </a:r>
            <a:r>
              <a:rPr lang="ru-RU" sz="1800" dirty="0" smtClean="0">
                <a:latin typeface="Arial Narrow" pitchFamily="34" charset="0"/>
              </a:rPr>
              <a:t> уменьшила минимальный срок хранения инвесторами ценных бумаг центрального банка до одной недели.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800" b="1" dirty="0" smtClean="0">
                <a:latin typeface="Arial Narrow" pitchFamily="34" charset="0"/>
              </a:rPr>
              <a:t>Уругвай</a:t>
            </a:r>
            <a:r>
              <a:rPr lang="ru-RU" sz="1800" dirty="0" smtClean="0">
                <a:latin typeface="Arial Narrow" pitchFamily="34" charset="0"/>
              </a:rPr>
              <a:t> устранил резервные требования по инструментам центрального банка, принадлежащим нерезидентам.</a:t>
            </a:r>
          </a:p>
          <a:p>
            <a:pPr algn="just"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Рекомендации по изменению валютной политики РФ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Arial Narrow" pitchFamily="34" charset="0"/>
              </a:rPr>
              <a:t>разработать Меморандум о сотрудничестве  между Министерством финансов РФ и Банком России, определяющий механизм согласования процентной, долговой и валютной политик; </a:t>
            </a:r>
          </a:p>
          <a:p>
            <a:r>
              <a:rPr lang="ru-RU" sz="2000" dirty="0" smtClean="0">
                <a:latin typeface="Arial Narrow" pitchFamily="34" charset="0"/>
              </a:rPr>
              <a:t>ввести налогообложение операций с инвалютными активами и пассивами, в т.ч. для трансграничных сделок; </a:t>
            </a:r>
          </a:p>
          <a:p>
            <a:r>
              <a:rPr lang="ru-RU" sz="2000" dirty="0" smtClean="0">
                <a:latin typeface="Arial Narrow" pitchFamily="34" charset="0"/>
              </a:rPr>
              <a:t>использовать </a:t>
            </a:r>
            <a:r>
              <a:rPr lang="ru-RU" sz="2000" dirty="0" err="1" smtClean="0">
                <a:latin typeface="Arial Narrow" pitchFamily="34" charset="0"/>
              </a:rPr>
              <a:t>макропруденциальные</a:t>
            </a:r>
            <a:r>
              <a:rPr lang="ru-RU" sz="2000" dirty="0" smtClean="0">
                <a:latin typeface="Arial Narrow" pitchFamily="34" charset="0"/>
              </a:rPr>
              <a:t> инструменты, ограничивающие для национальной экономики негативные последствия притоков/оттоков портфельных инвестиций, средств в иностранной валюте на текущих и депозитных счетах банков, роста процентной маржи по инвалютным транзакциям;</a:t>
            </a:r>
          </a:p>
          <a:p>
            <a:r>
              <a:rPr lang="ru-RU" sz="2000" dirty="0" smtClean="0">
                <a:latin typeface="Arial Narrow" pitchFamily="34" charset="0"/>
              </a:rPr>
              <a:t>при формировании инвалютных резервов страны учитывать не только </a:t>
            </a:r>
            <a:r>
              <a:rPr lang="ru-RU" sz="2000" smtClean="0">
                <a:latin typeface="Arial Narrow" pitchFamily="34" charset="0"/>
              </a:rPr>
              <a:t>валютные потенциальные </a:t>
            </a:r>
            <a:r>
              <a:rPr lang="ru-RU" sz="2000" dirty="0" smtClean="0">
                <a:latin typeface="Arial Narrow" pitchFamily="34" charset="0"/>
              </a:rPr>
              <a:t>обязательства по балансовым пассивам всех субъектов, но и условные пассивы правительства и крупных </a:t>
            </a:r>
            <a:r>
              <a:rPr lang="ru-RU" sz="2000" dirty="0" err="1" smtClean="0">
                <a:latin typeface="Arial Narrow" pitchFamily="34" charset="0"/>
              </a:rPr>
              <a:t>госкорпораций</a:t>
            </a:r>
            <a:r>
              <a:rPr lang="ru-RU" sz="2000" dirty="0" smtClean="0">
                <a:latin typeface="Arial Narrow" pitchFamily="34" charset="0"/>
              </a:rPr>
              <a:t>;</a:t>
            </a:r>
          </a:p>
          <a:p>
            <a:r>
              <a:rPr lang="ru-RU" sz="2000" dirty="0" smtClean="0">
                <a:latin typeface="Arial Narrow" pitchFamily="34" charset="0"/>
              </a:rPr>
              <a:t>Более активно использовать косвенные валютные интервенции как  инструмент макроэкономической стабилизации в условиях усиления неопределенностей и рисков в национальной экономике.</a:t>
            </a:r>
          </a:p>
          <a:p>
            <a:endParaRPr lang="ru-RU" sz="2000" dirty="0" smtClean="0">
              <a:latin typeface="Arial Narrow" pitchFamily="34" charset="0"/>
            </a:endParaRPr>
          </a:p>
          <a:p>
            <a:endParaRPr lang="ru-RU" sz="2000" dirty="0" smtClean="0">
              <a:latin typeface="Arial Narrow" pitchFamily="34" charset="0"/>
            </a:endParaRPr>
          </a:p>
          <a:p>
            <a:endParaRPr lang="ru-RU" sz="2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Различия в условиях ТИ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80729"/>
            <a:ext cx="4040188" cy="648072"/>
          </a:xfrm>
        </p:spPr>
        <p:txBody>
          <a:bodyPr/>
          <a:lstStyle/>
          <a:p>
            <a:pPr algn="ctr"/>
            <a:r>
              <a:rPr lang="ru-RU" dirty="0" smtClean="0">
                <a:latin typeface="Arial Narrow" pitchFamily="34" charset="0"/>
              </a:rPr>
              <a:t>Развитые экономики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536504"/>
          </a:xfrm>
        </p:spPr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Arial Narrow"/>
              </a:rPr>
              <a:t>▪ малые открытые экономики;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Arial Narrow"/>
              </a:rPr>
              <a:t>▪ относительно развитые внутренние финансовые рынки;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Arial Narrow"/>
              </a:rPr>
              <a:t>▪ рыночное формирование процентных   ставок;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Arial Narrow"/>
              </a:rPr>
              <a:t>▪ свободный доступ к мировым рынкам капитала;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Arial Narrow"/>
              </a:rPr>
              <a:t>▪ возможность заимствовать на мировых рынках в национальной валюте;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Arial Narrow"/>
              </a:rPr>
              <a:t>▪ доступность для разных типов предприятий долгового финансирования;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Arial Narrow"/>
              </a:rPr>
              <a:t>▪ гибко плавающий режим обменного курса</a:t>
            </a:r>
            <a:endParaRPr lang="ru-RU" sz="2000" dirty="0">
              <a:latin typeface="Arial Narrow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980729"/>
            <a:ext cx="4041775" cy="64807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latin typeface="Arial Narrow" pitchFamily="34" charset="0"/>
              </a:rPr>
              <a:t>Страны с формирующимися рынками (СФР)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103439" cy="442535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• экономики с частично или полностью открытым счетом капитала;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• относительно узкие финансовые рынки;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• «регулирующее» окно ЦБ по процентным ставкам;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• ограниченный доступ к мировым рынкам капитала; 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• возможность заимствовать только в валютах свободного использования;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• доступность долгового финансирования только для крупных предприятий;</a:t>
            </a:r>
          </a:p>
          <a:p>
            <a:pPr>
              <a:buNone/>
            </a:pPr>
            <a:r>
              <a:rPr lang="ru-RU" sz="2000" dirty="0" smtClean="0">
                <a:latin typeface="Arial Narrow" pitchFamily="34" charset="0"/>
              </a:rPr>
              <a:t>• управляемый режим обменного курса</a:t>
            </a:r>
            <a:endParaRPr lang="ru-RU" sz="2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916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Arial Narrow" pitchFamily="34" charset="0"/>
              </a:rPr>
              <a:t>Вывод</a:t>
            </a:r>
            <a:endParaRPr lang="ru-RU" sz="2800" dirty="0">
              <a:latin typeface="Arial Narrow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764704"/>
            <a:ext cx="3008313" cy="5361459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Arial Narrow" pitchFamily="34" charset="0"/>
              </a:rPr>
              <a:t>В силу различий в первоначальных условиях модель ТИ, реализованная в развитых экономиках первопроходцах ТИ и ставшая в российской практике каноном, изначально не полностью соответствовала национальным условиям.</a:t>
            </a:r>
          </a:p>
          <a:p>
            <a:r>
              <a:rPr lang="ru-RU" sz="2000" dirty="0" smtClean="0">
                <a:latin typeface="Arial Narrow" pitchFamily="34" charset="0"/>
              </a:rPr>
              <a:t>Частично проблемы применения традиционной модели полного ТИ в СФР отражает и снижающаяся динамика числа ЦБ, следующих данному монетарному режиму.</a:t>
            </a:r>
          </a:p>
          <a:p>
            <a:endParaRPr lang="ru-RU" sz="2000" dirty="0">
              <a:latin typeface="Arial Narrow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11175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Адекватность международного опыта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328591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800" dirty="0" smtClean="0"/>
              <a:t>РФ </a:t>
            </a:r>
            <a:r>
              <a:rPr lang="ru-RU" sz="2800" dirty="0" smtClean="0">
                <a:latin typeface="Arial Narrow" pitchFamily="34" charset="0"/>
              </a:rPr>
              <a:t>следует перестать ориентироваться исключительно на опыт валютной политики развитых экономик и внимательно изучать практику валютного регулирования стран с формирующимися рынками (СФР), условия которых больше соответствуют реалиям функционирования российской экономики.</a:t>
            </a:r>
          </a:p>
          <a:p>
            <a:pPr algn="just">
              <a:buNone/>
            </a:pPr>
            <a:r>
              <a:rPr lang="ru-RU" sz="2800" dirty="0" smtClean="0">
                <a:latin typeface="Arial Narrow" pitchFamily="34" charset="0"/>
              </a:rPr>
              <a:t>Такой подход становится актуальным именно сейчас, когда усилилась </a:t>
            </a:r>
            <a:r>
              <a:rPr lang="ru-RU" sz="2800" dirty="0" err="1" smtClean="0">
                <a:latin typeface="Arial Narrow" pitchFamily="34" charset="0"/>
              </a:rPr>
              <a:t>волатильность</a:t>
            </a:r>
            <a:r>
              <a:rPr lang="ru-RU" sz="2800" dirty="0" smtClean="0">
                <a:latin typeface="Arial Narrow" pitchFamily="34" charset="0"/>
              </a:rPr>
              <a:t> на национальных и мировых валютных рынках, что обусловлено разноплановыми факторами, в т.ч.:</a:t>
            </a:r>
          </a:p>
          <a:p>
            <a:pPr algn="just">
              <a:buNone/>
            </a:pPr>
            <a:r>
              <a:rPr lang="ru-RU" sz="2800" dirty="0" smtClean="0">
                <a:latin typeface="Arial Narrow" pitchFamily="34" charset="0"/>
              </a:rPr>
              <a:t>• ростом спроса на трансграничные заимствования в долларах США;</a:t>
            </a:r>
          </a:p>
          <a:p>
            <a:pPr algn="just">
              <a:buNone/>
            </a:pPr>
            <a:r>
              <a:rPr lang="ru-RU" sz="2800" dirty="0" smtClean="0">
                <a:latin typeface="Arial Narrow" pitchFamily="34" charset="0"/>
              </a:rPr>
              <a:t>• повышением ключевой ставки ФРС;</a:t>
            </a:r>
          </a:p>
          <a:p>
            <a:pPr algn="just">
              <a:buNone/>
            </a:pPr>
            <a:r>
              <a:rPr lang="ru-RU" sz="2800" dirty="0" smtClean="0">
                <a:latin typeface="Arial Narrow" pitchFamily="34" charset="0"/>
              </a:rPr>
              <a:t>• расширением отрицательных </a:t>
            </a:r>
            <a:r>
              <a:rPr lang="ru-RU" sz="2800" dirty="0" err="1" smtClean="0">
                <a:latin typeface="Arial Narrow" pitchFamily="34" charset="0"/>
              </a:rPr>
              <a:t>кросс-валютных</a:t>
            </a:r>
            <a:r>
              <a:rPr lang="ru-RU" sz="2800" dirty="0" smtClean="0">
                <a:latin typeface="Arial Narrow" pitchFamily="34" charset="0"/>
              </a:rPr>
              <a:t> </a:t>
            </a:r>
            <a:r>
              <a:rPr lang="ru-RU" sz="2800" dirty="0" err="1" smtClean="0">
                <a:latin typeface="Arial Narrow" pitchFamily="34" charset="0"/>
              </a:rPr>
              <a:t>спредов</a:t>
            </a:r>
            <a:r>
              <a:rPr lang="ru-RU" sz="2800" dirty="0" smtClean="0">
                <a:latin typeface="Arial Narrow" pitchFamily="34" charset="0"/>
              </a:rPr>
              <a:t> (</a:t>
            </a:r>
            <a:r>
              <a:rPr lang="en-US" sz="2800" dirty="0" smtClean="0">
                <a:latin typeface="Arial Narrow" pitchFamily="34" charset="0"/>
              </a:rPr>
              <a:t>LIBOR </a:t>
            </a:r>
            <a:r>
              <a:rPr lang="ru-RU" sz="2800" dirty="0" smtClean="0">
                <a:latin typeface="Arial Narrow" pitchFamily="34" charset="0"/>
              </a:rPr>
              <a:t>- </a:t>
            </a:r>
            <a:r>
              <a:rPr lang="en-US" sz="2800" dirty="0" smtClean="0">
                <a:latin typeface="Arial Narrow" pitchFamily="34" charset="0"/>
              </a:rPr>
              <a:t>OIS</a:t>
            </a:r>
            <a:r>
              <a:rPr lang="ru-RU" sz="2800" dirty="0" smtClean="0">
                <a:latin typeface="Arial Narrow" pitchFamily="34" charset="0"/>
              </a:rPr>
              <a:t>) во многих странах;</a:t>
            </a:r>
          </a:p>
          <a:p>
            <a:pPr algn="just">
              <a:buNone/>
            </a:pPr>
            <a:r>
              <a:rPr lang="ru-RU" sz="2800" dirty="0" smtClean="0">
                <a:latin typeface="Arial Narrow" pitchFamily="34" charset="0"/>
              </a:rPr>
              <a:t>• оттоком трансграничных капиталов из активов СФР. </a:t>
            </a:r>
            <a:endParaRPr lang="ru-RU" sz="28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Почему СФР при ТИ управляют обменным курсом?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dirty="0" smtClean="0">
                <a:latin typeface="Arial Narrow" pitchFamily="34" charset="0"/>
              </a:rPr>
              <a:t>• регулирование негативных последствий для национальной экономики притоков/оттоков трансграничных капиталов;</a:t>
            </a:r>
          </a:p>
          <a:p>
            <a:pPr algn="just">
              <a:buNone/>
            </a:pPr>
            <a:r>
              <a:rPr lang="ru-RU" sz="2200" dirty="0" smtClean="0">
                <a:latin typeface="Arial Narrow" pitchFamily="34" charset="0"/>
              </a:rPr>
              <a:t>• предотвращение нежелательного укрепления национальной валюты в случае масштабных притоков портфельных инвестиций;</a:t>
            </a:r>
          </a:p>
          <a:p>
            <a:pPr algn="just">
              <a:buNone/>
            </a:pPr>
            <a:r>
              <a:rPr lang="ru-RU" sz="2200" dirty="0" smtClean="0">
                <a:latin typeface="Arial Narrow" pitchFamily="34" charset="0"/>
              </a:rPr>
              <a:t>• уменьшение воздействия внешних факторов для поддержания независимой монетарной политики;</a:t>
            </a:r>
          </a:p>
          <a:p>
            <a:pPr algn="just">
              <a:buNone/>
            </a:pPr>
            <a:r>
              <a:rPr lang="ru-RU" sz="2200" dirty="0" smtClean="0">
                <a:latin typeface="Arial Narrow" pitchFamily="34" charset="0"/>
              </a:rPr>
              <a:t>• ограничение </a:t>
            </a:r>
            <a:r>
              <a:rPr lang="ru-RU" sz="2200" dirty="0" err="1" smtClean="0">
                <a:latin typeface="Arial Narrow" pitchFamily="34" charset="0"/>
              </a:rPr>
              <a:t>волатильности</a:t>
            </a:r>
            <a:r>
              <a:rPr lang="ru-RU" sz="2200" dirty="0" smtClean="0">
                <a:latin typeface="Arial Narrow" pitchFamily="34" charset="0"/>
              </a:rPr>
              <a:t> обменного курса для защиты конкурентоспособности национальных предприятий (снижение рисковой премии);</a:t>
            </a:r>
          </a:p>
          <a:p>
            <a:pPr algn="just">
              <a:buNone/>
            </a:pPr>
            <a:r>
              <a:rPr lang="ru-RU" sz="2200" dirty="0" smtClean="0">
                <a:latin typeface="Arial Narrow" pitchFamily="34" charset="0"/>
              </a:rPr>
              <a:t>• стабилизация и улучшение прогнозирования ситуации в бюджетной сфере, включая управление суверенной и/или совокупной задолженностью;</a:t>
            </a:r>
          </a:p>
          <a:p>
            <a:pPr algn="just">
              <a:buNone/>
            </a:pPr>
            <a:r>
              <a:rPr lang="ru-RU" sz="2200" dirty="0" smtClean="0">
                <a:latin typeface="Arial Narrow" pitchFamily="34" charset="0"/>
              </a:rPr>
              <a:t>• стимулирование экспорта, в т.ч. </a:t>
            </a:r>
            <a:r>
              <a:rPr lang="ru-RU" sz="2200" dirty="0">
                <a:latin typeface="Arial Narrow" pitchFamily="34" charset="0"/>
              </a:rPr>
              <a:t>п</a:t>
            </a:r>
            <a:r>
              <a:rPr lang="ru-RU" sz="2200" dirty="0" smtClean="0">
                <a:latin typeface="Arial Narrow" pitchFamily="34" charset="0"/>
              </a:rPr>
              <a:t>родукции, производимой из импортируемых компонентов;</a:t>
            </a:r>
          </a:p>
          <a:p>
            <a:pPr algn="just">
              <a:buNone/>
            </a:pPr>
            <a:r>
              <a:rPr lang="ru-RU" sz="2200" dirty="0" smtClean="0">
                <a:latin typeface="Arial Narrow" pitchFamily="34" charset="0"/>
              </a:rPr>
              <a:t>• управление каналом передачи обменного курса на внутренние цены. </a:t>
            </a:r>
            <a:endParaRPr lang="ru-RU" sz="22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Arial Narrow" pitchFamily="34" charset="0"/>
              </a:rPr>
              <a:t>Способы управления обменным курсом: </a:t>
            </a:r>
            <a:br>
              <a:rPr lang="ru-RU" sz="2800" b="1" dirty="0" smtClean="0">
                <a:latin typeface="Arial Narrow" pitchFamily="34" charset="0"/>
              </a:rPr>
            </a:br>
            <a:r>
              <a:rPr lang="ru-RU" sz="2800" b="1" dirty="0" smtClean="0">
                <a:latin typeface="Arial Narrow" pitchFamily="34" charset="0"/>
              </a:rPr>
              <a:t>валютные интервенции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000" dirty="0" smtClean="0">
                <a:latin typeface="Arial Narrow" pitchFamily="34" charset="0"/>
              </a:rPr>
              <a:t>• покупки/продажи иностранной и национальной валюты на </a:t>
            </a:r>
            <a:r>
              <a:rPr lang="ru-RU" sz="2000" dirty="0" err="1" smtClean="0">
                <a:latin typeface="Arial Narrow" pitchFamily="34" charset="0"/>
              </a:rPr>
              <a:t>спотовом</a:t>
            </a:r>
            <a:r>
              <a:rPr lang="ru-RU" sz="2000" dirty="0" smtClean="0">
                <a:latin typeface="Arial Narrow" pitchFamily="34" charset="0"/>
              </a:rPr>
              <a:t> рынке;</a:t>
            </a:r>
          </a:p>
          <a:p>
            <a:pPr algn="just">
              <a:buNone/>
            </a:pPr>
            <a:r>
              <a:rPr lang="ru-RU" sz="2000" dirty="0" smtClean="0">
                <a:latin typeface="Arial Narrow" pitchFamily="34" charset="0"/>
              </a:rPr>
              <a:t>• непосредственные покупки/продажи иностранной валюты у системно значимых банков или предприятий;</a:t>
            </a:r>
          </a:p>
          <a:p>
            <a:pPr algn="just">
              <a:buNone/>
            </a:pPr>
            <a:r>
              <a:rPr lang="ru-RU" sz="2000" dirty="0" smtClean="0">
                <a:latin typeface="Arial Narrow" pitchFamily="34" charset="0"/>
              </a:rPr>
              <a:t>• проведение валютных аукционов;</a:t>
            </a:r>
          </a:p>
          <a:p>
            <a:pPr algn="just">
              <a:buNone/>
            </a:pPr>
            <a:r>
              <a:rPr lang="ru-RU" sz="2000" dirty="0" smtClean="0">
                <a:latin typeface="Arial Narrow" pitchFamily="34" charset="0"/>
              </a:rPr>
              <a:t>• операции прямого и обратного валютного РЕПО (валютные свопы);</a:t>
            </a:r>
          </a:p>
          <a:p>
            <a:pPr algn="just">
              <a:buNone/>
            </a:pPr>
            <a:r>
              <a:rPr lang="ru-RU" sz="2000" dirty="0" smtClean="0">
                <a:latin typeface="Arial Narrow" pitchFamily="34" charset="0"/>
              </a:rPr>
              <a:t>• операции с валютными </a:t>
            </a:r>
            <a:r>
              <a:rPr lang="ru-RU" sz="2000" dirty="0" err="1" smtClean="0">
                <a:latin typeface="Arial Narrow" pitchFamily="34" charset="0"/>
              </a:rPr>
              <a:t>деривативами</a:t>
            </a:r>
            <a:r>
              <a:rPr lang="ru-RU" sz="2000" dirty="0" smtClean="0">
                <a:latin typeface="Arial Narrow" pitchFamily="34" charset="0"/>
              </a:rPr>
              <a:t>;</a:t>
            </a:r>
          </a:p>
          <a:p>
            <a:pPr algn="just">
              <a:buNone/>
            </a:pPr>
            <a:r>
              <a:rPr lang="ru-RU" sz="2000" dirty="0" smtClean="0">
                <a:latin typeface="Arial Narrow" pitchFamily="34" charset="0"/>
              </a:rPr>
              <a:t>• целевое инвалютное кредитование системно значимых предприятий;</a:t>
            </a:r>
          </a:p>
          <a:p>
            <a:pPr algn="just">
              <a:buNone/>
            </a:pPr>
            <a:r>
              <a:rPr lang="ru-RU" sz="2000" dirty="0" smtClean="0">
                <a:latin typeface="Arial Narrow" pitchFamily="34" charset="0"/>
              </a:rPr>
              <a:t>• эмиссия/погашение  инвалютных краткосрочных долговых обязательств ЦБ;</a:t>
            </a:r>
          </a:p>
          <a:p>
            <a:pPr algn="just">
              <a:buNone/>
            </a:pPr>
            <a:r>
              <a:rPr lang="ru-RU" sz="2000" dirty="0" smtClean="0">
                <a:latin typeface="Arial Narrow" pitchFamily="34" charset="0"/>
              </a:rPr>
              <a:t>• вербальные интервенции.</a:t>
            </a:r>
          </a:p>
          <a:p>
            <a:pPr algn="just">
              <a:buNone/>
            </a:pPr>
            <a:r>
              <a:rPr lang="ru-RU" sz="2000" dirty="0" smtClean="0">
                <a:latin typeface="Arial Narrow" pitchFamily="34" charset="0"/>
              </a:rPr>
              <a:t>Валютные интервенции могут быть наблюдаемыми (проводимые ЦБ, казначейством, министерством финансов, управляющими суверенными фондами) и ненаблюдаемыми (проводимые государственными финансовыми институтами; их объемы публично не объявляются).</a:t>
            </a:r>
          </a:p>
          <a:p>
            <a:pPr algn="just">
              <a:buNone/>
            </a:pPr>
            <a:r>
              <a:rPr lang="ru-RU" sz="2000" dirty="0" smtClean="0">
                <a:latin typeface="Arial Narrow" pitchFamily="34" charset="0"/>
              </a:rPr>
              <a:t>Заранее объявляемые валютные интервенции МВФ учитывает при оценке фактического режима обменного курса.</a:t>
            </a:r>
          </a:p>
          <a:p>
            <a:pPr algn="just">
              <a:buNone/>
            </a:pPr>
            <a:r>
              <a:rPr lang="ru-RU" sz="2000" dirty="0" smtClean="0">
                <a:latin typeface="Arial Narrow" pitchFamily="34" charset="0"/>
              </a:rPr>
              <a:t>Проведение валютных интервенций может опираться на заранее установленные правила (предсказуемы для экономических агентов) или быть дискреционным (не предсказуемы).</a:t>
            </a:r>
            <a:endParaRPr lang="ru-RU" sz="2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Примеры валютных интервенций на срочном рынке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2400" dirty="0" smtClean="0">
                <a:latin typeface="Arial Narrow" pitchFamily="34" charset="0"/>
              </a:rPr>
              <a:t>Все большее число ЦБ использует </a:t>
            </a:r>
            <a:r>
              <a:rPr lang="ru-RU" sz="2400" dirty="0" err="1" smtClean="0">
                <a:latin typeface="Arial Narrow" pitchFamily="34" charset="0"/>
              </a:rPr>
              <a:t>деривативы</a:t>
            </a:r>
            <a:r>
              <a:rPr lang="ru-RU" sz="2400" dirty="0" smtClean="0">
                <a:latin typeface="Arial Narrow" pitchFamily="34" charset="0"/>
              </a:rPr>
              <a:t> как альтернативный инструмент интервенций на валютном рынке. </a:t>
            </a:r>
          </a:p>
          <a:p>
            <a:pPr algn="just">
              <a:buNone/>
            </a:pPr>
            <a:r>
              <a:rPr lang="ru-RU" sz="2400" dirty="0" smtClean="0">
                <a:latin typeface="Arial Narrow" pitchFamily="34" charset="0"/>
              </a:rPr>
              <a:t>Колумбия проводит валютные интервенции посредством следующих операций:</a:t>
            </a:r>
          </a:p>
          <a:p>
            <a:pPr lvl="0" algn="just"/>
            <a:r>
              <a:rPr lang="ru-RU" sz="2400" dirty="0" smtClean="0">
                <a:latin typeface="Arial Narrow" pitchFamily="34" charset="0"/>
              </a:rPr>
              <a:t>аукционные покупки/продажи иностранной валюты по рыночному курсу;</a:t>
            </a:r>
          </a:p>
          <a:p>
            <a:pPr lvl="0" algn="just"/>
            <a:r>
              <a:rPr lang="ru-RU" sz="2400" dirty="0" smtClean="0">
                <a:latin typeface="Arial Narrow" pitchFamily="34" charset="0"/>
              </a:rPr>
              <a:t>аукционные продажи опционом пут и кол по рыночным курсам;</a:t>
            </a:r>
          </a:p>
          <a:p>
            <a:pPr lvl="0" algn="just"/>
            <a:r>
              <a:rPr lang="ru-RU" sz="2400" dirty="0" smtClean="0">
                <a:latin typeface="Arial Narrow" pitchFamily="34" charset="0"/>
              </a:rPr>
              <a:t>продажи валютных свопов по курсу, устанавливаемому ЦБ на аукционах и ОТС.</a:t>
            </a:r>
          </a:p>
          <a:p>
            <a:pPr algn="just">
              <a:buNone/>
            </a:pPr>
            <a:r>
              <a:rPr lang="ru-RU" sz="2400" dirty="0" smtClean="0">
                <a:latin typeface="Arial Narrow" pitchFamily="34" charset="0"/>
              </a:rPr>
              <a:t>В октябре 2015 г. ЦБ ввел правило валютных интервенций: интервенция проводится в форме опциона кол, когда </a:t>
            </a:r>
            <a:r>
              <a:rPr lang="ru-RU" sz="2400" dirty="0" err="1" smtClean="0">
                <a:latin typeface="Arial Narrow" pitchFamily="34" charset="0"/>
              </a:rPr>
              <a:t>спотовый</a:t>
            </a:r>
            <a:r>
              <a:rPr lang="ru-RU" sz="2400" dirty="0" smtClean="0">
                <a:latin typeface="Arial Narrow" pitchFamily="34" charset="0"/>
              </a:rPr>
              <a:t> обменный курс обесценивается более чем на 7% от 20-дневного среднего уровня в объеме 500 млн. песо. Интервенция проводится в два этапа до достижения обесценения в 3% в зависимости от условий на валютном рынке.</a:t>
            </a:r>
          </a:p>
          <a:p>
            <a:pPr algn="just">
              <a:buNone/>
            </a:pPr>
            <a:r>
              <a:rPr lang="ru-RU" sz="2400" dirty="0" smtClean="0">
                <a:latin typeface="Arial Narrow" pitchFamily="34" charset="0"/>
              </a:rPr>
              <a:t>Судан выходит на валютный рынок с предложением свопов на основе следующего правила, если номинальный обменный курс «пробивает» коридор ±4% от курса закрытия торгов предыдущего дня.</a:t>
            </a:r>
          </a:p>
          <a:p>
            <a:pPr algn="just">
              <a:buNone/>
            </a:pPr>
            <a:r>
              <a:rPr lang="ru-RU" sz="2400" dirty="0" smtClean="0">
                <a:latin typeface="Arial Narrow" pitchFamily="34" charset="0"/>
              </a:rPr>
              <a:t>ЦБ Перу может проводить интервенции посредством облигаций, индексируемых по доллару, валютных свопов, операций РЕПО.</a:t>
            </a:r>
          </a:p>
          <a:p>
            <a:pPr algn="just">
              <a:buNone/>
            </a:pPr>
            <a:r>
              <a:rPr lang="ru-RU" sz="2400" dirty="0" smtClean="0">
                <a:latin typeface="Arial Narrow" pitchFamily="34" charset="0"/>
              </a:rPr>
              <a:t>Албания, Армения, Бразилия, Новая Зеландия, Филиппины, Сербия, Тунис используют валютные свопы как канал косвенных валютных интервенций.</a:t>
            </a:r>
          </a:p>
          <a:p>
            <a:pPr algn="just">
              <a:buNone/>
            </a:pPr>
            <a:endParaRPr lang="ru-RU" sz="2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 Narrow" pitchFamily="34" charset="0"/>
              </a:rPr>
              <a:t>Способы управления обменным курсом: </a:t>
            </a:r>
            <a:br>
              <a:rPr lang="ru-RU" sz="2800" b="1" dirty="0" smtClean="0">
                <a:latin typeface="Arial Narrow" pitchFamily="34" charset="0"/>
              </a:rPr>
            </a:br>
            <a:r>
              <a:rPr lang="ru-RU" sz="2800" b="1" dirty="0" smtClean="0">
                <a:latin typeface="Arial Narrow" pitchFamily="34" charset="0"/>
              </a:rPr>
              <a:t>валютные ограничения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000" dirty="0" smtClean="0">
                <a:latin typeface="Arial Narrow" pitchFamily="34" charset="0"/>
              </a:rPr>
              <a:t>▪ прямые </a:t>
            </a:r>
            <a:r>
              <a:rPr lang="ru-RU" sz="2000" dirty="0" err="1" smtClean="0">
                <a:latin typeface="Arial Narrow" pitchFamily="34" charset="0"/>
              </a:rPr>
              <a:t>пруденциальные</a:t>
            </a:r>
            <a:r>
              <a:rPr lang="ru-RU" sz="2000" dirty="0" smtClean="0">
                <a:latin typeface="Arial Narrow" pitchFamily="34" charset="0"/>
              </a:rPr>
              <a:t> лимиты (открытой валютной позиции; предельно допустимой доли валютных пассивов в совокупных пассивах; норматив инвалютной ликвидности; ограничения доли инвалютных кредитов; веса риска по инвалютным активам и др.);</a:t>
            </a:r>
          </a:p>
          <a:p>
            <a:pPr algn="just">
              <a:buNone/>
            </a:pPr>
            <a:r>
              <a:rPr lang="ru-RU" sz="2000" dirty="0" smtClean="0">
                <a:latin typeface="Arial Narrow" pitchFamily="34" charset="0"/>
              </a:rPr>
              <a:t>▪ инструменты монетарной политики (норма обязательного резервирования по инвалютным пассивам; ставка по вознаграждаемым обязательным резервам; долговые обязательства центрального банка);</a:t>
            </a:r>
          </a:p>
          <a:p>
            <a:pPr algn="just">
              <a:buNone/>
            </a:pPr>
            <a:r>
              <a:rPr lang="ru-RU" sz="2000" dirty="0" smtClean="0">
                <a:latin typeface="Arial Narrow" pitchFamily="34" charset="0"/>
              </a:rPr>
              <a:t>▪ модели предварительного и последующего резервирования при экспортных/импортных операциях;</a:t>
            </a:r>
          </a:p>
          <a:p>
            <a:pPr algn="just">
              <a:buNone/>
            </a:pPr>
            <a:r>
              <a:rPr lang="ru-RU" sz="2000" dirty="0" smtClean="0">
                <a:latin typeface="Arial Narrow" pitchFamily="34" charset="0"/>
              </a:rPr>
              <a:t>▪ требование минимального срока хранения инвалютных средств на счете в национальном банке;</a:t>
            </a:r>
          </a:p>
          <a:p>
            <a:pPr algn="just">
              <a:buNone/>
            </a:pPr>
            <a:r>
              <a:rPr lang="ru-RU" sz="2000" dirty="0" smtClean="0">
                <a:latin typeface="Arial Narrow" pitchFamily="34" charset="0"/>
              </a:rPr>
              <a:t>▪ лимиты открытых инвалютных позиций по </a:t>
            </a:r>
            <a:r>
              <a:rPr lang="ru-RU" sz="2000" dirty="0" err="1" smtClean="0">
                <a:latin typeface="Arial Narrow" pitchFamily="34" charset="0"/>
              </a:rPr>
              <a:t>забалансовым</a:t>
            </a:r>
            <a:r>
              <a:rPr lang="ru-RU" sz="2000" dirty="0" smtClean="0">
                <a:latin typeface="Arial Narrow" pitchFamily="34" charset="0"/>
              </a:rPr>
              <a:t> обязательствам;</a:t>
            </a:r>
          </a:p>
          <a:p>
            <a:pPr algn="just">
              <a:buNone/>
            </a:pPr>
            <a:r>
              <a:rPr lang="ru-RU" sz="2000" dirty="0" smtClean="0">
                <a:latin typeface="Arial Narrow" pitchFamily="34" charset="0"/>
              </a:rPr>
              <a:t>▪ прямые запреты и лицензионные требования;</a:t>
            </a:r>
          </a:p>
          <a:p>
            <a:pPr algn="just">
              <a:buNone/>
            </a:pPr>
            <a:r>
              <a:rPr lang="ru-RU" sz="2000" dirty="0" smtClean="0">
                <a:latin typeface="Arial Narrow" pitchFamily="34" charset="0"/>
              </a:rPr>
              <a:t>▪ капитальный контроль;</a:t>
            </a:r>
          </a:p>
          <a:p>
            <a:pPr algn="just">
              <a:buNone/>
            </a:pPr>
            <a:r>
              <a:rPr lang="ru-RU" sz="2000" dirty="0" smtClean="0">
                <a:latin typeface="Arial Narrow" pitchFamily="34" charset="0"/>
              </a:rPr>
              <a:t>▪ фискальные меры (налогообложение операций с инвалютными активами, в т.ч. трансграничных сделок резидентов и нерезидентов). </a:t>
            </a:r>
          </a:p>
          <a:p>
            <a:pPr algn="just">
              <a:buNone/>
            </a:pPr>
            <a:endParaRPr lang="ru-RU" sz="2000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Narrow" pitchFamily="34" charset="0"/>
              </a:rPr>
              <a:t>Изменения в валютном регулировании деятельности банков 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Arial Narrow" pitchFamily="34" charset="0"/>
              </a:rPr>
              <a:t>В последнем отчете МВФ отмечается, что в 2015-2016 гг.  страны-члены активно вносили изменения в регулирование валютных операций банков. При этом регуляторы чаще смягчали требования капитального контроля и ужесточали </a:t>
            </a:r>
            <a:r>
              <a:rPr lang="ru-RU" sz="2000" dirty="0" err="1" smtClean="0">
                <a:latin typeface="Arial Narrow" pitchFamily="34" charset="0"/>
              </a:rPr>
              <a:t>пруденциальные</a:t>
            </a:r>
            <a:r>
              <a:rPr lang="ru-RU" sz="2000" dirty="0" smtClean="0">
                <a:latin typeface="Arial Narrow" pitchFamily="34" charset="0"/>
              </a:rPr>
              <a:t> требования к финансовым институтам.</a:t>
            </a:r>
            <a:endParaRPr lang="ru-RU" sz="2000" dirty="0">
              <a:latin typeface="Arial Narrow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11175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1531</Words>
  <Application>Microsoft Office PowerPoint</Application>
  <PresentationFormat>Экран (4:3)</PresentationFormat>
  <Paragraphs>100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Arial Narrow</vt:lpstr>
      <vt:lpstr>Calibri</vt:lpstr>
      <vt:lpstr>Тема Office</vt:lpstr>
      <vt:lpstr>Управление обменным курсом и трансграничные потоки капиталов: международный опыт СФР</vt:lpstr>
      <vt:lpstr>Различия в условиях ТИ</vt:lpstr>
      <vt:lpstr>Вывод</vt:lpstr>
      <vt:lpstr>Адекватность международного опыта</vt:lpstr>
      <vt:lpstr>Почему СФР при ТИ управляют обменным курсом?</vt:lpstr>
      <vt:lpstr>Способы управления обменным курсом:  валютные интервенции</vt:lpstr>
      <vt:lpstr>Примеры валютных интервенций на срочном рынке</vt:lpstr>
      <vt:lpstr>Способы управления обменным курсом:  валютные ограничения</vt:lpstr>
      <vt:lpstr>Изменения в валютном регулировании деятельности банков </vt:lpstr>
      <vt:lpstr>Изменения в регулировании валютных операций институциональных инвесторов</vt:lpstr>
      <vt:lpstr>Налоги и субсидии по валютным сделкам </vt:lpstr>
      <vt:lpstr>Основные инструменты, используемые ЦБ для управления потоками капиталов</vt:lpstr>
      <vt:lpstr>Опыт отдельных стран по контролю над инструментами рынков денег и капиталов </vt:lpstr>
      <vt:lpstr>Рекомендации по изменению валютной политики РФ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HP</cp:lastModifiedBy>
  <cp:revision>101</cp:revision>
  <dcterms:created xsi:type="dcterms:W3CDTF">2017-06-14T12:36:15Z</dcterms:created>
  <dcterms:modified xsi:type="dcterms:W3CDTF">2017-07-03T12:25:37Z</dcterms:modified>
</cp:coreProperties>
</file>