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4"/>
  </p:notesMasterIdLst>
  <p:sldIdLst>
    <p:sldId id="257" r:id="rId2"/>
    <p:sldId id="261" r:id="rId3"/>
    <p:sldId id="259" r:id="rId4"/>
    <p:sldId id="260" r:id="rId5"/>
    <p:sldId id="262" r:id="rId6"/>
    <p:sldId id="264" r:id="rId7"/>
    <p:sldId id="263" r:id="rId8"/>
    <p:sldId id="273" r:id="rId9"/>
    <p:sldId id="266" r:id="rId10"/>
    <p:sldId id="272" r:id="rId11"/>
    <p:sldId id="271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104" y="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ocuments\@JOB\2014%20&#1056;&#1072;&#1073;&#1086;&#1095;&#1080;&#1077;%20&#1092;&#1072;&#1081;&#1083;&#1099;\03%20&#1055;&#1088;&#1086;&#1077;&#1082;&#1090;%20&#1047;&#1052;&#1058;-&#1045;&#1082;&#1072;&#1090;&#1077;&#1088;&#1080;&#1085;&#1073;&#1091;&#1088;&#1075;\&#1054;&#1052;&#1054;&#1041;_&#1061;&#1072;&#1088;&#1090;&#1084;&#1072;&#1085;&#1085;_&#1089;&#1088;&#1072;&#1074;&#1085;&#1077;&#1085;&#1080;&#1077;%20&#1094;&#1077;&#1085;%202014-2015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Alex\Documents\@JOB\2014%20&#1056;&#1072;&#1073;&#1086;&#1095;&#1080;&#1077;%20&#1092;&#1072;&#1081;&#1083;&#1099;\03%20&#1055;&#1088;&#1086;&#1077;&#1082;&#1090;%20&#1047;&#1052;&#1058;-&#1045;&#1082;&#1072;&#1090;&#1077;&#1088;&#1080;&#1085;&#1073;&#1091;&#1088;&#1075;\&#1054;&#1052;&#1054;&#1041;_&#1061;&#1072;&#1088;&#1090;&#1084;&#1072;&#1085;&#1085;_&#1089;&#1088;&#1072;&#1074;&#1085;&#1077;&#1085;&#1080;&#1077;%20&#1094;&#1077;&#1085;%202014-2015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0"/>
      <c:rotY val="1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Лист3!$A$3</c:f>
              <c:strCache>
                <c:ptCount val="1"/>
                <c:pt idx="0">
                  <c:v>Потребление ОМОБ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Лист3!$B$2:$D$2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Лист3!$B$3:$D$3</c:f>
              <c:numCache>
                <c:formatCode>General</c:formatCode>
                <c:ptCount val="3"/>
                <c:pt idx="0" formatCode="0.0">
                  <c:v>3</c:v>
                </c:pt>
                <c:pt idx="1">
                  <c:v>3.4</c:v>
                </c:pt>
                <c:pt idx="2">
                  <c:v>4.0999999999999996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4796672"/>
        <c:axId val="54798208"/>
        <c:axId val="0"/>
      </c:bar3DChart>
      <c:catAx>
        <c:axId val="547966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ru-RU"/>
          </a:p>
        </c:txPr>
        <c:crossAx val="54798208"/>
        <c:crosses val="autoZero"/>
        <c:auto val="1"/>
        <c:lblAlgn val="ctr"/>
        <c:lblOffset val="100"/>
        <c:noMultiLvlLbl val="0"/>
      </c:catAx>
      <c:valAx>
        <c:axId val="54798208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crossAx val="54796672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Лист3!$A$21</c:f>
              <c:strCache>
                <c:ptCount val="1"/>
                <c:pt idx="0">
                  <c:v>Продукция, локального производства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Лист3!$B$2:$D$2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Лист3!$B$21:$D$21</c:f>
              <c:numCache>
                <c:formatCode>0.0</c:formatCode>
                <c:ptCount val="3"/>
                <c:pt idx="0">
                  <c:v>1.8460000000000001</c:v>
                </c:pt>
                <c:pt idx="1">
                  <c:v>2.2443999999999997</c:v>
                </c:pt>
                <c:pt idx="2">
                  <c:v>2.8271999999999999</c:v>
                </c:pt>
              </c:numCache>
            </c:numRef>
          </c:val>
        </c:ser>
        <c:ser>
          <c:idx val="1"/>
          <c:order val="1"/>
          <c:tx>
            <c:strRef>
              <c:f>Лист3!$A$22</c:f>
              <c:strCache>
                <c:ptCount val="1"/>
                <c:pt idx="0">
                  <c:v>Импортная продукция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Лист3!$B$2:$D$2</c:f>
              <c:strCache>
                <c:ptCount val="3"/>
                <c:pt idx="0">
                  <c:v>2013 год</c:v>
                </c:pt>
                <c:pt idx="1">
                  <c:v>2014 год</c:v>
                </c:pt>
                <c:pt idx="2">
                  <c:v>2015 год</c:v>
                </c:pt>
              </c:strCache>
            </c:strRef>
          </c:cat>
          <c:val>
            <c:numRef>
              <c:f>Лист3!$B$22:$D$22</c:f>
              <c:numCache>
                <c:formatCode>0.0</c:formatCode>
                <c:ptCount val="3"/>
                <c:pt idx="0">
                  <c:v>0.754</c:v>
                </c:pt>
                <c:pt idx="1">
                  <c:v>0.85560000000000014</c:v>
                </c:pt>
                <c:pt idx="2">
                  <c:v>0.9728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69315200"/>
        <c:axId val="69316992"/>
      </c:barChart>
      <c:catAx>
        <c:axId val="693152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69316992"/>
        <c:crosses val="autoZero"/>
        <c:auto val="1"/>
        <c:lblAlgn val="ctr"/>
        <c:lblOffset val="100"/>
        <c:noMultiLvlLbl val="0"/>
      </c:catAx>
      <c:valAx>
        <c:axId val="69316992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6931520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06265-B215-4AF2-B46E-394598068E0F}" type="datetimeFigureOut">
              <a:rPr lang="ru-RU" smtClean="0"/>
              <a:t>02.06.2016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92A845-4173-4841-93F9-871E7E3AAC2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93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Российский рынок медицинских изделий демонстрировал положительный рост на протяжении 2006-2012 годов. Рост потребления медицинских изделий в указанный период был следствием государственной поддержки здравоохранения. Самой активной фазой роста рынка медицинских изделий стали 2011-2012 годы. Именно в это время были реализованы региональные программы модернизации здравоохранения. На их осуществление из Федерального бюджета в общей сложности было выделено 635,7 млрд рублей, существенная часть которых была направлена на приобретение медицинского оборудования.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завершение региональных программы модернизации спрос на медицинские изделия со стороны государственных ЛПУ резко снизился и, как следствие, уменьшился объём рынка. Так, в 2013 году падение составило 16% по сравнению с 2012 годом. Отрицательная динамика рынка стала результатом его перенасыщения в 2011-2012 годах, а также наметившимися негативными тенденциями в экономике в целом.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2014 году стагнация рынка медицинских изделий продолжилась. Падение по отношению к 2013 году в денежном выражении составило порядка 6% в целом по рынку. Государственные закупки снизились почти на 10%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DA25-19DA-4A75-856F-D7047A18128E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876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Российский рынок медицинских изделий демонстрировал положительный рост на протяжении 2006-2012 годов. Рост потребления медицинских изделий в указанный период был следствием государственной поддержки здравоохранения. Самой активной фазой роста рынка медицинских изделий стали 2011-2012 годы. Именно в это время были реализованы региональные программы модернизации здравоохранения. На их осуществление из Федерального бюджета в общей сложности было выделено 635,7 млрд рублей, существенная часть которых была направлена на приобретение медицинского оборудования.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После завершение региональных программы модернизации спрос на медицинские изделия со стороны государственных ЛПУ резко снизился и, как следствие, уменьшился объём рынка. Так, в 2013 году падение составило 16% по сравнению с 2012 годом. Отрицательная динамика рынка стала результатом его перенасыщения в 2011-2012 годах, а также наметившимися негативными тенденциями в экономике в целом.</a:t>
            </a:r>
          </a:p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2014 году стагнация рынка медицинских изделий продолжилась. Падение по отношению к 2013 году в денежном выражении составило порядка 6% в целом по рынку. Государственные закупки снизились почти на 10%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DA25-19DA-4A75-856F-D7047A18128E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88764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FFDA25-19DA-4A75-856F-D7047A18128E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87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72022020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2302283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Заголовок и объект">
    <p:bg bwMode="black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buSzPct val="70000"/>
              <a:buFont typeface="Wingdings" pitchFamily="2" charset="2"/>
              <a:buChar char="l"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Текст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06563966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  <p:extLst>
      <p:ext uri="{BB962C8B-B14F-4D97-AF65-F5344CB8AC3E}">
        <p14:creationId xmlns:p14="http://schemas.microsoft.com/office/powerpoint/2010/main" val="21374359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9897135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310308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127231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4078735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8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962356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H:\Work\Эстрин\MDpro\MDpro_PP\MDpro_presentation_cover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"/>
            <a:ext cx="9144000" cy="6858000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 userDrawn="1"/>
        </p:nvSpPr>
        <p:spPr>
          <a:xfrm>
            <a:off x="317403" y="6199543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623979" y="6604084"/>
            <a:ext cx="447559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b="1" dirty="0" smtClean="0">
                <a:solidFill>
                  <a:srgbClr val="FFFFFF"/>
                </a:solidFill>
                <a:latin typeface="PF DinDisplay Pro Light" pitchFamily="2" charset="0"/>
              </a:rPr>
              <a:t>2014</a:t>
            </a:r>
            <a:endParaRPr lang="ru-RU" sz="1050" b="1" dirty="0">
              <a:solidFill>
                <a:srgbClr val="FFFFFF"/>
              </a:solidFill>
              <a:latin typeface="PF DinDisplay Pro Light" pitchFamily="2" charset="0"/>
            </a:endParaRPr>
          </a:p>
        </p:txBody>
      </p:sp>
      <p:sp>
        <p:nvSpPr>
          <p:cNvPr id="19" name="Прямоугольник 18"/>
          <p:cNvSpPr/>
          <p:nvPr userDrawn="1"/>
        </p:nvSpPr>
        <p:spPr>
          <a:xfrm>
            <a:off x="420645" y="6437347"/>
            <a:ext cx="857256" cy="428604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050" b="1" dirty="0" smtClean="0">
              <a:solidFill>
                <a:srgbClr val="FFFFFF"/>
              </a:solidFill>
              <a:latin typeface="PF DinDisplay Pro Light" pitchFamily="2" charset="0"/>
            </a:endParaRPr>
          </a:p>
        </p:txBody>
      </p:sp>
      <p:sp>
        <p:nvSpPr>
          <p:cNvPr id="20" name="Прямоугольник 19"/>
          <p:cNvSpPr/>
          <p:nvPr userDrawn="1"/>
        </p:nvSpPr>
        <p:spPr>
          <a:xfrm>
            <a:off x="8001024" y="6596390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40" name="Прямоугольник 39"/>
          <p:cNvSpPr/>
          <p:nvPr userDrawn="1"/>
        </p:nvSpPr>
        <p:spPr>
          <a:xfrm>
            <a:off x="500034" y="4429132"/>
            <a:ext cx="857256" cy="4286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b="1" dirty="0" smtClean="0">
                <a:solidFill>
                  <a:srgbClr val="FFFFFF"/>
                </a:solidFill>
                <a:latin typeface="PF DinDisplay Pro Light" pitchFamily="2" charset="0"/>
              </a:rPr>
              <a:t>13 февраля</a:t>
            </a:r>
          </a:p>
          <a:p>
            <a:pPr algn="ctr"/>
            <a:r>
              <a:rPr lang="en-US" sz="1050" b="1" dirty="0" smtClean="0">
                <a:solidFill>
                  <a:srgbClr val="FFFFFF"/>
                </a:solidFill>
                <a:latin typeface="PF DinDisplay Pro Light" pitchFamily="2" charset="0"/>
              </a:rPr>
              <a:t>2014</a:t>
            </a:r>
            <a:endParaRPr lang="ru-RU" sz="1050" b="1" dirty="0" smtClean="0">
              <a:solidFill>
                <a:srgbClr val="FFFFFF"/>
              </a:solidFill>
              <a:latin typeface="PF DinDisplay Pro Light" pitchFamily="2" charset="0"/>
            </a:endParaRPr>
          </a:p>
        </p:txBody>
      </p:sp>
      <p:sp>
        <p:nvSpPr>
          <p:cNvPr id="44" name="Содержимое 2"/>
          <p:cNvSpPr>
            <a:spLocks noGrp="1"/>
          </p:cNvSpPr>
          <p:nvPr>
            <p:ph idx="1" hasCustomPrompt="1"/>
          </p:nvPr>
        </p:nvSpPr>
        <p:spPr>
          <a:xfrm>
            <a:off x="2500298" y="2357430"/>
            <a:ext cx="5643602" cy="178595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300"/>
              </a:spcBef>
              <a:buFontTx/>
              <a:buNone/>
              <a:defRPr sz="3500"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Титульная страница</a:t>
            </a:r>
          </a:p>
          <a:p>
            <a:pPr lvl="0"/>
            <a:r>
              <a:rPr lang="ru-RU" dirty="0" smtClean="0"/>
              <a:t>Презентации</a:t>
            </a:r>
          </a:p>
          <a:p>
            <a:pPr lvl="0"/>
            <a:r>
              <a:rPr lang="ru-RU" dirty="0" smtClean="0"/>
              <a:t>заголовок</a:t>
            </a:r>
          </a:p>
        </p:txBody>
      </p:sp>
      <p:sp>
        <p:nvSpPr>
          <p:cNvPr id="45" name="Содержимое 2"/>
          <p:cNvSpPr>
            <a:spLocks noGrp="1"/>
          </p:cNvSpPr>
          <p:nvPr>
            <p:ph idx="12" hasCustomPrompt="1"/>
          </p:nvPr>
        </p:nvSpPr>
        <p:spPr>
          <a:xfrm>
            <a:off x="2500298" y="4143380"/>
            <a:ext cx="5643602" cy="500066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0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 если требуется</a:t>
            </a:r>
          </a:p>
        </p:txBody>
      </p:sp>
      <p:sp>
        <p:nvSpPr>
          <p:cNvPr id="49" name="Содержимое 2"/>
          <p:cNvSpPr>
            <a:spLocks noGrp="1"/>
          </p:cNvSpPr>
          <p:nvPr>
            <p:ph idx="14" hasCustomPrompt="1"/>
          </p:nvPr>
        </p:nvSpPr>
        <p:spPr>
          <a:xfrm>
            <a:off x="421162" y="6441362"/>
            <a:ext cx="857256" cy="416638"/>
          </a:xfrm>
        </p:spPr>
        <p:txBody>
          <a:bodyPr>
            <a:normAutofit/>
          </a:bodyPr>
          <a:lstStyle>
            <a:lvl1pPr algn="ctr">
              <a:spcBef>
                <a:spcPts val="0"/>
              </a:spcBef>
              <a:buFontTx/>
              <a:buNone/>
              <a:defRPr sz="1050">
                <a:solidFill>
                  <a:schemeClr val="bg1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дата</a:t>
            </a:r>
          </a:p>
        </p:txBody>
      </p:sp>
    </p:spTree>
    <p:extLst>
      <p:ext uri="{BB962C8B-B14F-4D97-AF65-F5344CB8AC3E}">
        <p14:creationId xmlns:p14="http://schemas.microsoft.com/office/powerpoint/2010/main" val="1122905657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382935518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ролик, видео и прочие особые 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 smtClean="0"/>
              <a:t>Образец подзаголовка</a:t>
            </a:r>
            <a:endParaRPr lang="ru-RU" noProof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75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0066FF"/>
                    </a:gs>
                    <a:gs pos="28000">
                      <a:srgbClr val="2E59B0"/>
                    </a:gs>
                    <a:gs pos="62000">
                      <a:srgbClr val="2B395F"/>
                    </a:gs>
                    <a:gs pos="88000">
                      <a:srgbClr val="000000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ru-RU" noProof="0" smtClean="0"/>
              <a:t>щелкните, чтобы…</a:t>
            </a:r>
          </a:p>
        </p:txBody>
      </p:sp>
    </p:spTree>
    <p:extLst>
      <p:ext uri="{BB962C8B-B14F-4D97-AF65-F5344CB8AC3E}">
        <p14:creationId xmlns:p14="http://schemas.microsoft.com/office/powerpoint/2010/main" val="1856740728"/>
      </p:ext>
    </p:extLst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795222489"/>
      </p:ext>
    </p:extLst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789112834"/>
      </p:ext>
    </p:extLst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80831826"/>
      </p:ext>
    </p:extLst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4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123156837"/>
      </p:ext>
    </p:extLst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5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447639791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6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627473600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7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288533564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9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428596" y="6762731"/>
            <a:ext cx="8286808" cy="95270"/>
          </a:xfrm>
          <a:prstGeom prst="rect">
            <a:avLst/>
          </a:prstGeom>
          <a:solidFill>
            <a:srgbClr val="9800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aseline="-25000" dirty="0">
              <a:solidFill>
                <a:srgbClr val="FFFFFF"/>
              </a:solidFill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317403" y="6524976"/>
            <a:ext cx="105670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www.md-pro.ru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9" name="Прямоугольник 8"/>
          <p:cNvSpPr/>
          <p:nvPr userDrawn="1"/>
        </p:nvSpPr>
        <p:spPr>
          <a:xfrm>
            <a:off x="8001024" y="6524976"/>
            <a:ext cx="724878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050" dirty="0" smtClean="0">
                <a:solidFill>
                  <a:srgbClr val="98005D"/>
                </a:solidFill>
                <a:latin typeface="PF DinDisplay Pro Light" pitchFamily="2" charset="0"/>
              </a:rPr>
              <a:t>© MD-pro</a:t>
            </a:r>
            <a:endParaRPr lang="ru-RU" sz="1050" b="1" dirty="0">
              <a:solidFill>
                <a:srgbClr val="98005D"/>
              </a:solidFill>
              <a:latin typeface="PF DinDisplay Pro Light" pitchFamily="2" charset="0"/>
            </a:endParaRPr>
          </a:p>
        </p:txBody>
      </p:sp>
      <p:sp>
        <p:nvSpPr>
          <p:cNvPr id="13" name="Содержимое 2"/>
          <p:cNvSpPr>
            <a:spLocks noGrp="1"/>
          </p:cNvSpPr>
          <p:nvPr>
            <p:ph idx="10" hasCustomPrompt="1"/>
          </p:nvPr>
        </p:nvSpPr>
        <p:spPr>
          <a:xfrm>
            <a:off x="428596" y="1285860"/>
            <a:ext cx="8229600" cy="5214974"/>
          </a:xfrm>
        </p:spPr>
        <p:txBody>
          <a:bodyPr>
            <a:normAutofit/>
          </a:bodyPr>
          <a:lstStyle>
            <a:lvl1pPr>
              <a:buFontTx/>
              <a:buNone/>
              <a:defRPr sz="1600">
                <a:solidFill>
                  <a:schemeClr val="bg2"/>
                </a:solidFill>
                <a:latin typeface="+mj-lt"/>
              </a:defRPr>
            </a:lvl1pPr>
            <a:lvl2pPr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Основной текст</a:t>
            </a:r>
          </a:p>
        </p:txBody>
      </p:sp>
      <p:sp>
        <p:nvSpPr>
          <p:cNvPr id="14" name="Содержимое 2"/>
          <p:cNvSpPr>
            <a:spLocks noGrp="1"/>
          </p:cNvSpPr>
          <p:nvPr>
            <p:ph idx="11" hasCustomPrompt="1"/>
          </p:nvPr>
        </p:nvSpPr>
        <p:spPr>
          <a:xfrm>
            <a:off x="428596" y="357166"/>
            <a:ext cx="8229600" cy="571504"/>
          </a:xfrm>
        </p:spPr>
        <p:txBody>
          <a:bodyPr/>
          <a:lstStyle>
            <a:lvl1pPr>
              <a:spcBef>
                <a:spcPts val="300"/>
              </a:spcBef>
              <a:buFontTx/>
              <a:buNone/>
              <a:defRPr sz="2800"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r>
              <a:rPr lang="ru-RU" dirty="0" smtClean="0"/>
              <a:t>Заголовок слайда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428596" y="794858"/>
            <a:ext cx="8229600" cy="491002"/>
          </a:xfrm>
        </p:spPr>
        <p:txBody>
          <a:bodyPr>
            <a:normAutofit/>
          </a:bodyPr>
          <a:lstStyle>
            <a:lvl1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1pPr>
            <a:lvl2pPr>
              <a:spcBef>
                <a:spcPts val="300"/>
              </a:spcBef>
              <a:buFontTx/>
              <a:buNone/>
              <a:defRPr sz="2300">
                <a:solidFill>
                  <a:schemeClr val="bg2"/>
                </a:solidFill>
                <a:latin typeface="+mn-lt"/>
              </a:defRPr>
            </a:lvl2pPr>
            <a:lvl3pPr>
              <a:defRPr sz="1600">
                <a:solidFill>
                  <a:schemeClr val="bg2"/>
                </a:solidFill>
              </a:defRPr>
            </a:lvl3pPr>
            <a:lvl5pPr>
              <a:buNone/>
              <a:defRPr baseline="0"/>
            </a:lvl5pPr>
          </a:lstStyle>
          <a:p>
            <a:pPr lvl="0"/>
            <a:r>
              <a:rPr lang="ru-RU" dirty="0" smtClean="0"/>
              <a:t>Подзаголовок</a:t>
            </a:r>
          </a:p>
        </p:txBody>
      </p:sp>
    </p:spTree>
    <p:extLst>
      <p:ext uri="{BB962C8B-B14F-4D97-AF65-F5344CB8AC3E}">
        <p14:creationId xmlns:p14="http://schemas.microsoft.com/office/powerpoint/2010/main" val="1868037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6" name="Текст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607909252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149104934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56061671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757802"/>
            <a:ext cx="41148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981" y="1757802"/>
            <a:ext cx="411701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ru-RU" noProof="0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00008533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3417562158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906059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: печать с использованием оттенков сер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51520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9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ru-RU" noProof="0" smtClean="0"/>
              <a:t>Образец заголовка</a:t>
            </a:r>
            <a:endParaRPr lang="ru-RU" noProof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2498826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743" r:id="rId13"/>
    <p:sldLayoutId id="2147483744" r:id="rId14"/>
    <p:sldLayoutId id="2147483745" r:id="rId15"/>
    <p:sldLayoutId id="2147483746" r:id="rId16"/>
    <p:sldLayoutId id="2147483747" r:id="rId17"/>
    <p:sldLayoutId id="2147483719" r:id="rId18"/>
    <p:sldLayoutId id="2147483714" r:id="rId19"/>
    <p:sldLayoutId id="2147483715" r:id="rId20"/>
    <p:sldLayoutId id="2147483716" r:id="rId21"/>
    <p:sldLayoutId id="2147483717" r:id="rId22"/>
    <p:sldLayoutId id="2147483739" r:id="rId23"/>
    <p:sldLayoutId id="2147483740" r:id="rId24"/>
    <p:sldLayoutId id="2147483741" r:id="rId25"/>
    <p:sldLayoutId id="2147483742" r:id="rId26"/>
    <p:sldLayoutId id="2147483748" r:id="rId27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>
            <a:gsLst>
              <a:gs pos="0">
                <a:srgbClr val="2E59B0"/>
              </a:gs>
              <a:gs pos="49000">
                <a:srgbClr val="161D32"/>
              </a:gs>
              <a:gs pos="100000">
                <a:srgbClr val="000000"/>
              </a:gs>
            </a:gsLst>
            <a:lin ang="5400000" scaled="0"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30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31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3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3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31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81000" y="836713"/>
            <a:ext cx="8382000" cy="1717393"/>
          </a:xfrm>
        </p:spPr>
        <p:txBody>
          <a:bodyPr/>
          <a:lstStyle/>
          <a:p>
            <a:pPr marL="0" indent="0" algn="ctr"/>
            <a:r>
              <a:rPr lang="ru-RU" sz="2400" dirty="0" smtClean="0">
                <a:effectLst/>
                <a:latin typeface="+mn-lt"/>
              </a:rPr>
              <a:t>Заседание </a:t>
            </a:r>
            <a:r>
              <a:rPr lang="ru-RU" sz="2400" dirty="0">
                <a:effectLst/>
                <a:latin typeface="+mn-lt"/>
              </a:rPr>
              <a:t>Комиссии РСПП по индустрии здоровья, Комиссии РСПП по фармацевтической и медицинской промышленности и Комитета ТПП по предпринимательству в здравоохранении и медицинской промышленности</a:t>
            </a:r>
            <a:br>
              <a:rPr lang="ru-RU" sz="2400" dirty="0">
                <a:effectLst/>
                <a:latin typeface="+mn-lt"/>
              </a:rPr>
            </a:br>
            <a:r>
              <a:rPr lang="ru-RU" sz="1400" dirty="0"/>
              <a:t/>
            </a:r>
            <a:br>
              <a:rPr lang="ru-RU" sz="1400" dirty="0"/>
            </a:br>
            <a:endParaRPr lang="ru-RU" sz="1400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0"/>
          </p:nvPr>
        </p:nvSpPr>
        <p:spPr>
          <a:xfrm>
            <a:off x="827584" y="2348880"/>
            <a:ext cx="7776864" cy="352711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ru-RU" b="1" dirty="0">
              <a:solidFill>
                <a:srgbClr val="000000"/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000000"/>
                </a:solidFill>
              </a:rPr>
              <a:t>Экономическая </a:t>
            </a:r>
            <a:r>
              <a:rPr lang="ru-RU" b="1" dirty="0">
                <a:solidFill>
                  <a:srgbClr val="000000"/>
                </a:solidFill>
              </a:rPr>
              <a:t>эффективность ПП № 102 в </a:t>
            </a:r>
            <a:r>
              <a:rPr lang="ru-RU" b="1" dirty="0" smtClean="0">
                <a:solidFill>
                  <a:srgbClr val="000000"/>
                </a:solidFill>
              </a:rPr>
              <a:t>сегменте одноразовой </a:t>
            </a:r>
            <a:r>
              <a:rPr lang="ru-RU" b="1" dirty="0">
                <a:solidFill>
                  <a:srgbClr val="000000"/>
                </a:solidFill>
              </a:rPr>
              <a:t>медицинской одежды и </a:t>
            </a:r>
            <a:r>
              <a:rPr lang="ru-RU" b="1" dirty="0" smtClean="0">
                <a:solidFill>
                  <a:srgbClr val="000000"/>
                </a:solidFill>
              </a:rPr>
              <a:t>белья (ОМОБ)</a:t>
            </a:r>
            <a:endParaRPr lang="ru-RU" sz="28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800" b="1" dirty="0" smtClean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>
                <a:solidFill>
                  <a:srgbClr val="000000"/>
                </a:solidFill>
              </a:rPr>
              <a:t>Ручкин </a:t>
            </a:r>
            <a:r>
              <a:rPr lang="ru-RU" sz="2000" b="1" dirty="0">
                <a:solidFill>
                  <a:srgbClr val="000000"/>
                </a:solidFill>
              </a:rPr>
              <a:t>Александр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>
                <a:solidFill>
                  <a:srgbClr val="000000"/>
                </a:solidFill>
              </a:rPr>
              <a:t>Ассоциация «</a:t>
            </a:r>
            <a:r>
              <a:rPr lang="ru-RU" sz="2000" dirty="0" err="1">
                <a:solidFill>
                  <a:srgbClr val="000000"/>
                </a:solidFill>
              </a:rPr>
              <a:t>Здравмедтех</a:t>
            </a:r>
            <a:r>
              <a:rPr lang="ru-RU" sz="2000" dirty="0">
                <a:solidFill>
                  <a:srgbClr val="000000"/>
                </a:solidFill>
              </a:rPr>
              <a:t>»</a:t>
            </a:r>
          </a:p>
          <a:p>
            <a:pPr marL="0" indent="0" algn="ctr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000" dirty="0" smtClean="0"/>
              <a:t>Г. </a:t>
            </a:r>
            <a:r>
              <a:rPr lang="ru-RU" sz="2000" smtClean="0"/>
              <a:t>Москва                                                                                             02.06.2016 </a:t>
            </a:r>
            <a:r>
              <a:rPr lang="ru-RU" sz="2000" dirty="0" smtClean="0"/>
              <a:t>г.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0626895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700808"/>
          </a:xfrm>
        </p:spPr>
        <p:txBody>
          <a:bodyPr>
            <a:normAutofit fontScale="90000"/>
          </a:bodyPr>
          <a:lstStyle/>
          <a:p>
            <a:pPr marL="0" indent="0" algn="ctr">
              <a:buNone/>
            </a:pP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Сравнение налогов, поступающих от отечественных и </a:t>
            </a:r>
            <a:br>
              <a:rPr lang="ru-RU" sz="27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импортных медицинских изделий </a:t>
            </a:r>
            <a:br>
              <a:rPr lang="ru-RU" sz="27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на примере одноразовой медицинской одежды и белья. (тыс. руб.)</a:t>
            </a:r>
            <a:br>
              <a:rPr lang="ru-RU" sz="2700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ru-RU" sz="2700" dirty="0">
                <a:solidFill>
                  <a:schemeClr val="tx1"/>
                </a:solidFill>
                <a:latin typeface="+mn-lt"/>
              </a:rPr>
              <a:t/>
            </a:r>
            <a:br>
              <a:rPr lang="ru-RU" sz="2700" dirty="0">
                <a:solidFill>
                  <a:schemeClr val="tx1"/>
                </a:solidFill>
                <a:latin typeface="+mn-lt"/>
              </a:rPr>
            </a:br>
            <a:r>
              <a:rPr lang="ru-RU" sz="1600" dirty="0" smtClean="0"/>
              <a:t> </a:t>
            </a:r>
            <a:endParaRPr lang="ru-RU" sz="16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/>
          </p:nvPr>
        </p:nvGraphicFramePr>
        <p:xfrm>
          <a:off x="539552" y="2114054"/>
          <a:ext cx="8208913" cy="36253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272"/>
                <a:gridCol w="1693161"/>
                <a:gridCol w="1183267"/>
                <a:gridCol w="1626992"/>
                <a:gridCol w="1257221"/>
              </a:tblGrid>
              <a:tr h="3523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2015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6672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endParaRPr lang="ru-RU" sz="1600" b="1" kern="1200" dirty="0" smtClean="0">
                        <a:solidFill>
                          <a:schemeClr val="lt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Продукция РФ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Импорт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Продукция РФ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Импорт 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</a:tr>
              <a:tr h="52978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Объем 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2 800 000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1 000 000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8 000 000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63805">
                <a:tc>
                  <a:txBody>
                    <a:bodyPr/>
                    <a:lstStyle/>
                    <a:p>
                      <a:pPr marL="0" marR="448945" indent="635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налоговых отчислений в бюджет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,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140 000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300 000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9619">
                <a:tc>
                  <a:txBody>
                    <a:bodyPr/>
                    <a:lstStyle/>
                    <a:p>
                      <a:pPr marL="0" marR="448945" indent="6350" algn="l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Оценка 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отчислений </a:t>
                      </a: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на ФОТ</a:t>
                      </a:r>
                      <a:endParaRPr lang="ru-RU" sz="16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210 000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500 000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0252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</a:pPr>
                      <a:r>
                        <a:rPr lang="ru-RU" sz="16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 вклад в экономику Российской</a:t>
                      </a:r>
                      <a:r>
                        <a:rPr lang="ru-RU" sz="16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Федерации</a:t>
                      </a:r>
                      <a:endParaRPr lang="ru-RU" sz="16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350 000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41 000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800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000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….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22253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" name="Диаграмма 54"/>
          <p:cNvGraphicFramePr>
            <a:graphicFrameLocks/>
          </p:cNvGraphicFramePr>
          <p:nvPr>
            <p:extLst/>
          </p:nvPr>
        </p:nvGraphicFramePr>
        <p:xfrm>
          <a:off x="108012" y="1298943"/>
          <a:ext cx="457200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Объект 2"/>
          <p:cNvSpPr>
            <a:spLocks noGrp="1"/>
          </p:cNvSpPr>
          <p:nvPr>
            <p:ph idx="10"/>
          </p:nvPr>
        </p:nvSpPr>
        <p:spPr>
          <a:xfrm>
            <a:off x="428596" y="1052736"/>
            <a:ext cx="8229600" cy="5805264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28596" y="79426"/>
            <a:ext cx="8229600" cy="922949"/>
          </a:xfrm>
        </p:spPr>
        <p:txBody>
          <a:bodyPr>
            <a:normAutofit fontScale="85000" lnSpcReduction="20000"/>
          </a:bodyPr>
          <a:lstStyle/>
          <a:p>
            <a:pPr algn="ctr"/>
            <a:endParaRPr lang="ru-RU" sz="1600" dirty="0" smtClean="0">
              <a:solidFill>
                <a:schemeClr val="tx1"/>
              </a:solidFill>
            </a:endParaRPr>
          </a:p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Экономические </a:t>
            </a:r>
            <a:r>
              <a:rPr lang="ru-RU" sz="2800" b="1" dirty="0">
                <a:solidFill>
                  <a:schemeClr val="tx1"/>
                </a:solidFill>
              </a:rPr>
              <a:t>аспекты закупок ОМОБ</a:t>
            </a:r>
          </a:p>
          <a:p>
            <a:endParaRPr lang="ru-RU" sz="1600" b="1" dirty="0">
              <a:solidFill>
                <a:schemeClr val="tx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2013-2015 годы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4376" y="1556792"/>
            <a:ext cx="2808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rgbClr val="97005D"/>
                </a:solidFill>
              </a:rPr>
              <a:t>Гос.закупки</a:t>
            </a:r>
            <a:r>
              <a:rPr lang="ru-RU" b="1" dirty="0" smtClean="0">
                <a:solidFill>
                  <a:srgbClr val="97005D"/>
                </a:solidFill>
              </a:rPr>
              <a:t> ОМОБ</a:t>
            </a:r>
            <a:r>
              <a:rPr lang="ru-RU" sz="1400" b="1" dirty="0" smtClean="0">
                <a:solidFill>
                  <a:srgbClr val="97005D"/>
                </a:solidFill>
              </a:rPr>
              <a:t>, </a:t>
            </a:r>
          </a:p>
          <a:p>
            <a:r>
              <a:rPr lang="ru-RU" sz="1400" b="1" dirty="0" smtClean="0">
                <a:solidFill>
                  <a:srgbClr val="97005D"/>
                </a:solidFill>
              </a:rPr>
              <a:t>млрд. руб.</a:t>
            </a:r>
            <a:endParaRPr lang="ru-RU" sz="1400" b="1" dirty="0">
              <a:solidFill>
                <a:srgbClr val="97005D"/>
              </a:solidFill>
            </a:endParaRPr>
          </a:p>
        </p:txBody>
      </p:sp>
      <p:sp>
        <p:nvSpPr>
          <p:cNvPr id="73" name="Прямоугольник 72"/>
          <p:cNvSpPr/>
          <p:nvPr/>
        </p:nvSpPr>
        <p:spPr>
          <a:xfrm flipH="1">
            <a:off x="5001206" y="1178792"/>
            <a:ext cx="2521777" cy="7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Уровень отчислений в бюджет, % от выручки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74" name="Прямоугольник 73"/>
          <p:cNvSpPr/>
          <p:nvPr/>
        </p:nvSpPr>
        <p:spPr>
          <a:xfrm flipH="1">
            <a:off x="7484886" y="1178792"/>
            <a:ext cx="36000" cy="75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97005D"/>
              </a:solidFill>
            </a:endParaRPr>
          </a:p>
        </p:txBody>
      </p:sp>
      <p:cxnSp>
        <p:nvCxnSpPr>
          <p:cNvPr id="75" name="Прямая соединительная линия 74"/>
          <p:cNvCxnSpPr/>
          <p:nvPr/>
        </p:nvCxnSpPr>
        <p:spPr>
          <a:xfrm flipV="1">
            <a:off x="7520886" y="1569015"/>
            <a:ext cx="306250" cy="0"/>
          </a:xfrm>
          <a:prstGeom prst="line">
            <a:avLst/>
          </a:prstGeom>
          <a:ln w="127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6" name="Овал 75"/>
          <p:cNvSpPr/>
          <p:nvPr/>
        </p:nvSpPr>
        <p:spPr>
          <a:xfrm>
            <a:off x="7863740" y="1184891"/>
            <a:ext cx="746274" cy="7494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ru-RU" sz="1600" b="1" dirty="0" smtClean="0">
                <a:solidFill>
                  <a:srgbClr val="97005D"/>
                </a:solidFill>
              </a:rPr>
              <a:t>2%</a:t>
            </a:r>
            <a:endParaRPr lang="ru-RU" sz="1600" b="1" dirty="0">
              <a:solidFill>
                <a:srgbClr val="97005D"/>
              </a:solidFill>
            </a:endParaRPr>
          </a:p>
        </p:txBody>
      </p:sp>
      <p:sp>
        <p:nvSpPr>
          <p:cNvPr id="81" name="Прямоугольник 80"/>
          <p:cNvSpPr/>
          <p:nvPr/>
        </p:nvSpPr>
        <p:spPr>
          <a:xfrm flipH="1">
            <a:off x="5029019" y="4689224"/>
            <a:ext cx="2521777" cy="7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Стоимость продукции по отношению к импорту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82" name="Прямоугольник 81"/>
          <p:cNvSpPr/>
          <p:nvPr/>
        </p:nvSpPr>
        <p:spPr>
          <a:xfrm flipH="1">
            <a:off x="7512699" y="4689224"/>
            <a:ext cx="36000" cy="75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83" name="Прямая соединительная линия 82"/>
          <p:cNvCxnSpPr/>
          <p:nvPr/>
        </p:nvCxnSpPr>
        <p:spPr>
          <a:xfrm flipV="1">
            <a:off x="7548699" y="5079447"/>
            <a:ext cx="306250" cy="0"/>
          </a:xfrm>
          <a:prstGeom prst="line">
            <a:avLst/>
          </a:prstGeom>
          <a:ln w="127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4" name="Овал 83"/>
          <p:cNvSpPr/>
          <p:nvPr/>
        </p:nvSpPr>
        <p:spPr>
          <a:xfrm>
            <a:off x="7891553" y="4695323"/>
            <a:ext cx="746274" cy="749425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ru-RU" sz="1600" b="1" dirty="0" smtClean="0">
                <a:solidFill>
                  <a:srgbClr val="009900"/>
                </a:solidFill>
              </a:rPr>
              <a:t>-50%</a:t>
            </a:r>
            <a:endParaRPr lang="ru-RU" sz="1600" b="1" dirty="0">
              <a:solidFill>
                <a:srgbClr val="009900"/>
              </a:solidFill>
            </a:endParaRPr>
          </a:p>
        </p:txBody>
      </p:sp>
      <p:cxnSp>
        <p:nvCxnSpPr>
          <p:cNvPr id="7" name="Прямая соединительная линия 6"/>
          <p:cNvCxnSpPr>
            <a:endCxn id="73" idx="3"/>
          </p:cNvCxnSpPr>
          <p:nvPr/>
        </p:nvCxnSpPr>
        <p:spPr>
          <a:xfrm flipV="1">
            <a:off x="4023749" y="1556792"/>
            <a:ext cx="977457" cy="292387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>
            <a:endCxn id="81" idx="3"/>
          </p:cNvCxnSpPr>
          <p:nvPr/>
        </p:nvCxnSpPr>
        <p:spPr>
          <a:xfrm>
            <a:off x="4023749" y="3477285"/>
            <a:ext cx="1005270" cy="1589939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211960" y="2171038"/>
            <a:ext cx="936104" cy="60989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004047" y="2204864"/>
            <a:ext cx="3633779" cy="1384995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bg2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Продукция импортного производства, для которой существуют российские аналоги и предусмотрены ограничения. </a:t>
            </a:r>
          </a:p>
          <a:p>
            <a:endParaRPr lang="ru-RU" sz="1400" b="1" dirty="0" smtClean="0">
              <a:solidFill>
                <a:schemeClr val="bg1"/>
              </a:solidFill>
            </a:endParaRPr>
          </a:p>
          <a:p>
            <a:r>
              <a:rPr lang="ru-RU" sz="1400" b="1" dirty="0" smtClean="0">
                <a:solidFill>
                  <a:schemeClr val="bg1"/>
                </a:solidFill>
              </a:rPr>
              <a:t>Порядка </a:t>
            </a:r>
            <a:r>
              <a:rPr lang="ru-RU" sz="1400" b="1" dirty="0">
                <a:solidFill>
                  <a:schemeClr val="bg1"/>
                </a:solidFill>
              </a:rPr>
              <a:t>1</a:t>
            </a:r>
            <a:r>
              <a:rPr lang="ru-RU" sz="1400" b="1" dirty="0" smtClean="0">
                <a:solidFill>
                  <a:schemeClr val="bg1"/>
                </a:solidFill>
              </a:rPr>
              <a:t> млрд. рублей потрачено неэффективно!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 flipH="1">
            <a:off x="5029019" y="3825128"/>
            <a:ext cx="2521777" cy="7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Уровень отчислений в бюджеты различных уровней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 flipH="1">
            <a:off x="7512699" y="3825128"/>
            <a:ext cx="36000" cy="75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7548699" y="4215351"/>
            <a:ext cx="306250" cy="0"/>
          </a:xfrm>
          <a:prstGeom prst="line">
            <a:avLst/>
          </a:prstGeom>
          <a:ln w="127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7891553" y="3831227"/>
            <a:ext cx="746274" cy="749425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ru-RU" sz="1600" b="1" dirty="0" smtClean="0">
                <a:solidFill>
                  <a:srgbClr val="009900"/>
                </a:solidFill>
              </a:rPr>
              <a:t>8-10%</a:t>
            </a:r>
            <a:endParaRPr lang="ru-RU" sz="1600" b="1" dirty="0">
              <a:solidFill>
                <a:srgbClr val="009900"/>
              </a:solidFill>
            </a:endParaRPr>
          </a:p>
        </p:txBody>
      </p:sp>
      <p:cxnSp>
        <p:nvCxnSpPr>
          <p:cNvPr id="29" name="Прямая соединительная линия 28"/>
          <p:cNvCxnSpPr>
            <a:endCxn id="25" idx="3"/>
          </p:cNvCxnSpPr>
          <p:nvPr/>
        </p:nvCxnSpPr>
        <p:spPr>
          <a:xfrm>
            <a:off x="4023749" y="3477285"/>
            <a:ext cx="1005270" cy="72584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 flipH="1">
            <a:off x="755576" y="5913360"/>
            <a:ext cx="2521777" cy="7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77800"/>
            <a:r>
              <a:rPr lang="ru-RU" sz="1400" b="1" dirty="0" err="1" smtClean="0">
                <a:solidFill>
                  <a:schemeClr val="tx1"/>
                </a:solidFill>
              </a:rPr>
              <a:t>Гос.закупки</a:t>
            </a:r>
            <a:r>
              <a:rPr lang="ru-RU" sz="1400" b="1" dirty="0" smtClean="0">
                <a:solidFill>
                  <a:schemeClr val="tx1"/>
                </a:solidFill>
              </a:rPr>
              <a:t> ОМОБ, </a:t>
            </a:r>
          </a:p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2015 год, млрд. руб.  ФАКТ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 flipH="1">
            <a:off x="3239256" y="5913360"/>
            <a:ext cx="36000" cy="756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3275256" y="6303583"/>
            <a:ext cx="306250" cy="0"/>
          </a:xfrm>
          <a:prstGeom prst="line">
            <a:avLst/>
          </a:prstGeom>
          <a:ln w="12700">
            <a:solidFill>
              <a:schemeClr val="tx1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9" name="Овал 38"/>
          <p:cNvSpPr/>
          <p:nvPr/>
        </p:nvSpPr>
        <p:spPr>
          <a:xfrm>
            <a:off x="3618110" y="5919459"/>
            <a:ext cx="746274" cy="74942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ru-RU" b="1" dirty="0" smtClean="0">
                <a:solidFill>
                  <a:srgbClr val="97005D"/>
                </a:solidFill>
              </a:rPr>
              <a:t>3,8</a:t>
            </a:r>
            <a:endParaRPr lang="ru-RU" b="1" dirty="0">
              <a:solidFill>
                <a:srgbClr val="97005D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 flipH="1">
            <a:off x="5735980" y="5912884"/>
            <a:ext cx="2521777" cy="7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Было бы потрачено на ОМОБ,  2015 год, млрд. руб. (в российских ценах)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 flipH="1">
            <a:off x="5717598" y="5912884"/>
            <a:ext cx="36000" cy="75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V="1">
            <a:off x="5390716" y="6306280"/>
            <a:ext cx="306250" cy="0"/>
          </a:xfrm>
          <a:prstGeom prst="line">
            <a:avLst/>
          </a:prstGeom>
          <a:ln w="127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4664717" y="5918983"/>
            <a:ext cx="746274" cy="749425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ru-RU" b="1" dirty="0" smtClean="0">
                <a:solidFill>
                  <a:srgbClr val="009900"/>
                </a:solidFill>
              </a:rPr>
              <a:t>3,4</a:t>
            </a:r>
            <a:endParaRPr lang="ru-RU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64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2000" y="1052736"/>
            <a:ext cx="7770440" cy="664797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59188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ru-RU" dirty="0" smtClean="0"/>
              <a:t>Общие характеристики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smtClean="0"/>
              <a:t>2013-2015 годы</a:t>
            </a:r>
            <a:endParaRPr lang="ru-RU" sz="1800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2854692"/>
              </p:ext>
            </p:extLst>
          </p:nvPr>
        </p:nvGraphicFramePr>
        <p:xfrm>
          <a:off x="2267744" y="2125960"/>
          <a:ext cx="403244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059832" y="1720143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rgbClr val="97005D"/>
                </a:solidFill>
              </a:rPr>
              <a:t>Потребление ОМОБ</a:t>
            </a:r>
            <a:r>
              <a:rPr lang="ru-RU" sz="1400" dirty="0" smtClean="0">
                <a:solidFill>
                  <a:srgbClr val="97005D"/>
                </a:solidFill>
              </a:rPr>
              <a:t> </a:t>
            </a:r>
          </a:p>
          <a:p>
            <a:pPr algn="ctr"/>
            <a:r>
              <a:rPr lang="ru-RU" sz="1400" i="1" dirty="0" smtClean="0">
                <a:solidFill>
                  <a:srgbClr val="97005D"/>
                </a:solidFill>
              </a:rPr>
              <a:t>млрд. руб.</a:t>
            </a:r>
            <a:endParaRPr lang="ru-RU" sz="1400" i="1" dirty="0">
              <a:solidFill>
                <a:srgbClr val="97005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56176" y="1433926"/>
            <a:ext cx="280831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97005D"/>
                </a:solidFill>
              </a:rPr>
              <a:t>Более 20 российских компаний-производителей</a:t>
            </a:r>
            <a:endParaRPr lang="ru-RU" sz="1400" dirty="0">
              <a:solidFill>
                <a:srgbClr val="97005D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56176" y="2154006"/>
            <a:ext cx="28083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rgbClr val="97005D"/>
                </a:solidFill>
              </a:rPr>
              <a:t>Гекса</a:t>
            </a:r>
            <a:r>
              <a:rPr lang="ru-RU" sz="1200" dirty="0" smtClean="0">
                <a:solidFill>
                  <a:srgbClr val="97005D"/>
                </a:solidFill>
              </a:rPr>
              <a:t>-нетканые материалы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97005D"/>
                </a:solidFill>
              </a:rPr>
              <a:t>Здравмедтех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97005D"/>
                </a:solidFill>
              </a:rPr>
              <a:t>Си </a:t>
            </a:r>
            <a:r>
              <a:rPr lang="ru-RU" sz="1200" dirty="0" err="1" smtClean="0">
                <a:solidFill>
                  <a:srgbClr val="97005D"/>
                </a:solidFill>
              </a:rPr>
              <a:t>АйрЛайд</a:t>
            </a:r>
            <a:endParaRPr lang="ru-RU" sz="1200" dirty="0" smtClean="0">
              <a:solidFill>
                <a:srgbClr val="97005D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rgbClr val="97005D"/>
                </a:solidFill>
              </a:rPr>
              <a:t>Ларикс</a:t>
            </a:r>
            <a:endParaRPr lang="ru-RU" sz="1200" dirty="0" smtClean="0">
              <a:solidFill>
                <a:srgbClr val="97005D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rgbClr val="97005D"/>
                </a:solidFill>
              </a:rPr>
              <a:t>Медаском</a:t>
            </a:r>
            <a:endParaRPr lang="ru-RU" sz="1200" dirty="0" smtClean="0">
              <a:solidFill>
                <a:srgbClr val="97005D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rgbClr val="97005D"/>
                </a:solidFill>
              </a:rPr>
              <a:t>Индикон</a:t>
            </a:r>
            <a:r>
              <a:rPr lang="ru-RU" sz="1200" dirty="0" smtClean="0">
                <a:solidFill>
                  <a:srgbClr val="97005D"/>
                </a:solidFill>
              </a:rPr>
              <a:t> Н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rgbClr val="97005D"/>
                </a:solidFill>
              </a:rPr>
              <a:t>Викамед</a:t>
            </a:r>
            <a:endParaRPr lang="ru-RU" sz="1200" dirty="0" smtClean="0">
              <a:solidFill>
                <a:srgbClr val="97005D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rgbClr val="97005D"/>
                </a:solidFill>
              </a:rPr>
              <a:t>ЭкоСтиль</a:t>
            </a:r>
            <a:endParaRPr lang="ru-RU" sz="1200" dirty="0" smtClean="0">
              <a:solidFill>
                <a:srgbClr val="97005D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err="1" smtClean="0">
                <a:solidFill>
                  <a:srgbClr val="97005D"/>
                </a:solidFill>
              </a:rPr>
              <a:t>АгатМед</a:t>
            </a:r>
            <a:endParaRPr lang="ru-RU" sz="1200" dirty="0" smtClean="0">
              <a:solidFill>
                <a:srgbClr val="97005D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97005D"/>
                </a:solidFill>
              </a:rPr>
              <a:t>и другие…</a:t>
            </a:r>
            <a:endParaRPr lang="ru-RU" sz="1200" dirty="0">
              <a:solidFill>
                <a:srgbClr val="97005D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07504" y="1433926"/>
            <a:ext cx="280831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rgbClr val="97005D"/>
                </a:solidFill>
              </a:rPr>
              <a:t>Более 10 зарубежных компаний-производителей</a:t>
            </a:r>
            <a:endParaRPr lang="ru-RU" sz="1400" dirty="0">
              <a:solidFill>
                <a:srgbClr val="97005D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" y="2154006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97005D"/>
                </a:solidFill>
              </a:rPr>
              <a:t>Paul Hartmann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97005D"/>
                </a:solidFill>
              </a:rPr>
              <a:t>Mölnlycke</a:t>
            </a:r>
            <a:endParaRPr lang="en-US" sz="1200" dirty="0" smtClean="0">
              <a:solidFill>
                <a:srgbClr val="97005D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200" dirty="0" err="1" smtClean="0">
                <a:solidFill>
                  <a:srgbClr val="97005D"/>
                </a:solidFill>
              </a:rPr>
              <a:t>Lohman</a:t>
            </a:r>
            <a:r>
              <a:rPr lang="en-US" sz="1200" dirty="0" smtClean="0">
                <a:solidFill>
                  <a:srgbClr val="97005D"/>
                </a:solidFill>
              </a:rPr>
              <a:t> </a:t>
            </a:r>
            <a:r>
              <a:rPr lang="en-US" sz="1200" dirty="0" err="1" smtClean="0">
                <a:solidFill>
                  <a:srgbClr val="97005D"/>
                </a:solidFill>
              </a:rPr>
              <a:t>Rausher</a:t>
            </a:r>
            <a:endParaRPr lang="en-US" sz="1200" dirty="0" smtClean="0">
              <a:solidFill>
                <a:srgbClr val="97005D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en-US" sz="1200" dirty="0" smtClean="0">
                <a:solidFill>
                  <a:srgbClr val="97005D"/>
                </a:solidFill>
              </a:rPr>
              <a:t>3M</a:t>
            </a:r>
            <a:endParaRPr lang="ru-RU" sz="1200" dirty="0" smtClean="0">
              <a:solidFill>
                <a:srgbClr val="97005D"/>
              </a:solidFill>
            </a:endParaRP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rgbClr val="97005D"/>
                </a:solidFill>
              </a:rPr>
              <a:t>Производители КНР</a:t>
            </a:r>
          </a:p>
          <a:p>
            <a:pPr marL="177800" indent="-177800">
              <a:buFont typeface="Arial" panose="020B0604020202020204" pitchFamily="34" charset="0"/>
              <a:buChar char="•"/>
            </a:pPr>
            <a:r>
              <a:rPr lang="ru-RU" sz="1200" dirty="0">
                <a:solidFill>
                  <a:srgbClr val="97005D"/>
                </a:solidFill>
              </a:rPr>
              <a:t>и</a:t>
            </a:r>
            <a:r>
              <a:rPr lang="ru-RU" sz="1200" dirty="0" smtClean="0">
                <a:solidFill>
                  <a:srgbClr val="97005D"/>
                </a:solidFill>
              </a:rPr>
              <a:t> др.</a:t>
            </a:r>
            <a:endParaRPr lang="ru-RU" sz="1200" dirty="0">
              <a:solidFill>
                <a:srgbClr val="97005D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1560" y="5112186"/>
            <a:ext cx="7992888" cy="140038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Рынок характеризуется высокой внутренней конкуренцией.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Производственные мощности российских компаний превышают потребность здравоохранения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Многие российские компании сертифицированы по </a:t>
            </a:r>
            <a:r>
              <a:rPr lang="en-US" sz="1400" dirty="0" smtClean="0">
                <a:solidFill>
                  <a:schemeClr val="tx1"/>
                </a:solidFill>
              </a:rPr>
              <a:t>CE</a:t>
            </a:r>
            <a:endParaRPr lang="ru-RU" sz="1400" dirty="0" smtClean="0">
              <a:solidFill>
                <a:schemeClr val="tx1"/>
              </a:solidFill>
            </a:endParaRP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chemeClr val="tx1"/>
                </a:solidFill>
              </a:rPr>
              <a:t>Номенклатура производимой в России продукции близка по охвату к номенклатуре зарубежных компаний – является аналогами.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45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-315914"/>
            <a:ext cx="8785225" cy="2016721"/>
          </a:xfrm>
          <a:noFill/>
          <a:ln>
            <a:noFill/>
          </a:ln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2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1600" dirty="0" smtClean="0">
                <a:solidFill>
                  <a:schemeClr val="tx1"/>
                </a:solidFill>
                <a:effectLst/>
              </a:rPr>
            </a:br>
            <a:r>
              <a:rPr lang="ru-RU" sz="2400" b="1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Статистика </a:t>
            </a:r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применения ПП 102 по данным  ЗДРАВМЕДТЕХ</a:t>
            </a:r>
            <a:b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в Сибирском  и Дальневосточном федеральных округах </a:t>
            </a:r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b="1" dirty="0">
                <a:solidFill>
                  <a:schemeClr val="tx1"/>
                </a:solidFill>
                <a:effectLst/>
              </a:rPr>
              <a:t/>
            </a:r>
            <a:br>
              <a:rPr lang="ru-RU" sz="2800" b="1" dirty="0">
                <a:solidFill>
                  <a:schemeClr val="tx1"/>
                </a:solidFill>
                <a:effectLst/>
              </a:rPr>
            </a:br>
            <a:r>
              <a:rPr lang="ru-RU" sz="2800" b="1" dirty="0">
                <a:solidFill>
                  <a:schemeClr val="tx1"/>
                </a:solidFill>
                <a:effectLst/>
              </a:rPr>
              <a:t/>
            </a:r>
            <a:br>
              <a:rPr lang="ru-RU" sz="2800" b="1" dirty="0">
                <a:solidFill>
                  <a:schemeClr val="tx1"/>
                </a:solidFill>
                <a:effectLst/>
              </a:rPr>
            </a:br>
            <a:r>
              <a:rPr lang="ru-RU" sz="2200" b="1" dirty="0" smtClean="0">
                <a:solidFill>
                  <a:schemeClr val="tx1"/>
                </a:solidFill>
                <a:effectLst/>
              </a:rPr>
              <a:t/>
            </a:r>
            <a:br>
              <a:rPr lang="ru-RU" sz="2200" b="1" dirty="0" smtClean="0">
                <a:solidFill>
                  <a:schemeClr val="tx1"/>
                </a:solidFill>
                <a:effectLst/>
              </a:rPr>
            </a:br>
            <a:r>
              <a:rPr lang="ru-RU" sz="2200" b="1" dirty="0" smtClean="0">
                <a:solidFill>
                  <a:schemeClr val="tx1"/>
                </a:solidFill>
                <a:effectLst/>
              </a:rPr>
              <a:t>Одноразовая медицинская одежда и белье</a:t>
            </a:r>
          </a:p>
        </p:txBody>
      </p:sp>
      <p:graphicFrame>
        <p:nvGraphicFramePr>
          <p:cNvPr id="38984" name="Group 7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411589"/>
              </p:ext>
            </p:extLst>
          </p:nvPr>
        </p:nvGraphicFramePr>
        <p:xfrm>
          <a:off x="1547813" y="1758846"/>
          <a:ext cx="6096000" cy="4883466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05800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15 год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конкурсов и аукционов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требовании сертификата СТ-1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2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Июль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9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Август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9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Сентябрь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9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Октябрь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9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Ноябрь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9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Декабрь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996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Итого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47320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764704"/>
            <a:ext cx="8382000" cy="1329595"/>
          </a:xfrm>
        </p:spPr>
        <p:txBody>
          <a:bodyPr/>
          <a:lstStyle/>
          <a:p>
            <a:pPr algn="ctr"/>
            <a:r>
              <a:rPr lang="ru-RU" sz="2400" b="1" dirty="0">
                <a:effectLst/>
              </a:rPr>
              <a:t>Статистика государственных торгов  по одноразовой хирургической одежде и белью  </a:t>
            </a:r>
            <a:r>
              <a:rPr lang="ru-RU" sz="2400" b="1" dirty="0" smtClean="0">
                <a:effectLst/>
              </a:rPr>
              <a:t>в Уральском и Поволжском федеральных округах за  </a:t>
            </a:r>
            <a:r>
              <a:rPr lang="ru-RU" sz="2400" b="1" dirty="0">
                <a:effectLst/>
              </a:rPr>
              <a:t>2015 </a:t>
            </a:r>
            <a:r>
              <a:rPr lang="ru-RU" sz="2400" b="1" dirty="0" smtClean="0">
                <a:effectLst/>
              </a:rPr>
              <a:t>год</a:t>
            </a:r>
            <a:r>
              <a:rPr lang="ru-RU" sz="2400" dirty="0">
                <a:effectLst/>
              </a:rPr>
              <a:t/>
            </a:r>
            <a:br>
              <a:rPr lang="ru-RU" sz="2400" dirty="0">
                <a:effectLst/>
              </a:rPr>
            </a:b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251520" y="1772816"/>
            <a:ext cx="8382000" cy="5041380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endParaRPr lang="ru-RU" dirty="0"/>
          </a:p>
          <a:p>
            <a:pPr marL="0" indent="0"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1800" dirty="0"/>
          </a:p>
          <a:p>
            <a:pPr marL="0" indent="0" algn="just">
              <a:buNone/>
            </a:pPr>
            <a:r>
              <a:rPr lang="ru-RU" sz="2400" dirty="0"/>
              <a:t> </a:t>
            </a:r>
            <a:r>
              <a:rPr lang="ru-RU" sz="2400" b="1" dirty="0" smtClean="0"/>
              <a:t>Только 30-35 % торгов в сегменте ОМОБ проводились в соответствии с ПП № 102 (в </a:t>
            </a:r>
            <a:r>
              <a:rPr lang="ru-RU" sz="2400" b="1" dirty="0"/>
              <a:t>стоимостном выражении</a:t>
            </a:r>
            <a:r>
              <a:rPr lang="ru-RU" sz="2400" b="1" dirty="0" smtClean="0"/>
              <a:t>)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4832759"/>
              </p:ext>
            </p:extLst>
          </p:nvPr>
        </p:nvGraphicFramePr>
        <p:xfrm>
          <a:off x="467544" y="1902111"/>
          <a:ext cx="8165976" cy="21381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68490"/>
                <a:gridCol w="901076"/>
                <a:gridCol w="99641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Кол-во торгов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НМЦК торгов, тыс. 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Профильные торги, объявленные с учетом ограничений постановления 102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300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337 672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Профильные торги, объявленные без учета ограничений постановления 102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550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539 196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Всего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chemeClr val="tx1"/>
                          </a:solidFill>
                          <a:effectLst/>
                        </a:rPr>
                        <a:t>850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</a:rPr>
                        <a:t>876 868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93473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0"/>
          </p:nvPr>
        </p:nvSpPr>
        <p:spPr>
          <a:xfrm>
            <a:off x="428596" y="1313505"/>
            <a:ext cx="8229600" cy="5214974"/>
          </a:xfrm>
        </p:spPr>
        <p:txBody>
          <a:bodyPr/>
          <a:lstStyle/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Сравнение закупок с применением Постановления 102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555776" y="1268760"/>
            <a:ext cx="3816424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Аукционы по закупке ОМОБ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(2015 год</a:t>
            </a:r>
            <a:r>
              <a:rPr lang="ru-RU" sz="1400" b="1" dirty="0" smtClean="0">
                <a:solidFill>
                  <a:schemeClr val="tx1"/>
                </a:solidFill>
              </a:rPr>
              <a:t>)</a:t>
            </a:r>
            <a:endParaRPr lang="ru-RU" sz="1400" b="1" dirty="0">
              <a:solidFill>
                <a:schemeClr val="tx1"/>
              </a:solidFill>
            </a:endParaRPr>
          </a:p>
        </p:txBody>
      </p:sp>
      <p:cxnSp>
        <p:nvCxnSpPr>
          <p:cNvPr id="9" name="Прямая со стрелкой 8"/>
          <p:cNvCxnSpPr>
            <a:stCxn id="2" idx="0"/>
            <a:endCxn id="17" idx="0"/>
          </p:cNvCxnSpPr>
          <p:nvPr/>
        </p:nvCxnSpPr>
        <p:spPr>
          <a:xfrm flipH="1">
            <a:off x="2324673" y="1268760"/>
            <a:ext cx="2139315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2" idx="0"/>
            <a:endCxn id="20" idx="0"/>
          </p:cNvCxnSpPr>
          <p:nvPr/>
        </p:nvCxnSpPr>
        <p:spPr>
          <a:xfrm>
            <a:off x="4463988" y="1268760"/>
            <a:ext cx="2379719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20269" y="2348880"/>
            <a:ext cx="3608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97005D"/>
                </a:solidFill>
              </a:rPr>
              <a:t>С применением П102</a:t>
            </a:r>
            <a:endParaRPr lang="ru-RU" b="1" dirty="0">
              <a:solidFill>
                <a:srgbClr val="97005D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39302" y="2348880"/>
            <a:ext cx="36088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97005D"/>
                </a:solidFill>
              </a:rPr>
              <a:t>Без применения* П102</a:t>
            </a:r>
            <a:endParaRPr lang="ru-RU" b="1" dirty="0">
              <a:solidFill>
                <a:srgbClr val="97005D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 flipH="1">
            <a:off x="520269" y="2869167"/>
            <a:ext cx="2521777" cy="7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Число участников </a:t>
            </a:r>
          </a:p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(наиболее часто)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3003949" y="2869167"/>
            <a:ext cx="36000" cy="75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flipV="1">
            <a:off x="3039949" y="3259390"/>
            <a:ext cx="306250" cy="0"/>
          </a:xfrm>
          <a:prstGeom prst="line">
            <a:avLst/>
          </a:prstGeom>
          <a:ln w="127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3382803" y="2875266"/>
            <a:ext cx="746274" cy="749425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ru-RU" sz="2400" b="1" dirty="0" smtClean="0">
                <a:solidFill>
                  <a:srgbClr val="009900"/>
                </a:solidFill>
              </a:rPr>
              <a:t>4-9</a:t>
            </a:r>
            <a:endParaRPr lang="ru-RU" sz="2400" b="1" dirty="0">
              <a:solidFill>
                <a:srgbClr val="00990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H="1">
            <a:off x="520269" y="3825128"/>
            <a:ext cx="2521777" cy="7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Снижение цены (в среднем</a:t>
            </a:r>
            <a:r>
              <a:rPr lang="ru-RU" sz="1400" b="1" dirty="0" smtClean="0">
                <a:solidFill>
                  <a:srgbClr val="404040"/>
                </a:solidFill>
              </a:rPr>
              <a:t>)</a:t>
            </a:r>
            <a:endParaRPr lang="ru-RU" sz="1400" b="1" dirty="0">
              <a:solidFill>
                <a:srgbClr val="404040"/>
              </a:solidFill>
            </a:endParaRPr>
          </a:p>
        </p:txBody>
      </p:sp>
      <p:sp>
        <p:nvSpPr>
          <p:cNvPr id="33" name="Прямоугольник 32"/>
          <p:cNvSpPr/>
          <p:nvPr/>
        </p:nvSpPr>
        <p:spPr>
          <a:xfrm flipH="1">
            <a:off x="3003949" y="3825128"/>
            <a:ext cx="36000" cy="75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34" name="Прямая соединительная линия 33"/>
          <p:cNvCxnSpPr/>
          <p:nvPr/>
        </p:nvCxnSpPr>
        <p:spPr>
          <a:xfrm flipV="1">
            <a:off x="3039949" y="4215351"/>
            <a:ext cx="306250" cy="0"/>
          </a:xfrm>
          <a:prstGeom prst="line">
            <a:avLst/>
          </a:prstGeom>
          <a:ln w="127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3382803" y="3831227"/>
            <a:ext cx="746274" cy="749425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ru-RU" b="1" dirty="0" smtClean="0">
                <a:solidFill>
                  <a:srgbClr val="009900"/>
                </a:solidFill>
              </a:rPr>
              <a:t>-15%</a:t>
            </a:r>
            <a:endParaRPr lang="ru-RU" b="1" dirty="0">
              <a:solidFill>
                <a:srgbClr val="0099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5496" y="6597352"/>
            <a:ext cx="62646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solidFill>
                  <a:srgbClr val="97005D"/>
                </a:solidFill>
              </a:rPr>
              <a:t>*Смешанные лоты, защитные позиции</a:t>
            </a:r>
            <a:endParaRPr lang="ru-RU" sz="1100" dirty="0">
              <a:solidFill>
                <a:srgbClr val="97005D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 flipH="1">
            <a:off x="5039303" y="2869167"/>
            <a:ext cx="2521777" cy="7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Число участников </a:t>
            </a:r>
          </a:p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(наиболее часто)</a:t>
            </a:r>
            <a:endParaRPr lang="ru-RU" sz="1400" b="1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 flipH="1">
            <a:off x="7522983" y="2869167"/>
            <a:ext cx="36000" cy="75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 flipV="1">
            <a:off x="7558983" y="3259390"/>
            <a:ext cx="306250" cy="0"/>
          </a:xfrm>
          <a:prstGeom prst="line">
            <a:avLst/>
          </a:prstGeom>
          <a:ln w="127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8" name="Овал 47"/>
          <p:cNvSpPr/>
          <p:nvPr/>
        </p:nvSpPr>
        <p:spPr>
          <a:xfrm>
            <a:off x="7901837" y="2875266"/>
            <a:ext cx="746274" cy="749425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ru-RU" sz="2400" b="1" dirty="0" smtClean="0">
                <a:solidFill>
                  <a:srgbClr val="009900"/>
                </a:solidFill>
              </a:rPr>
              <a:t>1-2</a:t>
            </a:r>
            <a:endParaRPr lang="ru-RU" sz="2400" b="1" dirty="0">
              <a:solidFill>
                <a:srgbClr val="0099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 flipH="1">
            <a:off x="5039303" y="3825128"/>
            <a:ext cx="2521777" cy="756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rIns="72000" rtlCol="0" anchor="ctr"/>
          <a:lstStyle/>
          <a:p>
            <a:pPr marL="177800"/>
            <a:r>
              <a:rPr lang="ru-RU" sz="1400" b="1" dirty="0" smtClean="0">
                <a:solidFill>
                  <a:schemeClr val="tx1"/>
                </a:solidFill>
              </a:rPr>
              <a:t>Снижение цены (в среднем</a:t>
            </a:r>
            <a:r>
              <a:rPr lang="ru-RU" sz="1400" b="1" dirty="0" smtClean="0">
                <a:solidFill>
                  <a:srgbClr val="404040"/>
                </a:solidFill>
              </a:rPr>
              <a:t>)</a:t>
            </a:r>
            <a:endParaRPr lang="ru-RU" sz="1400" b="1" dirty="0">
              <a:solidFill>
                <a:srgbClr val="404040"/>
              </a:solidFill>
            </a:endParaRPr>
          </a:p>
        </p:txBody>
      </p:sp>
      <p:sp>
        <p:nvSpPr>
          <p:cNvPr id="50" name="Прямоугольник 49"/>
          <p:cNvSpPr/>
          <p:nvPr/>
        </p:nvSpPr>
        <p:spPr>
          <a:xfrm flipH="1">
            <a:off x="7522983" y="3825128"/>
            <a:ext cx="36000" cy="7560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V="1">
            <a:off x="7558983" y="4215351"/>
            <a:ext cx="306250" cy="0"/>
          </a:xfrm>
          <a:prstGeom prst="line">
            <a:avLst/>
          </a:prstGeom>
          <a:ln w="12700">
            <a:solidFill>
              <a:srgbClr val="00B050"/>
            </a:solidFill>
            <a:headEnd type="oval" w="med" len="med"/>
            <a:tailEnd type="oval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7901837" y="3831227"/>
            <a:ext cx="746274" cy="749425"/>
          </a:xfrm>
          <a:prstGeom prst="ellipse">
            <a:avLst/>
          </a:prstGeom>
          <a:solidFill>
            <a:schemeClr val="bg1"/>
          </a:solidFill>
          <a:ln>
            <a:solidFill>
              <a:srgbClr val="00B050"/>
            </a:solidFill>
            <a:prstDash val="sysDot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r>
              <a:rPr lang="ru-RU" b="1" dirty="0" smtClean="0">
                <a:solidFill>
                  <a:srgbClr val="009900"/>
                </a:solidFill>
              </a:rPr>
              <a:t>-3%</a:t>
            </a:r>
            <a:endParaRPr lang="ru-RU" b="1" dirty="0">
              <a:solidFill>
                <a:srgbClr val="0099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520269" y="5036403"/>
            <a:ext cx="8127842" cy="98488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97005D"/>
                </a:solidFill>
              </a:rPr>
              <a:t>Обход П102 при закупке ОМОБ является способом снизить конкуренцию!!!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97005D"/>
                </a:solidFill>
              </a:rPr>
              <a:t>Бюджетные средства тратятся неэффективно (меньше продукции за б</a:t>
            </a:r>
            <a:r>
              <a:rPr lang="en-US" sz="1600" b="1" dirty="0" smtClean="0">
                <a:solidFill>
                  <a:srgbClr val="97005D"/>
                </a:solidFill>
              </a:rPr>
              <a:t>ó</a:t>
            </a:r>
            <a:r>
              <a:rPr lang="ru-RU" sz="1600" b="1" dirty="0" err="1" smtClean="0">
                <a:solidFill>
                  <a:srgbClr val="97005D"/>
                </a:solidFill>
              </a:rPr>
              <a:t>льшие</a:t>
            </a:r>
            <a:r>
              <a:rPr lang="ru-RU" sz="1600" b="1" dirty="0" smtClean="0">
                <a:solidFill>
                  <a:srgbClr val="97005D"/>
                </a:solidFill>
              </a:rPr>
              <a:t> деньги)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97005D"/>
                </a:solidFill>
              </a:rPr>
              <a:t>Деньги не «работают» в России</a:t>
            </a:r>
            <a:endParaRPr lang="ru-RU" sz="1600" b="1" dirty="0">
              <a:solidFill>
                <a:srgbClr val="9700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2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0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1800" b="1" dirty="0">
                <a:solidFill>
                  <a:schemeClr val="tx1"/>
                </a:solidFill>
              </a:rPr>
              <a:t>ФГБУ «Санкт-Петербургский многопрофильный центр» Минздрава России 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извещения 0345100017315000185  сумма 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58 млн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396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Единственный участник.</a:t>
            </a:r>
          </a:p>
          <a:p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«Клиническая больница №172 Федерального медико-биологического агентства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извещения 0368100007516000031  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сумма 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млн 232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Единственый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участник</a:t>
            </a:r>
          </a:p>
          <a:p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«Областная клиническая больница № 3»,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г.Челябинск</a:t>
            </a:r>
            <a:endParaRPr lang="ru-RU" sz="1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извещения 0369300019215000800   сумма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769 768 руб.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участника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r>
              <a:rPr lang="ru-RU" b="1" dirty="0">
                <a:solidFill>
                  <a:schemeClr val="tx1"/>
                </a:solidFill>
              </a:rPr>
              <a:t>«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Махачкалинский родильный дом №2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извещения  0103200008416000229  сумма  2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млн  997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Единственный участник</a:t>
            </a:r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1"/>
          </p:nvPr>
        </p:nvSpPr>
        <p:spPr>
          <a:xfrm>
            <a:off x="428596" y="260648"/>
            <a:ext cx="8229600" cy="553421"/>
          </a:xfrm>
        </p:spPr>
        <p:txBody>
          <a:bodyPr/>
          <a:lstStyle/>
          <a:p>
            <a:pPr algn="ctr"/>
            <a:r>
              <a:rPr lang="ru-RU" b="1" dirty="0"/>
              <a:t>Примеры аукционов в обход ПП 102 . 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28596" y="794858"/>
            <a:ext cx="8229600" cy="50513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Сегмент </a:t>
            </a:r>
            <a:r>
              <a:rPr lang="ru-RU" b="1" dirty="0">
                <a:solidFill>
                  <a:schemeClr val="tx1"/>
                </a:solidFill>
              </a:rPr>
              <a:t>- ОМОБ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837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0"/>
          </p:nvPr>
        </p:nvSpPr>
        <p:spPr>
          <a:xfrm>
            <a:off x="428596" y="1285860"/>
            <a:ext cx="8319868" cy="5214974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Компанией Пауль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Хартман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поставлено в 2015г.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44 ФЗ в ЛПУ РФ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74 264 шт. 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халатов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хирургических одноразовых стерильных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общую сумму 17 368 521 руб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.(около 100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госконтрактов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цена поставки одного халата =  233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87 коп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Аналогичные халаты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Здравмедтех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стоят  80-120 руб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Саратовский НИИ травматологии и ортопедии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5 100 шт. Халат – цена  271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контракт № 6450525200 от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02.03.2015</a:t>
            </a:r>
          </a:p>
          <a:p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НИИ кардиологии Томск.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9 780 шт. Халат – цена 420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(первое полугодие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),цена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480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(второе полугодие 2015)  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 №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7021000660</a:t>
            </a:r>
          </a:p>
          <a:p>
            <a:endParaRPr lang="ru-RU" sz="1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"Детская краевая клиническая больница" мин. Здрав. Краснодарского края</a:t>
            </a:r>
          </a:p>
          <a:p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10 424 шт. Халат – цена 299 </a:t>
            </a:r>
            <a:r>
              <a:rPr lang="ru-RU" sz="1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руб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/шт. контракт 2309039134 от 14.04.2015</a:t>
            </a:r>
          </a:p>
          <a:p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1"/>
          </p:nvPr>
        </p:nvSpPr>
        <p:spPr>
          <a:xfrm>
            <a:off x="428596" y="357166"/>
            <a:ext cx="8229600" cy="387798"/>
          </a:xfrm>
        </p:spPr>
        <p:txBody>
          <a:bodyPr/>
          <a:lstStyle/>
          <a:p>
            <a:pPr algn="ctr"/>
            <a:r>
              <a:rPr lang="ru-RU" b="1" dirty="0" smtClean="0"/>
              <a:t>ПРИМЕРЫ ПОСТАВОК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Импортная и отечественная продукция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457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387798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  <a:effectLst/>
              </a:rPr>
              <a:t>ПРИМЕРЫ СТОИМОСТИ ХАЛАТОВ</a:t>
            </a:r>
            <a:endParaRPr lang="ru-RU" sz="28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405754" y="907394"/>
            <a:ext cx="8382000" cy="5761966"/>
          </a:xfrm>
        </p:spPr>
        <p:txBody>
          <a:bodyPr/>
          <a:lstStyle/>
          <a:p>
            <a:endParaRPr lang="ru-RU" sz="1600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52546"/>
              </p:ext>
            </p:extLst>
          </p:nvPr>
        </p:nvGraphicFramePr>
        <p:xfrm>
          <a:off x="381000" y="907395"/>
          <a:ext cx="8382000" cy="5814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27104"/>
                <a:gridCol w="1152128"/>
                <a:gridCol w="1064575"/>
                <a:gridCol w="1038193"/>
              </a:tblGrid>
              <a:tr h="963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Цена из контракта</a:t>
                      </a:r>
                      <a:b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руб.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Единица  </a:t>
                      </a:r>
                      <a:r>
                        <a:rPr lang="ru-RU" sz="1600" b="1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измер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Цена  аналог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Прайс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ЗМТ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06047052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Фолиодресс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одноразовый халат из нетканого материала,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уп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ru-RU" sz="160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4 168,00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УПАК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2 227,50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73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09921828 Фолиодресс Комфорт Перфект - одноразовый стерильный халат с креп. бумагой и полотенцами, L-130 см, уп. 28 шт.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11 330,00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УПАК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5 901,28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9921456 FOLIODRESS Standard - c креп.бумагой и полотенцами, L-125 см.; 28шт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14 301,39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УПАК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5 901,28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73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9921940 FOLIODRESS ComfortSpecial - халат одноразовый.; ХХL-160см, "PaulHartmann AG", Германия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700,00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272,36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77344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9921940 FOLIODRESS Spesial — Халат усиленный, c полотенцем,ХXL-160 cм, (28шт/уп.), PaulHartmann A.G., Германия.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15 414,80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УПАК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b="1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626,08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62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FOLIODRESS Comf.Special-халат Хирургический одноразовый стерильный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371,87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1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255,42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225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FOLIODRESS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Standard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халат c </a:t>
                      </a:r>
                      <a:r>
                        <a:rPr lang="ru-RU" sz="16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креп.бумагой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и полотенцами, XL-140 см,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230,39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ШТ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185,02</a:t>
                      </a:r>
                      <a:endParaRPr lang="ru-RU" sz="11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38798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ru-RU" dirty="0" smtClean="0"/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Налоги за 2015 г. производителя ОМОБ на примере </a:t>
            </a:r>
          </a:p>
          <a:p>
            <a:pPr algn="ctr"/>
            <a:r>
              <a:rPr lang="ru-RU" sz="240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Здравмедтех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 Екатеринбург</a:t>
            </a:r>
          </a:p>
          <a:p>
            <a:pPr algn="ctr"/>
            <a:endParaRPr lang="ru-RU" sz="24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Объем выпуска продукции в 2015 г. – 380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млн.руб</a:t>
            </a:r>
            <a:endParaRPr lang="ru-RU" sz="2400" dirty="0" smtClean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endParaRPr lang="ru-RU" sz="24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Федеральный бюджет: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9 млн. 202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тыс.руб</a:t>
            </a:r>
            <a:endParaRPr lang="ru-RU" sz="24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Областной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:                    5 млн. 911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тыс.руб</a:t>
            </a:r>
            <a:endParaRPr lang="ru-RU" sz="24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Местный :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                                 616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тыс.руб</a:t>
            </a:r>
            <a:endParaRPr lang="ru-RU" sz="24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ru-RU" sz="2400" dirty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Внебюджетные фонды 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18 млн. 935 </a:t>
            </a:r>
            <a:r>
              <a:rPr lang="ru-RU" sz="2400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тыс.руб</a:t>
            </a:r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ru-RU" sz="2400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r>
              <a:rPr lang="ru-RU" sz="2400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ИТОГО:   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34 млн. 664 </a:t>
            </a:r>
            <a:r>
              <a:rPr lang="ru-RU" sz="2400" b="1" dirty="0" err="1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тыс.руб</a:t>
            </a:r>
            <a:r>
              <a:rPr lang="ru-RU" sz="2400" b="1" dirty="0" smtClean="0">
                <a:solidFill>
                  <a:schemeClr val="tx1"/>
                </a:solidFill>
                <a:latin typeface="+mn-lt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chemeClr val="tx1"/>
              </a:solidFill>
              <a:latin typeface="+mn-lt"/>
              <a:cs typeface="Times New Roman" panose="02020603050405020304" pitchFamily="18" charset="0"/>
            </a:endParaRPr>
          </a:p>
          <a:p>
            <a:pPr algn="ct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1"/>
          </p:nvPr>
        </p:nvSpPr>
        <p:spPr>
          <a:xfrm>
            <a:off x="428596" y="357166"/>
            <a:ext cx="8229600" cy="387798"/>
          </a:xfrm>
        </p:spPr>
        <p:txBody>
          <a:bodyPr/>
          <a:lstStyle/>
          <a:p>
            <a:pPr algn="ctr"/>
            <a:r>
              <a:rPr lang="ru-RU" b="1" dirty="0" smtClean="0"/>
              <a:t>ПРИМЕРЫ НАЛОГООБЛОЖЕНИЯ</a:t>
            </a:r>
            <a:endParaRPr lang="ru-RU" b="1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tx1"/>
                </a:solidFill>
              </a:rPr>
              <a:t>Налоги отечественных производителей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77508"/>
      </p:ext>
    </p:extLst>
  </p:cSld>
  <p:clrMapOvr>
    <a:masterClrMapping/>
  </p:clrMapOvr>
</p:sld>
</file>

<file path=ppt/theme/theme1.xml><?xml version="1.0" encoding="utf-8"?>
<a:theme xmlns:a="http://schemas.openxmlformats.org/drawingml/2006/main" name="1_White Template with yellow-magenta Sego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chemeClr val="tx1"/>
            </a:solidFill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1227</Words>
  <Application>Microsoft Office PowerPoint</Application>
  <PresentationFormat>Экран (4:3)</PresentationFormat>
  <Paragraphs>242</Paragraphs>
  <Slides>12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1_White Template with yellow-magenta Segoe</vt:lpstr>
      <vt:lpstr>Заседание Комиссии РСПП по индустрии здоровья, Комиссии РСПП по фармацевтической и медицинской промышленности и Комитета ТПП по предпринимательству в здравоохранении и медицинской промышленности  </vt:lpstr>
      <vt:lpstr>Презентация PowerPoint</vt:lpstr>
      <vt:lpstr>  Статистика применения ПП 102 по данным  ЗДРАВМЕДТЕХ в Сибирском  и Дальневосточном федеральных округах     Одноразовая медицинская одежда и белье</vt:lpstr>
      <vt:lpstr>Статистика государственных торгов  по одноразовой хирургической одежде и белью  в Уральском и Поволжском федеральных округах за  2015 год </vt:lpstr>
      <vt:lpstr>Презентация PowerPoint</vt:lpstr>
      <vt:lpstr>Презентация PowerPoint</vt:lpstr>
      <vt:lpstr>Презентация PowerPoint</vt:lpstr>
      <vt:lpstr>ПРИМЕРЫ СТОИМОСТИ ХАЛАТОВ</vt:lpstr>
      <vt:lpstr>Презентация PowerPoint</vt:lpstr>
      <vt:lpstr>   Сравнение налогов, поступающих от отечественных и  импортных медицинских изделий  на примере одноразовой медицинской одежды и белья. (тыс. руб.)   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Заседание Комиссии РСПП по индустрии здоровья, Комиссии РСПП по фармацевтической и медицинской промышленности и Комитета ТПП по предпринимательству в здравоохранении и медицинской промышленности</dc:title>
  <dc:creator>алех</dc:creator>
  <cp:lastModifiedBy>алех</cp:lastModifiedBy>
  <cp:revision>36</cp:revision>
  <dcterms:created xsi:type="dcterms:W3CDTF">2016-05-12T06:44:11Z</dcterms:created>
  <dcterms:modified xsi:type="dcterms:W3CDTF">2016-06-02T06:36:41Z</dcterms:modified>
</cp:coreProperties>
</file>