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-10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3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4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0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7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9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9610-FB81-43C9-9F56-F7014C0472E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4431"/>
            <a:ext cx="7772400" cy="2387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Заседание Комиссии </a:t>
            </a:r>
            <a:br>
              <a:rPr lang="ru-RU" sz="3600" b="1" dirty="0" smtClean="0"/>
            </a:br>
            <a:r>
              <a:rPr lang="ru-RU" sz="2800" b="1" dirty="0" smtClean="0"/>
              <a:t>17.02.2016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398451"/>
            <a:ext cx="6858000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LOG_RS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367"/>
            <a:ext cx="1155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3728" y="619819"/>
            <a:ext cx="655272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РОССИЙСКИЙ СОЮЗ ПРОМЫШЛЕННИКОВ И ПРЕДПРИНИМАТЕЛЕЙ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119813" algn="r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КОМИССИЯ ПО АУДИТОРСКОЙ ДЕЯТЕЛЬНОСТИ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880" y="84667"/>
            <a:ext cx="528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РФ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2775" y="1667837"/>
            <a:ext cx="7857066" cy="403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Поручение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Президента РФ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Пр-2629 от 19 декабря 2015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было дано Правительству РФ по результатам проверки Минфина России, проведенной Контрольным управлением Президента Российской Федерации. 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49263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Председателем Правительства РФ Медведевым Д.А.  30 декабря 2015 года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Концепции совершенствования механизмов саморегулирования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49263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поправок в базовый закон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 саморегулируемых» организациях» ФЗ-315, принятие которых намечено на весну текущего года.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7191" y="84667"/>
            <a:ext cx="4548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6334" y="880436"/>
            <a:ext cx="847513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2016г. - 1й этап</a:t>
            </a:r>
          </a:p>
          <a:p>
            <a:pPr algn="just">
              <a:spcAft>
                <a:spcPts val="6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законодательном уровне обеспечить принятие общегосударственной модели и осуществление эффективного контроля, в том числе:</a:t>
            </a:r>
          </a:p>
          <a:p>
            <a:pPr marL="896938" indent="-447675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общих принципов саморегулирования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(внесение изменений в ФЗ "О саморегулируемых организациях");</a:t>
            </a:r>
          </a:p>
          <a:p>
            <a:pPr marL="896938" indent="-447675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приведение в соответствие отраслевого законодательства РФ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установление особенностей регулирования деятельности СРО в отдельных отраслях. 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2017-2018гг. - 2й этап </a:t>
            </a:r>
          </a:p>
          <a:p>
            <a:pPr algn="just">
              <a:spcAft>
                <a:spcPts val="6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эффективного функционирования трехуровневой модели.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2019-2020гг. - 3й этап 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 рамках установленных процедур оценки эффективности деятельности отдельных СРО.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09" y="93375"/>
            <a:ext cx="5638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СРО аудиторов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332" y="984939"/>
            <a:ext cx="847513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Рабочей группы при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Рабочем органе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из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представителей СРО, МФ РФ, Федерального Казначейства, ЦБ РФ, Минэкономразвития, ТПП РФ, РСПП и иных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общественных организаций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концепции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развития аудиторской деятельности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(март).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Стратегии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аудиторской деятельности в РФ (июнь).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 изменений законодательства об аудиторской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(сентябрь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 об аудиторской деятельности в соответствие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трехуровневой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структурой института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саморегулирования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(сентябрь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Национальному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объединению СРО аудиторов.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функций контроля за СРО аудиторов органу, не наделенному полномочиями определения государственной политики в области аудиторской деятельности.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Приведение в соответствие с положениями Стратегии развития аудиторской деятельности в части организации деятельности Единой аттестационной комиссии и контроля ее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95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872" y="178042"/>
            <a:ext cx="841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деятельности в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167" y="1137339"/>
            <a:ext cx="847513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Пересмотр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критериев обязательного аудита и объективное определение перечня субъектов для обязательного аудита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перечня аудиторских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адекватной ответственности за уклонение субъектов от обязательного аудита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ответственности за утверждение органами управления организаций годовой финансовой отчетности без проведения обязательного аудита в случае, если организация его проводить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Стандартизация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эффективного контроля за ценообразованием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по совершенствованию конкурсных процедур отбора аудиторских организаций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аудиторского рынка, направленная на лишение права осуществлять аудиторскую деятельность тех организаций и аудиторов, которые оказывают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псевдоаудиторские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услуги</a:t>
            </a:r>
          </a:p>
        </p:txBody>
      </p:sp>
    </p:spTree>
    <p:extLst>
      <p:ext uri="{BB962C8B-B14F-4D97-AF65-F5344CB8AC3E}">
        <p14:creationId xmlns:p14="http://schemas.microsoft.com/office/powerpoint/2010/main" val="18232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872" y="178042"/>
            <a:ext cx="841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деятельности в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003" y="1027273"/>
            <a:ext cx="8475133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ответственности аудиторов за результаты аудиторских проверок по направлениям:</a:t>
            </a:r>
          </a:p>
          <a:p>
            <a:pPr marL="541338" indent="-2698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усовершенствование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привлечения к ответственности аудиторов - руководителей аудиторской организации за результаты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ВККР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indent="-269875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Реестра недобросовестных поставщиков аудиторских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Возложение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Федеральное казначейство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контроля (надзора) за деятельностью СРО аудиторов, освободив от этой функции уполномоченный федеральный орган – Минфин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Освобождение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уполномоченного федерального органа по контролю и надзору от обязанности осуществления внешнего контроля качества аудиторских организаций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альтернативных вариантов обеспечения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имущественной ответственности своих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решению проблемы двойного членства в СРО (аудиторы и АО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путей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дальнейшего совершенствования системы аттестации аудиторов,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обеспечения притока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 в аудиторскую профессию, реформирование деятельности ЕАК </a:t>
            </a:r>
          </a:p>
        </p:txBody>
      </p:sp>
    </p:spTree>
    <p:extLst>
      <p:ext uri="{BB962C8B-B14F-4D97-AF65-F5344CB8AC3E}">
        <p14:creationId xmlns:p14="http://schemas.microsoft.com/office/powerpoint/2010/main" val="28133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998" y="178042"/>
            <a:ext cx="6175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минимальной численности СРО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735" y="1095007"/>
            <a:ext cx="8597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количества СРО с обязательным членством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67086"/>
              </p:ext>
            </p:extLst>
          </p:nvPr>
        </p:nvGraphicFramePr>
        <p:xfrm>
          <a:off x="751366" y="2091426"/>
          <a:ext cx="7560733" cy="3877310"/>
        </p:xfrm>
        <a:graphic>
          <a:graphicData uri="http://schemas.openxmlformats.org/drawingml/2006/table">
            <a:tbl>
              <a:tblPr firstRow="1" firstCol="1" bandRow="1"/>
              <a:tblGrid>
                <a:gridCol w="4773859"/>
                <a:gridCol w="1393437"/>
                <a:gridCol w="1393437"/>
              </a:tblGrid>
              <a:tr h="0">
                <a:tc rowSpan="2"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Отрасль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СРО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год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год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Энергетическое обследование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Арбитражные управляющие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Инженерные изыскания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Оценочная деятельность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Кредитная кооперация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Аудиторская деятельность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960" y="152642"/>
            <a:ext cx="667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аудиторов на пути выполнения критерия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731" y="1027274"/>
            <a:ext cx="8597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аудиторских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(требование с 01.01.2017– 2 000)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62051"/>
              </p:ext>
            </p:extLst>
          </p:nvPr>
        </p:nvGraphicFramePr>
        <p:xfrm>
          <a:off x="475244" y="1800994"/>
          <a:ext cx="8112971" cy="1809115"/>
        </p:xfrm>
        <a:graphic>
          <a:graphicData uri="http://schemas.openxmlformats.org/drawingml/2006/table">
            <a:tbl>
              <a:tblPr firstRow="1" firstCol="1" bandRow="1"/>
              <a:tblGrid>
                <a:gridCol w="2126838"/>
                <a:gridCol w="1863917"/>
                <a:gridCol w="1995378"/>
                <a:gridCol w="2126838"/>
              </a:tblGrid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12.01.2015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08.02.2016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 критерия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ИПАР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МоАП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1 190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РКА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ААС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1 334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1 322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2732" y="3745075"/>
            <a:ext cx="85979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аудиторов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(требование с 01.01.2017– 10 000)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98639"/>
              </p:ext>
            </p:extLst>
          </p:nvPr>
        </p:nvGraphicFramePr>
        <p:xfrm>
          <a:off x="483552" y="4490702"/>
          <a:ext cx="8096356" cy="1809190"/>
        </p:xfrm>
        <a:graphic>
          <a:graphicData uri="http://schemas.openxmlformats.org/drawingml/2006/table">
            <a:tbl>
              <a:tblPr firstRow="1" firstCol="1" bandRow="1"/>
              <a:tblGrid>
                <a:gridCol w="2135823"/>
                <a:gridCol w="1879600"/>
                <a:gridCol w="1972733"/>
                <a:gridCol w="2108200"/>
              </a:tblGrid>
              <a:tr h="5169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19.01.2015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08.02.2016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 критерия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159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6 021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5 847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ИПАР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2 435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2 158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МоАП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5 555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5 524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РКА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3 595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3 405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ААС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4 588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4 479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0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2613" y="152642"/>
            <a:ext cx="2698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3198" y="1298207"/>
            <a:ext cx="7857067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роли аудита как института и путей его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утверждение Стратегии развития аудиторской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изменений в действующее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законодательство, написание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 отраслевого ФЗ, не противоречащего базовому ФЗ, соответствующего утвержденной стратегии развития аудиторской деятельности и концепции совершенствования механизмов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саморегулирования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 от </a:t>
            </a:r>
            <a:r>
              <a:rPr lang="ru-RU" sz="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зарегулированности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стороны </a:t>
            </a:r>
            <a:r>
              <a:rPr lang="ru-RU" sz="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госрегулятора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460" y="152642"/>
            <a:ext cx="836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НП «Аудиторская Ассоциация Содружество»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431" y="3613164"/>
            <a:ext cx="785706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НОСОВА О.А.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 Правления НП ААС,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НП ААС,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 Рабочего органа Совета по аудиторской деятельности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nosova@auditor-sro.org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www.auditor-sro.org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тел.: (495) 734-22-22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7893" y="2398718"/>
            <a:ext cx="7740605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5333" y="6488668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2016 год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9073" y="2447222"/>
            <a:ext cx="6942667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развития аудита и саморегулирования аудиторской деятельности в России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2369" y="4703689"/>
            <a:ext cx="365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Носова Ольга Александровна</a:t>
            </a:r>
            <a:endParaRPr lang="ru-RU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6267" y="5076798"/>
            <a:ext cx="4807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 Правления НП ААС,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 ААС,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Рабочего органа Совета по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деятельности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211666"/>
            <a:ext cx="8975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аудиторских организаций и аудиторов в Российской Федерации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42941"/>
              </p:ext>
            </p:extLst>
          </p:nvPr>
        </p:nvGraphicFramePr>
        <p:xfrm>
          <a:off x="528213" y="1371440"/>
          <a:ext cx="8122180" cy="4783825"/>
        </p:xfrm>
        <a:graphic>
          <a:graphicData uri="http://schemas.openxmlformats.org/drawingml/2006/table">
            <a:tbl>
              <a:tblPr/>
              <a:tblGrid>
                <a:gridCol w="2957348"/>
                <a:gridCol w="1290803"/>
                <a:gridCol w="1290803"/>
                <a:gridCol w="1291613"/>
                <a:gridCol w="1291613"/>
              </a:tblGrid>
              <a:tr h="1072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1.01.12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1.01.13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1.01.14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31.12.14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72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Имеют право на осуществление аудиторской деятельности - всего, тыс.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в том числе: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аудиторские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индивидуальные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аудиторы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Аудиторы – всего, тыс.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из них: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сдавшие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 на получение единого аттестата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5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9867" y="160866"/>
            <a:ext cx="493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аудиторов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65689"/>
              </p:ext>
            </p:extLst>
          </p:nvPr>
        </p:nvGraphicFramePr>
        <p:xfrm>
          <a:off x="378353" y="2459767"/>
          <a:ext cx="8426979" cy="3322966"/>
        </p:xfrm>
        <a:graphic>
          <a:graphicData uri="http://schemas.openxmlformats.org/drawingml/2006/table">
            <a:tbl>
              <a:tblPr/>
              <a:tblGrid>
                <a:gridCol w="3291454"/>
                <a:gridCol w="1844069"/>
                <a:gridCol w="1843141"/>
                <a:gridCol w="1448315"/>
              </a:tblGrid>
              <a:tr h="1197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СРО 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31.12.10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08.02.16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79501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аудиторские организации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5 191</a:t>
                      </a:r>
                      <a:endParaRPr lang="ru-RU" sz="2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4 439</a:t>
                      </a:r>
                      <a:endParaRPr lang="ru-RU" sz="2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endParaRPr lang="ru-RU" sz="2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63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аудиторы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26 325</a:t>
                      </a:r>
                      <a:endParaRPr lang="ru-RU" sz="2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21 413</a:t>
                      </a:r>
                      <a:endParaRPr lang="ru-RU" sz="2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4 912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5599" y="1231668"/>
            <a:ext cx="8449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контрольного экземпляра реестра аудиторов и аудиторских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1198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1" y="127000"/>
            <a:ext cx="832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сдачи квалификационного экзамена в ЕАК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599" y="1231668"/>
            <a:ext cx="8449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данным, приведенным в Докладе АНО «ЕАК» за 2015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57836"/>
              </p:ext>
            </p:extLst>
          </p:nvPr>
        </p:nvGraphicFramePr>
        <p:xfrm>
          <a:off x="355598" y="2048161"/>
          <a:ext cx="8331201" cy="4493031"/>
        </p:xfrm>
        <a:graphic>
          <a:graphicData uri="http://schemas.openxmlformats.org/drawingml/2006/table">
            <a:tbl>
              <a:tblPr firstRow="1" firstCol="1" bandRow="1"/>
              <a:tblGrid>
                <a:gridCol w="2750962"/>
                <a:gridCol w="1341323"/>
                <a:gridCol w="1486287"/>
                <a:gridCol w="1548224"/>
                <a:gridCol w="1204405"/>
              </a:tblGrid>
              <a:tr h="89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 год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год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40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человек сдававших экзамен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1109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1025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2872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претендентов сдавших экзамен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сдавших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8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663" y="101600"/>
            <a:ext cx="7449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аудиторских организаций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17480"/>
              </p:ext>
            </p:extLst>
          </p:nvPr>
        </p:nvGraphicFramePr>
        <p:xfrm>
          <a:off x="361945" y="1439322"/>
          <a:ext cx="8437037" cy="4846365"/>
        </p:xfrm>
        <a:graphic>
          <a:graphicData uri="http://schemas.openxmlformats.org/drawingml/2006/table">
            <a:tbl>
              <a:tblPr/>
              <a:tblGrid>
                <a:gridCol w="2959104"/>
                <a:gridCol w="1159933"/>
                <a:gridCol w="1134534"/>
                <a:gridCol w="1059798"/>
                <a:gridCol w="1056868"/>
                <a:gridCol w="1066800"/>
              </a:tblGrid>
              <a:tr h="1427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г.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 г.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09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оказанных услуг – всего, млрд. руб.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2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по сравнению с прошлым годом, 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доходов от аудита, приходящийся на 1 млн руб. выручки клиентов, руб.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2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790" y="0"/>
            <a:ext cx="7312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клиентов аудиторских организаций,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бухгалтерская отчетность которых проаудирована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47502"/>
              </p:ext>
            </p:extLst>
          </p:nvPr>
        </p:nvGraphicFramePr>
        <p:xfrm>
          <a:off x="429153" y="1598560"/>
          <a:ext cx="8274579" cy="4192640"/>
        </p:xfrm>
        <a:graphic>
          <a:graphicData uri="http://schemas.openxmlformats.org/drawingml/2006/table">
            <a:tbl>
              <a:tblPr/>
              <a:tblGrid>
                <a:gridCol w="2000780"/>
                <a:gridCol w="1642533"/>
                <a:gridCol w="1591733"/>
                <a:gridCol w="1608667"/>
                <a:gridCol w="1430866"/>
              </a:tblGrid>
              <a:tr h="1490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Россия-всего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регионы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6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70 044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26 981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6 583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36 480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68 380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26 773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6 271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35 336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67 857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27 810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5 963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34 084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365" y="84667"/>
            <a:ext cx="5815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проведения аудита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201141"/>
              </p:ext>
            </p:extLst>
          </p:nvPr>
        </p:nvGraphicFramePr>
        <p:xfrm>
          <a:off x="250295" y="1030912"/>
          <a:ext cx="8597373" cy="5534597"/>
        </p:xfrm>
        <a:graphic>
          <a:graphicData uri="http://schemas.openxmlformats.org/drawingml/2006/table">
            <a:tbl>
              <a:tblPr/>
              <a:tblGrid>
                <a:gridCol w="4025372"/>
                <a:gridCol w="2336800"/>
                <a:gridCol w="2235201"/>
              </a:tblGrid>
              <a:tr h="6643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Основание проведения аудита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 общем количестве проведенных аудитов, 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182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Выдано аудиторских заключений – всего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том числе по результатам: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</a:t>
                      </a: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обязательного </a:t>
                      </a:r>
                      <a:r>
                        <a:rPr lang="ru-RU" sz="1600" b="1" u="sng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аудита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них отчетности: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783">
                <a:tc>
                  <a:txBody>
                    <a:bodyPr/>
                    <a:lstStyle/>
                    <a:p>
                      <a:pPr indent="26416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открытых акционерных обществ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3566">
                <a:tc>
                  <a:txBody>
                    <a:bodyPr/>
                    <a:lstStyle/>
                    <a:p>
                      <a:pPr marL="2641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организаций, ценные бумаги которых допущены к обращению на организованных торгах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1,1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1,2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3566">
                <a:tc>
                  <a:txBody>
                    <a:bodyPr/>
                    <a:lstStyle/>
                    <a:p>
                      <a:pPr marL="2641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кредитных и страховых организаций, пенсионных фондов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2,4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2,4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0348">
                <a:tc>
                  <a:txBody>
                    <a:bodyPr/>
                    <a:lstStyle/>
                    <a:p>
                      <a:pPr marL="2641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организаций, в уставных (складочных) капиталах которых доля государственной собственности составляет не менее 25%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4,3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3566">
                <a:tc>
                  <a:txBody>
                    <a:bodyPr/>
                    <a:lstStyle/>
                    <a:p>
                      <a:pPr indent="2641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организаций, финансовые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41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которых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выше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минимальных значений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47,8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82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инициативного </a:t>
                      </a:r>
                      <a:r>
                        <a:rPr lang="ru-RU" sz="1600" b="1" u="sng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аудита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9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087" y="0"/>
            <a:ext cx="7000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внешних проверок качества работы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организаций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04635"/>
              </p:ext>
            </p:extLst>
          </p:nvPr>
        </p:nvGraphicFramePr>
        <p:xfrm>
          <a:off x="515090" y="1122140"/>
          <a:ext cx="8087042" cy="5451520"/>
        </p:xfrm>
        <a:graphic>
          <a:graphicData uri="http://schemas.openxmlformats.org/drawingml/2006/table">
            <a:tbl>
              <a:tblPr/>
              <a:tblGrid>
                <a:gridCol w="4005804"/>
                <a:gridCol w="1002630"/>
                <a:gridCol w="895766"/>
                <a:gridCol w="1091421"/>
                <a:gridCol w="1091421"/>
              </a:tblGrid>
              <a:tr h="733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РФН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734832">
                <a:tc rowSpan="2">
                  <a:txBody>
                    <a:bodyPr/>
                    <a:lstStyle/>
                    <a:p>
                      <a:pPr marL="1212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проведенных проверок аудиторских организаций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1 227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1 366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4579">
                <a:tc rowSpan="2"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проверок аудиторских организаций, проводивших аудит отчетности ОЗХС (из общего количества проведенных проверок)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490">
                <a:tc rowSpan="2"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проверок, по результатам 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которых приняты меры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воздействия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1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1180</Words>
  <Application>Microsoft Office PowerPoint</Application>
  <PresentationFormat>Экран (4:3)</PresentationFormat>
  <Paragraphs>356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Заседание Комиссии  17.02.2016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Гришаев</dc:creator>
  <cp:lastModifiedBy>Элеонора Катаева</cp:lastModifiedBy>
  <cp:revision>38</cp:revision>
  <dcterms:created xsi:type="dcterms:W3CDTF">2016-02-11T13:48:17Z</dcterms:created>
  <dcterms:modified xsi:type="dcterms:W3CDTF">2016-02-18T11:26:05Z</dcterms:modified>
</cp:coreProperties>
</file>