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78" r:id="rId3"/>
    <p:sldId id="280" r:id="rId4"/>
    <p:sldId id="287" r:id="rId5"/>
    <p:sldId id="285" r:id="rId6"/>
    <p:sldId id="286" r:id="rId7"/>
    <p:sldId id="273" r:id="rId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</p:clrMru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764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301C8-5C2B-4C51-BEC9-948E0CE896BA}" type="doc">
      <dgm:prSet loTypeId="urn:microsoft.com/office/officeart/2008/layout/AlternatingHexagons" loCatId="list" qsTypeId="urn:microsoft.com/office/officeart/2005/8/quickstyle/3d3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4D4D07B9-A823-4294-9FD8-5E7969D6FBB4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dirty="0" smtClean="0"/>
            <a:t>Юридический консалтинг</a:t>
          </a:r>
          <a:endParaRPr lang="ru-RU" b="1" dirty="0"/>
        </a:p>
      </dgm:t>
    </dgm:pt>
    <dgm:pt modelId="{D739BBBA-DDBB-46CB-8831-A7A349554A2F}" type="parTrans" cxnId="{12A6E9D5-6117-4F52-A53A-8B6D952DDB1E}">
      <dgm:prSet/>
      <dgm:spPr/>
      <dgm:t>
        <a:bodyPr/>
        <a:lstStyle/>
        <a:p>
          <a:endParaRPr lang="ru-RU"/>
        </a:p>
      </dgm:t>
    </dgm:pt>
    <dgm:pt modelId="{DFB8E805-0E5C-4772-B73B-4568D6AC0C44}" type="sibTrans" cxnId="{12A6E9D5-6117-4F52-A53A-8B6D952DDB1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020" b="1" baseline="0" dirty="0" smtClean="0"/>
            <a:t>Бухгалтерский аутсорсинг</a:t>
          </a:r>
          <a:endParaRPr lang="ru-RU" sz="1020" b="1" baseline="0" dirty="0"/>
        </a:p>
      </dgm:t>
    </dgm:pt>
    <dgm:pt modelId="{7C0AF6C5-A872-4A03-BC05-65721E85A72F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900" b="1" dirty="0" smtClean="0"/>
            <a:t>Оценка </a:t>
          </a:r>
          <a:r>
            <a:rPr lang="ru-RU" sz="900" b="1" dirty="0" err="1" smtClean="0"/>
            <a:t>предпринима-тельских</a:t>
          </a:r>
          <a:r>
            <a:rPr lang="ru-RU" sz="900" b="1" dirty="0" smtClean="0"/>
            <a:t> способностей</a:t>
          </a:r>
          <a:endParaRPr lang="ru-RU" sz="900" b="1" dirty="0"/>
        </a:p>
      </dgm:t>
    </dgm:pt>
    <dgm:pt modelId="{F179B828-0611-43BD-BA24-2D69CFD7E459}" type="parTrans" cxnId="{BE89B40F-1D77-438C-AE49-0BA785EA9FE5}">
      <dgm:prSet/>
      <dgm:spPr/>
      <dgm:t>
        <a:bodyPr/>
        <a:lstStyle/>
        <a:p>
          <a:endParaRPr lang="ru-RU"/>
        </a:p>
      </dgm:t>
    </dgm:pt>
    <dgm:pt modelId="{FE1DC4CB-D804-4445-BCBB-7151E0A542EE}" type="sibTrans" cxnId="{BE89B40F-1D77-438C-AE49-0BA785EA9FE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kern="1400" baseline="0" dirty="0" smtClean="0"/>
            <a:t>Бизнес-планирование</a:t>
          </a:r>
          <a:endParaRPr lang="ru-RU" b="1" kern="1400" baseline="0" dirty="0"/>
        </a:p>
      </dgm:t>
    </dgm:pt>
    <dgm:pt modelId="{76782E64-C258-4030-B418-737306CAAA0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030" b="1" baseline="0" dirty="0" smtClean="0"/>
            <a:t>Бизнес-образование</a:t>
          </a:r>
          <a:endParaRPr lang="ru-RU" sz="1030" b="1" baseline="0" dirty="0"/>
        </a:p>
      </dgm:t>
    </dgm:pt>
    <dgm:pt modelId="{206F073C-34CD-4DE8-8919-93AA40E82DCC}" type="parTrans" cxnId="{FB53999E-7CA5-44C3-BCC5-3CF0720B592B}">
      <dgm:prSet/>
      <dgm:spPr/>
      <dgm:t>
        <a:bodyPr/>
        <a:lstStyle/>
        <a:p>
          <a:endParaRPr lang="ru-RU"/>
        </a:p>
      </dgm:t>
    </dgm:pt>
    <dgm:pt modelId="{FAE6C682-800F-4D6A-95D0-AD8A563F1872}" type="sibTrans" cxnId="{FB53999E-7CA5-44C3-BCC5-3CF0720B592B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030" b="1" baseline="0" dirty="0" smtClean="0"/>
            <a:t>Сбытовой консалтинг</a:t>
          </a:r>
          <a:endParaRPr lang="ru-RU" sz="1030" b="1" baseline="0" dirty="0"/>
        </a:p>
      </dgm:t>
    </dgm:pt>
    <dgm:pt modelId="{8A375DB0-5E81-4EAC-87B6-84E773BA4754}" type="pres">
      <dgm:prSet presAssocID="{6AB301C8-5C2B-4C51-BEC9-948E0CE896B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5202945-4CF7-4F3A-A148-95667EA9EFF7}" type="pres">
      <dgm:prSet presAssocID="{4D4D07B9-A823-4294-9FD8-5E7969D6FBB4}" presName="composite" presStyleCnt="0"/>
      <dgm:spPr/>
    </dgm:pt>
    <dgm:pt modelId="{7F18B8F3-09B2-43D7-AA01-9A167C816619}" type="pres">
      <dgm:prSet presAssocID="{4D4D07B9-A823-4294-9FD8-5E7969D6FBB4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B0457-16FF-4DCC-8242-07470D774DBB}" type="pres">
      <dgm:prSet presAssocID="{4D4D07B9-A823-4294-9FD8-5E7969D6FBB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D1091-56A1-4ECA-AE8B-466302F5839C}" type="pres">
      <dgm:prSet presAssocID="{4D4D07B9-A823-4294-9FD8-5E7969D6FBB4}" presName="BalanceSpacing" presStyleCnt="0"/>
      <dgm:spPr/>
    </dgm:pt>
    <dgm:pt modelId="{84B4D8D7-33F7-4EAC-B793-814289B7C119}" type="pres">
      <dgm:prSet presAssocID="{4D4D07B9-A823-4294-9FD8-5E7969D6FBB4}" presName="BalanceSpacing1" presStyleCnt="0"/>
      <dgm:spPr/>
    </dgm:pt>
    <dgm:pt modelId="{356F06CA-5204-489F-B80D-01859A5A0E2A}" type="pres">
      <dgm:prSet presAssocID="{DFB8E805-0E5C-4772-B73B-4568D6AC0C44}" presName="Accent1Text" presStyleLbl="node1" presStyleIdx="1" presStyleCnt="6"/>
      <dgm:spPr/>
      <dgm:t>
        <a:bodyPr/>
        <a:lstStyle/>
        <a:p>
          <a:endParaRPr lang="ru-RU"/>
        </a:p>
      </dgm:t>
    </dgm:pt>
    <dgm:pt modelId="{96EE2F23-1CB3-414D-8738-AF25EFFA89B0}" type="pres">
      <dgm:prSet presAssocID="{DFB8E805-0E5C-4772-B73B-4568D6AC0C44}" presName="spaceBetweenRectangles" presStyleCnt="0"/>
      <dgm:spPr/>
    </dgm:pt>
    <dgm:pt modelId="{E20B37F8-4691-44B2-99B1-C43DA8EFF5C0}" type="pres">
      <dgm:prSet presAssocID="{7C0AF6C5-A872-4A03-BC05-65721E85A72F}" presName="composite" presStyleCnt="0"/>
      <dgm:spPr/>
    </dgm:pt>
    <dgm:pt modelId="{184B64D5-40EC-4C94-AE58-C1E2059B88E3}" type="pres">
      <dgm:prSet presAssocID="{7C0AF6C5-A872-4A03-BC05-65721E85A72F}" presName="Parent1" presStyleLbl="node1" presStyleIdx="2" presStyleCnt="6" custLinFactX="-4681" custLinFactNeighborX="-100000" custLinFactNeighborY="-10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3293C-B1F9-4B20-80CA-E0821EC0AF75}" type="pres">
      <dgm:prSet presAssocID="{7C0AF6C5-A872-4A03-BC05-65721E85A72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B25CC-9B38-4F45-81B7-9D0619C486FC}" type="pres">
      <dgm:prSet presAssocID="{7C0AF6C5-A872-4A03-BC05-65721E85A72F}" presName="BalanceSpacing" presStyleCnt="0"/>
      <dgm:spPr/>
    </dgm:pt>
    <dgm:pt modelId="{2F02BC2B-7105-4121-B3A4-95E4372A5E58}" type="pres">
      <dgm:prSet presAssocID="{7C0AF6C5-A872-4A03-BC05-65721E85A72F}" presName="BalanceSpacing1" presStyleCnt="0"/>
      <dgm:spPr/>
    </dgm:pt>
    <dgm:pt modelId="{AF61F33F-731E-4E91-A8BF-E68DE7E17E84}" type="pres">
      <dgm:prSet presAssocID="{FE1DC4CB-D804-4445-BCBB-7151E0A542EE}" presName="Accent1Text" presStyleLbl="node1" presStyleIdx="3" presStyleCnt="6"/>
      <dgm:spPr/>
      <dgm:t>
        <a:bodyPr/>
        <a:lstStyle/>
        <a:p>
          <a:endParaRPr lang="ru-RU"/>
        </a:p>
      </dgm:t>
    </dgm:pt>
    <dgm:pt modelId="{CE4A3EC5-B9E3-4394-A5DC-AAB4893065D6}" type="pres">
      <dgm:prSet presAssocID="{FE1DC4CB-D804-4445-BCBB-7151E0A542EE}" presName="spaceBetweenRectangles" presStyleCnt="0"/>
      <dgm:spPr/>
    </dgm:pt>
    <dgm:pt modelId="{FED8AE1E-3652-41BC-85BD-7252F96E073A}" type="pres">
      <dgm:prSet presAssocID="{76782E64-C258-4030-B418-737306CAAA06}" presName="composite" presStyleCnt="0"/>
      <dgm:spPr/>
    </dgm:pt>
    <dgm:pt modelId="{6DB6F257-D4BE-4E82-9B1A-2E602C3753E2}" type="pres">
      <dgm:prSet presAssocID="{76782E64-C258-4030-B418-737306CAAA0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E50C9-6BF4-460E-852E-7E24FBCB462F}" type="pres">
      <dgm:prSet presAssocID="{76782E64-C258-4030-B418-737306CAAA0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F9E2F-A3D3-447D-96AD-042BB2D9A107}" type="pres">
      <dgm:prSet presAssocID="{76782E64-C258-4030-B418-737306CAAA06}" presName="BalanceSpacing" presStyleCnt="0"/>
      <dgm:spPr/>
    </dgm:pt>
    <dgm:pt modelId="{D09F8FE1-0B88-43DB-A4B0-883C08752BF6}" type="pres">
      <dgm:prSet presAssocID="{76782E64-C258-4030-B418-737306CAAA06}" presName="BalanceSpacing1" presStyleCnt="0"/>
      <dgm:spPr/>
    </dgm:pt>
    <dgm:pt modelId="{66DC4DD1-E62D-45D0-BE78-357DD940D1C3}" type="pres">
      <dgm:prSet presAssocID="{FAE6C682-800F-4D6A-95D0-AD8A563F1872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8D688CD4-2627-4567-AC50-2EC77F9394CB}" type="presOf" srcId="{6AB301C8-5C2B-4C51-BEC9-948E0CE896BA}" destId="{8A375DB0-5E81-4EAC-87B6-84E773BA4754}" srcOrd="0" destOrd="0" presId="urn:microsoft.com/office/officeart/2008/layout/AlternatingHexagons"/>
    <dgm:cxn modelId="{B272F0F5-3D04-453C-B5ED-20E7A1633B84}" type="presOf" srcId="{FE1DC4CB-D804-4445-BCBB-7151E0A542EE}" destId="{AF61F33F-731E-4E91-A8BF-E68DE7E17E84}" srcOrd="0" destOrd="0" presId="urn:microsoft.com/office/officeart/2008/layout/AlternatingHexagons"/>
    <dgm:cxn modelId="{33E99FAF-B135-4760-89DA-66F19D8B2B10}" type="presOf" srcId="{76782E64-C258-4030-B418-737306CAAA06}" destId="{6DB6F257-D4BE-4E82-9B1A-2E602C3753E2}" srcOrd="0" destOrd="0" presId="urn:microsoft.com/office/officeart/2008/layout/AlternatingHexagons"/>
    <dgm:cxn modelId="{21F16DCF-81E8-4699-B152-8585FEFD8EA9}" type="presOf" srcId="{7C0AF6C5-A872-4A03-BC05-65721E85A72F}" destId="{184B64D5-40EC-4C94-AE58-C1E2059B88E3}" srcOrd="0" destOrd="0" presId="urn:microsoft.com/office/officeart/2008/layout/AlternatingHexagons"/>
    <dgm:cxn modelId="{FB53999E-7CA5-44C3-BCC5-3CF0720B592B}" srcId="{6AB301C8-5C2B-4C51-BEC9-948E0CE896BA}" destId="{76782E64-C258-4030-B418-737306CAAA06}" srcOrd="2" destOrd="0" parTransId="{206F073C-34CD-4DE8-8919-93AA40E82DCC}" sibTransId="{FAE6C682-800F-4D6A-95D0-AD8A563F1872}"/>
    <dgm:cxn modelId="{BE89B40F-1D77-438C-AE49-0BA785EA9FE5}" srcId="{6AB301C8-5C2B-4C51-BEC9-948E0CE896BA}" destId="{7C0AF6C5-A872-4A03-BC05-65721E85A72F}" srcOrd="1" destOrd="0" parTransId="{F179B828-0611-43BD-BA24-2D69CFD7E459}" sibTransId="{FE1DC4CB-D804-4445-BCBB-7151E0A542EE}"/>
    <dgm:cxn modelId="{46B0257E-1465-4A13-BAF4-78711D498DAC}" type="presOf" srcId="{FAE6C682-800F-4D6A-95D0-AD8A563F1872}" destId="{66DC4DD1-E62D-45D0-BE78-357DD940D1C3}" srcOrd="0" destOrd="0" presId="urn:microsoft.com/office/officeart/2008/layout/AlternatingHexagons"/>
    <dgm:cxn modelId="{3BC3212D-9538-48B7-8665-D8E2AAFD5D79}" type="presOf" srcId="{4D4D07B9-A823-4294-9FD8-5E7969D6FBB4}" destId="{7F18B8F3-09B2-43D7-AA01-9A167C816619}" srcOrd="0" destOrd="0" presId="urn:microsoft.com/office/officeart/2008/layout/AlternatingHexagons"/>
    <dgm:cxn modelId="{12A6E9D5-6117-4F52-A53A-8B6D952DDB1E}" srcId="{6AB301C8-5C2B-4C51-BEC9-948E0CE896BA}" destId="{4D4D07B9-A823-4294-9FD8-5E7969D6FBB4}" srcOrd="0" destOrd="0" parTransId="{D739BBBA-DDBB-46CB-8831-A7A349554A2F}" sibTransId="{DFB8E805-0E5C-4772-B73B-4568D6AC0C44}"/>
    <dgm:cxn modelId="{17175796-3E5A-4A47-A02D-735BF168F6F5}" type="presOf" srcId="{DFB8E805-0E5C-4772-B73B-4568D6AC0C44}" destId="{356F06CA-5204-489F-B80D-01859A5A0E2A}" srcOrd="0" destOrd="0" presId="urn:microsoft.com/office/officeart/2008/layout/AlternatingHexagons"/>
    <dgm:cxn modelId="{A0A0D20C-1357-42AA-B905-A3A03D9C5E3C}" type="presParOf" srcId="{8A375DB0-5E81-4EAC-87B6-84E773BA4754}" destId="{F5202945-4CF7-4F3A-A148-95667EA9EFF7}" srcOrd="0" destOrd="0" presId="urn:microsoft.com/office/officeart/2008/layout/AlternatingHexagons"/>
    <dgm:cxn modelId="{70473329-CEB2-4441-A1E7-8AFA2DB6FCB1}" type="presParOf" srcId="{F5202945-4CF7-4F3A-A148-95667EA9EFF7}" destId="{7F18B8F3-09B2-43D7-AA01-9A167C816619}" srcOrd="0" destOrd="0" presId="urn:microsoft.com/office/officeart/2008/layout/AlternatingHexagons"/>
    <dgm:cxn modelId="{91F7F8BD-DBA1-42D2-9305-E2D2F7CE65B5}" type="presParOf" srcId="{F5202945-4CF7-4F3A-A148-95667EA9EFF7}" destId="{BBBB0457-16FF-4DCC-8242-07470D774DBB}" srcOrd="1" destOrd="0" presId="urn:microsoft.com/office/officeart/2008/layout/AlternatingHexagons"/>
    <dgm:cxn modelId="{B7A2CB05-A3FF-4DC6-8385-FBF1779A363F}" type="presParOf" srcId="{F5202945-4CF7-4F3A-A148-95667EA9EFF7}" destId="{DC8D1091-56A1-4ECA-AE8B-466302F5839C}" srcOrd="2" destOrd="0" presId="urn:microsoft.com/office/officeart/2008/layout/AlternatingHexagons"/>
    <dgm:cxn modelId="{91DE3E1E-7007-4CF4-91EF-8B57F146FE34}" type="presParOf" srcId="{F5202945-4CF7-4F3A-A148-95667EA9EFF7}" destId="{84B4D8D7-33F7-4EAC-B793-814289B7C119}" srcOrd="3" destOrd="0" presId="urn:microsoft.com/office/officeart/2008/layout/AlternatingHexagons"/>
    <dgm:cxn modelId="{B25F8593-1E49-4263-89D7-E101043DFB81}" type="presParOf" srcId="{F5202945-4CF7-4F3A-A148-95667EA9EFF7}" destId="{356F06CA-5204-489F-B80D-01859A5A0E2A}" srcOrd="4" destOrd="0" presId="urn:microsoft.com/office/officeart/2008/layout/AlternatingHexagons"/>
    <dgm:cxn modelId="{C96B0597-C230-45BF-B009-8F620C41CFFA}" type="presParOf" srcId="{8A375DB0-5E81-4EAC-87B6-84E773BA4754}" destId="{96EE2F23-1CB3-414D-8738-AF25EFFA89B0}" srcOrd="1" destOrd="0" presId="urn:microsoft.com/office/officeart/2008/layout/AlternatingHexagons"/>
    <dgm:cxn modelId="{D51D7B03-7C1D-46B9-B99D-DCE68ED04E66}" type="presParOf" srcId="{8A375DB0-5E81-4EAC-87B6-84E773BA4754}" destId="{E20B37F8-4691-44B2-99B1-C43DA8EFF5C0}" srcOrd="2" destOrd="0" presId="urn:microsoft.com/office/officeart/2008/layout/AlternatingHexagons"/>
    <dgm:cxn modelId="{9B545BEF-82D8-4ACC-BDF9-B9A10F3D1C79}" type="presParOf" srcId="{E20B37F8-4691-44B2-99B1-C43DA8EFF5C0}" destId="{184B64D5-40EC-4C94-AE58-C1E2059B88E3}" srcOrd="0" destOrd="0" presId="urn:microsoft.com/office/officeart/2008/layout/AlternatingHexagons"/>
    <dgm:cxn modelId="{6BC784B5-D77C-49AD-91D8-C2291C25D1D9}" type="presParOf" srcId="{E20B37F8-4691-44B2-99B1-C43DA8EFF5C0}" destId="{81D3293C-B1F9-4B20-80CA-E0821EC0AF75}" srcOrd="1" destOrd="0" presId="urn:microsoft.com/office/officeart/2008/layout/AlternatingHexagons"/>
    <dgm:cxn modelId="{87043328-1D63-44B5-9C67-520171FB3E07}" type="presParOf" srcId="{E20B37F8-4691-44B2-99B1-C43DA8EFF5C0}" destId="{2D7B25CC-9B38-4F45-81B7-9D0619C486FC}" srcOrd="2" destOrd="0" presId="urn:microsoft.com/office/officeart/2008/layout/AlternatingHexagons"/>
    <dgm:cxn modelId="{21D894EC-464F-40AC-82B9-3CA151933F27}" type="presParOf" srcId="{E20B37F8-4691-44B2-99B1-C43DA8EFF5C0}" destId="{2F02BC2B-7105-4121-B3A4-95E4372A5E58}" srcOrd="3" destOrd="0" presId="urn:microsoft.com/office/officeart/2008/layout/AlternatingHexagons"/>
    <dgm:cxn modelId="{1D95B523-21C2-4227-BAB0-F19F18890298}" type="presParOf" srcId="{E20B37F8-4691-44B2-99B1-C43DA8EFF5C0}" destId="{AF61F33F-731E-4E91-A8BF-E68DE7E17E84}" srcOrd="4" destOrd="0" presId="urn:microsoft.com/office/officeart/2008/layout/AlternatingHexagons"/>
    <dgm:cxn modelId="{7340100F-CA6E-4D31-9F12-CFC3C5D93A1B}" type="presParOf" srcId="{8A375DB0-5E81-4EAC-87B6-84E773BA4754}" destId="{CE4A3EC5-B9E3-4394-A5DC-AAB4893065D6}" srcOrd="3" destOrd="0" presId="urn:microsoft.com/office/officeart/2008/layout/AlternatingHexagons"/>
    <dgm:cxn modelId="{89B3B27B-B5B1-4E60-AEC8-4A780C2DAB9B}" type="presParOf" srcId="{8A375DB0-5E81-4EAC-87B6-84E773BA4754}" destId="{FED8AE1E-3652-41BC-85BD-7252F96E073A}" srcOrd="4" destOrd="0" presId="urn:microsoft.com/office/officeart/2008/layout/AlternatingHexagons"/>
    <dgm:cxn modelId="{AE1BFE8F-B380-434E-9873-7903053BA72A}" type="presParOf" srcId="{FED8AE1E-3652-41BC-85BD-7252F96E073A}" destId="{6DB6F257-D4BE-4E82-9B1A-2E602C3753E2}" srcOrd="0" destOrd="0" presId="urn:microsoft.com/office/officeart/2008/layout/AlternatingHexagons"/>
    <dgm:cxn modelId="{DB08C301-996C-45DD-913C-D62DCA6CD365}" type="presParOf" srcId="{FED8AE1E-3652-41BC-85BD-7252F96E073A}" destId="{B83E50C9-6BF4-460E-852E-7E24FBCB462F}" srcOrd="1" destOrd="0" presId="urn:microsoft.com/office/officeart/2008/layout/AlternatingHexagons"/>
    <dgm:cxn modelId="{F439338C-BCF2-47D2-8AE4-66D41979B572}" type="presParOf" srcId="{FED8AE1E-3652-41BC-85BD-7252F96E073A}" destId="{9FAF9E2F-A3D3-447D-96AD-042BB2D9A107}" srcOrd="2" destOrd="0" presId="urn:microsoft.com/office/officeart/2008/layout/AlternatingHexagons"/>
    <dgm:cxn modelId="{BC332DCC-A462-4209-BAC8-AC07C7BF2C1C}" type="presParOf" srcId="{FED8AE1E-3652-41BC-85BD-7252F96E073A}" destId="{D09F8FE1-0B88-43DB-A4B0-883C08752BF6}" srcOrd="3" destOrd="0" presId="urn:microsoft.com/office/officeart/2008/layout/AlternatingHexagons"/>
    <dgm:cxn modelId="{9C4E03E3-12BB-4EC5-B31D-D09F9090AC79}" type="presParOf" srcId="{FED8AE1E-3652-41BC-85BD-7252F96E073A}" destId="{66DC4DD1-E62D-45D0-BE78-357DD940D1C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E6344C-24F9-4EB3-8D4A-F3A0A7476FB7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EEB4AB-E63C-4B08-8CEA-8C237A8ED2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ED3460-0834-4C56-9B7D-669F6EDB8542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6517DD-A899-4BA6-A607-B418132009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1EE5B-A938-4525-9BCA-9F0BDEF0ED69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AB107-B662-425B-B099-3297A94EDA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6E02-1810-41E8-B826-42679A1C9240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F5C1F-8F72-44E9-BBDF-6DABCFA7A9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3D41-FE53-462F-AC17-6271EC3D3785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88A9-C8FE-4FC5-8296-AF17FE2611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514600"/>
            <a:ext cx="10515600" cy="2743200"/>
          </a:xfrm>
        </p:spPr>
        <p:txBody>
          <a:bodyPr/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59DA8-8ED0-46D3-9CE0-5B1A183C90B8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0CBD-C5F8-4FEE-8D5C-4069D0BEE4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C6D3-CCB2-46CA-A7B3-EEE62B346F01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9D191-A6FA-4169-81B7-E9896DC450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C3C28-38F7-4728-9982-C3C2796916FC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0DBD0-55F5-477F-80AE-AE1FAE55D0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1812" y="1714498"/>
            <a:ext cx="3506788" cy="2880360"/>
          </a:xfrm>
        </p:spPr>
        <p:txBody>
          <a:bodyPr/>
          <a:lstStyle>
            <a:lvl1pPr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1354-C962-4A8E-A5B3-34A052B536E2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562B-04F2-47DD-A301-D1A54BBE4A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583363"/>
            <a:ext cx="12192000" cy="274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524000" y="1714500"/>
            <a:ext cx="91440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188325" y="6600825"/>
            <a:ext cx="15335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A6838FA-DC55-4283-845C-D2E04CA2F649}" type="datetimeFigureOut">
              <a:rPr lang="ru-RU"/>
              <a:pPr>
                <a:defRPr/>
              </a:pPr>
              <a:t>26.06.2013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4000" y="6600825"/>
            <a:ext cx="6491288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94888" y="6600825"/>
            <a:ext cx="77311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BC56005-EB39-4733-89B5-9F6936487F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62" r:id="rId7"/>
    <p:sldLayoutId id="2147483655" r:id="rId8"/>
    <p:sldLayoutId id="2147483663" r:id="rId9"/>
    <p:sldLayoutId id="2147483654" r:id="rId10"/>
    <p:sldLayoutId id="214748365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accent1"/>
          </a:solidFill>
          <a:latin typeface="Calibri Light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3725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charset="0"/>
        <a:buChar char="▪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SzPct val="100000"/>
        <a:buFont typeface="Arial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387475" y="439738"/>
            <a:ext cx="9882188" cy="31718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b="1" cap="none" dirty="0" smtClean="0"/>
              <a:t/>
            </a:r>
            <a:br>
              <a:rPr lang="ru-RU" sz="4000" b="1" cap="none" dirty="0" smtClean="0"/>
            </a:br>
            <a:r>
              <a:rPr lang="ru-RU" sz="4000" b="1" cap="none" dirty="0" smtClean="0"/>
              <a:t/>
            </a:r>
            <a:br>
              <a:rPr lang="ru-RU" sz="4000" b="1" cap="none" dirty="0" smtClean="0"/>
            </a:br>
            <a:r>
              <a:rPr lang="ru-RU" sz="4000" b="1" cap="none" dirty="0" smtClean="0"/>
              <a:t/>
            </a:r>
            <a:br>
              <a:rPr lang="ru-RU" sz="4000" b="1" cap="none" dirty="0" smtClean="0"/>
            </a:br>
            <a:r>
              <a:rPr lang="ru-RU" sz="4000" b="1" cap="none" dirty="0" smtClean="0"/>
              <a:t/>
            </a:r>
            <a:br>
              <a:rPr lang="ru-RU" sz="4000" b="1" cap="none" dirty="0" smtClean="0"/>
            </a:br>
            <a:r>
              <a:rPr lang="ru-RU" sz="4000" b="1" cap="none" dirty="0" smtClean="0"/>
              <a:t/>
            </a:r>
            <a:br>
              <a:rPr lang="ru-RU" sz="4000" b="1" cap="none" dirty="0" smtClean="0"/>
            </a:br>
            <a:r>
              <a:rPr lang="ru-RU" sz="4000" b="1" cap="none" dirty="0" smtClean="0"/>
              <a:t/>
            </a:r>
            <a:br>
              <a:rPr lang="ru-RU" sz="4000" b="1" cap="none" dirty="0" smtClean="0"/>
            </a:br>
            <a:r>
              <a:rPr lang="en-US" sz="4000" b="1" cap="none" dirty="0" smtClean="0"/>
              <a:t/>
            </a:r>
            <a:br>
              <a:rPr lang="en-US" sz="4000" b="1" cap="none" dirty="0" smtClean="0"/>
            </a:br>
            <a:r>
              <a:rPr lang="ru-RU" sz="4000" b="1" cap="none" dirty="0" smtClean="0"/>
              <a:t>СОЦИАЛЬНОЕ </a:t>
            </a:r>
            <a:br>
              <a:rPr lang="ru-RU" sz="4000" b="1" cap="none" dirty="0" smtClean="0"/>
            </a:br>
            <a:r>
              <a:rPr lang="ru-RU" sz="4000" b="1" cap="none" dirty="0" smtClean="0"/>
              <a:t>ПРЕДПРИНИМАТЕЛЬСТВО </a:t>
            </a:r>
            <a:r>
              <a:rPr lang="ru-RU" sz="4000" cap="none" dirty="0" smtClean="0"/>
              <a:t>-  </a:t>
            </a:r>
            <a:br>
              <a:rPr lang="ru-RU" sz="4000" cap="none" dirty="0" smtClean="0"/>
            </a:br>
            <a:r>
              <a:rPr lang="ru-RU" sz="4000" cap="none" dirty="0" smtClean="0"/>
              <a:t/>
            </a:r>
            <a:br>
              <a:rPr lang="ru-RU" sz="4000" cap="none" dirty="0" smtClean="0"/>
            </a:br>
            <a:r>
              <a:rPr lang="ru-RU" sz="2400" cap="none" dirty="0" smtClean="0"/>
              <a:t> ДОПОЛНИТЕЛЬНЫЙ МЕХАНИЗМ СОТРУДНИЧЕСТВА  </a:t>
            </a:r>
            <a:r>
              <a:rPr lang="ru-RU" sz="3200" cap="none" dirty="0" smtClean="0"/>
              <a:t/>
            </a:r>
            <a:br>
              <a:rPr lang="ru-RU" sz="3200" cap="none" dirty="0" smtClean="0"/>
            </a:br>
            <a:r>
              <a:rPr lang="ru-RU" sz="3200" cap="none" dirty="0" smtClean="0"/>
              <a:t/>
            </a:r>
            <a:br>
              <a:rPr lang="ru-RU" sz="3200" cap="none" dirty="0" smtClean="0"/>
            </a:br>
            <a:endParaRPr lang="ru-RU" sz="4000" cap="none" dirty="0" smtClean="0"/>
          </a:p>
        </p:txBody>
      </p:sp>
      <p:pic>
        <p:nvPicPr>
          <p:cNvPr id="15362" name="Picture 2" descr="P:\Фото-Видео\ФОТОБАНК\2013\ПРЕМИЯ Импульс добра 2013\ФОТООТЧЕТ\2013-05-16-Impuls-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2463" y="4162425"/>
            <a:ext cx="3278187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P:\Фото-Видео\ФОТОБАНК\2013\ПРЕМИЯ Импульс добра 2013\ФОТООТЧЕТ\2013-05-16-Impuls-2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688" y="4149725"/>
            <a:ext cx="33210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P:\Фото-Видео\ФОТОБАНК\2013\ПРЕМИЯ Импульс добра 2013\ФОТООТЧЕТ\2013-05-16-Impuls-0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3288" y="4159250"/>
            <a:ext cx="33210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P:\БП\PR деятельность\2013\Отчет ФНБ 5 лет\фото команды\Алекперов_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07425" y="271463"/>
            <a:ext cx="3149600" cy="419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P:\БП\PR деятельность\2011\ЛОГОТИПЫ\фонд\логотипы Фонда\logo_fond_correc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525" y="176213"/>
            <a:ext cx="1092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12738" y="1160463"/>
            <a:ext cx="91440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000" cap="all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Деятельность Фонда «Наше будущее»</a:t>
            </a:r>
            <a:endParaRPr lang="ru-RU" sz="30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025" y="857250"/>
            <a:ext cx="5043488" cy="11382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cap="all" dirty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Деятельность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cap="all" dirty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Фонда «Наше будущее»</a:t>
            </a:r>
            <a:endParaRPr lang="ru-RU" dirty="0">
              <a:latin typeface="+mn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92125" y="2174875"/>
            <a:ext cx="6958013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Фонд «Наше будущее»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создан в</a:t>
            </a:r>
            <a:r>
              <a:rPr lang="ru-RU" sz="1600" b="1" dirty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2007 году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по инициативе крупного российского бизнесмена Вагита Алекперова с целью </a:t>
            </a:r>
          </a:p>
          <a:p>
            <a:pPr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развития социального предпринимательства в России</a:t>
            </a:r>
          </a:p>
          <a:p>
            <a:pPr>
              <a:defRPr/>
            </a:pPr>
            <a:endParaRPr lang="ru-RU" sz="2000" dirty="0">
              <a:solidFill>
                <a:schemeClr val="bg1">
                  <a:lumMod val="50000"/>
                </a:schemeClr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8159750" y="4554538"/>
            <a:ext cx="40322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Миссия Фонда</a:t>
            </a:r>
            <a:endParaRPr lang="ru-RU" sz="240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выступать катализатором </a:t>
            </a:r>
          </a:p>
          <a:p>
            <a:pPr algn="ctr"/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позитивных социальных изменений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1138" y="4416425"/>
            <a:ext cx="394176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Развитие и поддержка  социального предпринимательства в России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9888" y="5199063"/>
            <a:ext cx="36163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Центры консалтинга и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аутсорсинга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 «Наше будущее»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5025" y="6075363"/>
            <a:ext cx="2700338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Благотворительные проекты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3863" y="3594100"/>
            <a:ext cx="3546475" cy="33813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НАПРАВЛЕНИЯ  ДЕЯТЕЛЬНОСТИ</a:t>
            </a:r>
          </a:p>
        </p:txBody>
      </p:sp>
      <p:sp>
        <p:nvSpPr>
          <p:cNvPr id="18" name="Овал 17"/>
          <p:cNvSpPr/>
          <p:nvPr/>
        </p:nvSpPr>
        <p:spPr>
          <a:xfrm>
            <a:off x="2052638" y="5105400"/>
            <a:ext cx="101600" cy="93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044700" y="5935663"/>
            <a:ext cx="101600" cy="9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35175" y="4259263"/>
            <a:ext cx="103188" cy="9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832350" y="3967163"/>
            <a:ext cx="2592388" cy="2447925"/>
          </a:xfrm>
          <a:prstGeom prst="ellipse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480050" y="4183063"/>
            <a:ext cx="1346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91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проект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5588" y="5694363"/>
            <a:ext cx="159226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38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регионов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92713" y="4902200"/>
            <a:ext cx="20193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190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млн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рублей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616450" y="4759325"/>
            <a:ext cx="3095625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616450" y="5549900"/>
            <a:ext cx="3095625" cy="73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738" y="2573338"/>
            <a:ext cx="10210800" cy="16256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Социальное предпринимательство, </a:t>
            </a:r>
            <a:br>
              <a:rPr lang="ru-RU" sz="3600" b="1" dirty="0" smtClean="0"/>
            </a:b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17410" name="Picture 3" descr="P:\БП\PR деятельность\2011\ЛОГОТИПЫ\фонд\логотипы Фонда\logo_fond_correc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7863" y="158750"/>
            <a:ext cx="1092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255588" y="568325"/>
            <a:ext cx="11134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657F14"/>
                </a:solidFill>
                <a:latin typeface="Calibri" pitchFamily="34" charset="0"/>
              </a:rPr>
              <a:t>Социальное предпринимательство  -  дополнительный механизм сотрудничества  между  бизнесом  и обществом</a:t>
            </a:r>
            <a:r>
              <a:rPr lang="ru-RU" b="1">
                <a:solidFill>
                  <a:srgbClr val="657F14"/>
                </a:solidFill>
                <a:latin typeface="Calibri" pitchFamily="34" charset="0"/>
              </a:rPr>
              <a:t>  к</a:t>
            </a:r>
            <a:r>
              <a:rPr lang="en-US" b="1">
                <a:solidFill>
                  <a:srgbClr val="657F14"/>
                </a:solidFill>
                <a:latin typeface="Calibri" pitchFamily="34" charset="0"/>
              </a:rPr>
              <a:t>:</a:t>
            </a:r>
            <a:endParaRPr lang="ru-RU" b="1">
              <a:solidFill>
                <a:srgbClr val="657F14"/>
              </a:solidFill>
              <a:latin typeface="Calibri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246063" y="1428750"/>
            <a:ext cx="5010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Font typeface="Courier New" pitchFamily="49" charset="0"/>
              <a:buChar char="o"/>
            </a:pPr>
            <a:r>
              <a:rPr lang="ru-RU">
                <a:latin typeface="Calibri" pitchFamily="34" charset="0"/>
              </a:rPr>
              <a:t>Корпоративной социальной ответственности</a:t>
            </a:r>
          </a:p>
          <a:p>
            <a:pPr marL="355600" indent="-355600">
              <a:buFont typeface="Courier New" pitchFamily="49" charset="0"/>
              <a:buChar char="o"/>
            </a:pPr>
            <a:r>
              <a:rPr lang="ru-RU">
                <a:latin typeface="Calibri" pitchFamily="34" charset="0"/>
              </a:rPr>
              <a:t>Благотворительности </a:t>
            </a:r>
          </a:p>
          <a:p>
            <a:pPr marL="355600" indent="-355600">
              <a:buFont typeface="Courier New" pitchFamily="49" charset="0"/>
              <a:buChar char="o"/>
            </a:pPr>
            <a:r>
              <a:rPr lang="ru-RU">
                <a:latin typeface="Calibri" pitchFamily="34" charset="0"/>
              </a:rPr>
              <a:t>Волонтерству  и т .д.</a:t>
            </a: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444500" y="2355850"/>
            <a:ext cx="729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А ТЕПЕРЬ КРУПНЫЙ БИЗНЕС МОЖЕТ ВКЛАДЫВАТЬ В</a:t>
            </a:r>
          </a:p>
        </p:txBody>
      </p:sp>
      <p:sp>
        <p:nvSpPr>
          <p:cNvPr id="17414" name="Прямоугольник 7"/>
          <p:cNvSpPr>
            <a:spLocks noChangeArrowheads="1"/>
          </p:cNvSpPr>
          <p:nvPr/>
        </p:nvSpPr>
        <p:spPr bwMode="auto">
          <a:xfrm>
            <a:off x="3168650" y="4449763"/>
            <a:ext cx="70754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87A91B"/>
                </a:solidFill>
                <a:latin typeface="Calibri Light"/>
              </a:rPr>
              <a:t>ЭТО ДОПОЛНИТЕЛЬНЫЙ  МЕХАНИЗМ СОТРУДНИЧЕСТВА  </a:t>
            </a:r>
            <a:br>
              <a:rPr lang="ru-RU" sz="2400">
                <a:solidFill>
                  <a:srgbClr val="87A91B"/>
                </a:solidFill>
                <a:latin typeface="Calibri Light"/>
              </a:rPr>
            </a:br>
            <a:r>
              <a:rPr lang="ru-RU" sz="2400" b="1">
                <a:solidFill>
                  <a:srgbClr val="87A91B"/>
                </a:solidFill>
                <a:latin typeface="Calibri Light"/>
              </a:rPr>
              <a:t>КРУПНОГО  БИЗНЕСА  И ОБЩЕСТВА</a:t>
            </a:r>
          </a:p>
          <a:p>
            <a:r>
              <a:rPr lang="ru-RU" sz="2400">
                <a:solidFill>
                  <a:srgbClr val="87A91B"/>
                </a:solidFill>
                <a:latin typeface="Calibri Light"/>
              </a:rPr>
              <a:t>ЭТО ВОЗВРАТНЫЕ ИНВЕСТИЦИИ  ДЛЯ КСО</a:t>
            </a:r>
          </a:p>
        </p:txBody>
      </p:sp>
      <p:sp>
        <p:nvSpPr>
          <p:cNvPr id="17415" name="TextBox 8"/>
          <p:cNvSpPr txBox="1">
            <a:spLocks noChangeArrowheads="1"/>
          </p:cNvSpPr>
          <p:nvPr/>
        </p:nvSpPr>
        <p:spPr bwMode="auto">
          <a:xfrm>
            <a:off x="693738" y="38862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потому что</a:t>
            </a:r>
            <a:r>
              <a:rPr lang="en-US" sz="2400" b="1">
                <a:latin typeface="Calibri" pitchFamily="34" charset="0"/>
              </a:rPr>
              <a:t>:</a:t>
            </a:r>
            <a:endParaRPr lang="ru-RU" sz="2400" b="1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P:\БП\PR деятельность\2011\ЛОГОТИПЫ\фонд\логотипы Фонда\logo_fond_correc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7863" y="158750"/>
            <a:ext cx="1092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0850" y="312738"/>
            <a:ext cx="9132888" cy="116840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cap="none" smtClean="0"/>
              <a:t/>
            </a:r>
            <a:br>
              <a:rPr lang="ru-RU" cap="none" smtClean="0"/>
            </a:br>
            <a:r>
              <a:rPr lang="ru-RU" cap="none" smtClean="0"/>
              <a:t/>
            </a:r>
            <a:br>
              <a:rPr lang="ru-RU" cap="none" smtClean="0"/>
            </a:br>
            <a:r>
              <a:rPr lang="ru-RU" cap="none" smtClean="0"/>
              <a:t/>
            </a:r>
            <a:br>
              <a:rPr lang="ru-RU" cap="none" smtClean="0"/>
            </a:br>
            <a:r>
              <a:rPr lang="ru-RU" sz="2400" cap="none" smtClean="0"/>
              <a:t>СОЦИАЛЬНОЕ  ПРЕДПРИНИМАТЕЛЬСТВО –</a:t>
            </a:r>
            <a:r>
              <a:rPr lang="ru-RU" cap="none" smtClean="0"/>
              <a:t> </a:t>
            </a:r>
            <a:br>
              <a:rPr lang="ru-RU" cap="none" smtClean="0"/>
            </a:br>
            <a:r>
              <a:rPr lang="ru-RU" sz="1800" cap="none" smtClean="0">
                <a:solidFill>
                  <a:srgbClr val="7F7F7F"/>
                </a:solidFill>
              </a:rPr>
              <a:t>МЕХАНИЗМ  СОТРУДНИЧЕСТВА  МЕЖДУ  ФОНДОМ  И РЕГИОНАМИ</a:t>
            </a:r>
            <a:r>
              <a:rPr lang="ru-RU" cap="none" smtClean="0"/>
              <a:t/>
            </a:r>
            <a:br>
              <a:rPr lang="ru-RU" cap="none" smtClean="0"/>
            </a:br>
            <a:endParaRPr lang="ru-RU" cap="none" smtClean="0"/>
          </a:p>
        </p:txBody>
      </p:sp>
      <p:sp>
        <p:nvSpPr>
          <p:cNvPr id="10" name="TextBox 9"/>
          <p:cNvSpPr txBox="1"/>
          <p:nvPr/>
        </p:nvSpPr>
        <p:spPr>
          <a:xfrm>
            <a:off x="9731375" y="2747963"/>
            <a:ext cx="172085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nb-fund.ru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award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54025" y="1681163"/>
            <a:ext cx="83534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buFont typeface="Wingdings" pitchFamily="2" charset="2"/>
              <a:buChar char="§"/>
            </a:pPr>
            <a:r>
              <a:rPr lang="ru-RU" sz="1400" b="1">
                <a:solidFill>
                  <a:srgbClr val="657F14"/>
                </a:solidFill>
                <a:latin typeface="Calibri" pitchFamily="34" charset="0"/>
              </a:rPr>
              <a:t>Ежегодная премия «Импульс добра» </a:t>
            </a:r>
            <a:r>
              <a:rPr lang="ru-RU" sz="1200">
                <a:solidFill>
                  <a:srgbClr val="7F7F7F"/>
                </a:solidFill>
                <a:latin typeface="Calibri" pitchFamily="34" charset="0"/>
              </a:rPr>
              <a:t>за вклад в развитие и продвижение социального предпринимательства  в России проводится ежегодно и является </a:t>
            </a:r>
            <a:r>
              <a:rPr lang="ru-RU" sz="1400" b="1">
                <a:solidFill>
                  <a:srgbClr val="657F14"/>
                </a:solidFill>
                <a:latin typeface="Calibri" pitchFamily="34" charset="0"/>
              </a:rPr>
              <a:t>главным деловым событием  в развитии и поддержке </a:t>
            </a:r>
            <a:r>
              <a:rPr lang="ru-RU" sz="1200">
                <a:solidFill>
                  <a:srgbClr val="7F7F7F"/>
                </a:solidFill>
                <a:latin typeface="Calibri" pitchFamily="34" charset="0"/>
              </a:rPr>
              <a:t>этого направления деятельности</a:t>
            </a:r>
            <a:r>
              <a:rPr lang="ru-RU" sz="1400" b="1">
                <a:solidFill>
                  <a:srgbClr val="7F7F7F"/>
                </a:solidFill>
                <a:latin typeface="Calibri" pitchFamily="34" charset="0"/>
              </a:rPr>
              <a:t>. </a:t>
            </a:r>
          </a:p>
          <a:p>
            <a:pPr marL="449263" indent="-449263" algn="just"/>
            <a:r>
              <a:rPr lang="ru-RU" sz="1200">
                <a:solidFill>
                  <a:srgbClr val="7F7F7F"/>
                </a:solidFill>
                <a:latin typeface="Calibri" pitchFamily="34" charset="0"/>
              </a:rPr>
              <a:t>             В 2013 году одним Лауреатом Премии в номинации «За лучшую корпоративную программу по развитию социального предпринимательства» стало </a:t>
            </a:r>
            <a:r>
              <a:rPr lang="ru-RU" sz="1200" b="1">
                <a:solidFill>
                  <a:srgbClr val="657F14"/>
                </a:solidFill>
                <a:latin typeface="Calibri" pitchFamily="34" charset="0"/>
              </a:rPr>
              <a:t>ОАО «Северсталь», </a:t>
            </a:r>
            <a:r>
              <a:rPr lang="ru-RU" sz="1200">
                <a:solidFill>
                  <a:srgbClr val="7F7F7F"/>
                </a:solidFill>
                <a:latin typeface="Calibri" pitchFamily="34" charset="0"/>
              </a:rPr>
              <a:t>которое  основало «Агентство Городского развития», оказывающее поддержку субъектам малого и среднего бизнеса, в т.ч. социальным предпринимателям. </a:t>
            </a:r>
          </a:p>
        </p:txBody>
      </p:sp>
      <p:sp>
        <p:nvSpPr>
          <p:cNvPr id="12" name="Прямоугольник 12"/>
          <p:cNvSpPr>
            <a:spLocks noChangeArrowheads="1"/>
          </p:cNvSpPr>
          <p:nvPr/>
        </p:nvSpPr>
        <p:spPr bwMode="auto">
          <a:xfrm>
            <a:off x="454025" y="3090863"/>
            <a:ext cx="83597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just">
              <a:buFont typeface="Wingdings" pitchFamily="2" charset="2"/>
              <a:buChar char="§"/>
            </a:pPr>
            <a:r>
              <a:rPr lang="ru-RU" sz="1400" b="1">
                <a:solidFill>
                  <a:srgbClr val="657F14"/>
                </a:solidFill>
                <a:latin typeface="Calibri" pitchFamily="34" charset="0"/>
              </a:rPr>
              <a:t>Всероссийский конкурс «Социальный предприниматель»</a:t>
            </a:r>
            <a:r>
              <a:rPr lang="ru-RU" sz="1400">
                <a:solidFill>
                  <a:srgbClr val="657F14"/>
                </a:solidFill>
                <a:latin typeface="Calibri" pitchFamily="34" charset="0"/>
              </a:rPr>
              <a:t> </a:t>
            </a:r>
            <a:r>
              <a:rPr lang="ru-RU" sz="1200">
                <a:solidFill>
                  <a:srgbClr val="7F7F7F"/>
                </a:solidFill>
                <a:latin typeface="Calibri" pitchFamily="34" charset="0"/>
              </a:rPr>
              <a:t>проводится  во всех регионах России  без временных ограничений в режиме он-лайн. </a:t>
            </a:r>
            <a:r>
              <a:rPr lang="ru-RU" sz="1200">
                <a:solidFill>
                  <a:srgbClr val="7F7F7F"/>
                </a:solidFill>
              </a:rPr>
              <a:t>Количество заявок, поступивших на Конкурс - </a:t>
            </a:r>
            <a:r>
              <a:rPr lang="ru-RU" sz="1400" b="1">
                <a:solidFill>
                  <a:srgbClr val="657F14"/>
                </a:solidFill>
              </a:rPr>
              <a:t>983</a:t>
            </a:r>
            <a:r>
              <a:rPr lang="ru-RU" sz="1200">
                <a:solidFill>
                  <a:srgbClr val="7F7F7F"/>
                </a:solidFill>
              </a:rPr>
              <a:t>. Количество зарегистрированных пользователей в системе Конкурса – </a:t>
            </a:r>
            <a:r>
              <a:rPr lang="ru-RU" sz="1400" b="1">
                <a:solidFill>
                  <a:srgbClr val="657F14"/>
                </a:solidFill>
              </a:rPr>
              <a:t>7602</a:t>
            </a:r>
            <a:r>
              <a:rPr lang="ru-RU" sz="1200">
                <a:solidFill>
                  <a:srgbClr val="7F7F7F"/>
                </a:solidFill>
              </a:rPr>
              <a:t>.</a:t>
            </a:r>
          </a:p>
          <a:p>
            <a:pPr marL="449263" indent="-449263">
              <a:buFont typeface="Wingdings" pitchFamily="2" charset="2"/>
              <a:buChar char="§"/>
            </a:pPr>
            <a:endParaRPr lang="ru-RU" sz="1200">
              <a:solidFill>
                <a:srgbClr val="7F7F7F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533400" y="1084263"/>
            <a:ext cx="9034463" cy="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9" name="Picture 2" descr="P:\БП\PR деятельность\2013\ПРЕМИЯ\логотип Премии\Цифровой лого\logo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0938" y="1539875"/>
            <a:ext cx="125412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63550" y="3940175"/>
            <a:ext cx="83534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55600" indent="-355600" algn="just"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Совместно с  МГУ им. Ломоносова и ВШМ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СпбГУ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разработаны  и запущены образовательные программы   </a:t>
            </a:r>
          </a:p>
          <a:p>
            <a:pPr marL="355600" indent="-355600" algn="just">
              <a:tabLst>
                <a:tab pos="449263" algn="l"/>
              </a:tabLst>
              <a:defRPr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по социальному предпринимательству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1" name="Прямоугольник 15"/>
          <p:cNvSpPr>
            <a:spLocks noChangeArrowheads="1"/>
          </p:cNvSpPr>
          <p:nvPr/>
        </p:nvSpPr>
        <p:spPr bwMode="auto">
          <a:xfrm>
            <a:off x="9875838" y="3851275"/>
            <a:ext cx="1397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2060"/>
                </a:solidFill>
              </a:rPr>
              <a:t>socent.msu.ru</a:t>
            </a:r>
            <a:endParaRPr lang="ru-RU" sz="1600" b="1">
              <a:solidFill>
                <a:srgbClr val="002060"/>
              </a:solidFill>
            </a:endParaRPr>
          </a:p>
        </p:txBody>
      </p:sp>
      <p:sp>
        <p:nvSpPr>
          <p:cNvPr id="18442" name="Прямоугольник 16"/>
          <p:cNvSpPr>
            <a:spLocks noChangeArrowheads="1"/>
          </p:cNvSpPr>
          <p:nvPr/>
        </p:nvSpPr>
        <p:spPr bwMode="auto">
          <a:xfrm>
            <a:off x="9901238" y="4113213"/>
            <a:ext cx="15668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2060"/>
                </a:solidFill>
              </a:rPr>
              <a:t>gsom.spbu.ru</a:t>
            </a:r>
            <a:endParaRPr lang="ru-RU" sz="1600" b="1">
              <a:solidFill>
                <a:srgbClr val="00206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9278938" y="1712913"/>
            <a:ext cx="0" cy="127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TextBox 18"/>
          <p:cNvSpPr txBox="1">
            <a:spLocks noChangeArrowheads="1"/>
          </p:cNvSpPr>
          <p:nvPr/>
        </p:nvSpPr>
        <p:spPr bwMode="auto">
          <a:xfrm>
            <a:off x="9690100" y="3222625"/>
            <a:ext cx="1830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2060"/>
                </a:solidFill>
              </a:rPr>
              <a:t>konkurs.nb-fund.ru</a:t>
            </a:r>
            <a:endParaRPr lang="ru-RU" sz="1600" b="1">
              <a:solidFill>
                <a:srgbClr val="00206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9288463" y="3182938"/>
            <a:ext cx="0" cy="449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271000" y="3937000"/>
            <a:ext cx="0" cy="449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46088" y="4648200"/>
            <a:ext cx="8353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55600" indent="-355600" algn="just"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Ежегодно проводится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слет социальных предпринимателей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446088" y="4997450"/>
            <a:ext cx="87487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49263" indent="-449263" algn="just"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Красноярском крае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сформирован пул обучающих экспертов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Агентство по поддержке общественных   инициатив  распространило информацию о социальном предпринимательстве в регионе. В результате, 40%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муниципалететов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Красноярского края будут включать социальное предпринимательство в свои программы.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P:\БП\PR деятельность\2011\ЛОГОТИПЫ\фонд\логотипы Фонда\logo_fond_correc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7863" y="158750"/>
            <a:ext cx="1092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Заголовок 3"/>
          <p:cNvSpPr>
            <a:spLocks noGrp="1"/>
          </p:cNvSpPr>
          <p:nvPr>
            <p:ph type="title"/>
          </p:nvPr>
        </p:nvSpPr>
        <p:spPr bwMode="auto">
          <a:xfrm>
            <a:off x="754063" y="0"/>
            <a:ext cx="91440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cap="none" smtClean="0"/>
              <a:t>Социальное предпринимательство – механизм сотрудничества  между бизнесом и Фондом</a:t>
            </a:r>
            <a:endParaRPr lang="ru-RU" sz="3800" cap="none" smtClean="0"/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777875" y="1328738"/>
            <a:ext cx="7796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Фонд «Наше будущее» помогает  освоению  большим  бизнесом  данного механизма , путем: 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3708400" y="2351088"/>
            <a:ext cx="730726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4988" indent="-534988" algn="just">
              <a:buFont typeface="Wingdings" pitchFamily="2" charset="2"/>
              <a:buNone/>
            </a:pPr>
            <a:endParaRPr lang="ru-RU" sz="1600">
              <a:latin typeface="Calibri" pitchFamily="34" charset="0"/>
            </a:endParaRPr>
          </a:p>
          <a:p>
            <a:pPr marL="534988" indent="-534988" algn="just">
              <a:buFont typeface="Wingdings" pitchFamily="2" charset="2"/>
              <a:buChar char="§"/>
            </a:pPr>
            <a:r>
              <a:rPr lang="ru-RU" b="1">
                <a:solidFill>
                  <a:srgbClr val="657F14"/>
                </a:solidFill>
                <a:latin typeface="Calibri" pitchFamily="34" charset="0"/>
              </a:rPr>
              <a:t>Менторской политики </a:t>
            </a:r>
            <a:r>
              <a:rPr lang="ru-RU">
                <a:latin typeface="Calibri" pitchFamily="34" charset="0"/>
              </a:rPr>
              <a:t>– формирование благоприятных условий  для внедрения  практики  социального  предпринимательства </a:t>
            </a:r>
          </a:p>
          <a:p>
            <a:pPr marL="534988" indent="-534988" algn="just">
              <a:buFont typeface="Wingdings" pitchFamily="2" charset="2"/>
              <a:buChar char="§"/>
            </a:pPr>
            <a:endParaRPr lang="ru-RU" b="1">
              <a:solidFill>
                <a:srgbClr val="657F14"/>
              </a:solidFill>
              <a:latin typeface="Calibri" pitchFamily="34" charset="0"/>
            </a:endParaRPr>
          </a:p>
          <a:p>
            <a:pPr marL="534988" indent="-534988" algn="just">
              <a:buFont typeface="Wingdings" pitchFamily="2" charset="2"/>
              <a:buChar char="§"/>
            </a:pPr>
            <a:r>
              <a:rPr lang="ru-RU" b="1">
                <a:solidFill>
                  <a:srgbClr val="657F14"/>
                </a:solidFill>
                <a:latin typeface="Calibri" pitchFamily="34" charset="0"/>
              </a:rPr>
              <a:t>Размещения</a:t>
            </a:r>
            <a:r>
              <a:rPr lang="ru-RU">
                <a:latin typeface="Calibri" pitchFamily="34" charset="0"/>
              </a:rPr>
              <a:t> на </a:t>
            </a:r>
            <a:r>
              <a:rPr lang="ru-RU" b="1">
                <a:solidFill>
                  <a:srgbClr val="657F14"/>
                </a:solidFill>
                <a:latin typeface="Calibri" pitchFamily="34" charset="0"/>
              </a:rPr>
              <a:t>ресурсах РСПП </a:t>
            </a:r>
            <a:r>
              <a:rPr lang="ru-RU">
                <a:latin typeface="Calibri" pitchFamily="34" charset="0"/>
              </a:rPr>
              <a:t>информационных </a:t>
            </a:r>
            <a:r>
              <a:rPr lang="ru-RU" b="1">
                <a:solidFill>
                  <a:srgbClr val="657F14"/>
                </a:solidFill>
                <a:latin typeface="Calibri" pitchFamily="34" charset="0"/>
              </a:rPr>
              <a:t>материалов по социальному предпринимательству</a:t>
            </a:r>
          </a:p>
          <a:p>
            <a:pPr marL="534988" indent="-534988" algn="just"/>
            <a:endParaRPr lang="ru-RU">
              <a:latin typeface="Calibri" pitchFamily="34" charset="0"/>
            </a:endParaRPr>
          </a:p>
          <a:p>
            <a:pPr marL="534988" indent="-534988" algn="just">
              <a:buFont typeface="Wingdings" pitchFamily="2" charset="2"/>
              <a:buChar char="§"/>
            </a:pPr>
            <a:r>
              <a:rPr lang="ru-RU" b="1">
                <a:solidFill>
                  <a:srgbClr val="657F14"/>
                </a:solidFill>
                <a:latin typeface="Calibri" pitchFamily="34" charset="0"/>
              </a:rPr>
              <a:t>Формирования  банка  проектов  в области  социального  предпринимательства</a:t>
            </a:r>
            <a:endParaRPr lang="ru-RU">
              <a:latin typeface="Calibri" pitchFamily="34" charset="0"/>
            </a:endParaRPr>
          </a:p>
          <a:p>
            <a:pPr marL="534988" indent="-534988">
              <a:buFont typeface="Wingdings" pitchFamily="2" charset="2"/>
              <a:buChar char="§"/>
            </a:pPr>
            <a:endParaRPr lang="ru-RU">
              <a:latin typeface="Calibri" pitchFamily="34" charset="0"/>
            </a:endParaRPr>
          </a:p>
        </p:txBody>
      </p:sp>
      <p:pic>
        <p:nvPicPr>
          <p:cNvPr id="19461" name="Picture 2" descr="http://niirpo22.e-profobr.ru/images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463" y="2928938"/>
            <a:ext cx="3373437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138" y="236538"/>
            <a:ext cx="9144000" cy="15335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/>
              <a:t>Социальное Предпринимательство </a:t>
            </a:r>
            <a:r>
              <a:rPr lang="ru-RU" sz="2700" dirty="0" smtClean="0"/>
              <a:t>– это механизм  сотрудничества между бизнесом и </a:t>
            </a:r>
            <a:br>
              <a:rPr lang="ru-RU" sz="2700" dirty="0" smtClean="0"/>
            </a:br>
            <a:r>
              <a:rPr lang="ru-RU" sz="2700" dirty="0" smtClean="0"/>
              <a:t>социальным  предпринимателем в лице Фонда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2788" y="2587625"/>
            <a:ext cx="5095875" cy="890588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Миссия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Центра</a:t>
            </a:r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– дать возможность каждому предпринимателю организовать свое дело и сделать его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успешным </a:t>
            </a:r>
            <a:endParaRPr lang="ru-RU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5488" y="1708150"/>
            <a:ext cx="7832725" cy="739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С 2009 года Фонд активно развивает Федеральную сеть Центров консалтинга и аутсорсинга «Наше будущее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» (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Calibri" pitchFamily="32" charset="0"/>
              </a:rPr>
              <a:t>www.nb-consult.ru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)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присутствующих на данный момент в шести регионах России: Архангельск, Астрахань, Волгоград, Калининград, Нижний Новгород, Пермь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0413" y="3751263"/>
            <a:ext cx="3575050" cy="11699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Центры помогают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предпринимателям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всех стадиях развития их бизнеса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: от консультирования в момент создания предприятия до формирования управленческой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отчетности</a:t>
            </a:r>
            <a:endParaRPr lang="ru-RU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485" name="Picture 3" descr="P:\БП\PR деятельность\2011\ЛОГОТИПЫ\фонд\логотипы Фонда\logo_fond_correc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9400" y="260350"/>
            <a:ext cx="1092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Схема 10"/>
          <p:cNvGraphicFramePr/>
          <p:nvPr/>
        </p:nvGraphicFramePr>
        <p:xfrm>
          <a:off x="6791771" y="2551866"/>
          <a:ext cx="5667672" cy="3707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487" name="Picture 6" descr="&amp;TScy;&amp;iecy;&amp;ncy;&amp;tcy;&amp;rcy; &amp;kcy;&amp;ocy;&amp;ncy;&amp;scy;&amp;acy;&amp;lcy;&amp;tcy;&amp;icy;&amp;ncy;&amp;gcy;&amp;acy; &amp;icy; &amp;acy;&amp;ucy;&amp;tcy;&amp;scy;&amp;ocy;&amp;rcy;&amp;scy;&amp;icy;&amp;ncy;&amp;gcy;&amp;acy; «&amp;Ncy;&amp;acy;&amp;shcy;&amp;iecy; &amp;bcy;&amp;ucy;&amp;dcy;&amp;ucy;&amp;shchcy;&amp;iecy;&amp;iecy;»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643938" y="4176713"/>
            <a:ext cx="12874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328738"/>
            <a:ext cx="10718800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Благодарим за внимание !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2738" y="322263"/>
            <a:ext cx="11582400" cy="846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507" name="Picture 3" descr="P:\БП\PR деятельность\2011\ЛОГОТИПЫ\фонд\логотипы Фонда\logo_fond_correc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6075" y="515938"/>
            <a:ext cx="14097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59138" y="3101975"/>
            <a:ext cx="6096000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Адрес: г. Москва, ул. Знаменка,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д. 8/13, стр.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Тел.:   +7 (495) 780 96 71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Горячая линия 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8 800 333 68 78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www.nb-fund.ru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/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www.nb-forum.ru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www.nb-consult.ru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922391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TS102922391</Template>
  <TotalTime>3</TotalTime>
  <Words>413</Words>
  <Application>Microsoft Office PowerPoint</Application>
  <PresentationFormat>Произвольный</PresentationFormat>
  <Paragraphs>60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</vt:lpstr>
      <vt:lpstr>Calibri Light</vt:lpstr>
      <vt:lpstr>Calibri</vt:lpstr>
      <vt:lpstr>Times New Roman</vt:lpstr>
      <vt:lpstr>Courier New</vt:lpstr>
      <vt:lpstr>Wingdings</vt:lpstr>
      <vt:lpstr>TS102922391</vt:lpstr>
      <vt:lpstr>TS102922391</vt:lpstr>
      <vt:lpstr>TS102922391</vt:lpstr>
      <vt:lpstr>TS102922391</vt:lpstr>
      <vt:lpstr>TS102922391</vt:lpstr>
      <vt:lpstr>       СОЦИАЛЬНОЕ  ПРЕДПРИНИМАТЕЛЬСТВО -     ДОПОЛНИТЕЛЬНЫЙ МЕХАНИЗМ СОТРУДНИЧЕСТВА    </vt:lpstr>
      <vt:lpstr>Слайд 2</vt:lpstr>
      <vt:lpstr>СОЦИАЛЬНОЕ ПРЕДПРИНИМАТЕЛЬСТВО,   </vt:lpstr>
      <vt:lpstr>   СОЦИАЛЬНОЕ  ПРЕДПРИНИМАТЕЛЬСТВО –  МЕХАНИЗМ  СОТРУДНИЧЕСТВА  МЕЖДУ  ФОНДОМ  И РЕГИОНАМИ </vt:lpstr>
      <vt:lpstr>Социальное предпринимательство – механизм сотрудничества  между бизнесом и Фондом</vt:lpstr>
      <vt:lpstr>СОЦИАЛЬНОЕ ПРЕДПРИНИМАТЕЛЬСТВО – ЭТО МЕХАНИЗМ  СОТРУДНИЧЕСТВА МЕЖДУ БИЗНЕСОМ И  СОЦИАЛЬНЫМ  ПРЕДПРИНИМАТЕЛЕМ В ЛИЦЕ ФОНДА </vt:lpstr>
      <vt:lpstr>БЛАГОДАРИМ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СОЦИАЛЬНОЕ ПРЕДПРИНИМАТЕЛЬСТВО</dc:title>
  <dc:creator/>
  <cp:lastModifiedBy/>
  <cp:revision>5</cp:revision>
  <dcterms:created xsi:type="dcterms:W3CDTF">2013-06-25T07:09:31Z</dcterms:created>
  <dcterms:modified xsi:type="dcterms:W3CDTF">2013-06-26T13:03:52Z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TC029223919991</vt:lpwstr>
  </property>
</Properties>
</file>