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  <p:sldMasterId id="2147483708" r:id="rId3"/>
    <p:sldMasterId id="2147483720" r:id="rId4"/>
    <p:sldMasterId id="2147483732" r:id="rId5"/>
    <p:sldMasterId id="2147483744" r:id="rId6"/>
    <p:sldMasterId id="2147483756" r:id="rId7"/>
    <p:sldMasterId id="2147483768" r:id="rId8"/>
    <p:sldMasterId id="2147483780" r:id="rId9"/>
    <p:sldMasterId id="2147483804" r:id="rId10"/>
    <p:sldMasterId id="2147483816" r:id="rId11"/>
    <p:sldMasterId id="2147483828" r:id="rId12"/>
  </p:sldMasterIdLst>
  <p:sldIdLst>
    <p:sldId id="256" r:id="rId13"/>
    <p:sldId id="259" r:id="rId14"/>
    <p:sldId id="262" r:id="rId15"/>
    <p:sldId id="271" r:id="rId16"/>
    <p:sldId id="272" r:id="rId17"/>
    <p:sldId id="270" r:id="rId18"/>
    <p:sldId id="268" r:id="rId19"/>
    <p:sldId id="273" r:id="rId20"/>
    <p:sldId id="263" r:id="rId21"/>
    <p:sldId id="274" r:id="rId22"/>
    <p:sldId id="280" r:id="rId23"/>
    <p:sldId id="279" r:id="rId24"/>
    <p:sldId id="264" r:id="rId25"/>
    <p:sldId id="275" r:id="rId26"/>
    <p:sldId id="276" r:id="rId27"/>
    <p:sldId id="277" r:id="rId28"/>
    <p:sldId id="278" r:id="rId29"/>
    <p:sldId id="265" r:id="rId30"/>
    <p:sldId id="281" r:id="rId31"/>
    <p:sldId id="289" r:id="rId32"/>
    <p:sldId id="290" r:id="rId33"/>
    <p:sldId id="291" r:id="rId34"/>
    <p:sldId id="266" r:id="rId35"/>
    <p:sldId id="283" r:id="rId36"/>
    <p:sldId id="284" r:id="rId37"/>
    <p:sldId id="288" r:id="rId38"/>
    <p:sldId id="287" r:id="rId3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990000"/>
    <a:srgbClr val="336699"/>
    <a:srgbClr val="006699"/>
    <a:srgbClr val="FF33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 autoAdjust="0"/>
    <p:restoredTop sz="94676" autoAdjust="0"/>
  </p:normalViewPr>
  <p:slideViewPr>
    <p:cSldViewPr>
      <p:cViewPr varScale="1">
        <p:scale>
          <a:sx n="83" d="100"/>
          <a:sy n="83" d="100"/>
        </p:scale>
        <p:origin x="-150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slide" Target="slides/slide14.xml"/><Relationship Id="rId39" Type="http://schemas.openxmlformats.org/officeDocument/2006/relationships/slide" Target="slides/slide27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9.xml"/><Relationship Id="rId34" Type="http://schemas.openxmlformats.org/officeDocument/2006/relationships/slide" Target="slides/slide22.xml"/><Relationship Id="rId42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slide" Target="slides/slide13.xml"/><Relationship Id="rId33" Type="http://schemas.openxmlformats.org/officeDocument/2006/relationships/slide" Target="slides/slide21.xml"/><Relationship Id="rId38" Type="http://schemas.openxmlformats.org/officeDocument/2006/relationships/slide" Target="slides/slide2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slide" Target="slides/slide1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2.xml"/><Relationship Id="rId32" Type="http://schemas.openxmlformats.org/officeDocument/2006/relationships/slide" Target="slides/slide20.xml"/><Relationship Id="rId37" Type="http://schemas.openxmlformats.org/officeDocument/2006/relationships/slide" Target="slides/slide25.xml"/><Relationship Id="rId40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slide" Target="slides/slide16.xml"/><Relationship Id="rId36" Type="http://schemas.openxmlformats.org/officeDocument/2006/relationships/slide" Target="slides/slide24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31" Type="http://schemas.openxmlformats.org/officeDocument/2006/relationships/slide" Target="slides/slide1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slide" Target="slides/slide15.xml"/><Relationship Id="rId30" Type="http://schemas.openxmlformats.org/officeDocument/2006/relationships/slide" Target="slides/slide18.xml"/><Relationship Id="rId35" Type="http://schemas.openxmlformats.org/officeDocument/2006/relationships/slide" Target="slides/slide23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/>
              <a:t>13.03.2017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/>
              <a:t>13.03.2017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2528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9089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1960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2638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880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9716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89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491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979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5956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/>
              <a:t>13.03.2017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2345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5951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0679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27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660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93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039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4770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315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4159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3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646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3848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3599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609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2517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59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202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5494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635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793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1805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803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0891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05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881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5284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4513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65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680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3440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/>
              <a:t>13.03.2017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6657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508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3515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591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6695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01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476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013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849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650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/>
              <a:t>13.03.2017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461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5143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0851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188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0821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145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0665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233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311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2235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/>
              <a:t>13.03.2017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650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8301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9558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2894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414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9611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47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4905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4110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340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/>
              <a:t>13.03.2017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627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9379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959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8727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2939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639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5713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023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0630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288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/>
              <a:t>13.03.2017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7187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95833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963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228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142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7693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857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606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1666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011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/>
              <a:t>13.03.2017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53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0149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7767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7956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18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5376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165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176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091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475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/>
              <a:t>13.03.2017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222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707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6143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522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183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2693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115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451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350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415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/>
              <a:t>13.03.2017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9387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982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50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8392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172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243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414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920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426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74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B3E8C-CA19-4B82-8F8A-4C9939E7B39C}" type="datetimeFigureOut">
              <a:rPr lang="ru-RU" smtClean="0"/>
              <a:t>13.03.2017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73A7FC-DCAD-4EB0-8033-D4B6A3DD9D9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28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687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750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272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102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903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035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396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861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08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13.03.2017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221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8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00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68000">
              <a:srgbClr val="85C2FF">
                <a:lumMod val="69000"/>
                <a:lumOff val="31000"/>
              </a:srgbClr>
            </a:gs>
            <a:gs pos="0">
              <a:srgbClr val="85C2FF">
                <a:lumMod val="11000"/>
                <a:lumOff val="89000"/>
              </a:srgbClr>
            </a:gs>
            <a:gs pos="100000">
              <a:srgbClr val="C4D6EB">
                <a:lumMod val="79000"/>
              </a:srgb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864096" cy="89866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330367"/>
            <a:ext cx="1353231" cy="47118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39552" y="1772816"/>
            <a:ext cx="812198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ВСЕРОССИЙСКИЙ КОНКУРС </a:t>
            </a:r>
            <a:r>
              <a:rPr lang="ru-RU" sz="28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РСПП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</a:t>
            </a:r>
            <a:r>
              <a:rPr lang="ru-RU" sz="28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Лидеры российского бизнеса: динамика </a:t>
            </a:r>
            <a:endParaRPr lang="ru-RU" sz="2800" b="1" dirty="0" smtClean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8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и </a:t>
            </a:r>
            <a:r>
              <a:rPr lang="ru-RU" sz="28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ответственность–2016»</a:t>
            </a:r>
          </a:p>
          <a:p>
            <a:pPr algn="ctr">
              <a:defRPr/>
            </a:pPr>
            <a:endParaRPr lang="ru-RU" sz="2800" b="1" i="1" dirty="0">
              <a:solidFill>
                <a:srgbClr val="C0504D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800" b="1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ПОБЕДИТЕЛИ - </a:t>
            </a:r>
            <a:r>
              <a:rPr lang="ru-RU" sz="2800" b="1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47 компаний</a:t>
            </a:r>
            <a:endParaRPr lang="ru-RU" sz="2800" b="1" dirty="0">
              <a:solidFill>
                <a:srgbClr val="1F497D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800" b="1" dirty="0" smtClean="0">
                <a:solidFill>
                  <a:srgbClr val="990000"/>
                </a:solidFill>
                <a:latin typeface="Calibri" panose="020F0502020204030204" pitchFamily="34" charset="0"/>
                <a:cs typeface="Arial" pitchFamily="34" charset="0"/>
              </a:rPr>
              <a:t>20 </a:t>
            </a:r>
            <a:r>
              <a:rPr lang="ru-RU" sz="2800" b="1" dirty="0">
                <a:solidFill>
                  <a:srgbClr val="990000"/>
                </a:solidFill>
                <a:latin typeface="Calibri" panose="020F0502020204030204" pitchFamily="34" charset="0"/>
                <a:cs typeface="Arial" pitchFamily="34" charset="0"/>
              </a:rPr>
              <a:t>компаний  - победители  </a:t>
            </a:r>
          </a:p>
          <a:p>
            <a:pPr algn="ctr">
              <a:defRPr/>
            </a:pPr>
            <a:r>
              <a:rPr lang="ru-RU" sz="2800" b="1" dirty="0">
                <a:solidFill>
                  <a:srgbClr val="990000"/>
                </a:solidFill>
                <a:latin typeface="Calibri" panose="020F0502020204030204" pitchFamily="34" charset="0"/>
                <a:cs typeface="Arial" pitchFamily="34" charset="0"/>
              </a:rPr>
              <a:t>в социальных номинациях</a:t>
            </a:r>
          </a:p>
        </p:txBody>
      </p:sp>
    </p:spTree>
    <p:extLst>
      <p:ext uri="{BB962C8B-B14F-4D97-AF65-F5344CB8AC3E}">
        <p14:creationId xmlns:p14="http://schemas.microsoft.com/office/powerpoint/2010/main" val="350172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68000">
              <a:srgbClr val="85C2FF">
                <a:lumMod val="69000"/>
                <a:lumOff val="31000"/>
              </a:srgbClr>
            </a:gs>
            <a:gs pos="0">
              <a:srgbClr val="85C2FF">
                <a:lumMod val="11000"/>
                <a:lumOff val="89000"/>
              </a:srgbClr>
            </a:gs>
            <a:gs pos="100000">
              <a:srgbClr val="C4D6EB">
                <a:lumMod val="79000"/>
              </a:srgb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864096" cy="89866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330367"/>
            <a:ext cx="1353231" cy="47118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16061" y="247518"/>
            <a:ext cx="5832475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ВСЕРОССИЙСКИЙ КОНКУРС РСПП</a:t>
            </a:r>
          </a:p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«Лидеры российского бизнеса: динамика </a:t>
            </a:r>
            <a:endParaRPr lang="ru-RU" sz="2200" b="1" dirty="0" smtClean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и </a:t>
            </a: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ответственность–2016»</a:t>
            </a:r>
            <a:endParaRPr lang="ru-RU" sz="2200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1697" y="1808693"/>
            <a:ext cx="8497887" cy="86177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номинация</a:t>
            </a:r>
            <a:r>
              <a:rPr lang="ru-RU" sz="2200" dirty="0">
                <a:solidFill>
                  <a:srgbClr val="C0504D"/>
                </a:solidFill>
                <a:latin typeface="Calibri" panose="020F0502020204030204" pitchFamily="34" charset="0"/>
                <a:cs typeface="Arial" pitchFamily="34" charset="0"/>
              </a:rPr>
              <a:t>  </a:t>
            </a:r>
            <a:r>
              <a:rPr lang="ru-RU" sz="25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«За поддержку и развитие социального </a:t>
            </a:r>
            <a:endParaRPr lang="ru-RU" sz="2500" b="1" i="1" dirty="0" smtClean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5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                   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предпринимательства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»</a:t>
            </a:r>
            <a:endParaRPr lang="ru-RU" sz="2500" b="1" i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fficinaSansBoldC" pitchFamily="50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3116" y="2627717"/>
            <a:ext cx="8208419" cy="4231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sz="2500" b="1" dirty="0" smtClean="0">
              <a:solidFill>
                <a:srgbClr val="990000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5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Победитель 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ПАО ГМК «Норильский никель»</a:t>
            </a:r>
          </a:p>
          <a:p>
            <a:pPr algn="ctr">
              <a:defRPr/>
            </a:pPr>
            <a:r>
              <a:rPr lang="ru-RU" sz="2500" b="1" dirty="0" smtClean="0">
                <a:solidFill>
                  <a:srgbClr val="990000"/>
                </a:solidFill>
                <a:latin typeface="Calibri" panose="020F0502020204030204" pitchFamily="34" charset="0"/>
                <a:cs typeface="Arial" pitchFamily="34" charset="0"/>
              </a:rPr>
              <a:t>  </a:t>
            </a:r>
          </a:p>
          <a:p>
            <a:pPr>
              <a:defRPr/>
            </a:pP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Президент – Потанин Владимир Олегович</a:t>
            </a:r>
          </a:p>
          <a:p>
            <a:pPr>
              <a:defRPr/>
            </a:pPr>
            <a:r>
              <a:rPr lang="ru-RU" sz="2500" b="1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 </a:t>
            </a:r>
          </a:p>
          <a:p>
            <a:pPr>
              <a:defRPr/>
            </a:pPr>
            <a:r>
              <a:rPr lang="ru-RU" sz="2400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ПАО ГМК «Норильский никель»  - крупнейший </a:t>
            </a:r>
            <a:r>
              <a:rPr lang="ru-RU" sz="2400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в мире </a:t>
            </a:r>
            <a:r>
              <a:rPr lang="ru-RU" sz="2400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производитель </a:t>
            </a:r>
            <a:r>
              <a:rPr lang="ru-RU" sz="2400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никеля и </a:t>
            </a:r>
            <a:r>
              <a:rPr lang="ru-RU" sz="2400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палладия и один </a:t>
            </a:r>
            <a:r>
              <a:rPr lang="ru-RU" sz="2400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из крупнейших в мире производителей платины и меди. </a:t>
            </a:r>
            <a:r>
              <a:rPr lang="ru-RU" sz="2400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Основные виды деятельности: поиск</a:t>
            </a:r>
            <a:r>
              <a:rPr lang="ru-RU" sz="2400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, разведка, добыча, обогащение и переработка полезных ископаемых, производство, маркетинг и реализация цветных и драгоценных металлов. </a:t>
            </a:r>
          </a:p>
        </p:txBody>
      </p:sp>
    </p:spTree>
    <p:extLst>
      <p:ext uri="{BB962C8B-B14F-4D97-AF65-F5344CB8AC3E}">
        <p14:creationId xmlns:p14="http://schemas.microsoft.com/office/powerpoint/2010/main" val="369064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68000">
              <a:srgbClr val="85C2FF">
                <a:lumMod val="69000"/>
                <a:lumOff val="31000"/>
              </a:srgbClr>
            </a:gs>
            <a:gs pos="0">
              <a:srgbClr val="85C2FF">
                <a:lumMod val="11000"/>
                <a:lumOff val="89000"/>
              </a:srgbClr>
            </a:gs>
            <a:gs pos="100000">
              <a:srgbClr val="C4D6EB">
                <a:lumMod val="79000"/>
              </a:srgb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864096" cy="89866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330367"/>
            <a:ext cx="1353231" cy="47118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03349" y="247518"/>
            <a:ext cx="5832475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ВСЕРОССИЙСКИЙ КОНКУРС РСПП</a:t>
            </a:r>
          </a:p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«Лидеры российского бизнеса: </a:t>
            </a: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динамика</a:t>
            </a:r>
          </a:p>
          <a:p>
            <a:pPr algn="ctr">
              <a:defRPr/>
            </a:pP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и </a:t>
            </a: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ответственность–2016»</a:t>
            </a:r>
            <a:endParaRPr lang="ru-RU" sz="2200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1697" y="1808693"/>
            <a:ext cx="8497887" cy="86177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номинация</a:t>
            </a:r>
            <a:r>
              <a:rPr lang="ru-RU" sz="2200" dirty="0">
                <a:solidFill>
                  <a:srgbClr val="C0504D"/>
                </a:solidFill>
                <a:latin typeface="Calibri" panose="020F0502020204030204" pitchFamily="34" charset="0"/>
                <a:cs typeface="Arial" pitchFamily="34" charset="0"/>
              </a:rPr>
              <a:t>  </a:t>
            </a:r>
            <a:r>
              <a:rPr lang="ru-RU" sz="25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«За поддержку и развитие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социального</a:t>
            </a:r>
          </a:p>
          <a:p>
            <a:pPr>
              <a:defRPr/>
            </a:pPr>
            <a:r>
              <a:rPr lang="ru-RU" sz="25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                 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 предпринимательства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»</a:t>
            </a:r>
            <a:endParaRPr lang="ru-RU" sz="2500" b="1" i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fficinaSansBoldC" pitchFamily="50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3116" y="2627717"/>
            <a:ext cx="8208419" cy="4231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sz="2500" b="1" dirty="0" smtClean="0">
              <a:solidFill>
                <a:srgbClr val="990000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5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Победитель 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ОК РУСАЛ</a:t>
            </a:r>
          </a:p>
          <a:p>
            <a:pPr algn="ctr">
              <a:defRPr/>
            </a:pPr>
            <a:r>
              <a:rPr lang="ru-RU" sz="2500" b="1" dirty="0" smtClean="0">
                <a:solidFill>
                  <a:srgbClr val="990000"/>
                </a:solidFill>
                <a:latin typeface="Calibri" panose="020F0502020204030204" pitchFamily="34" charset="0"/>
                <a:cs typeface="Arial" pitchFamily="34" charset="0"/>
              </a:rPr>
              <a:t>  </a:t>
            </a:r>
          </a:p>
          <a:p>
            <a:pPr>
              <a:defRPr/>
            </a:pP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Президент – Дерипаска Олег Владимирович</a:t>
            </a:r>
          </a:p>
          <a:p>
            <a:pPr>
              <a:defRPr/>
            </a:pPr>
            <a:r>
              <a:rPr lang="ru-RU" sz="2500" b="1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 </a:t>
            </a:r>
          </a:p>
          <a:p>
            <a:pPr>
              <a:defRPr/>
            </a:pPr>
            <a:r>
              <a:rPr lang="ru-RU" sz="2400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РУСАЛ – крупнейший в мире производитель алюминия и один из крупнейших производителей </a:t>
            </a:r>
            <a:r>
              <a:rPr lang="ru-RU" sz="2400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глинозёма</a:t>
            </a:r>
            <a:r>
              <a:rPr lang="ru-RU" sz="2400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. Компания создана в марте 2007 года в результате объединения </a:t>
            </a:r>
            <a:r>
              <a:rPr lang="ru-RU" sz="2400" dirty="0" err="1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РУСАЛа</a:t>
            </a:r>
            <a:r>
              <a:rPr lang="ru-RU" sz="2400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 и </a:t>
            </a:r>
            <a:r>
              <a:rPr lang="ru-RU" sz="2400" dirty="0" err="1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СУАЛа</a:t>
            </a:r>
            <a:r>
              <a:rPr lang="ru-RU" sz="2400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 с </a:t>
            </a:r>
            <a:r>
              <a:rPr lang="ru-RU" sz="2400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глинозёмными </a:t>
            </a:r>
            <a:r>
              <a:rPr lang="ru-RU" sz="2400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активами швейцарской </a:t>
            </a:r>
            <a:r>
              <a:rPr lang="ru-RU" sz="2400" dirty="0" err="1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Glencore</a:t>
            </a:r>
            <a:r>
              <a:rPr lang="ru-RU" sz="2400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. Активы </a:t>
            </a:r>
            <a:r>
              <a:rPr lang="ru-RU" sz="2400" dirty="0" err="1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РУСАЛа</a:t>
            </a:r>
            <a:r>
              <a:rPr lang="ru-RU" sz="2400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 расположены в 13 странах на пяти континентах</a:t>
            </a:r>
            <a:r>
              <a:rPr lang="ru-RU" sz="2400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. </a:t>
            </a:r>
            <a:endParaRPr lang="ru-RU" sz="2400" dirty="0">
              <a:solidFill>
                <a:srgbClr val="1F497D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75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68000">
              <a:srgbClr val="85C2FF">
                <a:lumMod val="69000"/>
                <a:lumOff val="31000"/>
              </a:srgbClr>
            </a:gs>
            <a:gs pos="0">
              <a:srgbClr val="85C2FF">
                <a:lumMod val="11000"/>
                <a:lumOff val="89000"/>
              </a:srgbClr>
            </a:gs>
            <a:gs pos="100000">
              <a:srgbClr val="C4D6EB">
                <a:lumMod val="79000"/>
              </a:srgb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864096" cy="89866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330367"/>
            <a:ext cx="1353231" cy="47118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03349" y="247518"/>
            <a:ext cx="5832475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ВСЕРОССИЙСКИЙ КОНКУРС РСПП</a:t>
            </a:r>
          </a:p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«Лидеры российского бизнеса: динамика </a:t>
            </a:r>
            <a:endParaRPr lang="ru-RU" sz="2200" b="1" dirty="0" smtClean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и </a:t>
            </a: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ответственность–2016»</a:t>
            </a:r>
            <a:endParaRPr lang="ru-RU" sz="2200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1697" y="1808693"/>
            <a:ext cx="8497887" cy="86177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номинация</a:t>
            </a:r>
            <a:r>
              <a:rPr lang="ru-RU" sz="2200" dirty="0">
                <a:solidFill>
                  <a:srgbClr val="C0504D"/>
                </a:solidFill>
                <a:latin typeface="Calibri" panose="020F0502020204030204" pitchFamily="34" charset="0"/>
                <a:cs typeface="Arial" pitchFamily="34" charset="0"/>
              </a:rPr>
              <a:t>  </a:t>
            </a:r>
            <a:r>
              <a:rPr lang="ru-RU" sz="2500" b="1" i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«</a:t>
            </a:r>
            <a:r>
              <a:rPr lang="ru-RU" sz="25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За поддержку и развитие социального </a:t>
            </a:r>
            <a:endParaRPr lang="ru-RU" sz="2500" b="1" i="1" dirty="0" smtClean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5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               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   предпринимательства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»</a:t>
            </a:r>
            <a:endParaRPr lang="ru-RU" sz="2500" b="1" i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fficinaSansBoldC" pitchFamily="50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3116" y="2627717"/>
            <a:ext cx="8208419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sz="2500" b="1" dirty="0" smtClean="0">
              <a:solidFill>
                <a:srgbClr val="990000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Победитель</a:t>
            </a:r>
          </a:p>
          <a:p>
            <a:pPr algn="ctr">
              <a:defRPr/>
            </a:pP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АО </a:t>
            </a:r>
            <a:r>
              <a:rPr lang="ru-RU" sz="25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«Объединенная металлургическая компания» </a:t>
            </a:r>
          </a:p>
          <a:p>
            <a:pPr algn="ctr">
              <a:defRPr/>
            </a:pPr>
            <a:r>
              <a:rPr lang="ru-RU" sz="2500" b="1" dirty="0" smtClean="0">
                <a:solidFill>
                  <a:srgbClr val="990000"/>
                </a:solidFill>
                <a:latin typeface="Calibri" panose="020F0502020204030204" pitchFamily="34" charset="0"/>
                <a:cs typeface="Arial" pitchFamily="34" charset="0"/>
              </a:rPr>
              <a:t>  </a:t>
            </a:r>
          </a:p>
          <a:p>
            <a:pPr>
              <a:defRPr/>
            </a:pP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Президент – Маркин Владимир Степанович</a:t>
            </a:r>
          </a:p>
          <a:p>
            <a:pPr>
              <a:defRPr/>
            </a:pPr>
            <a:r>
              <a:rPr lang="ru-RU" sz="2500" b="1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 </a:t>
            </a:r>
          </a:p>
          <a:p>
            <a:pPr>
              <a:defRPr/>
            </a:pPr>
            <a:r>
              <a:rPr lang="ru-RU" sz="2400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АО «ОМК</a:t>
            </a:r>
            <a:r>
              <a:rPr lang="ru-RU" sz="2400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» </a:t>
            </a:r>
            <a:r>
              <a:rPr lang="ru-RU" sz="2400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– один из крупнейших российских производителей металлопродукции для ведущих энергетических, транспортных и промышленных компаний. ОМК — комплексный поставщик продукции для добычи и транспортировки газа и </a:t>
            </a:r>
            <a:r>
              <a:rPr lang="ru-RU" sz="2400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нефти. </a:t>
            </a:r>
            <a:endParaRPr lang="ru-RU" sz="2400" dirty="0">
              <a:solidFill>
                <a:srgbClr val="1F497D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64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68000">
              <a:srgbClr val="85C2FF">
                <a:lumMod val="69000"/>
                <a:lumOff val="31000"/>
              </a:srgbClr>
            </a:gs>
            <a:gs pos="0">
              <a:srgbClr val="85C2FF">
                <a:lumMod val="11000"/>
                <a:lumOff val="89000"/>
              </a:srgbClr>
            </a:gs>
            <a:gs pos="100000">
              <a:srgbClr val="C4D6EB">
                <a:lumMod val="79000"/>
              </a:srgb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864096" cy="89866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330367"/>
            <a:ext cx="1353231" cy="47118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67515" y="247518"/>
            <a:ext cx="5832475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ВСЕРОССИЙСКИЙ КОНКУРС РСПП</a:t>
            </a:r>
          </a:p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«Лидеры российского бизнеса: динамика </a:t>
            </a:r>
            <a:endParaRPr lang="ru-RU" sz="2200" b="1" dirty="0" smtClean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и </a:t>
            </a: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ответственность–2016»</a:t>
            </a:r>
            <a:endParaRPr lang="ru-RU" sz="2200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1697" y="1808693"/>
            <a:ext cx="8497887" cy="86177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2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н</a:t>
            </a:r>
            <a:r>
              <a:rPr lang="ru-RU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оминация</a:t>
            </a:r>
            <a:r>
              <a:rPr lang="ru-RU" sz="2200" i="1" dirty="0" smtClean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</a:t>
            </a:r>
            <a:r>
              <a:rPr lang="ru-RU" sz="25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За высокое качество 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отчётности в 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области</a:t>
            </a:r>
          </a:p>
          <a:p>
            <a:pPr>
              <a:defRPr/>
            </a:pPr>
            <a:r>
              <a:rPr lang="ru-RU" sz="25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                   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устойчивого развития»</a:t>
            </a:r>
            <a:endParaRPr lang="ru-RU" sz="25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fficinaSansBoldC" pitchFamily="50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5536" y="2636912"/>
            <a:ext cx="8514048" cy="29777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sz="2500" b="1" i="1" dirty="0" smtClean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defRPr/>
            </a:pPr>
            <a:endParaRPr lang="ru-RU" sz="2500" b="1" i="1" dirty="0" smtClean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500" b="1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Гран-при</a:t>
            </a:r>
            <a:r>
              <a:rPr lang="ru-RU" sz="2500" b="1" i="1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  «</a:t>
            </a:r>
            <a:r>
              <a:rPr lang="ru-RU" sz="2500" b="1" i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Сахалин </a:t>
            </a:r>
            <a:r>
              <a:rPr lang="ru-RU" sz="2500" b="1" i="1" dirty="0" err="1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Энерджи</a:t>
            </a:r>
            <a:r>
              <a:rPr lang="ru-RU" sz="2500" b="1" i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»</a:t>
            </a:r>
            <a:endParaRPr lang="ru-RU" sz="2500" b="1" i="1" dirty="0" smtClean="0">
              <a:solidFill>
                <a:srgbClr val="003366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АО </a:t>
            </a: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«СУЭК»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ПАО </a:t>
            </a: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«</a:t>
            </a:r>
            <a:r>
              <a:rPr lang="ru-RU" sz="2500" b="1" dirty="0" err="1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РусГидро</a:t>
            </a: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»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ПАО </a:t>
            </a: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«Газпром нефть» </a:t>
            </a:r>
          </a:p>
        </p:txBody>
      </p:sp>
    </p:spTree>
    <p:extLst>
      <p:ext uri="{BB962C8B-B14F-4D97-AF65-F5344CB8AC3E}">
        <p14:creationId xmlns:p14="http://schemas.microsoft.com/office/powerpoint/2010/main" val="192347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68000">
              <a:srgbClr val="85C2FF">
                <a:lumMod val="69000"/>
                <a:lumOff val="31000"/>
              </a:srgbClr>
            </a:gs>
            <a:gs pos="0">
              <a:srgbClr val="85C2FF">
                <a:lumMod val="11000"/>
                <a:lumOff val="89000"/>
              </a:srgbClr>
            </a:gs>
            <a:gs pos="100000">
              <a:srgbClr val="C4D6EB">
                <a:lumMod val="79000"/>
              </a:srgb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864096" cy="89866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330367"/>
            <a:ext cx="1353231" cy="47118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75829" y="163350"/>
            <a:ext cx="5832475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ВСЕРОССИЙСКИЙ КОНКУРС РСПП</a:t>
            </a:r>
          </a:p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«Лидеры российского бизнеса: динамика </a:t>
            </a:r>
            <a:endParaRPr lang="ru-RU" sz="2200" b="1" dirty="0" smtClean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и </a:t>
            </a: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ответственность–2016»</a:t>
            </a:r>
            <a:endParaRPr lang="ru-RU" sz="2200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1697" y="1808693"/>
            <a:ext cx="8497887" cy="86177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2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номинация</a:t>
            </a:r>
            <a:r>
              <a:rPr lang="ru-RU" sz="2200" dirty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200" dirty="0" smtClean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«За высокое качество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отчётности </a:t>
            </a:r>
            <a:r>
              <a:rPr lang="ru-RU" sz="25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в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области</a:t>
            </a:r>
          </a:p>
          <a:p>
            <a:pPr>
              <a:defRPr/>
            </a:pPr>
            <a:r>
              <a:rPr lang="ru-RU" sz="25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                  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устойчивого развития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»</a:t>
            </a:r>
            <a:endParaRPr lang="ru-RU" sz="2500" b="1" i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fficinaSansBoldC" pitchFamily="50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3116" y="2627717"/>
            <a:ext cx="8208419" cy="4616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sz="2500" b="1" dirty="0" smtClean="0">
              <a:solidFill>
                <a:srgbClr val="990000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500" b="1" dirty="0">
                <a:solidFill>
                  <a:srgbClr val="990000"/>
                </a:solidFill>
                <a:latin typeface="Calibri" panose="020F0502020204030204" pitchFamily="34" charset="0"/>
                <a:cs typeface="Arial" pitchFamily="34" charset="0"/>
              </a:rPr>
              <a:t>Гран-при </a:t>
            </a:r>
            <a:r>
              <a:rPr lang="ru-RU" sz="2500" b="1" dirty="0" smtClean="0">
                <a:solidFill>
                  <a:srgbClr val="990000"/>
                </a:solidFill>
                <a:latin typeface="Calibri" panose="020F0502020204030204" pitchFamily="34" charset="0"/>
                <a:cs typeface="Arial" pitchFamily="34" charset="0"/>
              </a:rPr>
              <a:t>«</a:t>
            </a:r>
            <a:r>
              <a:rPr lang="ru-RU" sz="2500" b="1" dirty="0">
                <a:solidFill>
                  <a:srgbClr val="990000"/>
                </a:solidFill>
                <a:latin typeface="Calibri" panose="020F0502020204030204" pitchFamily="34" charset="0"/>
                <a:cs typeface="Arial" pitchFamily="34" charset="0"/>
              </a:rPr>
              <a:t>Сахалин </a:t>
            </a:r>
            <a:r>
              <a:rPr lang="ru-RU" sz="2500" b="1" dirty="0" err="1" smtClean="0">
                <a:solidFill>
                  <a:srgbClr val="990000"/>
                </a:solidFill>
                <a:latin typeface="Calibri" panose="020F0502020204030204" pitchFamily="34" charset="0"/>
                <a:cs typeface="Arial" pitchFamily="34" charset="0"/>
              </a:rPr>
              <a:t>Энерджи</a:t>
            </a:r>
            <a:r>
              <a:rPr lang="ru-RU" sz="2500" b="1" dirty="0" smtClean="0">
                <a:solidFill>
                  <a:srgbClr val="990000"/>
                </a:solidFill>
                <a:latin typeface="Calibri" panose="020F0502020204030204" pitchFamily="34" charset="0"/>
                <a:cs typeface="Arial" pitchFamily="34" charset="0"/>
              </a:rPr>
              <a:t>»</a:t>
            </a:r>
            <a:endParaRPr lang="ru-RU" sz="2500" b="1" dirty="0">
              <a:solidFill>
                <a:srgbClr val="990000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500" b="1" dirty="0" smtClean="0">
                <a:solidFill>
                  <a:srgbClr val="990000"/>
                </a:solidFill>
                <a:latin typeface="Calibri" panose="020F0502020204030204" pitchFamily="34" charset="0"/>
                <a:cs typeface="Arial" pitchFamily="34" charset="0"/>
              </a:rPr>
              <a:t>  </a:t>
            </a:r>
          </a:p>
          <a:p>
            <a:pPr>
              <a:defRPr/>
            </a:pP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Главный исполнительный </a:t>
            </a: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директор </a:t>
            </a: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– </a:t>
            </a:r>
          </a:p>
          <a:p>
            <a:pPr>
              <a:defRPr/>
            </a:pP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Дашков </a:t>
            </a: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Роман Юрьевич  </a:t>
            </a:r>
            <a:endParaRPr lang="ru-RU" sz="2500" b="1" dirty="0" smtClean="0">
              <a:solidFill>
                <a:srgbClr val="003366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defRPr/>
            </a:pPr>
            <a:endParaRPr lang="ru-RU" sz="2500" b="1" dirty="0">
              <a:solidFill>
                <a:srgbClr val="003366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400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Компания ведет </a:t>
            </a:r>
            <a:r>
              <a:rPr lang="ru-RU" sz="2400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освоение </a:t>
            </a:r>
            <a:r>
              <a:rPr lang="ru-RU" sz="2400" dirty="0" err="1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Пильтун-Астохского</a:t>
            </a:r>
            <a:r>
              <a:rPr lang="ru-RU" sz="2400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 и </a:t>
            </a:r>
            <a:r>
              <a:rPr lang="ru-RU" sz="2400" dirty="0" err="1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Лунского</a:t>
            </a:r>
            <a:r>
              <a:rPr lang="ru-RU" sz="2400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 месторождений на северо-восточном шельфе острова Сахалин. В задачи компании входят добыча, транспортировка, переработка и маркетинг нефти и природного газа.</a:t>
            </a:r>
          </a:p>
          <a:p>
            <a:pPr>
              <a:defRPr/>
            </a:pPr>
            <a:endParaRPr lang="ru-RU" sz="2400" dirty="0">
              <a:solidFill>
                <a:srgbClr val="1F497D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0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68000">
              <a:srgbClr val="85C2FF">
                <a:lumMod val="69000"/>
                <a:lumOff val="31000"/>
              </a:srgbClr>
            </a:gs>
            <a:gs pos="0">
              <a:srgbClr val="85C2FF">
                <a:lumMod val="11000"/>
                <a:lumOff val="89000"/>
              </a:srgbClr>
            </a:gs>
            <a:gs pos="100000">
              <a:srgbClr val="C4D6EB">
                <a:lumMod val="79000"/>
              </a:srgb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864096" cy="89866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330367"/>
            <a:ext cx="1353231" cy="47118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03349" y="247518"/>
            <a:ext cx="5832475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ВСЕРОССИЙСКИЙ КОНКУРС РСПП</a:t>
            </a:r>
          </a:p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«Лидеры российского бизнеса: динамика </a:t>
            </a:r>
            <a:endParaRPr lang="ru-RU" sz="2200" b="1" dirty="0" smtClean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и </a:t>
            </a: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ответственность–2016»</a:t>
            </a:r>
            <a:endParaRPr lang="ru-RU" sz="2200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1697" y="1808693"/>
            <a:ext cx="8497887" cy="86177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2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номинация</a:t>
            </a:r>
            <a:r>
              <a:rPr lang="ru-RU" sz="2200" dirty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200" dirty="0" smtClean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«За высокое качество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отчётности </a:t>
            </a:r>
            <a:r>
              <a:rPr lang="ru-RU" sz="25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в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области</a:t>
            </a:r>
          </a:p>
          <a:p>
            <a:pPr>
              <a:defRPr/>
            </a:pPr>
            <a:r>
              <a:rPr lang="ru-RU" sz="25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                   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устойчивого </a:t>
            </a:r>
            <a:r>
              <a:rPr lang="ru-RU" sz="25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развития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»</a:t>
            </a:r>
            <a:endParaRPr lang="ru-RU" sz="2500" b="1" i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fficinaSansBoldC" pitchFamily="50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3116" y="2578134"/>
            <a:ext cx="8456468" cy="3877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sz="2500" b="1" dirty="0" smtClean="0">
              <a:solidFill>
                <a:srgbClr val="990000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Победитель  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АО «СУЭК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»</a:t>
            </a:r>
          </a:p>
          <a:p>
            <a:pPr algn="ctr">
              <a:defRPr/>
            </a:pPr>
            <a:r>
              <a:rPr lang="ru-RU" sz="2500" b="1" dirty="0" smtClean="0">
                <a:solidFill>
                  <a:srgbClr val="990000"/>
                </a:solidFill>
                <a:latin typeface="Calibri" panose="020F0502020204030204" pitchFamily="34" charset="0"/>
                <a:cs typeface="Arial" pitchFamily="34" charset="0"/>
              </a:rPr>
              <a:t>  </a:t>
            </a:r>
          </a:p>
          <a:p>
            <a:pPr>
              <a:defRPr/>
            </a:pP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Генеральный </a:t>
            </a: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директор – </a:t>
            </a:r>
            <a:r>
              <a:rPr lang="ru-RU" sz="2500" b="1" dirty="0" err="1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Рашевский</a:t>
            </a: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Владимир </a:t>
            </a: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Валерьевич</a:t>
            </a:r>
            <a:endParaRPr lang="ru-RU" sz="2500" b="1" dirty="0" smtClean="0">
              <a:solidFill>
                <a:srgbClr val="003366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defRPr/>
            </a:pPr>
            <a:endParaRPr lang="ru-RU" sz="2500" dirty="0" smtClean="0">
              <a:solidFill>
                <a:srgbClr val="1F497D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500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АО </a:t>
            </a:r>
            <a:r>
              <a:rPr lang="ru-RU" sz="2500" b="1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«</a:t>
            </a:r>
            <a:r>
              <a:rPr lang="ru-RU" sz="2400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СУЭК» один </a:t>
            </a:r>
            <a:r>
              <a:rPr lang="ru-RU" sz="2400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из лидеров мировой угольной отрасли и крупнейший производитель угля в России. Наши конкурентные преимущества: обширные запасы угля высокого качества, современные обогатительные фабрики с системой контроля качества и эффективная производственно-сбытовая цепочка</a:t>
            </a:r>
            <a:r>
              <a:rPr lang="ru-RU" sz="2400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. </a:t>
            </a:r>
            <a:endParaRPr lang="ru-RU" sz="2400" dirty="0">
              <a:solidFill>
                <a:srgbClr val="1F497D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56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68000">
              <a:srgbClr val="85C2FF">
                <a:lumMod val="69000"/>
                <a:lumOff val="31000"/>
              </a:srgbClr>
            </a:gs>
            <a:gs pos="0">
              <a:srgbClr val="85C2FF">
                <a:lumMod val="11000"/>
                <a:lumOff val="89000"/>
              </a:srgbClr>
            </a:gs>
            <a:gs pos="100000">
              <a:srgbClr val="C4D6EB">
                <a:lumMod val="79000"/>
              </a:srgb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864096" cy="89866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330367"/>
            <a:ext cx="1353231" cy="47118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03349" y="247518"/>
            <a:ext cx="5832475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ВСЕРОССИЙСКИЙ КОНКУРС РСПП</a:t>
            </a:r>
          </a:p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«Лидеры российского бизнеса: динамика </a:t>
            </a:r>
            <a:endParaRPr lang="ru-RU" sz="2200" b="1" dirty="0" smtClean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и </a:t>
            </a: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ответственность–2016»</a:t>
            </a:r>
            <a:endParaRPr lang="ru-RU" sz="2200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1697" y="1808693"/>
            <a:ext cx="8497887" cy="86177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2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номинация</a:t>
            </a:r>
            <a:r>
              <a:rPr lang="ru-RU" sz="2200" dirty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200" dirty="0" smtClean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«За высокое качество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отчётности </a:t>
            </a:r>
            <a:r>
              <a:rPr lang="ru-RU" sz="25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в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области</a:t>
            </a:r>
          </a:p>
          <a:p>
            <a:pPr>
              <a:defRPr/>
            </a:pPr>
            <a:r>
              <a:rPr lang="ru-RU" sz="25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                   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устойчивого </a:t>
            </a:r>
            <a:r>
              <a:rPr lang="ru-RU" sz="25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развития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»</a:t>
            </a:r>
            <a:endParaRPr lang="ru-RU" sz="2500" b="1" i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fficinaSansBoldC" pitchFamily="50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3116" y="2627717"/>
            <a:ext cx="8367356" cy="38625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sz="2500" b="1" dirty="0" smtClean="0">
              <a:solidFill>
                <a:srgbClr val="990000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Победитель ПАО «</a:t>
            </a:r>
            <a:r>
              <a:rPr lang="ru-RU" sz="2500" b="1" dirty="0" err="1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Р</a:t>
            </a:r>
            <a:r>
              <a:rPr lang="ru-RU" sz="2500" b="1" dirty="0" err="1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усГидро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»</a:t>
            </a:r>
            <a:endParaRPr lang="ru-RU" sz="25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500" b="1" dirty="0" smtClean="0">
                <a:solidFill>
                  <a:srgbClr val="990000"/>
                </a:solidFill>
                <a:latin typeface="Calibri" panose="020F0502020204030204" pitchFamily="34" charset="0"/>
                <a:cs typeface="Arial" pitchFamily="34" charset="0"/>
              </a:rPr>
              <a:t>  </a:t>
            </a:r>
          </a:p>
          <a:p>
            <a:pPr defTabSz="846138">
              <a:tabLst>
                <a:tab pos="8161338" algn="l"/>
              </a:tabLst>
              <a:defRPr/>
            </a:pP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Генеральный </a:t>
            </a: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директор </a:t>
            </a: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– </a:t>
            </a:r>
            <a:r>
              <a:rPr lang="ru-RU" sz="2500" b="1" dirty="0" err="1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Шульгинов</a:t>
            </a: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Николай </a:t>
            </a: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Григорьевич</a:t>
            </a:r>
          </a:p>
          <a:p>
            <a:pPr>
              <a:defRPr/>
            </a:pPr>
            <a:r>
              <a:rPr lang="ru-RU" sz="2500" b="1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</a:p>
          <a:p>
            <a:pPr>
              <a:defRPr/>
            </a:pPr>
            <a:r>
              <a:rPr lang="ru-RU" sz="2400" dirty="0" err="1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РусГидро</a:t>
            </a:r>
            <a:r>
              <a:rPr lang="ru-RU" sz="2400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 один </a:t>
            </a:r>
            <a:r>
              <a:rPr lang="ru-RU" sz="2400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из крупнейших российских энергетических холдингов. </a:t>
            </a:r>
            <a:r>
              <a:rPr lang="ru-RU" sz="2400" dirty="0" err="1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РусГидро</a:t>
            </a:r>
            <a:r>
              <a:rPr lang="ru-RU" sz="2400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 является лидером в производстве энергии на базе возобновляемых источников, развивающим генерацию на основе энергии водных потоков, морских приливов, солнца, ветра и геотермальной энергии. </a:t>
            </a:r>
            <a:endParaRPr lang="ru-RU" sz="2400" dirty="0" smtClean="0">
              <a:solidFill>
                <a:srgbClr val="1F497D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10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68000">
              <a:srgbClr val="85C2FF">
                <a:lumMod val="69000"/>
                <a:lumOff val="31000"/>
              </a:srgbClr>
            </a:gs>
            <a:gs pos="0">
              <a:srgbClr val="85C2FF">
                <a:lumMod val="11000"/>
                <a:lumOff val="89000"/>
              </a:srgbClr>
            </a:gs>
            <a:gs pos="100000">
              <a:srgbClr val="C4D6EB">
                <a:lumMod val="79000"/>
              </a:srgb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864096" cy="89866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330367"/>
            <a:ext cx="1353231" cy="47118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20253" y="247518"/>
            <a:ext cx="5832475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ВСЕРОССИЙСКИЙ КОНКУРС РСПП</a:t>
            </a:r>
          </a:p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«Лидеры российского бизнеса: </a:t>
            </a: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динамика</a:t>
            </a:r>
          </a:p>
          <a:p>
            <a:pPr algn="ctr">
              <a:defRPr/>
            </a:pP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и </a:t>
            </a: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ответственность–2016»</a:t>
            </a:r>
            <a:endParaRPr lang="ru-RU" sz="2200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1697" y="1808693"/>
            <a:ext cx="8497887" cy="86177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2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номинация</a:t>
            </a:r>
            <a:r>
              <a:rPr lang="ru-RU" sz="2200" dirty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200" dirty="0" smtClean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«За высокое качество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отчётности </a:t>
            </a:r>
            <a:r>
              <a:rPr lang="ru-RU" sz="25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в области </a:t>
            </a:r>
            <a:endParaRPr lang="ru-RU" sz="2500" b="1" i="1" dirty="0" smtClean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5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                   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устойчивого </a:t>
            </a:r>
            <a:r>
              <a:rPr lang="ru-RU" sz="25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развития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»</a:t>
            </a:r>
            <a:endParaRPr lang="ru-RU" sz="2500" b="1" i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fficinaSansBoldC" pitchFamily="50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3116" y="2578134"/>
            <a:ext cx="8208419" cy="38625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sz="2500" b="1" dirty="0" smtClean="0">
              <a:solidFill>
                <a:srgbClr val="990000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Победитель ПАО «Газпром нефть»</a:t>
            </a:r>
            <a:endParaRPr lang="ru-RU" sz="25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500" b="1" dirty="0" smtClean="0">
                <a:solidFill>
                  <a:srgbClr val="990000"/>
                </a:solidFill>
                <a:latin typeface="Calibri" panose="020F0502020204030204" pitchFamily="34" charset="0"/>
                <a:cs typeface="Arial" pitchFamily="34" charset="0"/>
              </a:rPr>
              <a:t>  </a:t>
            </a:r>
          </a:p>
          <a:p>
            <a:pPr>
              <a:defRPr/>
            </a:pP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Генеральный </a:t>
            </a: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директор – </a:t>
            </a:r>
            <a:r>
              <a:rPr lang="ru-RU" sz="2500" b="1" dirty="0" err="1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Дюков</a:t>
            </a: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Александр </a:t>
            </a: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Валерьевич</a:t>
            </a:r>
          </a:p>
          <a:p>
            <a:pPr>
              <a:defRPr/>
            </a:pPr>
            <a:r>
              <a:rPr lang="ru-RU" sz="2500" b="1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</a:p>
          <a:p>
            <a:pPr>
              <a:defRPr/>
            </a:pPr>
            <a:r>
              <a:rPr lang="ru-RU" sz="2400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Газпром нефть - вертикально-интегрированная </a:t>
            </a:r>
            <a:r>
              <a:rPr lang="ru-RU" sz="2400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нефтяная компания, основные виды деятельности которой — разведка и разработка месторождений нефти и газа, нефтепереработка, а также производство и сбыт нефтепродуктов</a:t>
            </a:r>
            <a:r>
              <a:rPr lang="ru-RU" sz="2400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5228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68000">
              <a:srgbClr val="85C2FF">
                <a:lumMod val="69000"/>
                <a:lumOff val="31000"/>
              </a:srgbClr>
            </a:gs>
            <a:gs pos="0">
              <a:srgbClr val="85C2FF">
                <a:lumMod val="11000"/>
                <a:lumOff val="89000"/>
              </a:srgbClr>
            </a:gs>
            <a:gs pos="100000">
              <a:srgbClr val="C4D6EB">
                <a:lumMod val="79000"/>
              </a:srgb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864096" cy="89866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330367"/>
            <a:ext cx="1353231" cy="47118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03350" y="460375"/>
            <a:ext cx="5832475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ВСЕРОССИЙСКИЙ КОНКУРС РСПП</a:t>
            </a:r>
          </a:p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«Лидеры российского бизнеса: динамика </a:t>
            </a:r>
            <a:endParaRPr lang="ru-RU" sz="2200" b="1" dirty="0" smtClean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и </a:t>
            </a: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ответственность–2016»</a:t>
            </a:r>
            <a:endParaRPr lang="ru-RU" sz="2200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3118" y="1808693"/>
            <a:ext cx="8456466" cy="15850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2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номинация</a:t>
            </a:r>
            <a:r>
              <a:rPr lang="ru-RU" sz="2200" dirty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</a:t>
            </a:r>
            <a:r>
              <a:rPr lang="ru-RU" sz="25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За достижения в области охраны труда </a:t>
            </a:r>
            <a:endParaRPr lang="ru-RU" sz="2500" b="1" dirty="0" smtClean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                    и </a:t>
            </a:r>
            <a:r>
              <a:rPr lang="ru-RU" sz="25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здоровья 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работников»</a:t>
            </a:r>
          </a:p>
          <a:p>
            <a:pPr>
              <a:defRPr/>
            </a:pPr>
            <a:endParaRPr lang="ru-RU" sz="2500" b="1" dirty="0">
              <a:solidFill>
                <a:srgbClr val="990000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defRPr/>
            </a:pPr>
            <a:endParaRPr lang="ru-RU" sz="2200" b="1" dirty="0">
              <a:solidFill>
                <a:srgbClr val="1F497D"/>
              </a:solidFill>
              <a:latin typeface="OfficinaSansBoldC" pitchFamily="50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6607" y="3103343"/>
            <a:ext cx="8254927" cy="37471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500" b="1" i="1" dirty="0" smtClean="0">
                <a:solidFill>
                  <a:srgbClr val="F14124">
                    <a:lumMod val="50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Гран-при</a:t>
            </a:r>
            <a:r>
              <a:rPr lang="ru-RU" sz="2500" b="1" i="1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  </a:t>
            </a:r>
            <a:r>
              <a:rPr lang="ru-RU" sz="2500" b="1" i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АО «Производственное объединение «Завод имени Серго»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ПАО «Синарский трубный завод»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АО «</a:t>
            </a:r>
            <a:r>
              <a:rPr lang="ru-RU" sz="2500" b="1" dirty="0" err="1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Каменскволокно</a:t>
            </a: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»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АО «Ордена Ленина Научно-исследовательский и конструкторский институт энерготехники имени </a:t>
            </a: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             Н.А</a:t>
            </a: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. </a:t>
            </a:r>
            <a:r>
              <a:rPr lang="ru-RU" sz="2500" b="1" dirty="0" err="1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Доллежаля</a:t>
            </a: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»        </a:t>
            </a:r>
            <a:endParaRPr lang="ru-RU" sz="2500" b="1" dirty="0">
              <a:solidFill>
                <a:srgbClr val="003366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54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68000">
              <a:srgbClr val="85C2FF">
                <a:lumMod val="69000"/>
                <a:lumOff val="31000"/>
              </a:srgbClr>
            </a:gs>
            <a:gs pos="0">
              <a:srgbClr val="85C2FF">
                <a:lumMod val="11000"/>
                <a:lumOff val="89000"/>
              </a:srgbClr>
            </a:gs>
            <a:gs pos="100000">
              <a:srgbClr val="C4D6EB">
                <a:lumMod val="79000"/>
              </a:srgb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864096" cy="89866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330367"/>
            <a:ext cx="1353231" cy="47118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20253" y="247518"/>
            <a:ext cx="5832475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ВСЕРОССИЙСКИЙ КОНКУРС РСПП</a:t>
            </a:r>
          </a:p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«Лидеры российского бизнеса: динамика </a:t>
            </a:r>
            <a:endParaRPr lang="ru-RU" sz="2200" b="1" dirty="0" smtClean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и </a:t>
            </a: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ответственность–2016»</a:t>
            </a:r>
            <a:endParaRPr lang="ru-RU" sz="2200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1697" y="1808693"/>
            <a:ext cx="8497887" cy="86177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2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номинация</a:t>
            </a:r>
            <a:r>
              <a:rPr lang="ru-RU" sz="2200" dirty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200" dirty="0" smtClean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«За </a:t>
            </a:r>
            <a:r>
              <a:rPr lang="ru-RU" sz="25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достижения в области охраны труда </a:t>
            </a:r>
            <a:endParaRPr lang="ru-RU" sz="2500" b="1" i="1" dirty="0" smtClean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5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	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     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и </a:t>
            </a:r>
            <a:r>
              <a:rPr lang="ru-RU" sz="25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здоровья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работников»</a:t>
            </a:r>
            <a:endParaRPr lang="ru-RU" sz="2500" b="1" i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fficinaSansBoldC" pitchFamily="50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3116" y="2578134"/>
            <a:ext cx="8208419" cy="35548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sz="2500" b="1" dirty="0" smtClean="0">
              <a:solidFill>
                <a:srgbClr val="990000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5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Гран-при 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АО «Производственное объединение </a:t>
            </a:r>
            <a:endParaRPr lang="ru-RU" sz="2500" b="1" dirty="0" smtClean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</a:t>
            </a:r>
            <a:r>
              <a:rPr lang="ru-RU" sz="25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Завод имени Серго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»</a:t>
            </a:r>
            <a:endParaRPr lang="ru-RU" sz="25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500" b="1" dirty="0" smtClean="0">
                <a:solidFill>
                  <a:srgbClr val="990000"/>
                </a:solidFill>
                <a:latin typeface="Calibri" panose="020F0502020204030204" pitchFamily="34" charset="0"/>
                <a:cs typeface="Arial" pitchFamily="34" charset="0"/>
              </a:rPr>
              <a:t>  </a:t>
            </a:r>
          </a:p>
          <a:p>
            <a:pPr>
              <a:defRPr/>
            </a:pP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Генеральный </a:t>
            </a: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директор – </a:t>
            </a: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Хасанов Радик </a:t>
            </a:r>
            <a:r>
              <a:rPr lang="ru-RU" sz="2500" b="1" dirty="0" err="1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Шавкятович</a:t>
            </a: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</a:p>
          <a:p>
            <a:pPr>
              <a:defRPr/>
            </a:pPr>
            <a:endParaRPr lang="ru-RU" sz="2500" dirty="0" smtClean="0">
              <a:solidFill>
                <a:srgbClr val="1F497D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500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АО </a:t>
            </a:r>
            <a:r>
              <a:rPr lang="ru-RU" sz="2500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«</a:t>
            </a:r>
            <a:r>
              <a:rPr lang="ru-RU" sz="2500" dirty="0" err="1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ПОЗиС</a:t>
            </a:r>
            <a:r>
              <a:rPr lang="ru-RU" sz="2500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» -  одно из ведущих предприятий машиностроительной отрасли и оборонно-промышленного комплекса Российской Федерации. </a:t>
            </a:r>
            <a:endParaRPr lang="ru-RU" sz="2400" dirty="0" smtClean="0">
              <a:solidFill>
                <a:srgbClr val="1F497D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6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68000">
              <a:srgbClr val="85C2FF">
                <a:lumMod val="69000"/>
                <a:lumOff val="31000"/>
              </a:srgbClr>
            </a:gs>
            <a:gs pos="0">
              <a:srgbClr val="85C2FF">
                <a:lumMod val="11000"/>
                <a:lumOff val="89000"/>
              </a:srgbClr>
            </a:gs>
            <a:gs pos="100000">
              <a:srgbClr val="C4D6EB">
                <a:lumMod val="79000"/>
              </a:srgb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864096" cy="89866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330367"/>
            <a:ext cx="1353231" cy="47118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23701" y="247518"/>
            <a:ext cx="5832475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ВСЕРОССИЙСКИЙ КОНКУРС РСПП</a:t>
            </a:r>
          </a:p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«Лидеры российского бизнеса: динамика </a:t>
            </a:r>
            <a:endParaRPr lang="ru-RU" sz="2200" b="1" dirty="0" smtClean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и </a:t>
            </a: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ответственность–2016»</a:t>
            </a:r>
            <a:endParaRPr lang="ru-RU" sz="2200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65774" y="2024137"/>
            <a:ext cx="7921625" cy="470898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За динамичное развитие бизнеса</a:t>
            </a:r>
          </a:p>
          <a:p>
            <a:pPr marL="285750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Лучший проект по </a:t>
            </a:r>
            <a:r>
              <a:rPr lang="ru-RU" sz="2000" b="1" dirty="0" err="1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импортозамещению</a:t>
            </a:r>
            <a:endParaRPr lang="ru-RU" sz="2000" b="1" dirty="0">
              <a:solidFill>
                <a:srgbClr val="003366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ru-RU" sz="20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За </a:t>
            </a:r>
            <a:r>
              <a:rPr lang="ru-RU" sz="20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развитие межсекторного партнерства в решении социальных проблем </a:t>
            </a:r>
            <a:r>
              <a:rPr lang="ru-RU" sz="20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территорий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ru-RU" sz="20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За поддержку и развитие социального </a:t>
            </a:r>
            <a:r>
              <a:rPr lang="ru-RU" sz="20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предпринимательства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ru-RU" sz="20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За высокое качество отчетности в области устойчивого развития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ru-RU" sz="20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За достижения в области охраны труда и здоровья </a:t>
            </a:r>
            <a:r>
              <a:rPr lang="ru-RU" sz="20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работников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ru-RU" sz="20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За развитие кадрового потенциала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ru-RU" sz="20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За </a:t>
            </a:r>
            <a:r>
              <a:rPr lang="ru-RU" sz="20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экологическую ответственность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ru-RU" sz="20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Сила России (по предприятиям ОПК)</a:t>
            </a:r>
            <a:endParaRPr lang="ru-RU" sz="2000" dirty="0">
              <a:solidFill>
                <a:srgbClr val="003366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52665" y="1593250"/>
            <a:ext cx="3815953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200" b="1" dirty="0" smtClean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2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НОМИНАЦИИ КОНКУРСА</a:t>
            </a:r>
            <a:endParaRPr lang="ru-RU" sz="25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9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68000">
              <a:srgbClr val="85C2FF">
                <a:lumMod val="69000"/>
                <a:lumOff val="31000"/>
              </a:srgbClr>
            </a:gs>
            <a:gs pos="0">
              <a:srgbClr val="85C2FF">
                <a:lumMod val="11000"/>
                <a:lumOff val="89000"/>
              </a:srgbClr>
            </a:gs>
            <a:gs pos="100000">
              <a:srgbClr val="C4D6EB">
                <a:lumMod val="79000"/>
              </a:srgb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864096" cy="89866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330367"/>
            <a:ext cx="1353231" cy="47118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20253" y="247518"/>
            <a:ext cx="5832475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ВСЕРОССИЙСКИЙ КОНКУРС РСПП</a:t>
            </a:r>
          </a:p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«Лидеры российского бизнеса: динамика </a:t>
            </a:r>
            <a:endParaRPr lang="ru-RU" sz="2200" b="1" dirty="0" smtClean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и </a:t>
            </a: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ответственность–2016»</a:t>
            </a:r>
            <a:endParaRPr lang="ru-RU" sz="2200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1697" y="1808693"/>
            <a:ext cx="8497887" cy="86177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2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номинация</a:t>
            </a:r>
            <a:r>
              <a:rPr lang="ru-RU" sz="2200" dirty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200" dirty="0" smtClean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«За </a:t>
            </a:r>
            <a:r>
              <a:rPr lang="ru-RU" sz="25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достижения в области охраны труда </a:t>
            </a:r>
            <a:endParaRPr lang="ru-RU" sz="2500" b="1" i="1" dirty="0" smtClean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5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                   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и </a:t>
            </a:r>
            <a:r>
              <a:rPr lang="ru-RU" sz="25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здоровья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работников»</a:t>
            </a:r>
            <a:endParaRPr lang="ru-RU" sz="2500" b="1" i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fficinaSansBoldC" pitchFamily="50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3116" y="2578134"/>
            <a:ext cx="8208419" cy="39395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sz="2500" b="1" dirty="0" smtClean="0">
              <a:solidFill>
                <a:srgbClr val="990000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5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Победитель  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ПАО «Синарский </a:t>
            </a:r>
            <a:r>
              <a:rPr lang="ru-RU" sz="25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трубный завод» </a:t>
            </a:r>
          </a:p>
          <a:p>
            <a:pPr algn="ctr">
              <a:defRPr/>
            </a:pPr>
            <a:r>
              <a:rPr lang="ru-RU" sz="2500" b="1" dirty="0" smtClean="0">
                <a:solidFill>
                  <a:srgbClr val="990000"/>
                </a:solidFill>
                <a:latin typeface="Calibri" panose="020F0502020204030204" pitchFamily="34" charset="0"/>
                <a:cs typeface="Arial" pitchFamily="34" charset="0"/>
              </a:rPr>
              <a:t>  </a:t>
            </a:r>
          </a:p>
          <a:p>
            <a:pPr>
              <a:defRPr/>
            </a:pP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Управляющий директор - Попков Вячеслав </a:t>
            </a: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Вячеславович </a:t>
            </a:r>
            <a:endParaRPr lang="ru-RU" sz="2400" b="1" dirty="0">
              <a:solidFill>
                <a:srgbClr val="003366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defRPr/>
            </a:pPr>
            <a:endParaRPr lang="ru-RU" sz="2500" dirty="0" smtClean="0">
              <a:solidFill>
                <a:srgbClr val="1F497D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500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ПАО «</a:t>
            </a:r>
            <a:r>
              <a:rPr lang="ru-RU" sz="2500" dirty="0" err="1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СинТЗ</a:t>
            </a:r>
            <a:r>
              <a:rPr lang="ru-RU" sz="2500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» выпускает </a:t>
            </a:r>
            <a:r>
              <a:rPr lang="ru-RU" sz="2500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широкий спектр труб нефтяного сортамента - бурильные, обсадные, насосно-компрессорные, </a:t>
            </a:r>
            <a:r>
              <a:rPr lang="ru-RU" sz="2500" dirty="0" err="1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нефтегазопроводные</a:t>
            </a:r>
            <a:r>
              <a:rPr lang="ru-RU" sz="2500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, а также бесшовные горячедеформированные и холоднодеформированные трубы. </a:t>
            </a:r>
            <a:endParaRPr lang="ru-RU" sz="2400" dirty="0" smtClean="0">
              <a:solidFill>
                <a:srgbClr val="1F497D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85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68000">
              <a:srgbClr val="85C2FF">
                <a:lumMod val="69000"/>
                <a:lumOff val="31000"/>
              </a:srgbClr>
            </a:gs>
            <a:gs pos="0">
              <a:srgbClr val="85C2FF">
                <a:lumMod val="11000"/>
                <a:lumOff val="89000"/>
              </a:srgbClr>
            </a:gs>
            <a:gs pos="100000">
              <a:srgbClr val="C4D6EB">
                <a:lumMod val="79000"/>
              </a:srgb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864096" cy="89866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330367"/>
            <a:ext cx="1353231" cy="47118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20253" y="247518"/>
            <a:ext cx="5832475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ВСЕРОССИЙСКИЙ КОНКУРС РСПП</a:t>
            </a:r>
          </a:p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«Лидеры российского бизнеса: динамика </a:t>
            </a:r>
            <a:endParaRPr lang="ru-RU" sz="2200" b="1" dirty="0" smtClean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и </a:t>
            </a: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ответственность–2016»</a:t>
            </a:r>
            <a:endParaRPr lang="ru-RU" sz="2200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1697" y="1808693"/>
            <a:ext cx="8497887" cy="86177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2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номинация</a:t>
            </a:r>
            <a:r>
              <a:rPr lang="ru-RU" sz="2200" dirty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200" dirty="0" smtClean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«За </a:t>
            </a:r>
            <a:r>
              <a:rPr lang="ru-RU" sz="25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достижения в области охраны труда </a:t>
            </a:r>
            <a:endParaRPr lang="ru-RU" sz="2500" b="1" i="1" dirty="0" smtClean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5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                   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и </a:t>
            </a:r>
            <a:r>
              <a:rPr lang="ru-RU" sz="25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здоровья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работников»</a:t>
            </a:r>
            <a:endParaRPr lang="ru-RU" sz="2500" b="1" i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fficinaSansBoldC" pitchFamily="50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3116" y="2578134"/>
            <a:ext cx="8208419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sz="2500" b="1" dirty="0" smtClean="0">
              <a:solidFill>
                <a:srgbClr val="990000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5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Победитель  АО «</a:t>
            </a:r>
            <a:r>
              <a:rPr lang="ru-RU" sz="2500" b="1" dirty="0" err="1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Каменскволокно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» </a:t>
            </a:r>
            <a:endParaRPr lang="ru-RU" sz="25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500" b="1" dirty="0" smtClean="0">
                <a:solidFill>
                  <a:srgbClr val="990000"/>
                </a:solidFill>
                <a:latin typeface="Calibri" panose="020F0502020204030204" pitchFamily="34" charset="0"/>
                <a:cs typeface="Arial" pitchFamily="34" charset="0"/>
              </a:rPr>
              <a:t>  </a:t>
            </a:r>
          </a:p>
          <a:p>
            <a:pPr>
              <a:defRPr/>
            </a:pP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Генеральный директор </a:t>
            </a: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- </a:t>
            </a:r>
            <a:r>
              <a:rPr lang="ru-RU" sz="2500" b="1" dirty="0" err="1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Лакунин</a:t>
            </a: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Владимир </a:t>
            </a: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Юрьевич</a:t>
            </a:r>
          </a:p>
          <a:p>
            <a:pPr>
              <a:defRPr/>
            </a:pPr>
            <a:endParaRPr lang="ru-RU" sz="2500" b="1" dirty="0" smtClean="0">
              <a:solidFill>
                <a:srgbClr val="1F497D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500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Основным </a:t>
            </a:r>
            <a:r>
              <a:rPr lang="ru-RU" sz="2500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видом деятельности АО «</a:t>
            </a:r>
            <a:r>
              <a:rPr lang="ru-RU" sz="2500" dirty="0" err="1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Каменскволокно</a:t>
            </a:r>
            <a:r>
              <a:rPr lang="ru-RU" sz="2500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» является </a:t>
            </a:r>
            <a:r>
              <a:rPr lang="ru-RU" sz="2500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производство и реализация синтетических волокон и нитей. </a:t>
            </a:r>
            <a:endParaRPr lang="ru-RU" sz="2400" dirty="0" smtClean="0">
              <a:solidFill>
                <a:srgbClr val="1F497D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47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68000">
              <a:srgbClr val="85C2FF">
                <a:lumMod val="69000"/>
                <a:lumOff val="31000"/>
              </a:srgbClr>
            </a:gs>
            <a:gs pos="0">
              <a:srgbClr val="85C2FF">
                <a:lumMod val="11000"/>
                <a:lumOff val="89000"/>
              </a:srgbClr>
            </a:gs>
            <a:gs pos="100000">
              <a:srgbClr val="C4D6EB">
                <a:lumMod val="79000"/>
              </a:srgb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864096" cy="89866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330367"/>
            <a:ext cx="1353231" cy="47118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20253" y="247518"/>
            <a:ext cx="5832475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ВСЕРОССИЙСКИЙ КОНКУРС РСПП</a:t>
            </a:r>
          </a:p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«Лидеры российского бизнеса: </a:t>
            </a: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динамика</a:t>
            </a:r>
          </a:p>
          <a:p>
            <a:pPr algn="ctr">
              <a:defRPr/>
            </a:pP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и </a:t>
            </a: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ответственность–2016»</a:t>
            </a:r>
            <a:endParaRPr lang="ru-RU" sz="2200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7261" y="1556792"/>
            <a:ext cx="8497887" cy="86177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2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номинация</a:t>
            </a:r>
            <a:r>
              <a:rPr lang="ru-RU" sz="2200" dirty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200" dirty="0" smtClean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«За </a:t>
            </a:r>
            <a:r>
              <a:rPr lang="ru-RU" sz="25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достижения в области охраны труда </a:t>
            </a:r>
            <a:endParaRPr lang="ru-RU" sz="2500" b="1" i="1" dirty="0" smtClean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                     и здоровья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работников»</a:t>
            </a:r>
            <a:endParaRPr lang="ru-RU" sz="2500" b="1" i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fficinaSansBoldC" pitchFamily="50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3116" y="2578134"/>
            <a:ext cx="8472032" cy="43242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Победитель </a:t>
            </a:r>
          </a:p>
          <a:p>
            <a:pPr algn="ctr">
              <a:defRPr/>
            </a:pP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АО </a:t>
            </a:r>
            <a:r>
              <a:rPr lang="ru-RU" sz="25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«Ордена Ленина Научно-исследовательский и конструкторский институт энерготехники имени 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                 Н.А</a:t>
            </a:r>
            <a:r>
              <a:rPr lang="ru-RU" sz="25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. </a:t>
            </a:r>
            <a:r>
              <a:rPr lang="ru-RU" sz="2500" b="1" dirty="0" err="1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Доллежаля</a:t>
            </a:r>
            <a:r>
              <a:rPr lang="ru-RU" sz="25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» </a:t>
            </a:r>
            <a:endParaRPr lang="ru-RU" sz="2500" b="1" dirty="0" smtClean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endParaRPr lang="ru-RU" sz="2500" b="1" dirty="0" smtClean="0">
              <a:solidFill>
                <a:srgbClr val="990000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Директор </a:t>
            </a: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– Генеральный конструктор </a:t>
            </a: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– </a:t>
            </a:r>
          </a:p>
          <a:p>
            <a:pPr>
              <a:defRPr/>
            </a:pP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Драгунов </a:t>
            </a: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Юрий </a:t>
            </a: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Григорьевич</a:t>
            </a:r>
          </a:p>
          <a:p>
            <a:pPr>
              <a:defRPr/>
            </a:pPr>
            <a:r>
              <a:rPr lang="ru-RU" sz="2500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Входит </a:t>
            </a:r>
            <a:r>
              <a:rPr lang="ru-RU" sz="2500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в состав интегрированной компании АО "</a:t>
            </a:r>
            <a:r>
              <a:rPr lang="ru-RU" sz="2500" dirty="0" err="1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Атомэнергопром</a:t>
            </a:r>
            <a:r>
              <a:rPr lang="ru-RU" sz="2500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", консолидировавшей гражданские активы российской атомной отрасли и обеспечивающей полный цикл производства в сфере ядерной </a:t>
            </a:r>
            <a:r>
              <a:rPr lang="ru-RU" sz="2500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энергетики. </a:t>
            </a:r>
            <a:endParaRPr lang="ru-RU" sz="2400" dirty="0" smtClean="0">
              <a:solidFill>
                <a:srgbClr val="1F497D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10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68000">
              <a:srgbClr val="85C2FF">
                <a:lumMod val="69000"/>
                <a:lumOff val="31000"/>
              </a:srgbClr>
            </a:gs>
            <a:gs pos="0">
              <a:srgbClr val="85C2FF">
                <a:lumMod val="11000"/>
                <a:lumOff val="89000"/>
              </a:srgbClr>
            </a:gs>
            <a:gs pos="100000">
              <a:srgbClr val="C4D6EB">
                <a:lumMod val="79000"/>
              </a:srgb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864096" cy="89866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330367"/>
            <a:ext cx="1353231" cy="47118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03350" y="247518"/>
            <a:ext cx="5832475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ВСЕРОССИЙСКИЙ КОНКУРС РСПП</a:t>
            </a:r>
          </a:p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«Лидеры российского бизнеса: динамика </a:t>
            </a:r>
            <a:endParaRPr lang="ru-RU" sz="2200" b="1" dirty="0" smtClean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и </a:t>
            </a: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ответственность–2016»</a:t>
            </a:r>
            <a:endParaRPr lang="ru-RU" sz="2200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1697" y="1808693"/>
            <a:ext cx="8497887" cy="4770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2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номинация</a:t>
            </a:r>
            <a:r>
              <a:rPr lang="ru-RU" sz="2200" dirty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200" dirty="0" smtClean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</a:t>
            </a:r>
            <a:r>
              <a:rPr lang="ru-RU" sz="25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За развитие кадрового 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потенциала»</a:t>
            </a:r>
            <a:endParaRPr lang="ru-RU" sz="25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fficinaSansBoldC" pitchFamily="50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3117" y="2636912"/>
            <a:ext cx="8569325" cy="35548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5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Гран-при </a:t>
            </a:r>
            <a:r>
              <a:rPr lang="ru-RU" sz="2500" b="1" i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АО </a:t>
            </a:r>
            <a:r>
              <a:rPr lang="ru-RU" sz="25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«ПО «Севмаш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»</a:t>
            </a:r>
          </a:p>
          <a:p>
            <a:pPr>
              <a:defRPr/>
            </a:pPr>
            <a:endParaRPr lang="ru-RU" sz="2500" b="1" i="1" dirty="0">
              <a:solidFill>
                <a:srgbClr val="003366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Отраслевой </a:t>
            </a: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центр капитального строительства </a:t>
            </a:r>
            <a:r>
              <a:rPr lang="ru-RU" sz="2500" b="1" dirty="0" err="1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Госкорпорации</a:t>
            </a: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 «</a:t>
            </a:r>
            <a:r>
              <a:rPr lang="ru-RU" sz="2500" b="1" dirty="0" err="1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Росатом</a:t>
            </a: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» </a:t>
            </a:r>
            <a:endParaRPr lang="ru-RU" sz="2500" b="1" dirty="0" smtClean="0">
              <a:solidFill>
                <a:srgbClr val="003366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АО </a:t>
            </a: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«</a:t>
            </a:r>
            <a:r>
              <a:rPr lang="ru-RU" sz="2500" b="1" dirty="0" err="1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Тюменьэнерго</a:t>
            </a: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» </a:t>
            </a:r>
            <a:endParaRPr lang="ru-RU" sz="2500" b="1" dirty="0" smtClean="0">
              <a:solidFill>
                <a:srgbClr val="003366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ПАО «Нижнекамскнефтехим» </a:t>
            </a:r>
          </a:p>
          <a:p>
            <a:pPr>
              <a:defRPr/>
            </a:pPr>
            <a:endParaRPr lang="ru-RU" sz="2500" b="1" i="1" dirty="0">
              <a:solidFill>
                <a:srgbClr val="1F497D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38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68000">
              <a:srgbClr val="85C2FF">
                <a:lumMod val="69000"/>
                <a:lumOff val="31000"/>
              </a:srgbClr>
            </a:gs>
            <a:gs pos="0">
              <a:srgbClr val="85C2FF">
                <a:lumMod val="11000"/>
                <a:lumOff val="89000"/>
              </a:srgbClr>
            </a:gs>
            <a:gs pos="100000">
              <a:srgbClr val="C4D6EB">
                <a:lumMod val="79000"/>
              </a:srgb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864096" cy="89866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330367"/>
            <a:ext cx="1353231" cy="47118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20253" y="247518"/>
            <a:ext cx="5832475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ВСЕРОССИЙСКИЙ КОНКУРС РСПП</a:t>
            </a:r>
          </a:p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«Лидеры российского бизнеса: динамика </a:t>
            </a:r>
            <a:endParaRPr lang="ru-RU" sz="2200" b="1" dirty="0" smtClean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и </a:t>
            </a: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ответственность–2016»</a:t>
            </a:r>
            <a:endParaRPr lang="ru-RU" sz="2200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1697" y="1808693"/>
            <a:ext cx="8497887" cy="4770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2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номинация</a:t>
            </a:r>
            <a:r>
              <a:rPr lang="ru-RU" sz="2200" dirty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200" dirty="0" smtClean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«За развитие кадрового потенциала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»</a:t>
            </a:r>
            <a:endParaRPr lang="ru-RU" sz="2500" b="1" i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fficinaSansBoldC" pitchFamily="50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3116" y="2578134"/>
            <a:ext cx="8456468" cy="35548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sz="2500" b="1" dirty="0" smtClean="0">
              <a:solidFill>
                <a:srgbClr val="990000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5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Гран-при 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АО 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</a:t>
            </a:r>
            <a:r>
              <a:rPr lang="ru-RU" sz="25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ПО «Севмаш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»</a:t>
            </a:r>
            <a:endParaRPr lang="ru-RU" sz="25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500" b="1" dirty="0" smtClean="0">
                <a:solidFill>
                  <a:srgbClr val="990000"/>
                </a:solidFill>
                <a:latin typeface="Calibri" panose="020F0502020204030204" pitchFamily="34" charset="0"/>
                <a:cs typeface="Arial" pitchFamily="34" charset="0"/>
              </a:rPr>
              <a:t>  </a:t>
            </a:r>
          </a:p>
          <a:p>
            <a:pPr>
              <a:defRPr/>
            </a:pP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Генеральный </a:t>
            </a: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директор – </a:t>
            </a:r>
            <a:r>
              <a:rPr lang="ru-RU" sz="2500" b="1" dirty="0" err="1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Будниченко</a:t>
            </a: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 Михаил </a:t>
            </a: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Анатольевич </a:t>
            </a:r>
          </a:p>
          <a:p>
            <a:pPr>
              <a:defRPr/>
            </a:pPr>
            <a:endParaRPr lang="ru-RU" sz="2500" dirty="0" smtClean="0">
              <a:solidFill>
                <a:srgbClr val="1F497D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500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АО </a:t>
            </a:r>
            <a:r>
              <a:rPr lang="ru-RU" sz="2500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«ПО «Севмаш» – градообразующее предприятие, является крупнейшим судостроительным предприятием Российской Федерации и ведущим Центром атомного судостроения в мире (входит в состав </a:t>
            </a:r>
            <a:r>
              <a:rPr lang="ru-RU" sz="2500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АО </a:t>
            </a:r>
            <a:r>
              <a:rPr lang="ru-RU" sz="2500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«ОСК</a:t>
            </a:r>
            <a:r>
              <a:rPr lang="ru-RU" sz="2500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»). </a:t>
            </a:r>
            <a:endParaRPr lang="ru-RU" sz="2400" dirty="0" smtClean="0">
              <a:solidFill>
                <a:srgbClr val="1F497D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60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68000">
              <a:srgbClr val="85C2FF">
                <a:lumMod val="69000"/>
                <a:lumOff val="31000"/>
              </a:srgbClr>
            </a:gs>
            <a:gs pos="0">
              <a:srgbClr val="85C2FF">
                <a:lumMod val="11000"/>
                <a:lumOff val="89000"/>
              </a:srgbClr>
            </a:gs>
            <a:gs pos="100000">
              <a:srgbClr val="C4D6EB">
                <a:lumMod val="79000"/>
              </a:srgb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864096" cy="89866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330367"/>
            <a:ext cx="1353231" cy="47118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20253" y="247518"/>
            <a:ext cx="5832475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ВСЕРОССИЙСКИЙ КОНКУРС РСПП</a:t>
            </a:r>
          </a:p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«Лидеры российского бизнеса: динамика </a:t>
            </a:r>
            <a:endParaRPr lang="ru-RU" sz="2200" b="1" dirty="0" smtClean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и </a:t>
            </a: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ответственность–2016»</a:t>
            </a:r>
            <a:endParaRPr lang="ru-RU" sz="2200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1697" y="1808693"/>
            <a:ext cx="8497887" cy="4770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2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номинация</a:t>
            </a:r>
            <a:r>
              <a:rPr lang="ru-RU" sz="2200" dirty="0">
                <a:solidFill>
                  <a:srgbClr val="C0504D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200" dirty="0" smtClean="0">
                <a:solidFill>
                  <a:srgbClr val="C0504D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«За развитие кадрового потенциала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»</a:t>
            </a:r>
            <a:endParaRPr lang="ru-RU" sz="2500" b="1" i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fficinaSansBoldC" pitchFamily="50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3116" y="2578134"/>
            <a:ext cx="8208419" cy="39395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Победитель </a:t>
            </a:r>
          </a:p>
          <a:p>
            <a:pPr algn="ctr">
              <a:defRPr/>
            </a:pP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Отраслевой </a:t>
            </a:r>
            <a:r>
              <a:rPr lang="ru-RU" sz="25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центр капитального строительства </a:t>
            </a:r>
            <a:r>
              <a:rPr lang="ru-RU" sz="2500" b="1" dirty="0" err="1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Госкорпорации</a:t>
            </a:r>
            <a:r>
              <a:rPr lang="ru-RU" sz="25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«</a:t>
            </a:r>
            <a:r>
              <a:rPr lang="ru-RU" sz="2500" b="1" dirty="0" err="1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Росатом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»</a:t>
            </a:r>
            <a:endParaRPr lang="ru-RU" sz="25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endParaRPr lang="ru-RU" sz="2500" b="1" dirty="0" smtClean="0">
              <a:solidFill>
                <a:srgbClr val="990000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Директор - </a:t>
            </a:r>
            <a:r>
              <a:rPr lang="ru-RU" sz="2500" b="1" dirty="0" err="1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Степаев</a:t>
            </a: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 Петр </a:t>
            </a: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Анатольевич</a:t>
            </a:r>
          </a:p>
          <a:p>
            <a:pPr>
              <a:defRPr/>
            </a:pPr>
            <a:r>
              <a:rPr lang="ru-RU" sz="2500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Частное </a:t>
            </a:r>
            <a:r>
              <a:rPr lang="ru-RU" sz="2500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учреждение </a:t>
            </a:r>
            <a:r>
              <a:rPr lang="ru-RU" sz="2500" dirty="0" err="1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Госкорпорации</a:t>
            </a:r>
            <a:r>
              <a:rPr lang="ru-RU" sz="2500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 «</a:t>
            </a:r>
            <a:r>
              <a:rPr lang="ru-RU" sz="2500" dirty="0" err="1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Росатом</a:t>
            </a:r>
            <a:r>
              <a:rPr lang="ru-RU" sz="2500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» «ОЦКС» производит регулирование отраслевого нормативно-технического и нормативно-правового контроля на всех стадиях реализации объектов капитального строительства в России и за рубежом</a:t>
            </a:r>
            <a:r>
              <a:rPr lang="ru-RU" sz="2500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8033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68000">
              <a:srgbClr val="85C2FF">
                <a:lumMod val="69000"/>
                <a:lumOff val="31000"/>
              </a:srgbClr>
            </a:gs>
            <a:gs pos="0">
              <a:srgbClr val="85C2FF">
                <a:lumMod val="11000"/>
                <a:lumOff val="89000"/>
              </a:srgbClr>
            </a:gs>
            <a:gs pos="100000">
              <a:srgbClr val="C4D6EB">
                <a:lumMod val="79000"/>
              </a:srgb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864096" cy="89866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330367"/>
            <a:ext cx="1353231" cy="47118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20253" y="247518"/>
            <a:ext cx="5832475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ВСЕРОССИЙСКИЙ КОНКУРС РСПП</a:t>
            </a:r>
          </a:p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«Лидеры российского бизнеса: динамика </a:t>
            </a:r>
            <a:endParaRPr lang="ru-RU" sz="2200" b="1" dirty="0" smtClean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и </a:t>
            </a: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ответственность–2016»</a:t>
            </a:r>
            <a:endParaRPr lang="ru-RU" sz="2200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1697" y="1808693"/>
            <a:ext cx="8497887" cy="4770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2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номинация</a:t>
            </a:r>
            <a:r>
              <a:rPr lang="ru-RU" sz="2200" dirty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200" dirty="0" smtClean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«За развитие кадрового потенциала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»</a:t>
            </a:r>
            <a:endParaRPr lang="ru-RU" sz="2500" b="1" i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fficinaSansBoldC" pitchFamily="50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3116" y="2578134"/>
            <a:ext cx="8208419" cy="27853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5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Победитель 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АО </a:t>
            </a:r>
            <a:r>
              <a:rPr lang="ru-RU" sz="25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</a:t>
            </a:r>
            <a:r>
              <a:rPr lang="ru-RU" sz="2500" b="1" dirty="0" err="1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Тюменьэнерго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» </a:t>
            </a:r>
            <a:endParaRPr lang="ru-RU" sz="25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endParaRPr lang="ru-RU" sz="2500" b="1" dirty="0" smtClean="0">
              <a:solidFill>
                <a:srgbClr val="990000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Исполняющий обязанности генерального </a:t>
            </a: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директора - </a:t>
            </a:r>
          </a:p>
          <a:p>
            <a:pPr>
              <a:defRPr/>
            </a:pP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Савчук </a:t>
            </a: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Сергей </a:t>
            </a: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Юрьевич</a:t>
            </a:r>
          </a:p>
          <a:p>
            <a:pPr>
              <a:defRPr/>
            </a:pPr>
            <a:endParaRPr lang="ru-RU" sz="2500" b="1" dirty="0" smtClean="0">
              <a:solidFill>
                <a:srgbClr val="1F497D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500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Основной </a:t>
            </a:r>
            <a:r>
              <a:rPr lang="ru-RU" sz="2500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вид деятельности</a:t>
            </a:r>
            <a:r>
              <a:rPr lang="ru-RU" sz="2500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: передача электрической энергии, технологическое </a:t>
            </a:r>
            <a:r>
              <a:rPr lang="ru-RU" sz="2500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присоединение.</a:t>
            </a:r>
            <a:endParaRPr lang="ru-RU" sz="2500" dirty="0">
              <a:solidFill>
                <a:srgbClr val="1F497D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85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68000">
              <a:srgbClr val="85C2FF">
                <a:lumMod val="69000"/>
                <a:lumOff val="31000"/>
              </a:srgbClr>
            </a:gs>
            <a:gs pos="0">
              <a:srgbClr val="85C2FF">
                <a:lumMod val="11000"/>
                <a:lumOff val="89000"/>
              </a:srgbClr>
            </a:gs>
            <a:gs pos="100000">
              <a:srgbClr val="C4D6EB">
                <a:lumMod val="79000"/>
              </a:srgb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864096" cy="89866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330367"/>
            <a:ext cx="1353231" cy="47118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20253" y="247518"/>
            <a:ext cx="5832475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ВСЕРОССИЙСКИЙ КОНКУРС РСПП</a:t>
            </a:r>
          </a:p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«Лидеры российского бизнеса: динамика </a:t>
            </a:r>
            <a:endParaRPr lang="ru-RU" sz="2200" b="1" dirty="0" smtClean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и </a:t>
            </a: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ответственность–2016»</a:t>
            </a:r>
            <a:endParaRPr lang="ru-RU" sz="2200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1697" y="1808693"/>
            <a:ext cx="8497887" cy="4770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2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номинация</a:t>
            </a:r>
            <a:r>
              <a:rPr lang="ru-RU" sz="2200" dirty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200" dirty="0" smtClean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«За развитие кадрового потенциала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»</a:t>
            </a:r>
            <a:endParaRPr lang="ru-RU" sz="2500" b="1" i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fficinaSansBoldC" pitchFamily="50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3116" y="2578134"/>
            <a:ext cx="8208419" cy="39395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5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Победитель </a:t>
            </a:r>
            <a:endParaRPr lang="ru-RU" sz="2500" b="1" dirty="0" smtClean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5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ПАО «Нижнекамскнефтехим» </a:t>
            </a:r>
          </a:p>
          <a:p>
            <a:pPr algn="ctr">
              <a:defRPr/>
            </a:pPr>
            <a:endParaRPr lang="ru-RU" sz="2500" b="1" dirty="0" smtClean="0">
              <a:solidFill>
                <a:srgbClr val="990000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Генеральный директор </a:t>
            </a: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- </a:t>
            </a:r>
            <a:r>
              <a:rPr lang="ru-RU" sz="2500" b="1" dirty="0" err="1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Бикмурзин</a:t>
            </a: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dirty="0" err="1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Азат</a:t>
            </a: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dirty="0" err="1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Шаукатович</a:t>
            </a:r>
            <a:r>
              <a:rPr lang="ru-RU" sz="2500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</a:p>
          <a:p>
            <a:pPr>
              <a:defRPr/>
            </a:pPr>
            <a:endParaRPr lang="ru-RU" sz="2500" dirty="0">
              <a:solidFill>
                <a:srgbClr val="003366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500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ПАО </a:t>
            </a:r>
            <a:r>
              <a:rPr lang="ru-RU" sz="2500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«Нижнекамскнефтехим» - крупнейшая нефтехимическая компания, занимает ведущие позиции среди отечественных производителей синтетических каучуков, пластиков и </a:t>
            </a:r>
            <a:r>
              <a:rPr lang="ru-RU" sz="2500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этилена. Входит </a:t>
            </a:r>
            <a:r>
              <a:rPr lang="ru-RU" sz="2500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в группу компаний «ТАИФ</a:t>
            </a:r>
            <a:r>
              <a:rPr lang="ru-RU" sz="2500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».</a:t>
            </a:r>
            <a:endParaRPr lang="ru-RU" sz="2500" dirty="0">
              <a:solidFill>
                <a:srgbClr val="1F497D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90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68000">
              <a:srgbClr val="85C2FF">
                <a:lumMod val="69000"/>
                <a:lumOff val="31000"/>
              </a:srgbClr>
            </a:gs>
            <a:gs pos="0">
              <a:srgbClr val="85C2FF">
                <a:lumMod val="11000"/>
                <a:lumOff val="89000"/>
              </a:srgbClr>
            </a:gs>
            <a:gs pos="100000">
              <a:srgbClr val="C4D6EB">
                <a:lumMod val="79000"/>
              </a:srgb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864096" cy="89866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330367"/>
            <a:ext cx="1353231" cy="47118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03350" y="247518"/>
            <a:ext cx="5832475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ВСЕРОССИЙСКИЙ КОНКУРС РСПП</a:t>
            </a:r>
          </a:p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«Лидеры российского бизнеса: динамика </a:t>
            </a:r>
            <a:endParaRPr lang="ru-RU" sz="2200" b="1" dirty="0" smtClean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и </a:t>
            </a: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ответственность–2016»</a:t>
            </a:r>
            <a:endParaRPr lang="ru-RU" sz="2200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1697" y="1808693"/>
            <a:ext cx="8497887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2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номинация</a:t>
            </a:r>
            <a:r>
              <a:rPr lang="ru-RU" sz="2200" dirty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200" dirty="0" smtClean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</a:t>
            </a:r>
            <a:r>
              <a:rPr lang="ru-RU" sz="25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За развитие межсекторного 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партнёрства </a:t>
            </a:r>
            <a:endParaRPr lang="ru-RU" sz="2500" b="1" dirty="0" smtClean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5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                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в </a:t>
            </a:r>
            <a:r>
              <a:rPr lang="ru-RU" sz="25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решении социальных проблем 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территорий»</a:t>
            </a:r>
            <a:endParaRPr lang="ru-RU" sz="25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endParaRPr lang="ru-RU" sz="2200" b="1" dirty="0">
              <a:solidFill>
                <a:srgbClr val="1F497D"/>
              </a:solidFill>
              <a:latin typeface="OfficinaSansBoldC" pitchFamily="50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3117" y="2636912"/>
            <a:ext cx="8569325" cy="39395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endParaRPr lang="ru-RU" sz="2500" b="1" i="1" dirty="0" smtClean="0">
              <a:solidFill>
                <a:srgbClr val="C0504D">
                  <a:lumMod val="75000"/>
                </a:srgb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500" b="1" i="1" dirty="0" smtClean="0">
                <a:solidFill>
                  <a:srgbClr val="990000"/>
                </a:solidFill>
                <a:latin typeface="Calibri" panose="020F0502020204030204" pitchFamily="34" charset="0"/>
                <a:cs typeface="Arial" pitchFamily="34" charset="0"/>
              </a:rPr>
              <a:t>Гран-при </a:t>
            </a:r>
            <a:r>
              <a:rPr lang="ru-RU" sz="2500" b="1" i="1" dirty="0">
                <a:solidFill>
                  <a:srgbClr val="990000"/>
                </a:solidFill>
                <a:latin typeface="Calibri" panose="020F0502020204030204" pitchFamily="34" charset="0"/>
                <a:cs typeface="Arial" pitchFamily="34" charset="0"/>
              </a:rPr>
              <a:t>– </a:t>
            </a:r>
            <a:r>
              <a:rPr lang="ru-RU" sz="25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ПАО «Северсталь</a:t>
            </a:r>
            <a:r>
              <a:rPr lang="ru-RU" sz="25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»</a:t>
            </a:r>
          </a:p>
          <a:p>
            <a:pPr>
              <a:defRPr/>
            </a:pPr>
            <a:endParaRPr lang="ru-RU" sz="2500" b="1" dirty="0" smtClean="0">
              <a:solidFill>
                <a:srgbClr val="003366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ПАО АФК </a:t>
            </a: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«Система</a:t>
            </a: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»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ru-RU" sz="2500" b="1" dirty="0">
              <a:solidFill>
                <a:srgbClr val="003366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Компания </a:t>
            </a: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«</a:t>
            </a:r>
            <a:r>
              <a:rPr lang="ru-RU" sz="2500" b="1" dirty="0" err="1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Металлоинвест</a:t>
            </a: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»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ru-RU" sz="2500" b="1" dirty="0" smtClean="0">
              <a:solidFill>
                <a:srgbClr val="003366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АО </a:t>
            </a: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«ТВЭЛ» </a:t>
            </a:r>
            <a:endParaRPr lang="ru-RU" sz="2500" b="1" dirty="0" smtClean="0">
              <a:solidFill>
                <a:srgbClr val="003366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ru-RU" sz="2500" b="1" dirty="0">
              <a:solidFill>
                <a:srgbClr val="003366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ОАО </a:t>
            </a: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«Магнитогорский металлургический комбинат</a:t>
            </a: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»</a:t>
            </a:r>
            <a:endParaRPr lang="ru-RU" sz="2500" b="1" dirty="0">
              <a:solidFill>
                <a:srgbClr val="003366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05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68000">
              <a:srgbClr val="85C2FF">
                <a:lumMod val="69000"/>
                <a:lumOff val="31000"/>
              </a:srgbClr>
            </a:gs>
            <a:gs pos="0">
              <a:srgbClr val="85C2FF">
                <a:lumMod val="11000"/>
                <a:lumOff val="89000"/>
              </a:srgbClr>
            </a:gs>
            <a:gs pos="100000">
              <a:srgbClr val="C4D6EB">
                <a:lumMod val="79000"/>
              </a:srgb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864096" cy="89866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330367"/>
            <a:ext cx="1353231" cy="47118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70960" y="247518"/>
            <a:ext cx="5832475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ВСЕРОССИЙСКИЙ КОНКУРС РСПП</a:t>
            </a:r>
          </a:p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«Лидеры российского бизнеса: динамика </a:t>
            </a:r>
            <a:endParaRPr lang="ru-RU" sz="2200" b="1" dirty="0" smtClean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и </a:t>
            </a: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ответственность–2016»</a:t>
            </a:r>
            <a:endParaRPr lang="ru-RU" sz="2200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1697" y="1808693"/>
            <a:ext cx="8497887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200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номинация</a:t>
            </a:r>
            <a:r>
              <a:rPr lang="ru-RU" sz="22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2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</a:t>
            </a:r>
            <a:r>
              <a:rPr lang="ru-RU" sz="25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За развитие межсекторного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партнёрства </a:t>
            </a:r>
            <a:endParaRPr lang="ru-RU" sz="2500" b="1" i="1" dirty="0" smtClean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5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                  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в </a:t>
            </a:r>
            <a:r>
              <a:rPr lang="ru-RU" sz="25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решении социальных проблем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территорий»</a:t>
            </a:r>
            <a:endParaRPr lang="ru-RU" sz="2500" b="1" i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endParaRPr lang="ru-RU" sz="2200" b="1" dirty="0">
              <a:solidFill>
                <a:srgbClr val="1F497D"/>
              </a:solidFill>
              <a:latin typeface="OfficinaSansBoldC" pitchFamily="50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3116" y="2627717"/>
            <a:ext cx="8208419" cy="3877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sz="2500" b="1" dirty="0" smtClean="0">
              <a:solidFill>
                <a:srgbClr val="990000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Гран-при ПАО «Северсталь»</a:t>
            </a:r>
          </a:p>
          <a:p>
            <a:pPr algn="ctr">
              <a:defRPr/>
            </a:pPr>
            <a:r>
              <a:rPr lang="ru-RU" sz="2500" b="1" dirty="0" smtClean="0">
                <a:solidFill>
                  <a:srgbClr val="990000"/>
                </a:solidFill>
                <a:latin typeface="Calibri" panose="020F0502020204030204" pitchFamily="34" charset="0"/>
                <a:cs typeface="Arial" pitchFamily="34" charset="0"/>
              </a:rPr>
              <a:t>  </a:t>
            </a:r>
          </a:p>
          <a:p>
            <a:pPr>
              <a:defRPr/>
            </a:pP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Председатель </a:t>
            </a: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Совета </a:t>
            </a: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директоров </a:t>
            </a: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– </a:t>
            </a:r>
          </a:p>
          <a:p>
            <a:pPr>
              <a:defRPr/>
            </a:pP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Мордашов </a:t>
            </a: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Алексей Александрович  </a:t>
            </a:r>
            <a:endParaRPr lang="ru-RU" sz="2500" b="1" dirty="0" smtClean="0">
              <a:solidFill>
                <a:srgbClr val="003366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defRPr/>
            </a:pPr>
            <a:endParaRPr lang="ru-RU" sz="2500" b="1" dirty="0">
              <a:solidFill>
                <a:srgbClr val="003366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400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ПАО «Северсталь» - вертикально-интегрированная </a:t>
            </a:r>
            <a:r>
              <a:rPr lang="ru-RU" sz="2400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горнодобывающая и металлургическая компания с основными активами в России и небольшим количеством предприятий за рубежом</a:t>
            </a:r>
            <a:r>
              <a:rPr lang="ru-RU" sz="2400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.</a:t>
            </a:r>
            <a:endParaRPr lang="ru-RU" sz="2400" b="1" dirty="0">
              <a:solidFill>
                <a:srgbClr val="1F497D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148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68000">
              <a:srgbClr val="85C2FF">
                <a:lumMod val="69000"/>
                <a:lumOff val="31000"/>
              </a:srgbClr>
            </a:gs>
            <a:gs pos="0">
              <a:srgbClr val="85C2FF">
                <a:lumMod val="11000"/>
                <a:lumOff val="89000"/>
              </a:srgbClr>
            </a:gs>
            <a:gs pos="100000">
              <a:srgbClr val="C4D6EB">
                <a:lumMod val="79000"/>
              </a:srgb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864096" cy="89866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330367"/>
            <a:ext cx="1353231" cy="47118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75829" y="247518"/>
            <a:ext cx="5832475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ВСЕРОССИЙСКИЙ КОНКУРС РСПП</a:t>
            </a:r>
          </a:p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«Лидеры российского бизнеса: динамика </a:t>
            </a: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</a:p>
          <a:p>
            <a:pPr algn="ctr">
              <a:defRPr/>
            </a:pP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и </a:t>
            </a: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ответственность–2016»</a:t>
            </a:r>
            <a:endParaRPr lang="ru-RU" sz="2200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0566" y="1568450"/>
            <a:ext cx="8497887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номинация</a:t>
            </a:r>
            <a:r>
              <a:rPr lang="ru-RU" sz="2200" dirty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200" dirty="0" smtClean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</a:t>
            </a:r>
            <a:r>
              <a:rPr lang="ru-RU" sz="25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За развитие межсекторного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партнёрства </a:t>
            </a:r>
            <a:endParaRPr lang="ru-RU" sz="2500" b="1" i="1" dirty="0" smtClean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5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                 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в </a:t>
            </a:r>
            <a:r>
              <a:rPr lang="ru-RU" sz="25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решении социальных проблем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территорий»</a:t>
            </a:r>
            <a:endParaRPr lang="ru-RU" sz="2500" b="1" i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endParaRPr lang="ru-RU" sz="2200" b="1" dirty="0">
              <a:solidFill>
                <a:srgbClr val="1F497D"/>
              </a:solidFill>
              <a:latin typeface="OfficinaSansBoldC" pitchFamily="50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3117" y="2492896"/>
            <a:ext cx="8295348" cy="42590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Победитель  ПАО АФК «Система»</a:t>
            </a:r>
          </a:p>
          <a:p>
            <a:pPr algn="ctr">
              <a:defRPr/>
            </a:pPr>
            <a:r>
              <a:rPr lang="ru-RU" sz="2500" b="1" dirty="0" smtClean="0">
                <a:solidFill>
                  <a:srgbClr val="990000"/>
                </a:solidFill>
                <a:latin typeface="Calibri" panose="020F0502020204030204" pitchFamily="34" charset="0"/>
                <a:cs typeface="Arial" pitchFamily="34" charset="0"/>
              </a:rPr>
              <a:t>  </a:t>
            </a:r>
          </a:p>
          <a:p>
            <a:pPr>
              <a:defRPr/>
            </a:pP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Председатель </a:t>
            </a: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Совета </a:t>
            </a: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директоров </a:t>
            </a: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– </a:t>
            </a:r>
          </a:p>
          <a:p>
            <a:pPr>
              <a:defRPr/>
            </a:pP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Евтушенков </a:t>
            </a: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Владимир </a:t>
            </a: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Петрович </a:t>
            </a: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 </a:t>
            </a:r>
            <a:endParaRPr lang="ru-RU" sz="2500" b="1" dirty="0" smtClean="0">
              <a:solidFill>
                <a:srgbClr val="003366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defRPr/>
            </a:pPr>
            <a:endParaRPr lang="ru-RU" sz="2000" b="1" dirty="0" smtClean="0">
              <a:solidFill>
                <a:srgbClr val="1F497D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400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АФК </a:t>
            </a:r>
            <a:r>
              <a:rPr lang="ru-RU" sz="2400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«Система» является крупным частным инвестором в реальный сектор экономики России. Инвестиционный портфель </a:t>
            </a:r>
            <a:r>
              <a:rPr lang="ru-RU" sz="2400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Компании состоит </a:t>
            </a:r>
            <a:r>
              <a:rPr lang="ru-RU" sz="2400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преимущественно из российских компаний в различных секторах экономики, включая телекоммуникации, энергетику, розничную торговлю, высокие технологии</a:t>
            </a:r>
            <a:r>
              <a:rPr lang="ru-RU" sz="2400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, </a:t>
            </a:r>
            <a:r>
              <a:rPr lang="ru-RU" sz="2400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сельское хозяйство, </a:t>
            </a:r>
            <a:r>
              <a:rPr lang="ru-RU" sz="2400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финансы и </a:t>
            </a:r>
            <a:r>
              <a:rPr lang="ru-RU" sz="2400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прочие</a:t>
            </a:r>
            <a:r>
              <a:rPr lang="ru-RU" sz="2400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.</a:t>
            </a:r>
            <a:endParaRPr lang="ru-RU" sz="2400" dirty="0">
              <a:solidFill>
                <a:srgbClr val="1F497D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52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68000">
              <a:srgbClr val="85C2FF">
                <a:lumMod val="69000"/>
                <a:lumOff val="31000"/>
              </a:srgbClr>
            </a:gs>
            <a:gs pos="0">
              <a:srgbClr val="85C2FF">
                <a:lumMod val="11000"/>
                <a:lumOff val="89000"/>
              </a:srgbClr>
            </a:gs>
            <a:gs pos="100000">
              <a:srgbClr val="C4D6EB">
                <a:lumMod val="79000"/>
              </a:srgb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864096" cy="89866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330367"/>
            <a:ext cx="1353231" cy="47118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03350" y="247518"/>
            <a:ext cx="5832475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ВСЕРОССИЙСКИЙ КОНКУРС РСПП</a:t>
            </a:r>
          </a:p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«Лидеры российского бизнеса: динамика </a:t>
            </a:r>
            <a:endParaRPr lang="ru-RU" sz="2200" b="1" dirty="0" smtClean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и </a:t>
            </a: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ответственность–2016»</a:t>
            </a:r>
            <a:endParaRPr lang="ru-RU" sz="2200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1697" y="1808693"/>
            <a:ext cx="8497887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2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номинация</a:t>
            </a:r>
            <a:r>
              <a:rPr lang="ru-RU" sz="2200" dirty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200" dirty="0" smtClean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</a:t>
            </a:r>
            <a:r>
              <a:rPr lang="ru-RU" sz="25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За развитие межсекторного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партнёрства </a:t>
            </a:r>
            <a:endParaRPr lang="ru-RU" sz="2500" b="1" i="1" dirty="0" smtClean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5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                 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в </a:t>
            </a:r>
            <a:r>
              <a:rPr lang="ru-RU" sz="25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решении социальных проблем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территорий»</a:t>
            </a:r>
            <a:endParaRPr lang="ru-RU" sz="2500" b="1" i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endParaRPr lang="ru-RU" sz="2200" b="1" dirty="0">
              <a:solidFill>
                <a:srgbClr val="1F497D"/>
              </a:solidFill>
              <a:latin typeface="OfficinaSansBoldC" pitchFamily="50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3116" y="2627717"/>
            <a:ext cx="8208419" cy="38625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sz="2500" b="1" dirty="0" smtClean="0">
              <a:solidFill>
                <a:srgbClr val="990000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5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Победитель 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Компания «</a:t>
            </a:r>
            <a:r>
              <a:rPr lang="ru-RU" sz="2500" b="1" dirty="0" err="1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Металлоинвест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»</a:t>
            </a:r>
          </a:p>
          <a:p>
            <a:pPr algn="ctr">
              <a:defRPr/>
            </a:pPr>
            <a:r>
              <a:rPr lang="ru-RU" sz="2500" b="1" dirty="0" smtClean="0">
                <a:solidFill>
                  <a:srgbClr val="990000"/>
                </a:solidFill>
                <a:latin typeface="Calibri" panose="020F0502020204030204" pitchFamily="34" charset="0"/>
                <a:cs typeface="Arial" pitchFamily="34" charset="0"/>
              </a:rPr>
              <a:t>  </a:t>
            </a:r>
          </a:p>
          <a:p>
            <a:pPr>
              <a:defRPr/>
            </a:pP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Генеральный директор - </a:t>
            </a:r>
            <a:r>
              <a:rPr lang="ru-RU" sz="2500" b="1" dirty="0" err="1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Варичев</a:t>
            </a: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Андрей Владимирович </a:t>
            </a:r>
          </a:p>
          <a:p>
            <a:pPr>
              <a:defRPr/>
            </a:pPr>
            <a:endParaRPr lang="ru-RU" sz="2400" b="1" dirty="0" smtClean="0">
              <a:solidFill>
                <a:srgbClr val="1F497D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400" dirty="0" err="1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Металлоинвест</a:t>
            </a:r>
            <a:r>
              <a:rPr lang="ru-RU" sz="2400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 -</a:t>
            </a:r>
            <a:r>
              <a:rPr lang="ru-RU" sz="2500" b="1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 </a:t>
            </a:r>
            <a:r>
              <a:rPr lang="ru-RU" sz="2400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мировой лидер в производстве товарного </a:t>
            </a:r>
            <a:r>
              <a:rPr lang="ru-RU" sz="2400" dirty="0" err="1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горячебрикетированного</a:t>
            </a:r>
            <a:r>
              <a:rPr lang="ru-RU" sz="2400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 железа (ГБЖ), ведущий производитель и поставщик железорудной и </a:t>
            </a:r>
            <a:r>
              <a:rPr lang="ru-RU" sz="2400" dirty="0" err="1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металлизованной</a:t>
            </a:r>
            <a:r>
              <a:rPr lang="ru-RU" sz="2400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 продукции, один из региональных производителей высококачественной стали. </a:t>
            </a:r>
            <a:endParaRPr lang="ru-RU" sz="2500" b="1" dirty="0">
              <a:solidFill>
                <a:srgbClr val="1F497D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926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68000">
              <a:srgbClr val="85C2FF">
                <a:lumMod val="69000"/>
                <a:lumOff val="31000"/>
              </a:srgbClr>
            </a:gs>
            <a:gs pos="0">
              <a:srgbClr val="85C2FF">
                <a:lumMod val="11000"/>
                <a:lumOff val="89000"/>
              </a:srgbClr>
            </a:gs>
            <a:gs pos="100000">
              <a:srgbClr val="C4D6EB">
                <a:lumMod val="79000"/>
              </a:srgb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864096" cy="89866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330367"/>
            <a:ext cx="1353231" cy="47118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33708" y="247518"/>
            <a:ext cx="5832475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ВСЕРОССИЙСКИЙ КОНКУРС РСПП</a:t>
            </a:r>
          </a:p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«Лидеры российского бизнеса: динамика </a:t>
            </a:r>
            <a:endParaRPr lang="ru-RU" sz="2200" b="1" dirty="0" smtClean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и </a:t>
            </a: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ответственность–2016»</a:t>
            </a:r>
            <a:endParaRPr lang="ru-RU" sz="2200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1697" y="1808693"/>
            <a:ext cx="8497887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2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номинация</a:t>
            </a:r>
            <a:r>
              <a:rPr lang="ru-RU" sz="2200" dirty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200" dirty="0" smtClean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</a:t>
            </a:r>
            <a:r>
              <a:rPr lang="ru-RU" sz="25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За развитие межсекторного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партнёрства </a:t>
            </a:r>
            <a:endParaRPr lang="ru-RU" sz="2500" b="1" i="1" dirty="0" smtClean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5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                 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в  решении </a:t>
            </a:r>
            <a:r>
              <a:rPr lang="ru-RU" sz="25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социальных проблем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территорий»</a:t>
            </a:r>
            <a:endParaRPr lang="ru-RU" sz="2500" b="1" i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endParaRPr lang="ru-RU" sz="2200" b="1" dirty="0">
              <a:solidFill>
                <a:srgbClr val="1F497D"/>
              </a:solidFill>
              <a:latin typeface="OfficinaSansBoldC" pitchFamily="50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5536" y="2627717"/>
            <a:ext cx="8265999" cy="4231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sz="2500" b="1" dirty="0" smtClean="0">
              <a:solidFill>
                <a:srgbClr val="990000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Победитель  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АО </a:t>
            </a:r>
            <a:r>
              <a:rPr lang="ru-RU" sz="25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«ТВЭЛ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»</a:t>
            </a:r>
          </a:p>
          <a:p>
            <a:pPr algn="ctr">
              <a:defRPr/>
            </a:pPr>
            <a:r>
              <a:rPr lang="ru-RU" sz="2500" b="1" dirty="0" smtClean="0">
                <a:solidFill>
                  <a:srgbClr val="990000"/>
                </a:solidFill>
                <a:latin typeface="Calibri" panose="020F0502020204030204" pitchFamily="34" charset="0"/>
                <a:cs typeface="Arial" pitchFamily="34" charset="0"/>
              </a:rPr>
              <a:t>  </a:t>
            </a:r>
          </a:p>
          <a:p>
            <a:pPr>
              <a:defRPr/>
            </a:pP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Президент </a:t>
            </a: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- </a:t>
            </a: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 Оленин Юрий </a:t>
            </a: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Александрович</a:t>
            </a:r>
          </a:p>
          <a:p>
            <a:pPr>
              <a:defRPr/>
            </a:pPr>
            <a:r>
              <a:rPr lang="ru-RU" sz="2500" b="1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 </a:t>
            </a:r>
          </a:p>
          <a:p>
            <a:pPr>
              <a:defRPr/>
            </a:pPr>
            <a:r>
              <a:rPr lang="ru-RU" sz="2400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АО «ТВЭЛ» входит </a:t>
            </a:r>
            <a:r>
              <a:rPr lang="ru-RU" sz="2400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в состав Топливного дивизиона </a:t>
            </a:r>
            <a:r>
              <a:rPr lang="ru-RU" sz="2400" dirty="0" err="1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Госкорпорации</a:t>
            </a:r>
            <a:r>
              <a:rPr lang="ru-RU" sz="2400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 «</a:t>
            </a:r>
            <a:r>
              <a:rPr lang="ru-RU" sz="2400" dirty="0" err="1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Росатом</a:t>
            </a:r>
            <a:r>
              <a:rPr lang="ru-RU" sz="2400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», </a:t>
            </a:r>
            <a:r>
              <a:rPr lang="ru-RU" sz="2400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создана в целях достижения оптимальной структуры управления предприятиями ядерно-топливного цикла российской атомной отрасли, повышения эффективности их работы и конкурентоспособности на глобальном </a:t>
            </a:r>
            <a:r>
              <a:rPr lang="ru-RU" sz="2400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рынке.  </a:t>
            </a:r>
            <a:endParaRPr lang="ru-RU" sz="2400" b="1" dirty="0">
              <a:solidFill>
                <a:srgbClr val="1F497D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137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68000">
              <a:srgbClr val="85C2FF">
                <a:lumMod val="69000"/>
                <a:lumOff val="31000"/>
              </a:srgbClr>
            </a:gs>
            <a:gs pos="0">
              <a:srgbClr val="85C2FF">
                <a:lumMod val="11000"/>
                <a:lumOff val="89000"/>
              </a:srgbClr>
            </a:gs>
            <a:gs pos="100000">
              <a:srgbClr val="C4D6EB">
                <a:lumMod val="79000"/>
              </a:srgb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864096" cy="89866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330367"/>
            <a:ext cx="1353231" cy="47118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03350" y="247518"/>
            <a:ext cx="5832475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ВСЕРОССИЙСКИЙ КОНКУРС РСПП</a:t>
            </a:r>
          </a:p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«Лидеры российского бизнеса: динамика </a:t>
            </a:r>
            <a:endParaRPr lang="ru-RU" sz="2200" b="1" dirty="0" smtClean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и </a:t>
            </a: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ответственность–2016»</a:t>
            </a:r>
            <a:endParaRPr lang="ru-RU" sz="2200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1697" y="1808693"/>
            <a:ext cx="8497887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2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номинация</a:t>
            </a:r>
            <a:r>
              <a:rPr lang="ru-RU" sz="2200" dirty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200" dirty="0" smtClean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</a:t>
            </a:r>
            <a:r>
              <a:rPr lang="ru-RU" sz="25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За развитие межсекторного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партнёрства </a:t>
            </a:r>
            <a:endParaRPr lang="ru-RU" sz="2500" b="1" i="1" dirty="0" smtClean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5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                  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в </a:t>
            </a:r>
            <a:r>
              <a:rPr lang="ru-RU" sz="25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решении социальных проблем </a:t>
            </a:r>
            <a:r>
              <a:rPr lang="ru-RU" sz="25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территорий»</a:t>
            </a:r>
            <a:endParaRPr lang="ru-RU" sz="2500" b="1" i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endParaRPr lang="ru-RU" sz="2200" b="1" dirty="0">
              <a:solidFill>
                <a:srgbClr val="1F497D"/>
              </a:solidFill>
              <a:latin typeface="OfficinaSansBoldC" pitchFamily="50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3116" y="2627717"/>
            <a:ext cx="8208419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sz="2500" b="1" dirty="0" smtClean="0">
              <a:solidFill>
                <a:srgbClr val="990000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5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Победитель </a:t>
            </a:r>
            <a:endParaRPr lang="ru-RU" sz="2500" b="1" dirty="0" smtClean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ОАО </a:t>
            </a:r>
            <a:r>
              <a:rPr lang="ru-RU" sz="25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«Магнитогорский металлургический 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комбинат»</a:t>
            </a:r>
          </a:p>
          <a:p>
            <a:pPr algn="ctr">
              <a:defRPr/>
            </a:pPr>
            <a:r>
              <a:rPr lang="ru-RU" sz="2500" b="1" dirty="0" smtClean="0">
                <a:solidFill>
                  <a:srgbClr val="990000"/>
                </a:solidFill>
                <a:latin typeface="Calibri" panose="020F0502020204030204" pitchFamily="34" charset="0"/>
                <a:cs typeface="Arial" pitchFamily="34" charset="0"/>
              </a:rPr>
              <a:t>  </a:t>
            </a:r>
          </a:p>
          <a:p>
            <a:pPr>
              <a:defRPr/>
            </a:pP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Генеральный </a:t>
            </a: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директор - </a:t>
            </a:r>
            <a:r>
              <a:rPr lang="ru-RU" sz="2500" b="1" dirty="0" err="1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Шиляев</a:t>
            </a: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Павел </a:t>
            </a: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Владимирович</a:t>
            </a:r>
          </a:p>
          <a:p>
            <a:pPr>
              <a:defRPr/>
            </a:pPr>
            <a:r>
              <a:rPr lang="ru-RU" sz="2500" b="1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 </a:t>
            </a:r>
          </a:p>
          <a:p>
            <a:pPr>
              <a:defRPr/>
            </a:pPr>
            <a:r>
              <a:rPr lang="ru-RU" sz="2400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ОАО «ММК» один </a:t>
            </a:r>
            <a:r>
              <a:rPr lang="ru-RU" sz="2400" dirty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из крупнейших российских производителей металлопродукции для ведущих энергетических, транспортных и промышленных компаний. ОМК — комплексный поставщик продукции для добычи и транспортировки газа и </a:t>
            </a:r>
            <a:r>
              <a:rPr lang="ru-RU" sz="2400" dirty="0" smtClean="0">
                <a:solidFill>
                  <a:srgbClr val="1F497D"/>
                </a:solidFill>
                <a:latin typeface="Calibri" panose="020F0502020204030204" pitchFamily="34" charset="0"/>
                <a:cs typeface="Arial" pitchFamily="34" charset="0"/>
              </a:rPr>
              <a:t>нефти. </a:t>
            </a:r>
            <a:endParaRPr lang="ru-RU" sz="2400" b="1" dirty="0">
              <a:solidFill>
                <a:srgbClr val="1F497D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186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68000">
              <a:srgbClr val="85C2FF">
                <a:lumMod val="69000"/>
                <a:lumOff val="31000"/>
              </a:srgbClr>
            </a:gs>
            <a:gs pos="0">
              <a:srgbClr val="85C2FF">
                <a:lumMod val="11000"/>
                <a:lumOff val="89000"/>
              </a:srgbClr>
            </a:gs>
            <a:gs pos="100000">
              <a:srgbClr val="C4D6EB">
                <a:lumMod val="79000"/>
              </a:srgb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864096" cy="89866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330367"/>
            <a:ext cx="1353231" cy="47118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03350" y="247518"/>
            <a:ext cx="5832475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ВСЕРОССИЙСКИЙ КОНКУРС РСПП</a:t>
            </a:r>
          </a:p>
          <a:p>
            <a:pPr algn="ctr">
              <a:defRPr/>
            </a:pPr>
            <a:r>
              <a:rPr lang="ru-RU" sz="2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«Лидеры российского бизнеса: динамика </a:t>
            </a:r>
            <a:endParaRPr lang="ru-RU" sz="2200" b="1" dirty="0" smtClean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и </a:t>
            </a:r>
            <a:r>
              <a:rPr lang="ru-RU" sz="2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ответственность–2016»</a:t>
            </a:r>
            <a:endParaRPr lang="ru-RU" sz="2200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1697" y="1808693"/>
            <a:ext cx="8497887" cy="86177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2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номинация</a:t>
            </a:r>
            <a:r>
              <a:rPr lang="ru-RU" sz="2200" dirty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200" dirty="0" smtClean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«За </a:t>
            </a:r>
            <a:r>
              <a:rPr lang="ru-RU" sz="25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поддержку и развитие 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социального</a:t>
            </a:r>
          </a:p>
          <a:p>
            <a:pPr>
              <a:defRPr/>
            </a:pPr>
            <a:r>
              <a:rPr lang="ru-RU" sz="25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                    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предпринимательства</a:t>
            </a:r>
            <a:r>
              <a:rPr lang="ru-RU" sz="2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»</a:t>
            </a:r>
            <a:endParaRPr lang="ru-RU" sz="25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fficinaSansBoldC" pitchFamily="50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3117" y="2636912"/>
            <a:ext cx="8569325" cy="22082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endParaRPr lang="ru-RU" sz="2500" b="1" dirty="0">
              <a:solidFill>
                <a:srgbClr val="1F497D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ПАО «ГМК «Норильский никель»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ОК </a:t>
            </a: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РУСАЛ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ru-RU" sz="2500" b="1" dirty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АО «Объединенная металлургическая компания</a:t>
            </a:r>
            <a:r>
              <a:rPr lang="ru-RU" sz="2500" b="1" dirty="0" smtClean="0">
                <a:solidFill>
                  <a:srgbClr val="003366"/>
                </a:solidFill>
                <a:latin typeface="Calibri" panose="020F0502020204030204" pitchFamily="34" charset="0"/>
                <a:cs typeface="Arial" pitchFamily="34" charset="0"/>
              </a:rPr>
              <a:t>» </a:t>
            </a:r>
            <a:endParaRPr lang="ru-RU" sz="2500" b="1" dirty="0">
              <a:solidFill>
                <a:srgbClr val="003366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13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0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1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2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526</TotalTime>
  <Words>1343</Words>
  <Application>Microsoft Office PowerPoint</Application>
  <PresentationFormat>Экран (4:3)</PresentationFormat>
  <Paragraphs>293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12</vt:i4>
      </vt:variant>
      <vt:variant>
        <vt:lpstr>Заголовки слайдов</vt:lpstr>
      </vt:variant>
      <vt:variant>
        <vt:i4>27</vt:i4>
      </vt:variant>
    </vt:vector>
  </HeadingPairs>
  <TitlesOfParts>
    <vt:vector size="39" baseType="lpstr">
      <vt:lpstr>Воздушный поток</vt:lpstr>
      <vt:lpstr>1_Воздушный поток</vt:lpstr>
      <vt:lpstr>2_Воздушный поток</vt:lpstr>
      <vt:lpstr>3_Воздушный поток</vt:lpstr>
      <vt:lpstr>4_Воздушный поток</vt:lpstr>
      <vt:lpstr>5_Воздушный поток</vt:lpstr>
      <vt:lpstr>6_Воздушный поток</vt:lpstr>
      <vt:lpstr>7_Воздушный поток</vt:lpstr>
      <vt:lpstr>8_Воздушный поток</vt:lpstr>
      <vt:lpstr>10_Воздушный поток</vt:lpstr>
      <vt:lpstr>11_Воздушный поток</vt:lpstr>
      <vt:lpstr>12_Воздушный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Соловей Игнат Андреевич</dc:creator>
  <cp:lastModifiedBy>Копылова Галина Альфредовна</cp:lastModifiedBy>
  <cp:revision>40</cp:revision>
  <dcterms:created xsi:type="dcterms:W3CDTF">2017-03-07T10:51:26Z</dcterms:created>
  <dcterms:modified xsi:type="dcterms:W3CDTF">2017-03-13T16:08:38Z</dcterms:modified>
</cp:coreProperties>
</file>