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8" r:id="rId2"/>
    <p:sldId id="313" r:id="rId3"/>
    <p:sldId id="359" r:id="rId4"/>
    <p:sldId id="350" r:id="rId5"/>
    <p:sldId id="351" r:id="rId6"/>
    <p:sldId id="354" r:id="rId7"/>
    <p:sldId id="353" r:id="rId8"/>
    <p:sldId id="355" r:id="rId9"/>
    <p:sldId id="352" r:id="rId10"/>
    <p:sldId id="358" r:id="rId11"/>
    <p:sldId id="356" r:id="rId12"/>
    <p:sldId id="357" r:id="rId1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76" userDrawn="1">
          <p15:clr>
            <a:srgbClr val="A4A3A4"/>
          </p15:clr>
        </p15:guide>
        <p15:guide id="2" orient="horz" pos="601" userDrawn="1">
          <p15:clr>
            <a:srgbClr val="A4A3A4"/>
          </p15:clr>
        </p15:guide>
        <p15:guide id="4" pos="385" userDrawn="1">
          <p15:clr>
            <a:srgbClr val="A4A3A4"/>
          </p15:clr>
        </p15:guide>
        <p15:guide id="5" pos="15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09090"/>
    <a:srgbClr val="5DFFA6"/>
    <a:srgbClr val="A7FFCF"/>
    <a:srgbClr val="8098B2"/>
    <a:srgbClr val="E5E5E5"/>
    <a:srgbClr val="FBDED3"/>
    <a:srgbClr val="FBDCD2"/>
    <a:srgbClr val="FBCBB9"/>
    <a:srgbClr val="FBC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7" autoAdjust="0"/>
    <p:restoredTop sz="99426" autoAdjust="0"/>
  </p:normalViewPr>
  <p:slideViewPr>
    <p:cSldViewPr showGuides="1">
      <p:cViewPr>
        <p:scale>
          <a:sx n="65" d="100"/>
          <a:sy n="65" d="100"/>
        </p:scale>
        <p:origin x="-756" y="-72"/>
      </p:cViewPr>
      <p:guideLst>
        <p:guide orient="horz" pos="3776"/>
        <p:guide orient="horz" pos="601"/>
        <p:guide pos="385"/>
        <p:guide pos="15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2C746F-D406-462F-8475-E5B54786CE75}" type="datetimeFigureOut">
              <a:rPr lang="en-US"/>
              <a:pPr>
                <a:defRPr/>
              </a:pPr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0873B836-FFA6-4C26-A374-350346B348F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21785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1DE766-FFB3-46DA-B41F-E80C8A5A1D65}" type="datetimeFigureOut">
              <a:rPr lang="en-US"/>
              <a:pPr>
                <a:defRPr/>
              </a:pPr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B119CDDA-63E3-43BC-ACC0-3705DE2396C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60104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9CDDA-63E3-43BC-ACC0-3705DE2396CC}" type="slidenum">
              <a:rPr lang="en-US" altLang="ru-RU" smtClean="0"/>
              <a:pPr/>
              <a:t>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9942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9CDDA-63E3-43BC-ACC0-3705DE2396CC}" type="slidenum">
              <a:rPr lang="en-US" altLang="ru-RU" smtClean="0"/>
              <a:pPr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3568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\\msk.mts.ru\MSK\ProjectDocs\Filesrv\dkps\7 ТИПОВЫЕ ФОРМЫ\Логотипы МТС\_RU\MTS_logo_tagline_brush_r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67" y="224959"/>
            <a:ext cx="4807589" cy="103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1"/>
          <p:cNvSpPr txBox="1">
            <a:spLocks noChangeArrowheads="1"/>
          </p:cNvSpPr>
          <p:nvPr userDrawn="1"/>
        </p:nvSpPr>
        <p:spPr bwMode="auto">
          <a:xfrm>
            <a:off x="431800" y="5976938"/>
            <a:ext cx="255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200" smtClean="0">
              <a:ea typeface="+mn-ea"/>
            </a:endParaRPr>
          </a:p>
          <a:p>
            <a:pPr eaLnBrk="1" hangingPunct="1">
              <a:defRPr/>
            </a:pPr>
            <a:endParaRPr lang="en-US" altLang="ru-RU" sz="1200" smtClean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568" y="2445640"/>
            <a:ext cx="8223120" cy="463846"/>
          </a:xfrm>
          <a:prstGeom prst="rect">
            <a:avLst/>
          </a:prstGeom>
        </p:spPr>
        <p:txBody>
          <a:bodyPr wrap="square" lIns="90000" tIns="46800" rIns="90000" bIns="46800" anchor="ctr">
            <a:spAutoFit/>
          </a:bodyPr>
          <a:lstStyle>
            <a:lvl1pPr marL="0" indent="0" algn="l">
              <a:defRPr lang="en-US" sz="2400" kern="1200" baseline="0" dirty="0">
                <a:solidFill>
                  <a:srgbClr val="E3061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Название </a:t>
            </a:r>
            <a:r>
              <a:rPr lang="ru-RU" altLang="ru-RU" sz="2400" dirty="0" smtClean="0">
                <a:solidFill>
                  <a:srgbClr val="E30611"/>
                </a:solidFill>
              </a:rPr>
              <a:t>вопроса повестки дня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67544" y="4653136"/>
            <a:ext cx="8208144" cy="1785764"/>
          </a:xfrm>
          <a:prstGeom prst="rect">
            <a:avLst/>
          </a:prstGeom>
        </p:spPr>
        <p:txBody>
          <a:bodyPr/>
          <a:lstStyle>
            <a:lvl1pPr>
              <a:defRPr lang="ru-RU" sz="1400" kern="1200" dirty="0">
                <a:solidFill>
                  <a:schemeClr val="tx1"/>
                </a:solidFill>
                <a:latin typeface="Arial" pitchFamily="34" charset="0"/>
                <a:ea typeface="Gill Sans Light"/>
                <a:cs typeface="Arial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36096" y="33265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			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/>
            </a:r>
            <a:b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</a:b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(</a:t>
            </a:r>
            <a:r>
              <a:rPr kumimoji="0" lang="ru-RU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место для проставления грифа конфиденциальности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)</a:t>
            </a:r>
            <a:b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</a:b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Публичное акционерное общество «Мобильные ТелеСистемы»</a:t>
            </a:r>
            <a:b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</a:b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 pitchFamily="34" charset="0"/>
              </a:rPr>
              <a:t>Российская Федерация, 109147, г. Москва, ул. Марксистская, д.4</a:t>
            </a:r>
          </a:p>
        </p:txBody>
      </p:sp>
    </p:spTree>
    <p:extLst>
      <p:ext uri="{BB962C8B-B14F-4D97-AF65-F5344CB8AC3E}">
        <p14:creationId xmlns:p14="http://schemas.microsoft.com/office/powerpoint/2010/main" val="403262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ullet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468313" y="1268760"/>
            <a:ext cx="8207375" cy="504056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/>
            </a:lvl1pPr>
            <a:lvl2pPr marL="444500" indent="-268288">
              <a:spcBef>
                <a:spcPts val="200"/>
              </a:spcBef>
              <a:defRPr/>
            </a:lvl2pPr>
            <a:lvl3pPr marL="722313" indent="-228600">
              <a:spcBef>
                <a:spcPts val="200"/>
              </a:spcBef>
              <a:buFont typeface="Arial" panose="020B0604020202020204" pitchFamily="34" charset="0"/>
              <a:buChar char="◦"/>
              <a:defRPr/>
            </a:lvl3pPr>
            <a:lvl4pPr marL="1071563" indent="-228600">
              <a:spcBef>
                <a:spcPts val="2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4pPr>
            <a:lvl5pPr marL="1436688" indent="-228600">
              <a:spcBef>
                <a:spcPts val="200"/>
              </a:spcBef>
              <a:buFont typeface="Arial" panose="020B0604020202020204" pitchFamily="34" charset="0"/>
              <a:buChar char="­"/>
              <a:tabLst>
                <a:tab pos="1435100" algn="l"/>
              </a:tabLst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843808" y="404664"/>
            <a:ext cx="5831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005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numeration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468313" y="1268760"/>
            <a:ext cx="8207375" cy="504056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/>
            </a:lvl1pPr>
            <a:lvl2pPr marL="519112" indent="-342900">
              <a:spcBef>
                <a:spcPts val="200"/>
              </a:spcBef>
              <a:buFont typeface="+mj-lt"/>
              <a:buAutoNum type="arabicPeriod"/>
              <a:defRPr/>
            </a:lvl2pPr>
            <a:lvl3pPr marL="801688" indent="-228600">
              <a:spcBef>
                <a:spcPts val="200"/>
              </a:spcBef>
              <a:buFont typeface="Arial" panose="020B0604020202020204" pitchFamily="34" charset="0"/>
              <a:buChar char="­"/>
              <a:defRPr/>
            </a:lvl3pPr>
            <a:lvl4pPr marL="1071563" indent="-228600">
              <a:spcBef>
                <a:spcPts val="2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4pPr>
            <a:lvl5pPr marL="1436688" indent="-228600">
              <a:spcBef>
                <a:spcPts val="200"/>
              </a:spcBef>
              <a:buFont typeface="Arial" panose="020B0604020202020204" pitchFamily="34" charset="0"/>
              <a:buChar char="­"/>
              <a:tabLst>
                <a:tab pos="1435100" algn="l"/>
              </a:tabLst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843808" y="404664"/>
            <a:ext cx="5831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4724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ullets_2column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2"/>
          <p:cNvSpPr>
            <a:spLocks noGrp="1"/>
          </p:cNvSpPr>
          <p:nvPr>
            <p:ph type="body" sz="quarter" idx="10"/>
          </p:nvPr>
        </p:nvSpPr>
        <p:spPr>
          <a:xfrm>
            <a:off x="468313" y="1268760"/>
            <a:ext cx="3959671" cy="504056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/>
            </a:lvl1pPr>
            <a:lvl2pPr marL="444500" indent="-268288">
              <a:spcBef>
                <a:spcPts val="200"/>
              </a:spcBef>
              <a:defRPr/>
            </a:lvl2pPr>
            <a:lvl3pPr marL="722313" indent="-228600">
              <a:spcBef>
                <a:spcPts val="200"/>
              </a:spcBef>
              <a:buFont typeface="Arial" panose="020B0604020202020204" pitchFamily="34" charset="0"/>
              <a:buChar char="◦"/>
              <a:defRPr/>
            </a:lvl3pPr>
            <a:lvl4pPr marL="1071563" indent="-228600">
              <a:spcBef>
                <a:spcPts val="2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4pPr>
            <a:lvl5pPr marL="1436688" indent="-228600">
              <a:spcBef>
                <a:spcPts val="200"/>
              </a:spcBef>
              <a:buFont typeface="Arial" panose="020B0604020202020204" pitchFamily="34" charset="0"/>
              <a:buChar char="­"/>
              <a:tabLst>
                <a:tab pos="1435100" algn="l"/>
              </a:tabLst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Текст 12"/>
          <p:cNvSpPr>
            <a:spLocks noGrp="1"/>
          </p:cNvSpPr>
          <p:nvPr>
            <p:ph type="body" sz="quarter" idx="19"/>
          </p:nvPr>
        </p:nvSpPr>
        <p:spPr>
          <a:xfrm>
            <a:off x="4716016" y="1268760"/>
            <a:ext cx="3959671" cy="504056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/>
            </a:lvl1pPr>
            <a:lvl2pPr marL="444500" indent="-268288">
              <a:spcBef>
                <a:spcPts val="200"/>
              </a:spcBef>
              <a:defRPr/>
            </a:lvl2pPr>
            <a:lvl3pPr marL="722313" indent="-228600">
              <a:spcBef>
                <a:spcPts val="200"/>
              </a:spcBef>
              <a:buFont typeface="Arial" panose="020B0604020202020204" pitchFamily="34" charset="0"/>
              <a:buChar char="◦"/>
              <a:defRPr/>
            </a:lvl3pPr>
            <a:lvl4pPr marL="1071563" indent="-228600">
              <a:spcBef>
                <a:spcPts val="2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4pPr>
            <a:lvl5pPr marL="1436688" indent="-228600">
              <a:spcBef>
                <a:spcPts val="200"/>
              </a:spcBef>
              <a:buFont typeface="Arial" panose="020B0604020202020204" pitchFamily="34" charset="0"/>
              <a:buChar char="­"/>
              <a:tabLst>
                <a:tab pos="1435100" algn="l"/>
              </a:tabLst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843808" y="404664"/>
            <a:ext cx="5831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434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843808" y="404664"/>
            <a:ext cx="5831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226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740352" y="6453188"/>
            <a:ext cx="935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34EF5B0F-A54C-4501-AEEF-DFFA62F6A173}" type="slidenum">
              <a:rPr lang="en-US" altLang="ru-RU" sz="1100" smtClean="0">
                <a:solidFill>
                  <a:srgbClr val="7F7F7F"/>
                </a:solidFill>
                <a:cs typeface="Gill Sans Light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altLang="ru-RU" sz="1100" dirty="0" smtClean="0">
              <a:solidFill>
                <a:srgbClr val="7F7F7F"/>
              </a:solidFill>
              <a:cs typeface="Gill Sans Light"/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47"/>
          <a:stretch/>
        </p:blipFill>
        <p:spPr bwMode="auto">
          <a:xfrm>
            <a:off x="431540" y="345529"/>
            <a:ext cx="1125125" cy="60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3" r:id="rId2"/>
    <p:sldLayoutId id="2147483878" r:id="rId3"/>
    <p:sldLayoutId id="2147483872" r:id="rId4"/>
    <p:sldLayoutId id="2147483877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kern="1200">
          <a:solidFill>
            <a:srgbClr val="E30611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rgbClr val="E30611"/>
          </a:solidFill>
          <a:latin typeface="Arial" charset="0"/>
          <a:ea typeface="Gill Sans Light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rgbClr val="E30611"/>
          </a:solidFill>
          <a:latin typeface="Arial" charset="0"/>
          <a:ea typeface="Gill Sans Light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rgbClr val="E30611"/>
          </a:solidFill>
          <a:latin typeface="Arial" charset="0"/>
          <a:ea typeface="Gill Sans Light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rgbClr val="E30611"/>
          </a:solidFill>
          <a:latin typeface="Arial" charset="0"/>
          <a:ea typeface="Gill Sans Light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E30611"/>
        </a:buClr>
        <a:buFont typeface="Wingdings" pitchFamily="2" charset="2"/>
        <a:defRPr lang="en-US" sz="16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30611"/>
        </a:buClr>
        <a:buFont typeface="Arial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30611"/>
        </a:buClr>
        <a:buFont typeface="Arial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30611"/>
        </a:buClr>
        <a:buFont typeface="Arial" pitchFamily="34" charset="0"/>
        <a:buChar char="–"/>
        <a:defRPr lang="en-US" sz="15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0611"/>
        </a:buClr>
        <a:buFont typeface="Arial" pitchFamily="34" charset="0"/>
        <a:buChar char="»"/>
        <a:defRPr lang="en-US" sz="15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550" y="1538790"/>
            <a:ext cx="8210408" cy="2739211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«К </a:t>
            </a:r>
            <a:r>
              <a:rPr lang="ru-RU" altLang="ru-RU" sz="2400" dirty="0" smtClean="0">
                <a:solidFill>
                  <a:srgbClr val="0070C0"/>
                </a:solidFill>
              </a:rPr>
              <a:t> </a:t>
            </a:r>
            <a:r>
              <a:rPr lang="ru-RU" altLang="ru-RU" sz="2400" dirty="0">
                <a:solidFill>
                  <a:srgbClr val="0070C0"/>
                </a:solidFill>
              </a:rPr>
              <a:t>вопросу реализации ФЗ № 374-фз «О внесении изменений в ФЗ </a:t>
            </a:r>
            <a:r>
              <a:rPr lang="ru-RU" altLang="ru-RU" sz="2400" dirty="0" smtClean="0">
                <a:solidFill>
                  <a:srgbClr val="0070C0"/>
                </a:solidFill>
              </a:rPr>
              <a:t>«</a:t>
            </a:r>
            <a:r>
              <a:rPr lang="ru-RU" altLang="ru-RU" sz="2400" dirty="0">
                <a:solidFill>
                  <a:srgbClr val="0070C0"/>
                </a:solidFill>
              </a:rPr>
              <a:t>О противодействии терроризму» и отдельные законодательные акты РФ в части установления дополнительных мер противодействия терроризму и обеспечения общественной безопасности»</a:t>
            </a:r>
            <a:r>
              <a:rPr lang="ru-RU" altLang="ru-RU" sz="2800" dirty="0">
                <a:solidFill>
                  <a:srgbClr val="0070C0"/>
                </a:solidFill>
              </a:rPr>
              <a:t/>
            </a:r>
            <a:br>
              <a:rPr lang="ru-RU" alt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1558" y="5049180"/>
            <a:ext cx="8280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Заседание Комиссии РСПП по связи и информационно-телекоммуникационным технологиям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Докладчик: руководитель рабочей группы Комиссии РСПП Ибрагимов Р.С. 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30" y="368660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086835" y="458670"/>
            <a:ext cx="5831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0070C0"/>
                </a:solidFill>
                <a:latin typeface="+mn-lt"/>
                <a:ea typeface="+mj-ea"/>
                <a:cs typeface="Arial" pitchFamily="34" charset="0"/>
              </a:rPr>
              <a:t>Выводы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РГ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0721"/>
              </p:ext>
            </p:extLst>
          </p:nvPr>
        </p:nvGraphicFramePr>
        <p:xfrm>
          <a:off x="0" y="862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805"/>
                <a:gridCol w="2566784"/>
                <a:gridCol w="1811252"/>
                <a:gridCol w="1949159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</a:t>
                      </a:r>
                      <a:r>
                        <a:rPr lang="ru-RU" sz="10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b="1" kern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Паритет интересов  </a:t>
                      </a:r>
                    </a:p>
                  </a:txBody>
                  <a:tcPr>
                    <a:solidFill>
                      <a:srgbClr val="909090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21550" y="1251339"/>
            <a:ext cx="81009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eaLnBrk="1" hangingPunct="1">
              <a:lnSpc>
                <a:spcPts val="24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Рабочая Группа при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</a:rPr>
              <a:t>Комиссии РСПП по связи и информационно-телекоммуникационным технологиям провела финансово-экономический анализ представленных операторами связи материалов 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пришла к следующим выводам:</a:t>
            </a:r>
          </a:p>
          <a:p>
            <a:pPr indent="539750" algn="just" eaLnBrk="1" hangingPunct="1"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16604" y="4152109"/>
            <a:ext cx="760584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</a:rPr>
              <a:t>ри условии сохранения действующих тарифов на услуги связи в пределах инфляции  (+5,4%), без отказа от существующих проектов по строительству сети и инновационных проектов (</a:t>
            </a:r>
            <a:r>
              <a:rPr lang="ru-RU" altLang="ru-RU" sz="1600" dirty="0" err="1" smtClean="0">
                <a:solidFill>
                  <a:schemeClr val="tx2">
                    <a:lumMod val="75000"/>
                  </a:schemeClr>
                </a:solidFill>
              </a:rPr>
              <a:t>Big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altLang="ru-RU" sz="1600" dirty="0" err="1" smtClean="0">
                <a:solidFill>
                  <a:schemeClr val="tx2">
                    <a:lumMod val="75000"/>
                  </a:schemeClr>
                </a:solidFill>
              </a:rPr>
              <a:t>Data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</a:rPr>
              <a:t>, VAS-услуги), затраты операторов «большой тройки» на реализацию ФЗ № 374-фз возможны в сумме не более 3 млрд руб. в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6605" y="2561993"/>
            <a:ext cx="76058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ФЗ № 374-фз не может быть реализован в сроки, установленные указанным Законом, и является экономически неподъёмной для отрасли задачей, в том числе с учетом подготовленных Минкомсвязи России проектов нормативно-правовых актов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530" y="323655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Предложения РГ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0721"/>
              </p:ext>
            </p:extLst>
          </p:nvPr>
        </p:nvGraphicFramePr>
        <p:xfrm>
          <a:off x="0" y="862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805"/>
                <a:gridCol w="2566784"/>
                <a:gridCol w="1811252"/>
                <a:gridCol w="1949159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</a:t>
                      </a:r>
                      <a:r>
                        <a:rPr lang="ru-RU" sz="10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b="1" kern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Паритет интересов  </a:t>
                      </a:r>
                    </a:p>
                  </a:txBody>
                  <a:tcPr>
                    <a:solidFill>
                      <a:srgbClr val="90909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2727" y="1043735"/>
            <a:ext cx="8301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Снижение объемов и сроков хранения операторами связи информации и</a:t>
            </a:r>
          </a:p>
          <a:p>
            <a:r>
              <a:rPr lang="ru-RU" sz="1600" dirty="0" smtClean="0"/>
              <a:t> поэтапная реализация ФЗ № 374-фз: 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10281"/>
              </p:ext>
            </p:extLst>
          </p:nvPr>
        </p:nvGraphicFramePr>
        <p:xfrm>
          <a:off x="836585" y="1673805"/>
          <a:ext cx="7909911" cy="3362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637"/>
                <a:gridCol w="2818166"/>
                <a:gridCol w="2455108"/>
              </a:tblGrid>
              <a:tr h="577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Вид</a:t>
                      </a:r>
                      <a:r>
                        <a:rPr lang="ru-RU" sz="1600" b="1" baseline="0" dirty="0" smtClean="0"/>
                        <a:t> трафика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Срок</a:t>
                      </a:r>
                      <a:r>
                        <a:rPr lang="ru-RU" sz="1600" b="1" baseline="0" dirty="0" smtClean="0"/>
                        <a:t> хранения/объем хранения  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Срок</a:t>
                      </a:r>
                      <a:r>
                        <a:rPr lang="ru-RU" sz="1600" b="1" baseline="0" dirty="0" smtClean="0"/>
                        <a:t> внедрения оборудования </a:t>
                      </a:r>
                      <a:endParaRPr lang="ru-RU" sz="1600" b="1" dirty="0"/>
                    </a:p>
                  </a:txBody>
                  <a:tcPr>
                    <a:solidFill>
                      <a:srgbClr val="8098B2"/>
                    </a:solidFill>
                  </a:tcPr>
                </a:tc>
              </a:tr>
              <a:tr h="726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Голосовой трафик  и СМС-трафик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 месяц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Поэтапно в течение 3 лет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ru-RU" sz="16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Вариант</a:t>
                      </a:r>
                      <a:r>
                        <a:rPr lang="ru-RU" sz="1600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№1 </a:t>
                      </a:r>
                      <a:endParaRPr lang="ru-RU" sz="1600" u="sng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Трафик сети передачи данных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72 часа в объеме,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р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авном кольцевому буферу </a:t>
                      </a:r>
                    </a:p>
                    <a:p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течение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3 лет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7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Вариант</a:t>
                      </a:r>
                      <a:r>
                        <a:rPr lang="ru-RU" sz="1600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№2 </a:t>
                      </a:r>
                      <a:endParaRPr lang="ru-RU" sz="1600" u="sng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Трафик сети передачи данных</a:t>
                      </a:r>
                    </a:p>
                  </a:txBody>
                  <a:tcP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 более 6 месяцев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отношении конкретных лиц, включая круг их общения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течение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1 года </a:t>
                      </a: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5175" y="5184195"/>
            <a:ext cx="796816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+mn-lt"/>
                <a:ea typeface="+mn-ea"/>
                <a:cs typeface="+mn-cs"/>
              </a:rPr>
              <a:t>Использование модели совместного с </a:t>
            </a:r>
            <a:r>
              <a:rPr lang="ru-RU" sz="1600" dirty="0">
                <a:latin typeface="+mn-lt"/>
                <a:ea typeface="+mn-ea"/>
                <a:cs typeface="+mn-cs"/>
              </a:rPr>
              <a:t>государством </a:t>
            </a:r>
            <a:r>
              <a:rPr lang="ru-RU" sz="1600" dirty="0" smtClean="0">
                <a:latin typeface="+mn-lt"/>
                <a:ea typeface="+mn-ea"/>
                <a:cs typeface="+mn-cs"/>
              </a:rPr>
              <a:t>финансирования реализации ФЗ № 374-фз (с учетом зарубежного опыта) 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2295" y="1088450"/>
            <a:ext cx="360040" cy="353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1.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6535" y="5184195"/>
            <a:ext cx="360040" cy="353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2</a:t>
            </a:r>
            <a:r>
              <a:rPr lang="ru-RU" sz="1600" b="1" dirty="0" smtClean="0">
                <a:solidFill>
                  <a:srgbClr val="C00000"/>
                </a:solidFill>
              </a:rPr>
              <a:t>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6535" y="5938482"/>
            <a:ext cx="360040" cy="353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3.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1301" y="5841202"/>
            <a:ext cx="7916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n-lt"/>
                <a:ea typeface="+mn-ea"/>
                <a:cs typeface="+mn-cs"/>
              </a:rPr>
              <a:t>Корректировка  ФЗ № 374-фз </a:t>
            </a:r>
            <a:r>
              <a:rPr lang="ru-RU" sz="1600" dirty="0">
                <a:latin typeface="+mn-lt"/>
                <a:ea typeface="+mn-ea"/>
                <a:cs typeface="+mn-cs"/>
              </a:rPr>
              <a:t>в целях совершенствования понятийного аппарата  и требований к операторам </a:t>
            </a:r>
            <a:r>
              <a:rPr lang="ru-RU" sz="1600" dirty="0" smtClean="0">
                <a:latin typeface="+mn-lt"/>
                <a:ea typeface="+mn-ea"/>
                <a:cs typeface="+mn-cs"/>
              </a:rPr>
              <a:t>связи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530" y="323655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10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530" y="323655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691680" y="2978950"/>
            <a:ext cx="5831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rgbClr val="0070C0"/>
                </a:solidFill>
                <a:latin typeface="+mn-lt"/>
                <a:ea typeface="+mj-ea"/>
                <a:cs typeface="Arial" pitchFamily="34" charset="0"/>
              </a:rPr>
              <a:t>Спасибо за внимание!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622" y="344918"/>
            <a:ext cx="6093777" cy="40011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Уровень проникновения услуг связи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9" name="Рисунок 4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0" y="1921221"/>
            <a:ext cx="3865880" cy="273367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6193" y="6370266"/>
            <a:ext cx="45412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  -    Мониторинг развития информационного общества в РФ, Росстат</a:t>
            </a:r>
          </a:p>
          <a:p>
            <a:pPr indent="450215">
              <a:spcAft>
                <a:spcPts val="0"/>
              </a:spcAft>
            </a:pPr>
            <a:r>
              <a:rPr lang="ru-RU" sz="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** -    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Данные компании </a:t>
            </a:r>
            <a:r>
              <a:rPr lang="ru-RU" sz="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GfK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*** -  </a:t>
            </a:r>
            <a:r>
              <a:rPr lang="ru-RU" sz="800" dirty="0"/>
              <a:t>Индекс готовности к сетевому </a:t>
            </a:r>
            <a:r>
              <a:rPr lang="ru-RU" sz="800" dirty="0" smtClean="0"/>
              <a:t>обществу, </a:t>
            </a:r>
            <a:r>
              <a:rPr lang="ru-RU" sz="800" dirty="0"/>
              <a:t>опубликованный на сайте ВЭФ</a:t>
            </a:r>
            <a:endParaRPr lang="ru-RU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2179" y="1169563"/>
            <a:ext cx="480725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+mj-lt"/>
                <a:ea typeface="Calibri" panose="020F0502020204030204" pitchFamily="34" charset="0"/>
              </a:rPr>
              <a:t>Динамика абонентской базы проникновения </a:t>
            </a:r>
            <a:r>
              <a:rPr lang="ru-RU" sz="1300" dirty="0" smtClean="0">
                <a:latin typeface="+mj-lt"/>
                <a:ea typeface="Calibri" panose="020F0502020204030204" pitchFamily="34" charset="0"/>
              </a:rPr>
              <a:t>в интернет</a:t>
            </a:r>
            <a:r>
              <a:rPr lang="ru-RU" sz="1300" dirty="0">
                <a:latin typeface="+mj-lt"/>
                <a:ea typeface="Calibri" panose="020F0502020204030204" pitchFamily="34" charset="0"/>
              </a:rPr>
              <a:t>, </a:t>
            </a:r>
            <a:endParaRPr lang="ru-RU" sz="1300" dirty="0" smtClean="0"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1300" dirty="0" smtClean="0">
                <a:latin typeface="+mj-lt"/>
                <a:ea typeface="Calibri" panose="020F0502020204030204" pitchFamily="34" charset="0"/>
              </a:rPr>
              <a:t>сотовой </a:t>
            </a:r>
            <a:r>
              <a:rPr lang="ru-RU" sz="1300" dirty="0">
                <a:latin typeface="+mj-lt"/>
                <a:ea typeface="Calibri" panose="020F0502020204030204" pitchFamily="34" charset="0"/>
              </a:rPr>
              <a:t>и фиксированной телефонной связи в РФ, </a:t>
            </a:r>
            <a:endParaRPr lang="ru-RU" sz="1300" dirty="0" smtClean="0"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1300" dirty="0" smtClean="0">
                <a:latin typeface="+mj-lt"/>
                <a:ea typeface="Calibri" panose="020F0502020204030204" pitchFamily="34" charset="0"/>
              </a:rPr>
              <a:t>млн абонентов</a:t>
            </a:r>
            <a:r>
              <a:rPr lang="ru-RU" sz="1300" dirty="0" smtClean="0">
                <a:latin typeface="+mj-lt"/>
              </a:rPr>
              <a:t>*</a:t>
            </a:r>
            <a:endParaRPr lang="ru-RU" sz="1300" dirty="0">
              <a:latin typeface="+mj-lt"/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20501627">
            <a:off x="2649699" y="2872294"/>
            <a:ext cx="371486" cy="28463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450215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трелка вправо 56"/>
          <p:cNvSpPr/>
          <p:nvPr/>
        </p:nvSpPr>
        <p:spPr>
          <a:xfrm rot="20501627">
            <a:off x="3220107" y="1972193"/>
            <a:ext cx="371486" cy="28463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ED7B2E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450215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517692">
            <a:off x="3581034" y="2872293"/>
            <a:ext cx="371486" cy="28463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5B9BD5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450215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0348087">
            <a:off x="2726015" y="2027833"/>
            <a:ext cx="58506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+ 22 %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20421475">
            <a:off x="2134287" y="2938528"/>
            <a:ext cx="58506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+ 75 %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453589">
            <a:off x="3067952" y="2721489"/>
            <a:ext cx="58506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-</a:t>
            </a:r>
            <a:r>
              <a:rPr lang="ru-RU" sz="900" dirty="0" smtClean="0">
                <a:solidFill>
                  <a:schemeClr val="tx1"/>
                </a:solidFill>
              </a:rPr>
              <a:t> 28 %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19081" y="1173181"/>
            <a:ext cx="414046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+mj-lt"/>
                <a:ea typeface="Calibri" panose="020F0502020204030204" pitchFamily="34" charset="0"/>
              </a:rPr>
              <a:t>Динамика проникновения мобильного и фиксированного доступа </a:t>
            </a:r>
            <a:r>
              <a:rPr lang="ru-RU" sz="1300" dirty="0" smtClean="0">
                <a:latin typeface="+mj-lt"/>
                <a:ea typeface="Calibri" panose="020F0502020204030204" pitchFamily="34" charset="0"/>
              </a:rPr>
              <a:t>в интернет </a:t>
            </a:r>
            <a:r>
              <a:rPr lang="ru-RU" sz="1300" dirty="0">
                <a:latin typeface="+mj-lt"/>
                <a:ea typeface="Calibri" panose="020F0502020204030204" pitchFamily="34" charset="0"/>
              </a:rPr>
              <a:t>в РФ, </a:t>
            </a:r>
            <a:endParaRPr lang="ru-RU" sz="1300" dirty="0" smtClean="0"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1300" dirty="0" smtClean="0">
                <a:latin typeface="+mj-lt"/>
                <a:ea typeface="Calibri" panose="020F0502020204030204" pitchFamily="34" charset="0"/>
              </a:rPr>
              <a:t>млн абонентов**</a:t>
            </a:r>
            <a:endParaRPr lang="ru-RU" sz="1300" dirty="0"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61" name="Рисунок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24" y="2066034"/>
            <a:ext cx="3305175" cy="2422525"/>
          </a:xfrm>
          <a:prstGeom prst="rect">
            <a:avLst/>
          </a:prstGeom>
          <a:noFill/>
        </p:spPr>
      </p:pic>
      <p:sp>
        <p:nvSpPr>
          <p:cNvPr id="62" name="Стрелка вправо 61"/>
          <p:cNvSpPr/>
          <p:nvPr/>
        </p:nvSpPr>
        <p:spPr>
          <a:xfrm rot="20042482">
            <a:off x="7089185" y="2927914"/>
            <a:ext cx="371486" cy="28463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ED7B2E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450215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rot="20102634">
            <a:off x="7315004" y="2110538"/>
            <a:ext cx="371486" cy="28463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767171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450215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20103422">
            <a:off x="6496350" y="3052271"/>
            <a:ext cx="750049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+ 158 %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20035518">
            <a:off x="6823862" y="2220187"/>
            <a:ext cx="58506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+ 90 %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724201" y="4869160"/>
            <a:ext cx="7695595" cy="244438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32876"/>
              </p:ext>
            </p:extLst>
          </p:nvPr>
        </p:nvGraphicFramePr>
        <p:xfrm>
          <a:off x="-1" y="-755"/>
          <a:ext cx="9144000" cy="25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286"/>
                <a:gridCol w="1863362"/>
                <a:gridCol w="1863362"/>
                <a:gridCol w="1899196"/>
                <a:gridCol w="2027794"/>
              </a:tblGrid>
              <a:tr h="25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Состояние отрасли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Статистические данные </a:t>
                      </a:r>
                      <a:endParaRPr lang="ru-RU" sz="10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Тенденции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 бизнеса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Предпосылки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4768" y="5229200"/>
            <a:ext cx="8165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Россия заняла второе место в мире по уровню доступности услуг </a:t>
            </a:r>
            <a:endParaRPr lang="ru-RU" dirty="0" smtClean="0">
              <a:solidFill>
                <a:srgbClr val="0070C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сотовой 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связи и десятое место в мире по уровню доступности услуг </a:t>
            </a:r>
            <a:endParaRPr lang="ru-RU" dirty="0" smtClean="0">
              <a:solidFill>
                <a:srgbClr val="0070C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широкополосного 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доступа </a:t>
            </a: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в интернет</a:t>
            </a:r>
            <a:r>
              <a:rPr lang="en-US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***</a:t>
            </a: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 </a:t>
            </a:r>
            <a:endParaRPr lang="ru-RU" dirty="0">
              <a:solidFill>
                <a:srgbClr val="0070C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07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Потребности </a:t>
            </a:r>
            <a:r>
              <a:rPr lang="en-US" dirty="0" smtClean="0">
                <a:solidFill>
                  <a:srgbClr val="0070C0"/>
                </a:solidFill>
              </a:rPr>
              <a:t>VS </a:t>
            </a:r>
            <a:r>
              <a:rPr lang="ru-RU" dirty="0">
                <a:solidFill>
                  <a:srgbClr val="0070C0"/>
                </a:solidFill>
              </a:rPr>
              <a:t>в</a:t>
            </a:r>
            <a:r>
              <a:rPr lang="ru-RU" dirty="0" smtClean="0">
                <a:solidFill>
                  <a:srgbClr val="0070C0"/>
                </a:solidFill>
              </a:rPr>
              <a:t>озможности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51699" y="1161630"/>
            <a:ext cx="1929102" cy="1470993"/>
          </a:xfrm>
          <a:prstGeom prst="homePlate">
            <a:avLst>
              <a:gd name="adj" fmla="val 0"/>
            </a:avLst>
          </a:prstGeom>
          <a:noFill/>
          <a:ln w="19050" algn="ctr">
            <a:noFill/>
            <a:miter lim="800000"/>
            <a:headEnd/>
            <a:tailEnd/>
          </a:ln>
          <a:effectLst/>
          <a:extLst/>
        </p:spPr>
        <p:txBody>
          <a:bodyPr lIns="91038" tIns="45522" rIns="0" bIns="45522" anchor="ctr"/>
          <a:lstStyle/>
          <a:p>
            <a:pPr>
              <a:spcBef>
                <a:spcPct val="20000"/>
              </a:spcBef>
              <a:buClr>
                <a:srgbClr val="646464"/>
              </a:buClr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Востребованность</a:t>
            </a:r>
          </a:p>
          <a:p>
            <a:pPr>
              <a:spcBef>
                <a:spcPct val="20000"/>
              </a:spcBef>
              <a:buClr>
                <a:srgbClr val="646464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слуг связи 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25449" y="1161630"/>
            <a:ext cx="6388497" cy="14709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72000" tIns="36000" rIns="36000" bIns="36000" anchor="ctr"/>
          <a:lstStyle/>
          <a:p>
            <a:pPr marL="177800" indent="-177800" algn="l">
              <a:lnSpc>
                <a:spcPts val="1680"/>
              </a:lnSpc>
              <a:spcBef>
                <a:spcPts val="200"/>
              </a:spcBef>
              <a:buClr>
                <a:prstClr val="black"/>
              </a:buClr>
              <a:buSzPct val="70000"/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6347" y="1161632"/>
            <a:ext cx="8206123" cy="1470992"/>
          </a:xfrm>
          <a:prstGeom prst="roundRect">
            <a:avLst>
              <a:gd name="adj" fmla="val 5856"/>
            </a:avLst>
          </a:prstGeom>
          <a:noFill/>
          <a:ln>
            <a:solidFill>
              <a:srgbClr val="809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51699" y="1459497"/>
            <a:ext cx="900000" cy="900000"/>
          </a:xfrm>
          <a:prstGeom prst="ellipse">
            <a:avLst/>
          </a:prstGeom>
          <a:solidFill>
            <a:schemeClr val="bg1"/>
          </a:solidFill>
          <a:ln>
            <a:solidFill>
              <a:srgbClr val="809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14443" y="1273878"/>
            <a:ext cx="54906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Rod" panose="02030509050101010101" pitchFamily="49" charset="-79"/>
              </a:rPr>
              <a:t>Согласно данным </a:t>
            </a: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Росстата, </a:t>
            </a:r>
            <a:r>
              <a:rPr lang="ru-RU" sz="1400" dirty="0">
                <a:ea typeface="Calibri" panose="020F0502020204030204" pitchFamily="34" charset="0"/>
                <a:cs typeface="Rod" panose="02030509050101010101" pitchFamily="49" charset="-79"/>
              </a:rPr>
              <a:t>доля </a:t>
            </a: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расходов на услуги связи </a:t>
            </a:r>
            <a:r>
              <a:rPr lang="ru-RU" sz="1400" dirty="0">
                <a:ea typeface="Calibri" panose="020F0502020204030204" pitchFamily="34" charset="0"/>
                <a:cs typeface="Rod" panose="02030509050101010101" pitchFamily="49" charset="-79"/>
              </a:rPr>
              <a:t>в бюджетах домохозяйств </a:t>
            </a: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значительна (3,2%)* при общем снижении платежеспособного спроса населения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sz="500" dirty="0" smtClean="0"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Увеличение стоимости услуг связи может повлечь сокращение их потребления  </a:t>
            </a:r>
            <a:endParaRPr lang="ru-RU" sz="1400" dirty="0"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6603" y="2868683"/>
            <a:ext cx="8206123" cy="1723341"/>
          </a:xfrm>
          <a:prstGeom prst="roundRect">
            <a:avLst>
              <a:gd name="adj" fmla="val 5856"/>
            </a:avLst>
          </a:prstGeom>
          <a:noFill/>
          <a:ln>
            <a:solidFill>
              <a:srgbClr val="809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1955" y="3248980"/>
            <a:ext cx="900000" cy="900000"/>
          </a:xfrm>
          <a:prstGeom prst="ellipse">
            <a:avLst/>
          </a:prstGeom>
          <a:solidFill>
            <a:schemeClr val="bg1"/>
          </a:solidFill>
          <a:ln>
            <a:solidFill>
              <a:srgbClr val="809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1196583" y="3023955"/>
            <a:ext cx="1929102" cy="1470993"/>
          </a:xfrm>
          <a:prstGeom prst="homePlate">
            <a:avLst>
              <a:gd name="adj" fmla="val 0"/>
            </a:avLst>
          </a:prstGeom>
          <a:noFill/>
          <a:ln w="19050" algn="ctr">
            <a:noFill/>
            <a:miter lim="800000"/>
            <a:headEnd/>
            <a:tailEnd/>
          </a:ln>
          <a:effectLst/>
          <a:extLst/>
        </p:spPr>
        <p:txBody>
          <a:bodyPr lIns="91038" tIns="45522" rIns="0" bIns="45522" anchor="ctr"/>
          <a:lstStyle/>
          <a:p>
            <a:pPr>
              <a:spcBef>
                <a:spcPct val="20000"/>
              </a:spcBef>
              <a:buClr>
                <a:srgbClr val="646464"/>
              </a:buClr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Финансовые показатели крупнейших </a:t>
            </a:r>
          </a:p>
          <a:p>
            <a:pPr>
              <a:spcBef>
                <a:spcPct val="20000"/>
              </a:spcBef>
              <a:buClr>
                <a:srgbClr val="646464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гроков отрасли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22415" y="2876743"/>
            <a:ext cx="549061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На фоне тенденции снижения </a:t>
            </a:r>
            <a:r>
              <a:rPr lang="en-US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ARPU</a:t>
            </a: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 наблюдается    замедление роста/падение выручки крупнейших операторов связи </a:t>
            </a:r>
            <a:r>
              <a:rPr lang="ru-RU" sz="1400" i="1" dirty="0" smtClean="0">
                <a:ea typeface="Calibri" panose="020F0502020204030204" pitchFamily="34" charset="0"/>
                <a:cs typeface="Rod" panose="02030509050101010101" pitchFamily="49" charset="-79"/>
              </a:rPr>
              <a:t>(от + 2,1 % до -1,6 % в 2016 г.)**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sz="500" dirty="0" smtClean="0"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Операторы связи вынуждены оптимизировать затраты, в том числе</a:t>
            </a:r>
            <a:r>
              <a:rPr lang="en-US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 </a:t>
            </a:r>
            <a:r>
              <a:rPr lang="ru-RU" sz="1400" dirty="0" smtClean="0">
                <a:ea typeface="Calibri" panose="020F0502020204030204" pitchFamily="34" charset="0"/>
                <a:cs typeface="Rod" panose="02030509050101010101" pitchFamily="49" charset="-79"/>
              </a:rPr>
              <a:t>снижать свои инвестиционные программы </a:t>
            </a:r>
            <a:r>
              <a:rPr lang="ru-RU" sz="1400" i="1" dirty="0" smtClean="0">
                <a:ea typeface="Calibri" panose="020F0502020204030204" pitchFamily="34" charset="0"/>
                <a:cs typeface="Rod" panose="02030509050101010101" pitchFamily="49" charset="-79"/>
              </a:rPr>
              <a:t>      (капитальные затраты операторов «большой тройки» в 2016 г. сократились в среднем на 14,9 %)** </a:t>
            </a:r>
            <a:endParaRPr lang="ru-RU" sz="500" i="1" dirty="0" smtClean="0"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350890" y="1638841"/>
            <a:ext cx="496122" cy="476044"/>
          </a:xfrm>
          <a:prstGeom prst="rightArrow">
            <a:avLst/>
          </a:prstGeom>
          <a:solidFill>
            <a:srgbClr val="5DFFA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438542" y="3460958"/>
            <a:ext cx="496122" cy="4760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16731" y="5503045"/>
            <a:ext cx="8165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C0000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851610" y="4772044"/>
            <a:ext cx="7695595" cy="244438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48581" y="5196503"/>
            <a:ext cx="8511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Темпы роста рынка традиционных телекоммуникационных услуг снижаются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при росте потребностей абонентов в качественно новых услугах </a:t>
            </a:r>
            <a:endParaRPr lang="ru-RU" dirty="0">
              <a:solidFill>
                <a:srgbClr val="0070C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17773"/>
              </p:ext>
            </p:extLst>
          </p:nvPr>
        </p:nvGraphicFramePr>
        <p:xfrm>
          <a:off x="-1" y="-755"/>
          <a:ext cx="9144000" cy="25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286"/>
                <a:gridCol w="1863362"/>
                <a:gridCol w="1863362"/>
                <a:gridCol w="1899196"/>
                <a:gridCol w="2027794"/>
              </a:tblGrid>
              <a:tr h="25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Состояние отрасли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Статистические данные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Тенденции </a:t>
                      </a:r>
                      <a:endParaRPr lang="ru-RU" sz="10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 бизнеса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Предпосылки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51699" y="6228198"/>
            <a:ext cx="5545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  - </a:t>
            </a:r>
            <a:r>
              <a:rPr lang="ru-RU" sz="800" dirty="0" smtClean="0">
                <a:latin typeface="+mj-lt"/>
                <a:ea typeface="Times New Roman" panose="02020603050405020304" pitchFamily="18" charset="0"/>
              </a:rPr>
              <a:t>Доходы</a:t>
            </a:r>
            <a:r>
              <a:rPr lang="ru-RU" sz="800" dirty="0">
                <a:latin typeface="+mj-lt"/>
                <a:ea typeface="Times New Roman" panose="02020603050405020304" pitchFamily="18" charset="0"/>
              </a:rPr>
              <a:t>, расходы и потребление домашних хозяйств в 2016 году, Росстат</a:t>
            </a:r>
          </a:p>
          <a:p>
            <a:pPr indent="450215">
              <a:spcAft>
                <a:spcPts val="0"/>
              </a:spcAft>
            </a:pPr>
            <a:r>
              <a:rPr lang="ru-RU" sz="800" dirty="0" smtClean="0">
                <a:latin typeface="+mj-lt"/>
                <a:ea typeface="Times New Roman" panose="02020603050405020304" pitchFamily="18" charset="0"/>
              </a:rPr>
              <a:t>** -  </a:t>
            </a:r>
            <a:r>
              <a:rPr lang="ru-RU" sz="800" dirty="0">
                <a:latin typeface="+mj-lt"/>
              </a:rPr>
              <a:t>ТМТ </a:t>
            </a:r>
            <a:r>
              <a:rPr lang="ru-RU" sz="800" dirty="0" smtClean="0">
                <a:latin typeface="+mj-lt"/>
              </a:rPr>
              <a:t>Консалтинг </a:t>
            </a:r>
            <a:r>
              <a:rPr lang="ru-RU" sz="800" dirty="0">
                <a:latin typeface="+mj-lt"/>
              </a:rPr>
              <a:t>«Российский рынок телекоммуникаций </a:t>
            </a:r>
            <a:r>
              <a:rPr lang="ru-RU" sz="800" dirty="0" smtClean="0">
                <a:latin typeface="+mj-lt"/>
              </a:rPr>
              <a:t>2016»; д</a:t>
            </a:r>
            <a:r>
              <a:rPr lang="ru-RU" sz="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анные операторов</a:t>
            </a:r>
            <a:endParaRPr lang="ru-RU" sz="800" dirty="0" smtClean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709" y="404665"/>
            <a:ext cx="6885765" cy="10156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Руководители компаний ожидают </a:t>
            </a:r>
            <a:r>
              <a:rPr lang="ru-RU" dirty="0" smtClean="0">
                <a:solidFill>
                  <a:srgbClr val="0070C0"/>
                </a:solidFill>
              </a:rPr>
              <a:t>масштабных </a:t>
            </a:r>
            <a:r>
              <a:rPr lang="ru-RU" dirty="0">
                <a:solidFill>
                  <a:srgbClr val="0070C0"/>
                </a:solidFill>
              </a:rPr>
              <a:t>изменений в ближайшие </a:t>
            </a:r>
            <a:r>
              <a:rPr lang="ru-RU" dirty="0" smtClean="0">
                <a:solidFill>
                  <a:srgbClr val="0070C0"/>
                </a:solidFill>
              </a:rPr>
              <a:t>три </a:t>
            </a:r>
            <a:r>
              <a:rPr lang="ru-RU" dirty="0">
                <a:solidFill>
                  <a:srgbClr val="0070C0"/>
                </a:solidFill>
              </a:rPr>
              <a:t>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4535" y="1275022"/>
            <a:ext cx="898446" cy="86854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31626" eaLnBrk="0" hangingPunct="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34535" y="2448709"/>
            <a:ext cx="898446" cy="86854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31626" eaLnBrk="0" hangingPunct="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4535" y="3622396"/>
            <a:ext cx="898446" cy="868543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31626" eaLnBrk="0" hangingPunct="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3820" y="5585071"/>
            <a:ext cx="725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Rod" panose="02030509050101010101" pitchFamily="49" charset="-79"/>
              </a:rPr>
              <a:t>Технологии 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Rod" panose="02030509050101010101" pitchFamily="49" charset="-79"/>
              </a:rPr>
              <a:t>- основной  </a:t>
            </a:r>
            <a:r>
              <a:rPr lang="ru-RU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Rod" panose="02030509050101010101" pitchFamily="49" charset="-79"/>
              </a:rPr>
              <a:t>драйвер и рычаг трансформации бизнеса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661" y="6534345"/>
            <a:ext cx="22829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solidFill>
                  <a:prstClr val="black"/>
                </a:solidFill>
              </a:rPr>
              <a:t>Источник: </a:t>
            </a:r>
            <a:r>
              <a:rPr lang="en-US" sz="800" dirty="0">
                <a:solidFill>
                  <a:prstClr val="black"/>
                </a:solidFill>
              </a:rPr>
              <a:t>KPMG’s 2016 Global CEO Outlook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0826" y="1292841"/>
            <a:ext cx="69611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Critical changes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41</a:t>
            </a:r>
            <a:r>
              <a:rPr lang="ru-RU" sz="1200" dirty="0">
                <a:solidFill>
                  <a:prstClr val="black"/>
                </a:solidFill>
              </a:rPr>
              <a:t>% </a:t>
            </a:r>
            <a:r>
              <a:rPr lang="ru-RU" sz="1200" dirty="0" err="1">
                <a:solidFill>
                  <a:prstClr val="black"/>
                </a:solidFill>
              </a:rPr>
              <a:t>CEOs</a:t>
            </a:r>
            <a:r>
              <a:rPr lang="ru-RU" sz="1200" dirty="0">
                <a:solidFill>
                  <a:prstClr val="black"/>
                </a:solidFill>
              </a:rPr>
              <a:t> ожидают, что их компании значительно трансформируются в ближайшие три года. 72% </a:t>
            </a:r>
            <a:r>
              <a:rPr lang="ru-RU" sz="1200" dirty="0" err="1">
                <a:solidFill>
                  <a:prstClr val="black"/>
                </a:solidFill>
              </a:rPr>
              <a:t>CEOs</a:t>
            </a:r>
            <a:r>
              <a:rPr lang="ru-RU" sz="1200" dirty="0">
                <a:solidFill>
                  <a:prstClr val="black"/>
                </a:solidFill>
              </a:rPr>
              <a:t> считают, что предстоящие три года будут более критичными для их индустрий, чем предыдущие 50 лет.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80826" y="2552841"/>
            <a:ext cx="69611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Technologies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</a:rPr>
              <a:t>Скорость изменений будет расти экспоненциально за счет появления новых технологий. 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77</a:t>
            </a:r>
            <a:r>
              <a:rPr lang="ru-RU" sz="1200" dirty="0">
                <a:solidFill>
                  <a:prstClr val="black"/>
                </a:solidFill>
              </a:rPr>
              <a:t>% </a:t>
            </a:r>
            <a:r>
              <a:rPr lang="ru-RU" sz="1200" dirty="0" err="1">
                <a:solidFill>
                  <a:prstClr val="black"/>
                </a:solidFill>
              </a:rPr>
              <a:t>CEOs</a:t>
            </a:r>
            <a:r>
              <a:rPr lang="ru-RU" sz="1200" dirty="0">
                <a:solidFill>
                  <a:prstClr val="black"/>
                </a:solidFill>
              </a:rPr>
              <a:t> озабочены способностью их организаций следовать за новыми технологиями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0826" y="3641123"/>
            <a:ext cx="69611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Customer focus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88</a:t>
            </a:r>
            <a:r>
              <a:rPr lang="en-US" sz="1200" dirty="0">
                <a:solidFill>
                  <a:prstClr val="black"/>
                </a:solidFill>
              </a:rPr>
              <a:t>% CEOs </a:t>
            </a:r>
            <a:r>
              <a:rPr lang="ru-RU" sz="1200" dirty="0">
                <a:solidFill>
                  <a:prstClr val="black"/>
                </a:solidFill>
              </a:rPr>
              <a:t>озабочены лояльностью своих клиентов и 82% релевантностью их продуктов и сервисов. Более половины </a:t>
            </a:r>
            <a:r>
              <a:rPr lang="en-US" sz="1200" dirty="0">
                <a:solidFill>
                  <a:prstClr val="black"/>
                </a:solidFill>
              </a:rPr>
              <a:t>CEOs </a:t>
            </a:r>
            <a:r>
              <a:rPr lang="ru-RU" sz="1200" dirty="0">
                <a:solidFill>
                  <a:prstClr val="black"/>
                </a:solidFill>
              </a:rPr>
              <a:t>считают, что могут использовать цифровые технологии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для улучшения </a:t>
            </a:r>
            <a:r>
              <a:rPr lang="ru-RU" sz="1200" dirty="0" smtClean="0">
                <a:solidFill>
                  <a:prstClr val="black"/>
                </a:solidFill>
              </a:rPr>
              <a:t>взаимодействия </a:t>
            </a:r>
            <a:r>
              <a:rPr lang="ru-RU" sz="1200" dirty="0">
                <a:solidFill>
                  <a:prstClr val="black"/>
                </a:solidFill>
              </a:rPr>
              <a:t>с клиентами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Freeform 52"/>
          <p:cNvSpPr>
            <a:spLocks noEditPoints="1"/>
          </p:cNvSpPr>
          <p:nvPr/>
        </p:nvSpPr>
        <p:spPr bwMode="auto">
          <a:xfrm>
            <a:off x="836612" y="2553287"/>
            <a:ext cx="693916" cy="665643"/>
          </a:xfrm>
          <a:custGeom>
            <a:avLst/>
            <a:gdLst>
              <a:gd name="T0" fmla="*/ 27 w 55"/>
              <a:gd name="T1" fmla="*/ 55 h 55"/>
              <a:gd name="T2" fmla="*/ 0 w 55"/>
              <a:gd name="T3" fmla="*/ 27 h 55"/>
              <a:gd name="T4" fmla="*/ 27 w 55"/>
              <a:gd name="T5" fmla="*/ 0 h 55"/>
              <a:gd name="T6" fmla="*/ 55 w 55"/>
              <a:gd name="T7" fmla="*/ 27 h 55"/>
              <a:gd name="T8" fmla="*/ 27 w 55"/>
              <a:gd name="T9" fmla="*/ 55 h 55"/>
              <a:gd name="T10" fmla="*/ 27 w 55"/>
              <a:gd name="T11" fmla="*/ 8 h 55"/>
              <a:gd name="T12" fmla="*/ 8 w 55"/>
              <a:gd name="T13" fmla="*/ 27 h 55"/>
              <a:gd name="T14" fmla="*/ 27 w 55"/>
              <a:gd name="T15" fmla="*/ 47 h 55"/>
              <a:gd name="T16" fmla="*/ 47 w 55"/>
              <a:gd name="T17" fmla="*/ 27 h 55"/>
              <a:gd name="T18" fmla="*/ 27 w 55"/>
              <a:gd name="T19" fmla="*/ 8 h 55"/>
              <a:gd name="T20" fmla="*/ 32 w 55"/>
              <a:gd name="T21" fmla="*/ 31 h 55"/>
              <a:gd name="T22" fmla="*/ 31 w 55"/>
              <a:gd name="T23" fmla="*/ 32 h 55"/>
              <a:gd name="T24" fmla="*/ 19 w 55"/>
              <a:gd name="T25" fmla="*/ 32 h 55"/>
              <a:gd name="T26" fmla="*/ 18 w 55"/>
              <a:gd name="T27" fmla="*/ 31 h 55"/>
              <a:gd name="T28" fmla="*/ 18 w 55"/>
              <a:gd name="T29" fmla="*/ 28 h 55"/>
              <a:gd name="T30" fmla="*/ 19 w 55"/>
              <a:gd name="T31" fmla="*/ 27 h 55"/>
              <a:gd name="T32" fmla="*/ 27 w 55"/>
              <a:gd name="T33" fmla="*/ 27 h 55"/>
              <a:gd name="T34" fmla="*/ 27 w 55"/>
              <a:gd name="T35" fmla="*/ 15 h 55"/>
              <a:gd name="T36" fmla="*/ 28 w 55"/>
              <a:gd name="T37" fmla="*/ 14 h 55"/>
              <a:gd name="T38" fmla="*/ 31 w 55"/>
              <a:gd name="T39" fmla="*/ 14 h 55"/>
              <a:gd name="T40" fmla="*/ 32 w 55"/>
              <a:gd name="T41" fmla="*/ 15 h 55"/>
              <a:gd name="T42" fmla="*/ 32 w 55"/>
              <a:gd name="T43" fmla="*/ 31 h 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"/>
              <a:gd name="T67" fmla="*/ 0 h 55"/>
              <a:gd name="T68" fmla="*/ 55 w 55"/>
              <a:gd name="T69" fmla="*/ 55 h 5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Freeform 64"/>
          <p:cNvSpPr>
            <a:spLocks noEditPoints="1"/>
          </p:cNvSpPr>
          <p:nvPr/>
        </p:nvSpPr>
        <p:spPr bwMode="auto">
          <a:xfrm>
            <a:off x="1003579" y="1486621"/>
            <a:ext cx="362302" cy="498994"/>
          </a:xfrm>
          <a:custGeom>
            <a:avLst/>
            <a:gdLst>
              <a:gd name="T0" fmla="*/ 37 w 41"/>
              <a:gd name="T1" fmla="*/ 20 h 62"/>
              <a:gd name="T2" fmla="*/ 20 w 41"/>
              <a:gd name="T3" fmla="*/ 40 h 62"/>
              <a:gd name="T4" fmla="*/ 11 w 41"/>
              <a:gd name="T5" fmla="*/ 47 h 62"/>
              <a:gd name="T6" fmla="*/ 11 w 41"/>
              <a:gd name="T7" fmla="*/ 48 h 62"/>
              <a:gd name="T8" fmla="*/ 15 w 41"/>
              <a:gd name="T9" fmla="*/ 54 h 62"/>
              <a:gd name="T10" fmla="*/ 7 w 41"/>
              <a:gd name="T11" fmla="*/ 62 h 62"/>
              <a:gd name="T12" fmla="*/ 0 w 41"/>
              <a:gd name="T13" fmla="*/ 54 h 62"/>
              <a:gd name="T14" fmla="*/ 4 w 41"/>
              <a:gd name="T15" fmla="*/ 48 h 62"/>
              <a:gd name="T16" fmla="*/ 4 w 41"/>
              <a:gd name="T17" fmla="*/ 15 h 62"/>
              <a:gd name="T18" fmla="*/ 0 w 41"/>
              <a:gd name="T19" fmla="*/ 8 h 62"/>
              <a:gd name="T20" fmla="*/ 7 w 41"/>
              <a:gd name="T21" fmla="*/ 0 h 62"/>
              <a:gd name="T22" fmla="*/ 15 w 41"/>
              <a:gd name="T23" fmla="*/ 8 h 62"/>
              <a:gd name="T24" fmla="*/ 11 w 41"/>
              <a:gd name="T25" fmla="*/ 15 h 62"/>
              <a:gd name="T26" fmla="*/ 11 w 41"/>
              <a:gd name="T27" fmla="*/ 35 h 62"/>
              <a:gd name="T28" fmla="*/ 18 w 41"/>
              <a:gd name="T29" fmla="*/ 33 h 62"/>
              <a:gd name="T30" fmla="*/ 29 w 41"/>
              <a:gd name="T31" fmla="*/ 20 h 62"/>
              <a:gd name="T32" fmla="*/ 25 w 41"/>
              <a:gd name="T33" fmla="*/ 13 h 62"/>
              <a:gd name="T34" fmla="*/ 33 w 41"/>
              <a:gd name="T35" fmla="*/ 6 h 62"/>
              <a:gd name="T36" fmla="*/ 41 w 41"/>
              <a:gd name="T37" fmla="*/ 13 h 62"/>
              <a:gd name="T38" fmla="*/ 37 w 41"/>
              <a:gd name="T39" fmla="*/ 20 h 62"/>
              <a:gd name="T40" fmla="*/ 7 w 41"/>
              <a:gd name="T41" fmla="*/ 4 h 62"/>
              <a:gd name="T42" fmla="*/ 4 w 41"/>
              <a:gd name="T43" fmla="*/ 8 h 62"/>
              <a:gd name="T44" fmla="*/ 7 w 41"/>
              <a:gd name="T45" fmla="*/ 12 h 62"/>
              <a:gd name="T46" fmla="*/ 11 w 41"/>
              <a:gd name="T47" fmla="*/ 8 h 62"/>
              <a:gd name="T48" fmla="*/ 7 w 41"/>
              <a:gd name="T49" fmla="*/ 4 h 62"/>
              <a:gd name="T50" fmla="*/ 7 w 41"/>
              <a:gd name="T51" fmla="*/ 51 h 62"/>
              <a:gd name="T52" fmla="*/ 4 w 41"/>
              <a:gd name="T53" fmla="*/ 54 h 62"/>
              <a:gd name="T54" fmla="*/ 7 w 41"/>
              <a:gd name="T55" fmla="*/ 58 h 62"/>
              <a:gd name="T56" fmla="*/ 11 w 41"/>
              <a:gd name="T57" fmla="*/ 54 h 62"/>
              <a:gd name="T58" fmla="*/ 7 w 41"/>
              <a:gd name="T59" fmla="*/ 51 h 62"/>
              <a:gd name="T60" fmla="*/ 33 w 41"/>
              <a:gd name="T61" fmla="*/ 9 h 62"/>
              <a:gd name="T62" fmla="*/ 29 w 41"/>
              <a:gd name="T63" fmla="*/ 13 h 62"/>
              <a:gd name="T64" fmla="*/ 33 w 41"/>
              <a:gd name="T65" fmla="*/ 17 h 62"/>
              <a:gd name="T66" fmla="*/ 37 w 41"/>
              <a:gd name="T67" fmla="*/ 13 h 62"/>
              <a:gd name="T68" fmla="*/ 33 w 41"/>
              <a:gd name="T69" fmla="*/ 9 h 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"/>
              <a:gd name="T106" fmla="*/ 0 h 62"/>
              <a:gd name="T107" fmla="*/ 41 w 41"/>
              <a:gd name="T108" fmla="*/ 62 h 6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Freeform 5"/>
          <p:cNvSpPr>
            <a:spLocks noEditPoints="1"/>
          </p:cNvSpPr>
          <p:nvPr/>
        </p:nvSpPr>
        <p:spPr bwMode="auto">
          <a:xfrm>
            <a:off x="894513" y="3755311"/>
            <a:ext cx="577900" cy="590488"/>
          </a:xfrm>
          <a:custGeom>
            <a:avLst/>
            <a:gdLst>
              <a:gd name="T0" fmla="*/ 250 w 250"/>
              <a:gd name="T1" fmla="*/ 250 h 296"/>
              <a:gd name="T2" fmla="*/ 125 w 250"/>
              <a:gd name="T3" fmla="*/ 296 h 296"/>
              <a:gd name="T4" fmla="*/ 0 w 250"/>
              <a:gd name="T5" fmla="*/ 250 h 296"/>
              <a:gd name="T6" fmla="*/ 66 w 250"/>
              <a:gd name="T7" fmla="*/ 210 h 296"/>
              <a:gd name="T8" fmla="*/ 79 w 250"/>
              <a:gd name="T9" fmla="*/ 219 h 296"/>
              <a:gd name="T10" fmla="*/ 70 w 250"/>
              <a:gd name="T11" fmla="*/ 232 h 296"/>
              <a:gd name="T12" fmla="*/ 23 w 250"/>
              <a:gd name="T13" fmla="*/ 251 h 296"/>
              <a:gd name="T14" fmla="*/ 125 w 250"/>
              <a:gd name="T15" fmla="*/ 273 h 296"/>
              <a:gd name="T16" fmla="*/ 228 w 250"/>
              <a:gd name="T17" fmla="*/ 250 h 296"/>
              <a:gd name="T18" fmla="*/ 180 w 250"/>
              <a:gd name="T19" fmla="*/ 232 h 296"/>
              <a:gd name="T20" fmla="*/ 171 w 250"/>
              <a:gd name="T21" fmla="*/ 219 h 296"/>
              <a:gd name="T22" fmla="*/ 184 w 250"/>
              <a:gd name="T23" fmla="*/ 210 h 296"/>
              <a:gd name="T24" fmla="*/ 250 w 250"/>
              <a:gd name="T25" fmla="*/ 250 h 296"/>
              <a:gd name="T26" fmla="*/ 80 w 250"/>
              <a:gd name="T27" fmla="*/ 182 h 296"/>
              <a:gd name="T28" fmla="*/ 91 w 250"/>
              <a:gd name="T29" fmla="*/ 182 h 296"/>
              <a:gd name="T30" fmla="*/ 91 w 250"/>
              <a:gd name="T31" fmla="*/ 250 h 296"/>
              <a:gd name="T32" fmla="*/ 102 w 250"/>
              <a:gd name="T33" fmla="*/ 262 h 296"/>
              <a:gd name="T34" fmla="*/ 148 w 250"/>
              <a:gd name="T35" fmla="*/ 262 h 296"/>
              <a:gd name="T36" fmla="*/ 159 w 250"/>
              <a:gd name="T37" fmla="*/ 250 h 296"/>
              <a:gd name="T38" fmla="*/ 159 w 250"/>
              <a:gd name="T39" fmla="*/ 182 h 296"/>
              <a:gd name="T40" fmla="*/ 171 w 250"/>
              <a:gd name="T41" fmla="*/ 182 h 296"/>
              <a:gd name="T42" fmla="*/ 182 w 250"/>
              <a:gd name="T43" fmla="*/ 171 h 296"/>
              <a:gd name="T44" fmla="*/ 182 w 250"/>
              <a:gd name="T45" fmla="*/ 102 h 296"/>
              <a:gd name="T46" fmla="*/ 157 w 250"/>
              <a:gd name="T47" fmla="*/ 82 h 296"/>
              <a:gd name="T48" fmla="*/ 125 w 250"/>
              <a:gd name="T49" fmla="*/ 80 h 296"/>
              <a:gd name="T50" fmla="*/ 93 w 250"/>
              <a:gd name="T51" fmla="*/ 82 h 296"/>
              <a:gd name="T52" fmla="*/ 68 w 250"/>
              <a:gd name="T53" fmla="*/ 102 h 296"/>
              <a:gd name="T54" fmla="*/ 68 w 250"/>
              <a:gd name="T55" fmla="*/ 171 h 296"/>
              <a:gd name="T56" fmla="*/ 80 w 250"/>
              <a:gd name="T57" fmla="*/ 182 h 296"/>
              <a:gd name="T58" fmla="*/ 125 w 250"/>
              <a:gd name="T59" fmla="*/ 68 h 296"/>
              <a:gd name="T60" fmla="*/ 159 w 250"/>
              <a:gd name="T61" fmla="*/ 34 h 296"/>
              <a:gd name="T62" fmla="*/ 125 w 250"/>
              <a:gd name="T63" fmla="*/ 0 h 296"/>
              <a:gd name="T64" fmla="*/ 91 w 250"/>
              <a:gd name="T65" fmla="*/ 34 h 296"/>
              <a:gd name="T66" fmla="*/ 125 w 250"/>
              <a:gd name="T67" fmla="*/ 68 h 296"/>
              <a:gd name="T68" fmla="*/ 125 w 250"/>
              <a:gd name="T69" fmla="*/ 68 h 296"/>
              <a:gd name="T70" fmla="*/ 125 w 250"/>
              <a:gd name="T71" fmla="*/ 68 h 2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50"/>
              <a:gd name="T109" fmla="*/ 0 h 296"/>
              <a:gd name="T110" fmla="*/ 250 w 250"/>
              <a:gd name="T111" fmla="*/ 296 h 2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898350" y="5068467"/>
            <a:ext cx="7695595" cy="244438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61824"/>
              </p:ext>
            </p:extLst>
          </p:nvPr>
        </p:nvGraphicFramePr>
        <p:xfrm>
          <a:off x="-1" y="-755"/>
          <a:ext cx="9144000" cy="25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286"/>
                <a:gridCol w="1863362"/>
                <a:gridCol w="1863362"/>
                <a:gridCol w="1899196"/>
                <a:gridCol w="2027794"/>
              </a:tblGrid>
              <a:tr h="25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Состояние отрасли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Статистические данные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Тенденции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 бизнеса</a:t>
                      </a: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Предпосылки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590" y="425295"/>
            <a:ext cx="5831880" cy="40011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Отправные точки: рост или падение?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222" y="3511300"/>
            <a:ext cx="80924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Новый технологический цикл потребует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Open Sans"/>
              </a:rPr>
              <a:t>серьезных вложений (например, только в развитие сети 5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G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 в России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Open Sans"/>
              </a:rPr>
              <a:t>инвестиции могут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составить ~ 1 трлн руб.*). При этом временные отрезки использования стандартов связи сокращаются    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6097" y="1358770"/>
            <a:ext cx="8018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NotoSans"/>
              </a:rPr>
              <a:t>К настоящему моменту операторами связи создан базис для развития цифровой экономики (распространение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NotoSans"/>
              </a:rPr>
              <a:t>широкополосного и беспроводного интернета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NotoSans"/>
              </a:rPr>
              <a:t>в России 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NotoSans"/>
              </a:rPr>
              <a:t>уровне ведущих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NotoSans"/>
              </a:rPr>
              <a:t>стран)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7562" y="4626702"/>
            <a:ext cx="8080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Компенсация расходов операторов связи через повышение тарифов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неэффективна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, т.к. тарифная политика зависит от платежеспособного спроса населения 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6575" y="6474325"/>
            <a:ext cx="23455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- </a:t>
            </a:r>
            <a:r>
              <a:rPr lang="ru-RU" sz="800" dirty="0">
                <a:solidFill>
                  <a:prstClr val="black"/>
                </a:solidFill>
              </a:rPr>
              <a:t>По оценкам </a:t>
            </a:r>
            <a:r>
              <a:rPr lang="en-US" sz="800" dirty="0">
                <a:solidFill>
                  <a:prstClr val="black"/>
                </a:solidFill>
              </a:rPr>
              <a:t>The Boston Consulting Group 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642" y="2435035"/>
            <a:ext cx="804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NotoSans"/>
              </a:rPr>
              <a:t>Бизнес-модель операторов,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NotoSans"/>
              </a:rPr>
              <a:t>сфокусированная исключительно 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NotoSans"/>
              </a:rPr>
              <a:t>предоставлении традиционных услуг связи, изживает себя и требует перехода на новые сервисы, опираясь на модернизированную телеком-инфраструктуру </a:t>
            </a:r>
          </a:p>
          <a:p>
            <a:pPr marL="285750" indent="-28575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NotoSan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72268"/>
              </p:ext>
            </p:extLst>
          </p:nvPr>
        </p:nvGraphicFramePr>
        <p:xfrm>
          <a:off x="-1" y="-755"/>
          <a:ext cx="9144000" cy="25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286"/>
                <a:gridCol w="1863362"/>
                <a:gridCol w="1863362"/>
                <a:gridCol w="1899196"/>
                <a:gridCol w="2027794"/>
              </a:tblGrid>
              <a:tr h="25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Состояние отрасли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Статистические данные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Тенденции 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 бизнеса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Предпосылки</a:t>
                      </a:r>
                    </a:p>
                  </a:txBody>
                  <a:tcPr>
                    <a:solidFill>
                      <a:srgbClr val="909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05736" y="4367878"/>
            <a:ext cx="8821759" cy="2423879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      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 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4022" y="398765"/>
            <a:ext cx="4817703" cy="40011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Государственные приоритеты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450" y="954089"/>
            <a:ext cx="8841045" cy="2612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0607" y="2455081"/>
            <a:ext cx="626621" cy="582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60047" y="3125925"/>
            <a:ext cx="14125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/>
              </a:rPr>
              <a:t>Законодательная и </a:t>
            </a:r>
          </a:p>
          <a:p>
            <a:pPr algn="ctr"/>
            <a:r>
              <a:rPr lang="ru-RU" sz="10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/>
              </a:rPr>
              <a:t>регуляторная среда </a:t>
            </a:r>
            <a:endParaRPr lang="ru-RU" sz="1000" b="0" cap="none" spc="0" dirty="0">
              <a:ln w="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4603" y="3148569"/>
            <a:ext cx="102944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Умный</a:t>
            </a:r>
            <a:r>
              <a:rPr lang="ru-RU" sz="1000" dirty="0" smtClean="0">
                <a:ln w="0"/>
                <a:solidFill>
                  <a:schemeClr val="bg1"/>
                </a:solidFill>
              </a:rPr>
              <a:t> </a:t>
            </a:r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город 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00136" y="2463665"/>
            <a:ext cx="604503" cy="5759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7915185" y="3153642"/>
            <a:ext cx="1279517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Инфраструктура</a:t>
            </a:r>
            <a:r>
              <a:rPr lang="ru-RU" sz="1000" dirty="0" smtClean="0">
                <a:ln w="0"/>
                <a:solidFill>
                  <a:schemeClr val="bg1"/>
                </a:solidFill>
              </a:rPr>
              <a:t>  </a:t>
            </a:r>
            <a:r>
              <a:rPr lang="ru-RU" sz="1000" b="0" cap="none" spc="0" dirty="0" smtClean="0">
                <a:ln w="0"/>
                <a:solidFill>
                  <a:schemeClr val="bg1"/>
                </a:solidFill>
                <a:effectLst/>
              </a:rPr>
              <a:t> </a:t>
            </a:r>
            <a:endParaRPr lang="ru-RU" sz="1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6771" y="2454425"/>
            <a:ext cx="608241" cy="572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2291146" y="3153113"/>
            <a:ext cx="12506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Информационная</a:t>
            </a:r>
          </a:p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безопасность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51086" y="3148569"/>
            <a:ext cx="10631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Научные </a:t>
            </a:r>
          </a:p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исследования</a:t>
            </a:r>
            <a:r>
              <a:rPr lang="ru-RU" sz="1000" dirty="0" smtClean="0">
                <a:ln w="0"/>
                <a:solidFill>
                  <a:schemeClr val="bg1"/>
                </a:solidFill>
              </a:rPr>
              <a:t> </a:t>
            </a:r>
            <a:endParaRPr lang="ru-RU" sz="1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16396" y="2449077"/>
            <a:ext cx="621859" cy="572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8812" y="2465429"/>
            <a:ext cx="612619" cy="572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24180" y="2438890"/>
            <a:ext cx="627351" cy="5948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4269228" y="3148569"/>
            <a:ext cx="12650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Цифровое </a:t>
            </a:r>
          </a:p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здравоохранение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58062" y="2454425"/>
            <a:ext cx="599083" cy="5948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Прямоугольник 18"/>
          <p:cNvSpPr/>
          <p:nvPr/>
        </p:nvSpPr>
        <p:spPr>
          <a:xfrm>
            <a:off x="6233680" y="3158547"/>
            <a:ext cx="1231427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Госуправление  </a:t>
            </a:r>
            <a:r>
              <a:rPr lang="ru-RU" sz="1000" dirty="0" smtClean="0">
                <a:ln w="0"/>
                <a:solidFill>
                  <a:schemeClr val="bg1"/>
                </a:solidFill>
              </a:rPr>
              <a:t> </a:t>
            </a:r>
            <a:r>
              <a:rPr lang="ru-RU" sz="1000" b="0" cap="none" spc="0" dirty="0" smtClean="0">
                <a:ln w="0"/>
                <a:solidFill>
                  <a:schemeClr val="bg1"/>
                </a:solidFill>
                <a:effectLst/>
              </a:rPr>
              <a:t> </a:t>
            </a:r>
            <a:endParaRPr lang="ru-RU" sz="1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25284" y="2454425"/>
            <a:ext cx="643500" cy="575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7016600" y="3139030"/>
            <a:ext cx="106579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 smtClean="0">
                <a:ln w="0"/>
                <a:solidFill>
                  <a:schemeClr val="tx2">
                    <a:lumMod val="75000"/>
                  </a:schemeClr>
                </a:solidFill>
              </a:rPr>
              <a:t>  Кадры </a:t>
            </a:r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и </a:t>
            </a:r>
          </a:p>
          <a:p>
            <a:pPr algn="ctr"/>
            <a:r>
              <a:rPr lang="ru-RU" sz="1000" dirty="0" smtClean="0">
                <a:ln w="0"/>
                <a:solidFill>
                  <a:schemeClr val="tx2">
                    <a:lumMod val="75000"/>
                  </a:schemeClr>
                </a:solidFill>
              </a:rPr>
              <a:t>   образование    </a:t>
            </a:r>
            <a:endParaRPr lang="ru-RU" sz="1000" dirty="0">
              <a:ln w="0"/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07706" y="2447472"/>
            <a:ext cx="641672" cy="575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Прямоугольник 22"/>
          <p:cNvSpPr/>
          <p:nvPr/>
        </p:nvSpPr>
        <p:spPr>
          <a:xfrm>
            <a:off x="5392578" y="3148569"/>
            <a:ext cx="9204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Система</a:t>
            </a:r>
          </a:p>
          <a:p>
            <a:pPr algn="ctr"/>
            <a:r>
              <a:rPr lang="ru-RU" sz="1000" dirty="0">
                <a:ln w="0"/>
                <a:solidFill>
                  <a:schemeClr val="tx2">
                    <a:lumMod val="75000"/>
                  </a:schemeClr>
                </a:solidFill>
              </a:rPr>
              <a:t> управления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86450" y="1133745"/>
            <a:ext cx="8841045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</a:rPr>
              <a:t>Программы цифровой экономики 2024 </a:t>
            </a:r>
          </a:p>
          <a:p>
            <a:pPr>
              <a:lnSpc>
                <a:spcPts val="1800"/>
              </a:lnSpc>
              <a:spcAft>
                <a:spcPts val="800"/>
              </a:spcAft>
            </a:pP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</a:rPr>
              <a:t>Цель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</a:rPr>
              <a:t>–  формирование новой регуляторной среды, обеспечивающей благоприятный правовой режим для развития информационных технологий, а также недискриминационного доступа к данным и их обработке </a:t>
            </a:r>
          </a:p>
          <a:p>
            <a:pPr>
              <a:lnSpc>
                <a:spcPts val="1800"/>
              </a:lnSpc>
              <a:spcAft>
                <a:spcPts val="800"/>
              </a:spcAft>
            </a:pPr>
            <a:endParaRPr lang="ru-RU" sz="1300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6559" y="6060273"/>
            <a:ext cx="612619" cy="575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90482" y="5319616"/>
            <a:ext cx="627737" cy="575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2993" y="4576945"/>
            <a:ext cx="626379" cy="575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1061610" y="6060273"/>
            <a:ext cx="779823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rgbClr val="031D37"/>
                </a:solidFill>
              </a:rPr>
              <a:t>Ограничение </a:t>
            </a:r>
            <a:r>
              <a:rPr lang="ru-RU" sz="1300" dirty="0">
                <a:solidFill>
                  <a:srgbClr val="031D37"/>
                </a:solidFill>
              </a:rPr>
              <a:t>конфиденциальности (законодательство будет обеспечивать доступ госорганов к любой информации, при этом одновременно усиливать требования к ее технической защите) </a:t>
            </a:r>
          </a:p>
          <a:p>
            <a:endParaRPr lang="ru-RU" sz="1300" dirty="0">
              <a:solidFill>
                <a:srgbClr val="031D37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65336" y="5248877"/>
            <a:ext cx="76468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300" dirty="0">
                <a:solidFill>
                  <a:srgbClr val="031D37"/>
                </a:solidFill>
              </a:rPr>
              <a:t>Протекционизм в сфере информатизации и информационной безопасности (иностранные </a:t>
            </a:r>
            <a:r>
              <a:rPr lang="ru-RU" sz="1300" dirty="0" smtClean="0">
                <a:solidFill>
                  <a:srgbClr val="031D37"/>
                </a:solidFill>
              </a:rPr>
              <a:t>ИТ-продукты </a:t>
            </a:r>
            <a:r>
              <a:rPr lang="ru-RU" sz="1300" dirty="0">
                <a:solidFill>
                  <a:srgbClr val="031D37"/>
                </a:solidFill>
              </a:rPr>
              <a:t>и </a:t>
            </a:r>
            <a:r>
              <a:rPr lang="ru-RU" sz="1300" dirty="0" smtClean="0">
                <a:solidFill>
                  <a:srgbClr val="031D37"/>
                </a:solidFill>
              </a:rPr>
              <a:t>сервисы </a:t>
            </a:r>
            <a:r>
              <a:rPr lang="ru-RU" sz="1300" dirty="0">
                <a:solidFill>
                  <a:srgbClr val="031D37"/>
                </a:solidFill>
              </a:rPr>
              <a:t>фактически официально признаны угрозой национальной безопасности)</a:t>
            </a:r>
          </a:p>
          <a:p>
            <a:pPr>
              <a:buClr>
                <a:srgbClr val="C00000"/>
              </a:buClr>
            </a:pPr>
            <a:endParaRPr lang="ru-RU" sz="1300" dirty="0">
              <a:solidFill>
                <a:srgbClr val="031D37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85310" y="4778701"/>
            <a:ext cx="4572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300" dirty="0">
                <a:solidFill>
                  <a:srgbClr val="031D37"/>
                </a:solidFill>
              </a:rPr>
              <a:t>Защита критической информационной </a:t>
            </a:r>
            <a:r>
              <a:rPr lang="ru-RU" sz="1300" dirty="0" smtClean="0">
                <a:solidFill>
                  <a:srgbClr val="031D37"/>
                </a:solidFill>
              </a:rPr>
              <a:t>инфраструктуры</a:t>
            </a:r>
            <a:endParaRPr lang="ru-RU" sz="1300" dirty="0">
              <a:solidFill>
                <a:srgbClr val="031D37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97767" y="4374984"/>
            <a:ext cx="851865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Стратегия развития информационного общества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России на период  2017- 2030 </a:t>
            </a:r>
            <a:r>
              <a:rPr lang="ru-RU" sz="1300" b="1" dirty="0" err="1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гг</a:t>
            </a:r>
            <a:endParaRPr lang="ru-RU" sz="1300" b="1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306322" y="3833351"/>
            <a:ext cx="6435715" cy="350614"/>
            <a:chOff x="1278297" y="3165718"/>
            <a:chExt cx="6435715" cy="350614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1278297" y="3165718"/>
              <a:ext cx="6435715" cy="350614"/>
              <a:chOff x="1061610" y="4797366"/>
              <a:chExt cx="6435715" cy="350614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1415842" y="4877950"/>
                <a:ext cx="630070" cy="2700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 </a:t>
                </a:r>
                <a:r>
                  <a:rPr lang="en-US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endParaRPr lang="ru-RU" sz="1400" b="1" i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2635093" y="4877950"/>
                <a:ext cx="630070" cy="2700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i="1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ru-RU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endParaRPr lang="ru-RU" sz="1400" b="1" i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025178" y="4862016"/>
                <a:ext cx="630070" cy="2700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i="1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r>
                  <a:rPr lang="ru-RU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endParaRPr lang="ru-RU" sz="1400" b="1" i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6237185" y="4862016"/>
                <a:ext cx="630070" cy="2700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i="1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ru-RU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4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endParaRPr lang="ru-RU" sz="1400" b="1" i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1061610" y="4824155"/>
                <a:ext cx="64357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Блок-схема: узел 28"/>
              <p:cNvSpPr/>
              <p:nvPr/>
            </p:nvSpPr>
            <p:spPr>
              <a:xfrm>
                <a:off x="1730877" y="4801295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0" name="Блок-схема: узел 29"/>
              <p:cNvSpPr/>
              <p:nvPr/>
            </p:nvSpPr>
            <p:spPr>
              <a:xfrm>
                <a:off x="2951820" y="4801295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1" name="Блок-схема: узел 30"/>
              <p:cNvSpPr/>
              <p:nvPr/>
            </p:nvSpPr>
            <p:spPr>
              <a:xfrm>
                <a:off x="4317353" y="4797367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Блок-схема: узел 31"/>
              <p:cNvSpPr/>
              <p:nvPr/>
            </p:nvSpPr>
            <p:spPr>
              <a:xfrm>
                <a:off x="6552220" y="4797366"/>
                <a:ext cx="55674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37" name="Прямая со стрелкой 36"/>
            <p:cNvCxnSpPr/>
            <p:nvPr/>
          </p:nvCxnSpPr>
          <p:spPr>
            <a:xfrm>
              <a:off x="7594499" y="3188577"/>
              <a:ext cx="119513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65673"/>
              </p:ext>
            </p:extLst>
          </p:nvPr>
        </p:nvGraphicFramePr>
        <p:xfrm>
          <a:off x="0" y="8620"/>
          <a:ext cx="914399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2611789"/>
                <a:gridCol w="2024340"/>
                <a:gridCol w="1736070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 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Паритет интересов 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Активность регуляторов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7" name="Блок-схема: магнитный диск 26"/>
          <p:cNvSpPr/>
          <p:nvPr/>
        </p:nvSpPr>
        <p:spPr>
          <a:xfrm>
            <a:off x="1183579" y="4161478"/>
            <a:ext cx="1889852" cy="162018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магнитный диск 28"/>
          <p:cNvSpPr/>
          <p:nvPr/>
        </p:nvSpPr>
        <p:spPr>
          <a:xfrm>
            <a:off x="1173720" y="2760368"/>
            <a:ext cx="1889852" cy="998765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271732" y="3654025"/>
            <a:ext cx="1857" cy="760879"/>
          </a:xfrm>
          <a:prstGeom prst="line">
            <a:avLst/>
          </a:prstGeom>
          <a:ln>
            <a:solidFill>
              <a:srgbClr val="D5D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26315" y="3606274"/>
            <a:ext cx="2469" cy="774275"/>
          </a:xfrm>
          <a:prstGeom prst="line">
            <a:avLst/>
          </a:prstGeom>
          <a:ln>
            <a:solidFill>
              <a:srgbClr val="D5D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1640941" y="3759133"/>
            <a:ext cx="1065139" cy="595615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</a:rPr>
              <a:t>ОТРАСЛЬ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Блок-схема: магнитный диск 35"/>
          <p:cNvSpPr/>
          <p:nvPr/>
        </p:nvSpPr>
        <p:spPr>
          <a:xfrm>
            <a:off x="1158265" y="1999831"/>
            <a:ext cx="1889852" cy="998765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магнитный диск 36"/>
          <p:cNvSpPr/>
          <p:nvPr/>
        </p:nvSpPr>
        <p:spPr>
          <a:xfrm>
            <a:off x="1162528" y="1239294"/>
            <a:ext cx="1889852" cy="998765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3026315" y="3804371"/>
            <a:ext cx="983" cy="410124"/>
          </a:xfrm>
          <a:prstGeom prst="straightConnector1">
            <a:avLst/>
          </a:prstGeom>
          <a:ln w="28575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271732" y="3800406"/>
            <a:ext cx="114" cy="418054"/>
          </a:xfrm>
          <a:prstGeom prst="straightConnector1">
            <a:avLst/>
          </a:prstGeom>
          <a:ln w="28575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265132" y="1380717"/>
            <a:ext cx="90010" cy="4185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881590" y="1399057"/>
            <a:ext cx="90010" cy="4185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356239" y="2566061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605738" y="2926976"/>
            <a:ext cx="36788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Законопроект о критический инфраструктуре 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56239" y="1597491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09829" y="1493785"/>
            <a:ext cx="36788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Антитеррористический пакет Яровой 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583097" y="2442228"/>
            <a:ext cx="46476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Законопроект о российском сегменте сети интернет 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602810" y="3377026"/>
            <a:ext cx="49721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Законопроект о запрете обхода блокировок  (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анонимайзерах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356885" y="3023955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350006" y="3502446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356239" y="4785871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609576" y="4682171"/>
            <a:ext cx="2412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ФЗ об аудио-видео сервисах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357936" y="5186841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609576" y="5087216"/>
            <a:ext cx="2262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ФЗ о блокировке «зеркал» 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46008" y="2081306"/>
            <a:ext cx="130557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591489" y="188721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Законопроект по созданию параллельной сети связи для нужд государственного управления 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370598" y="3986574"/>
            <a:ext cx="105968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591489" y="3872081"/>
            <a:ext cx="4834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Законопроект об ужесточении порядка реализации сим-карт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366207" y="4428489"/>
            <a:ext cx="113594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D5D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602810" y="4322131"/>
            <a:ext cx="25672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Законопроект о мессенджерах 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Дуга 68"/>
          <p:cNvSpPr/>
          <p:nvPr/>
        </p:nvSpPr>
        <p:spPr>
          <a:xfrm rot="13487495">
            <a:off x="1522990" y="3920183"/>
            <a:ext cx="387443" cy="346817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Дуга 69"/>
          <p:cNvSpPr/>
          <p:nvPr/>
        </p:nvSpPr>
        <p:spPr>
          <a:xfrm rot="14203763">
            <a:off x="1454330" y="3920978"/>
            <a:ext cx="387443" cy="346817"/>
          </a:xfrm>
          <a:prstGeom prst="arc">
            <a:avLst>
              <a:gd name="adj1" fmla="val 16200000"/>
              <a:gd name="adj2" fmla="val 20726895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rot="14203763">
            <a:off x="1389178" y="3917737"/>
            <a:ext cx="387443" cy="346817"/>
          </a:xfrm>
          <a:prstGeom prst="arc">
            <a:avLst>
              <a:gd name="adj1" fmla="val 17070107"/>
              <a:gd name="adj2" fmla="val 20477749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уга 71"/>
          <p:cNvSpPr/>
          <p:nvPr/>
        </p:nvSpPr>
        <p:spPr>
          <a:xfrm rot="2870214">
            <a:off x="2415091" y="3886990"/>
            <a:ext cx="387443" cy="346817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rot="3586482">
            <a:off x="2486237" y="3874096"/>
            <a:ext cx="387443" cy="346817"/>
          </a:xfrm>
          <a:prstGeom prst="arc">
            <a:avLst>
              <a:gd name="adj1" fmla="val 15883782"/>
              <a:gd name="adj2" fmla="val 20726895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 rot="3586482">
            <a:off x="2550452" y="3878390"/>
            <a:ext cx="387443" cy="346817"/>
          </a:xfrm>
          <a:prstGeom prst="arc">
            <a:avLst>
              <a:gd name="adj1" fmla="val 16501840"/>
              <a:gd name="adj2" fmla="val 20477749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 rot="16200000">
            <a:off x="-200510" y="3320402"/>
            <a:ext cx="17209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2 0 1 6  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 2 1 0 7 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гг.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32180" y="5878285"/>
            <a:ext cx="8228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+mn-lt"/>
                <a:cs typeface="Rod" panose="02030509050101010101" pitchFamily="49" charset="-79"/>
              </a:rPr>
              <a:t>На </a:t>
            </a:r>
            <a:r>
              <a:rPr lang="ru-RU" dirty="0">
                <a:solidFill>
                  <a:srgbClr val="0070C0"/>
                </a:solidFill>
                <a:latin typeface="+mn-lt"/>
                <a:cs typeface="Rod" panose="02030509050101010101" pitchFamily="49" charset="-79"/>
              </a:rPr>
              <a:t>данный момент о</a:t>
            </a:r>
            <a:r>
              <a:rPr lang="ru-RU" dirty="0" smtClean="0">
                <a:solidFill>
                  <a:srgbClr val="0070C0"/>
                </a:solidFill>
                <a:latin typeface="+mn-lt"/>
                <a:cs typeface="Rod" panose="02030509050101010101" pitchFamily="49" charset="-79"/>
              </a:rPr>
              <a:t>снова государственного регулирования –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+mn-lt"/>
                <a:cs typeface="Rod" panose="02030509050101010101" pitchFamily="49" charset="-79"/>
              </a:rPr>
              <a:t>это меры ограничительного характера, требующие существенных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+mn-lt"/>
                <a:cs typeface="Rod" panose="02030509050101010101" pitchFamily="49" charset="-79"/>
              </a:rPr>
              <a:t>дополнительных вложений участников рынка </a:t>
            </a:r>
            <a:endParaRPr lang="ru-RU" dirty="0">
              <a:solidFill>
                <a:srgbClr val="0070C0"/>
              </a:solidFill>
              <a:latin typeface="+mn-lt"/>
              <a:cs typeface="Rod" panose="02030509050101010101" pitchFamily="49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21960"/>
              </p:ext>
            </p:extLst>
          </p:nvPr>
        </p:nvGraphicFramePr>
        <p:xfrm>
          <a:off x="0" y="8620"/>
          <a:ext cx="914399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2611789"/>
                <a:gridCol w="2024340"/>
                <a:gridCol w="1736070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 </a:t>
                      </a:r>
                      <a:endParaRPr lang="ru-RU" sz="1000" b="1" kern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Паритет  интересов  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129922" y="1043735"/>
            <a:ext cx="3287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трлн  рублей к 2019 г.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8682" y="2854429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cs typeface="Rod" panose="02030509050101010101" pitchFamily="49" charset="-79"/>
              </a:rPr>
              <a:t>1993 - 2019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347663" y="1310432"/>
            <a:ext cx="2547283" cy="3513723"/>
          </a:xfrm>
          <a:prstGeom prst="bevel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750" y="1689033"/>
            <a:ext cx="1364329" cy="1454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8"/>
          <p:cNvSpPr/>
          <p:nvPr/>
        </p:nvSpPr>
        <p:spPr>
          <a:xfrm>
            <a:off x="897302" y="3818022"/>
            <a:ext cx="1337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Rod" panose="02030509050101010101" pitchFamily="49" charset="-79"/>
              </a:rPr>
              <a:t> 1993 - 2019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2326" y="3170096"/>
            <a:ext cx="19805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cs typeface="Rod" panose="02030509050101010101" pitchFamily="49" charset="-79"/>
              </a:rPr>
              <a:t>Телекоммуникационная отрасль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9682" y="1360500"/>
            <a:ext cx="5742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придется </a:t>
            </a:r>
            <a:r>
              <a:rPr lang="ru-RU" sz="1600" dirty="0"/>
              <a:t>потратить </a:t>
            </a:r>
            <a:r>
              <a:rPr lang="ru-RU" sz="1600" dirty="0" smtClean="0"/>
              <a:t>операторам </a:t>
            </a:r>
            <a:r>
              <a:rPr lang="ru-RU" sz="1600" dirty="0"/>
              <a:t>связи </a:t>
            </a:r>
            <a:r>
              <a:rPr lang="ru-RU" sz="1600" dirty="0" smtClean="0"/>
              <a:t>на </a:t>
            </a:r>
            <a:r>
              <a:rPr lang="ru-RU" sz="1600" dirty="0"/>
              <a:t>реализацию ФЗ № 374-фз в соответствии с подготовленными Минкомсвязи проектами </a:t>
            </a:r>
            <a:r>
              <a:rPr lang="ru-RU" sz="1600" dirty="0" smtClean="0"/>
              <a:t>НПА 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176845" y="2258870"/>
            <a:ext cx="585065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Организация хранения </a:t>
            </a:r>
            <a:r>
              <a:rPr lang="ru-RU" sz="1600" dirty="0"/>
              <a:t>информации в течении </a:t>
            </a:r>
            <a:endParaRPr lang="ru-RU" sz="1600" dirty="0" smtClean="0"/>
          </a:p>
          <a:p>
            <a:r>
              <a:rPr lang="ru-RU" sz="1600" dirty="0" smtClean="0"/>
              <a:t>6 месяцев приведет 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осту тарифов не менее, чем на 180 %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/>
              <a:t>что </a:t>
            </a:r>
            <a:r>
              <a:rPr lang="ru-RU" sz="1600" dirty="0" smtClean="0"/>
              <a:t>резко снизит потребление услуг связи </a:t>
            </a:r>
            <a:r>
              <a:rPr lang="ru-RU" sz="1600" dirty="0"/>
              <a:t>и, как следствие, </a:t>
            </a:r>
            <a:r>
              <a:rPr lang="ru-RU" sz="1600" dirty="0" smtClean="0"/>
              <a:t> приведет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стагнации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отрасли 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530" y="344431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6565" y="5184195"/>
            <a:ext cx="8120012" cy="883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Реализация требований  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ФЗ № 374-фз </a:t>
            </a: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делает невозможным переход </a:t>
            </a:r>
          </a:p>
          <a:p>
            <a:pPr algn="ctr">
              <a:lnSpc>
                <a:spcPts val="2600"/>
              </a:lnSpc>
            </a:pP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к 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цифровой экономике </a:t>
            </a: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в ближайшем будущем </a:t>
            </a:r>
            <a:endParaRPr lang="ru-RU" dirty="0">
              <a:solidFill>
                <a:srgbClr val="0070C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algn="ctr">
              <a:lnSpc>
                <a:spcPts val="2600"/>
              </a:lnSpc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Rod" panose="02030509050101010101" pitchFamily="49" charset="-79"/>
              </a:rPr>
              <a:t>  «Боливар» </a:t>
            </a:r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Rod" panose="02030509050101010101" pitchFamily="49" charset="-79"/>
              </a:rPr>
              <a:t>не выдержит 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Rod" panose="02030509050101010101" pitchFamily="49" charset="-79"/>
              </a:rPr>
              <a:t>двоих… 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rgbClr val="C00000"/>
              </a:solidFill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70788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«Дороги, которые мы выбираем»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>/О. Генри/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94782"/>
              </p:ext>
            </p:extLst>
          </p:nvPr>
        </p:nvGraphicFramePr>
        <p:xfrm>
          <a:off x="0" y="8620"/>
          <a:ext cx="914399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2611789"/>
                <a:gridCol w="2024340"/>
                <a:gridCol w="1736070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 </a:t>
                      </a:r>
                      <a:endParaRPr lang="ru-RU" sz="1000" b="1" kern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Паритет интересов  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520" y="6399330"/>
            <a:ext cx="803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prstClr val="black"/>
                </a:solidFill>
              </a:rPr>
              <a:t>*    -  не включает расходы на съем голосового трафика (по данным  РГ при </a:t>
            </a:r>
            <a:r>
              <a:rPr lang="ru-RU" sz="800" dirty="0">
                <a:solidFill>
                  <a:prstClr val="black"/>
                </a:solidFill>
              </a:rPr>
              <a:t>Комиссии </a:t>
            </a:r>
            <a:r>
              <a:rPr lang="ru-RU" sz="800" dirty="0" smtClean="0">
                <a:solidFill>
                  <a:prstClr val="black"/>
                </a:solidFill>
              </a:rPr>
              <a:t>РСПП)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prstClr val="black"/>
                </a:solidFill>
              </a:rPr>
              <a:t>**  -    по данным Минкомсвязи России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prstClr val="black"/>
                </a:solidFill>
              </a:rPr>
              <a:t>*** -    по данным Минфина России на 01.07.2017  </a:t>
            </a:r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2640" y="3609020"/>
            <a:ext cx="5737337" cy="10002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Справочно: </a:t>
            </a:r>
          </a:p>
          <a:p>
            <a:endParaRPr lang="ru-RU" sz="5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ts val="2400"/>
              </a:lnSpc>
            </a:pPr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1,1 трлн руб.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годовой доход отрасли услуг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связи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России**</a:t>
            </a:r>
          </a:p>
          <a:p>
            <a:pPr>
              <a:lnSpc>
                <a:spcPts val="2400"/>
              </a:lnSpc>
            </a:pPr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 </a:t>
            </a:r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трлн 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Фонд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национального благосостояния 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России***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41"/>
          <p:cNvSpPr>
            <a:spLocks noChangeArrowheads="1"/>
          </p:cNvSpPr>
          <p:nvPr/>
        </p:nvSpPr>
        <p:spPr bwMode="blackWhite">
          <a:xfrm>
            <a:off x="5178789" y="953725"/>
            <a:ext cx="2061911" cy="210572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2" name="Freeform 46"/>
          <p:cNvSpPr>
            <a:spLocks/>
          </p:cNvSpPr>
          <p:nvPr/>
        </p:nvSpPr>
        <p:spPr bwMode="blackGray">
          <a:xfrm rot="10800000">
            <a:off x="3566395" y="1393061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4104558" y="1915294"/>
            <a:ext cx="93980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Helvetica" panose="020B0604020202020204" pitchFamily="34" charset="0"/>
              </a:rPr>
              <a:t>Операторы</a:t>
            </a:r>
            <a:endParaRPr lang="ru-RU" altLang="ru-RU" sz="1400" dirty="0">
              <a:latin typeface="Helvetica" panose="020B0604020202020204" pitchFamily="34" charset="0"/>
            </a:endParaRPr>
          </a:p>
        </p:txBody>
      </p:sp>
      <p:sp>
        <p:nvSpPr>
          <p:cNvPr id="17" name="Oval 41"/>
          <p:cNvSpPr>
            <a:spLocks noChangeArrowheads="1"/>
          </p:cNvSpPr>
          <p:nvPr/>
        </p:nvSpPr>
        <p:spPr bwMode="blackWhite">
          <a:xfrm>
            <a:off x="3549628" y="970155"/>
            <a:ext cx="2061911" cy="2105722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8" name="Oval 41"/>
          <p:cNvSpPr>
            <a:spLocks noChangeArrowheads="1"/>
          </p:cNvSpPr>
          <p:nvPr/>
        </p:nvSpPr>
        <p:spPr bwMode="blackWhite">
          <a:xfrm>
            <a:off x="1920467" y="970155"/>
            <a:ext cx="2061911" cy="21057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9" name="Freeform 46"/>
          <p:cNvSpPr>
            <a:spLocks/>
          </p:cNvSpPr>
          <p:nvPr/>
        </p:nvSpPr>
        <p:spPr bwMode="blackGray">
          <a:xfrm rot="10800000">
            <a:off x="5195556" y="1393062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Rectangle 49"/>
          <p:cNvSpPr>
            <a:spLocks noChangeArrowheads="1"/>
          </p:cNvSpPr>
          <p:nvPr/>
        </p:nvSpPr>
        <p:spPr bwMode="auto">
          <a:xfrm>
            <a:off x="2438457" y="1824002"/>
            <a:ext cx="9260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Цифровая 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экономика 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5668333" y="1807572"/>
            <a:ext cx="137056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Безопасность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по ФЗ №374-фз 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3" name="Freeform 46"/>
          <p:cNvSpPr>
            <a:spLocks/>
          </p:cNvSpPr>
          <p:nvPr/>
        </p:nvSpPr>
        <p:spPr bwMode="blackGray">
          <a:xfrm rot="10800000">
            <a:off x="3559595" y="1409492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rgbClr val="D5DDE5"/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Rectangle 49"/>
          <p:cNvSpPr>
            <a:spLocks noChangeArrowheads="1"/>
          </p:cNvSpPr>
          <p:nvPr/>
        </p:nvSpPr>
        <p:spPr bwMode="auto">
          <a:xfrm>
            <a:off x="4168581" y="1915294"/>
            <a:ext cx="93980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Операторы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587335" y="1746931"/>
            <a:ext cx="675075" cy="585031"/>
          </a:xfrm>
          <a:prstGeom prst="rightArrow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875225" y="1746931"/>
            <a:ext cx="675075" cy="585031"/>
          </a:xfrm>
          <a:prstGeom prst="rightArrow">
            <a:avLst/>
          </a:prstGeom>
          <a:solidFill>
            <a:srgbClr val="D5D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06330" y="1898864"/>
            <a:ext cx="45719" cy="286426"/>
          </a:xfrm>
          <a:prstGeom prst="rect">
            <a:avLst/>
          </a:prstGeom>
          <a:solidFill>
            <a:srgbClr val="D5D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699588" y="1896233"/>
            <a:ext cx="45719" cy="286426"/>
          </a:xfrm>
          <a:prstGeom prst="rect">
            <a:avLst/>
          </a:prstGeom>
          <a:solidFill>
            <a:srgbClr val="D5D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90799" y="1896233"/>
            <a:ext cx="45719" cy="286426"/>
          </a:xfrm>
          <a:prstGeom prst="rect">
            <a:avLst/>
          </a:prstGeom>
          <a:solidFill>
            <a:srgbClr val="D5D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311655" y="1902439"/>
            <a:ext cx="45719" cy="286426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404913" y="1899808"/>
            <a:ext cx="45719" cy="286426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496124" y="1899808"/>
            <a:ext cx="45719" cy="286426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3015696" y="405390"/>
            <a:ext cx="5831880" cy="40011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Баланс интересов  – основа развития отрасли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11563" y="401909"/>
            <a:ext cx="1440160" cy="4828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54862"/>
              </p:ext>
            </p:extLst>
          </p:nvPr>
        </p:nvGraphicFramePr>
        <p:xfrm>
          <a:off x="0" y="862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805"/>
                <a:gridCol w="2566784"/>
                <a:gridCol w="1811252"/>
                <a:gridCol w="1949159"/>
              </a:tblGrid>
              <a:tr h="243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Регулирование отрасли: Куда идем ?  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9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Программные документы</a:t>
                      </a:r>
                      <a:endParaRPr lang="ru-RU" sz="1000" b="1" kern="1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Госрегулирование </a:t>
                      </a:r>
                      <a:r>
                        <a:rPr lang="ru-RU" sz="10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b="1" kern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Паритет интересов  </a:t>
                      </a:r>
                    </a:p>
                  </a:txBody>
                  <a:tcPr>
                    <a:solidFill>
                      <a:srgbClr val="909090"/>
                    </a:solidFill>
                  </a:tcPr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210205" y="5760474"/>
            <a:ext cx="8845721" cy="750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Вектор развития операторов связи вынужде</a:t>
            </a:r>
            <a:r>
              <a:rPr lang="ru-RU" sz="1600" dirty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н</a:t>
            </a:r>
            <a:r>
              <a:rPr lang="ru-RU" sz="1600" dirty="0" smtClean="0">
                <a:solidFill>
                  <a:srgbClr val="0070C0"/>
                </a:solidFill>
                <a:ea typeface="Calibri" panose="020F0502020204030204" pitchFamily="34" charset="0"/>
                <a:cs typeface="Rod" panose="02030509050101010101" pitchFamily="49" charset="-79"/>
              </a:rPr>
              <a:t>но смещается в сторону поиска компромиссных решений между приоритетами государства, а не сохранением баланса бизнес-интересов и потребностей потребителей в технологическом развитии  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blackWhite">
          <a:xfrm>
            <a:off x="5223794" y="3422083"/>
            <a:ext cx="2061911" cy="2105722"/>
          </a:xfrm>
          <a:prstGeom prst="ellipse">
            <a:avLst/>
          </a:prstGeom>
          <a:solidFill>
            <a:srgbClr val="CCE4FE"/>
          </a:solidFill>
          <a:ln w="12700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4" name="Freeform 46"/>
          <p:cNvSpPr>
            <a:spLocks/>
          </p:cNvSpPr>
          <p:nvPr/>
        </p:nvSpPr>
        <p:spPr bwMode="blackGray">
          <a:xfrm rot="10800000">
            <a:off x="3572761" y="3861419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4110924" y="4383652"/>
            <a:ext cx="93980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Helvetica" panose="020B0604020202020204" pitchFamily="34" charset="0"/>
              </a:rPr>
              <a:t>Операторы</a:t>
            </a:r>
            <a:endParaRPr lang="ru-RU" altLang="ru-RU" sz="1400" dirty="0">
              <a:latin typeface="Helvetica" panose="020B0604020202020204" pitchFamily="34" charset="0"/>
            </a:endParaRPr>
          </a:p>
        </p:txBody>
      </p:sp>
      <p:sp>
        <p:nvSpPr>
          <p:cNvPr id="46" name="Oval 41"/>
          <p:cNvSpPr>
            <a:spLocks noChangeArrowheads="1"/>
          </p:cNvSpPr>
          <p:nvPr/>
        </p:nvSpPr>
        <p:spPr bwMode="blackWhite">
          <a:xfrm>
            <a:off x="3594633" y="3438513"/>
            <a:ext cx="2061911" cy="2105722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7" name="Oval 41"/>
          <p:cNvSpPr>
            <a:spLocks noChangeArrowheads="1"/>
          </p:cNvSpPr>
          <p:nvPr/>
        </p:nvSpPr>
        <p:spPr bwMode="blackWhite">
          <a:xfrm>
            <a:off x="1965472" y="3438513"/>
            <a:ext cx="2061911" cy="2105722"/>
          </a:xfrm>
          <a:prstGeom prst="ellipse">
            <a:avLst/>
          </a:prstGeom>
          <a:solidFill>
            <a:srgbClr val="C0F3FA"/>
          </a:solidFill>
          <a:ln w="12700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8" name="Freeform 46"/>
          <p:cNvSpPr>
            <a:spLocks/>
          </p:cNvSpPr>
          <p:nvPr/>
        </p:nvSpPr>
        <p:spPr bwMode="blackGray">
          <a:xfrm rot="10800000">
            <a:off x="5240561" y="3861420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rgbClr val="CCE4FE"/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5931636" y="4275930"/>
            <a:ext cx="84760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Бизнес 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интересы 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474602" y="4211798"/>
            <a:ext cx="1095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Растущие 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потребности 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абонентов 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53" name="Freeform 46"/>
          <p:cNvSpPr>
            <a:spLocks/>
          </p:cNvSpPr>
          <p:nvPr/>
        </p:nvSpPr>
        <p:spPr bwMode="blackGray">
          <a:xfrm rot="10800000">
            <a:off x="3604600" y="3877850"/>
            <a:ext cx="415983" cy="1259910"/>
          </a:xfrm>
          <a:custGeom>
            <a:avLst/>
            <a:gdLst>
              <a:gd name="T0" fmla="*/ 111 w 222"/>
              <a:gd name="T1" fmla="*/ 0 h 834"/>
              <a:gd name="T2" fmla="*/ 90 w 222"/>
              <a:gd name="T3" fmla="*/ 42 h 834"/>
              <a:gd name="T4" fmla="*/ 74 w 222"/>
              <a:gd name="T5" fmla="*/ 78 h 834"/>
              <a:gd name="T6" fmla="*/ 51 w 222"/>
              <a:gd name="T7" fmla="*/ 133 h 834"/>
              <a:gd name="T8" fmla="*/ 33 w 222"/>
              <a:gd name="T9" fmla="*/ 185 h 834"/>
              <a:gd name="T10" fmla="*/ 21 w 222"/>
              <a:gd name="T11" fmla="*/ 243 h 834"/>
              <a:gd name="T12" fmla="*/ 12 w 222"/>
              <a:gd name="T13" fmla="*/ 296 h 834"/>
              <a:gd name="T14" fmla="*/ 3 w 222"/>
              <a:gd name="T15" fmla="*/ 360 h 834"/>
              <a:gd name="T16" fmla="*/ 0 w 222"/>
              <a:gd name="T17" fmla="*/ 423 h 834"/>
              <a:gd name="T18" fmla="*/ 8 w 222"/>
              <a:gd name="T19" fmla="*/ 509 h 834"/>
              <a:gd name="T20" fmla="*/ 15 w 222"/>
              <a:gd name="T21" fmla="*/ 562 h 834"/>
              <a:gd name="T22" fmla="*/ 36 w 222"/>
              <a:gd name="T23" fmla="*/ 653 h 834"/>
              <a:gd name="T24" fmla="*/ 63 w 222"/>
              <a:gd name="T25" fmla="*/ 728 h 834"/>
              <a:gd name="T26" fmla="*/ 84 w 222"/>
              <a:gd name="T27" fmla="*/ 776 h 834"/>
              <a:gd name="T28" fmla="*/ 114 w 222"/>
              <a:gd name="T29" fmla="*/ 834 h 834"/>
              <a:gd name="T30" fmla="*/ 150 w 222"/>
              <a:gd name="T31" fmla="*/ 765 h 834"/>
              <a:gd name="T32" fmla="*/ 186 w 222"/>
              <a:gd name="T33" fmla="*/ 668 h 834"/>
              <a:gd name="T34" fmla="*/ 207 w 222"/>
              <a:gd name="T35" fmla="*/ 583 h 834"/>
              <a:gd name="T36" fmla="*/ 219 w 222"/>
              <a:gd name="T37" fmla="*/ 477 h 834"/>
              <a:gd name="T38" fmla="*/ 222 w 222"/>
              <a:gd name="T39" fmla="*/ 393 h 834"/>
              <a:gd name="T40" fmla="*/ 219 w 222"/>
              <a:gd name="T41" fmla="*/ 335 h 834"/>
              <a:gd name="T42" fmla="*/ 207 w 222"/>
              <a:gd name="T43" fmla="*/ 251 h 834"/>
              <a:gd name="T44" fmla="*/ 186 w 222"/>
              <a:gd name="T45" fmla="*/ 169 h 834"/>
              <a:gd name="T46" fmla="*/ 165 w 222"/>
              <a:gd name="T47" fmla="*/ 115 h 834"/>
              <a:gd name="T48" fmla="*/ 138 w 222"/>
              <a:gd name="T49" fmla="*/ 45 h 834"/>
              <a:gd name="T50" fmla="*/ 111 w 222"/>
              <a:gd name="T51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2" h="834">
                <a:moveTo>
                  <a:pt x="111" y="0"/>
                </a:moveTo>
                <a:lnTo>
                  <a:pt x="90" y="42"/>
                </a:lnTo>
                <a:lnTo>
                  <a:pt x="74" y="78"/>
                </a:lnTo>
                <a:lnTo>
                  <a:pt x="51" y="133"/>
                </a:lnTo>
                <a:lnTo>
                  <a:pt x="33" y="185"/>
                </a:lnTo>
                <a:lnTo>
                  <a:pt x="21" y="243"/>
                </a:lnTo>
                <a:lnTo>
                  <a:pt x="12" y="296"/>
                </a:lnTo>
                <a:lnTo>
                  <a:pt x="3" y="360"/>
                </a:lnTo>
                <a:lnTo>
                  <a:pt x="0" y="423"/>
                </a:lnTo>
                <a:lnTo>
                  <a:pt x="8" y="509"/>
                </a:lnTo>
                <a:lnTo>
                  <a:pt x="15" y="562"/>
                </a:lnTo>
                <a:lnTo>
                  <a:pt x="36" y="653"/>
                </a:lnTo>
                <a:lnTo>
                  <a:pt x="63" y="728"/>
                </a:lnTo>
                <a:lnTo>
                  <a:pt x="84" y="776"/>
                </a:lnTo>
                <a:lnTo>
                  <a:pt x="114" y="834"/>
                </a:lnTo>
                <a:lnTo>
                  <a:pt x="150" y="765"/>
                </a:lnTo>
                <a:lnTo>
                  <a:pt x="186" y="668"/>
                </a:lnTo>
                <a:lnTo>
                  <a:pt x="207" y="583"/>
                </a:lnTo>
                <a:lnTo>
                  <a:pt x="219" y="477"/>
                </a:lnTo>
                <a:lnTo>
                  <a:pt x="222" y="393"/>
                </a:lnTo>
                <a:lnTo>
                  <a:pt x="219" y="335"/>
                </a:lnTo>
                <a:lnTo>
                  <a:pt x="207" y="251"/>
                </a:lnTo>
                <a:lnTo>
                  <a:pt x="186" y="169"/>
                </a:lnTo>
                <a:lnTo>
                  <a:pt x="165" y="115"/>
                </a:lnTo>
                <a:lnTo>
                  <a:pt x="138" y="45"/>
                </a:lnTo>
                <a:lnTo>
                  <a:pt x="111" y="0"/>
                </a:lnTo>
                <a:close/>
              </a:path>
            </a:pathLst>
          </a:custGeom>
          <a:solidFill>
            <a:srgbClr val="C0F3FA"/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4213586" y="4383652"/>
            <a:ext cx="93980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ED1C2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Операторы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>
            <a:off x="7632340" y="4215289"/>
            <a:ext cx="675075" cy="585031"/>
          </a:xfrm>
          <a:prstGeom prst="rightArrow">
            <a:avLst/>
          </a:prstGeom>
          <a:solidFill>
            <a:srgbClr val="CCE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10800000">
            <a:off x="920230" y="4215289"/>
            <a:ext cx="675075" cy="585031"/>
          </a:xfrm>
          <a:prstGeom prst="rightArrow">
            <a:avLst/>
          </a:prstGeom>
          <a:solidFill>
            <a:srgbClr val="C0F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651335" y="4367222"/>
            <a:ext cx="45719" cy="286426"/>
          </a:xfrm>
          <a:prstGeom prst="rect">
            <a:avLst/>
          </a:prstGeom>
          <a:solidFill>
            <a:srgbClr val="C0F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744593" y="4364591"/>
            <a:ext cx="45719" cy="286426"/>
          </a:xfrm>
          <a:prstGeom prst="rect">
            <a:avLst/>
          </a:prstGeom>
          <a:solidFill>
            <a:srgbClr val="C0F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835804" y="4364591"/>
            <a:ext cx="45719" cy="286426"/>
          </a:xfrm>
          <a:prstGeom prst="rect">
            <a:avLst/>
          </a:prstGeom>
          <a:solidFill>
            <a:srgbClr val="C0F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356660" y="4370797"/>
            <a:ext cx="45719" cy="286426"/>
          </a:xfrm>
          <a:prstGeom prst="rect">
            <a:avLst/>
          </a:prstGeom>
          <a:solidFill>
            <a:srgbClr val="CCE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49918" y="4368166"/>
            <a:ext cx="45719" cy="286426"/>
          </a:xfrm>
          <a:prstGeom prst="rect">
            <a:avLst/>
          </a:prstGeom>
          <a:solidFill>
            <a:srgbClr val="CCE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541129" y="4368166"/>
            <a:ext cx="45719" cy="286426"/>
          </a:xfrm>
          <a:prstGeom prst="rect">
            <a:avLst/>
          </a:prstGeom>
          <a:solidFill>
            <a:srgbClr val="CCE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1252" y="3268157"/>
            <a:ext cx="8022563" cy="1047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6200000">
            <a:off x="-648581" y="1789607"/>
            <a:ext cx="2241654" cy="522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65000"/>
                  </a:schemeClr>
                </a:solidFill>
              </a:rPr>
              <a:t>Операторы – Государство </a:t>
            </a:r>
            <a:endParaRPr lang="ru-RU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16200000">
            <a:off x="-719961" y="4197250"/>
            <a:ext cx="2382427" cy="522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65000"/>
                  </a:schemeClr>
                </a:solidFill>
              </a:rPr>
              <a:t>Операторы – Абоненты  </a:t>
            </a:r>
            <a:endParaRPr lang="ru-RU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695623" y="1006520"/>
            <a:ext cx="12650" cy="448992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9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llegiate">
      <a:dk1>
        <a:sysClr val="windowText" lastClr="000000"/>
      </a:dk1>
      <a:lt1>
        <a:sysClr val="window" lastClr="FFFFFF"/>
      </a:lt1>
      <a:dk2>
        <a:srgbClr val="40546A"/>
      </a:dk2>
      <a:lt2>
        <a:srgbClr val="E7E6E6"/>
      </a:lt2>
      <a:accent1>
        <a:srgbClr val="E30611"/>
      </a:accent1>
      <a:accent2>
        <a:srgbClr val="92040B"/>
      </a:accent2>
      <a:accent3>
        <a:srgbClr val="3F3F3F"/>
      </a:accent3>
      <a:accent4>
        <a:srgbClr val="7F7F7F"/>
      </a:accent4>
      <a:accent5>
        <a:srgbClr val="909090"/>
      </a:accent5>
      <a:accent6>
        <a:srgbClr val="C0C0C0"/>
      </a:accent6>
      <a:hlink>
        <a:srgbClr val="0000FF"/>
      </a:hlink>
      <a:folHlink>
        <a:srgbClr val="800080"/>
      </a:folHlink>
    </a:clrScheme>
    <a:fontScheme name="MTS_Splash_Template">
      <a:majorFont>
        <a:latin typeface="Arial"/>
        <a:ea typeface="Gill Sans Light"/>
        <a:cs typeface="Gill Sans Light"/>
      </a:majorFont>
      <a:minorFont>
        <a:latin typeface="Arial"/>
        <a:ea typeface="Gill Sans Light"/>
        <a:cs typeface="Gill Sans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45915</TotalTime>
  <Words>1238</Words>
  <Application>Microsoft Office PowerPoint</Application>
  <PresentationFormat>Экран (4:3)</PresentationFormat>
  <Paragraphs>207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«К  вопросу реализации ФЗ № 374-фз «О внесении изменений в ФЗ «О противодействии терроризму» и отдельные законодательные акты РФ в части установления дополнительных мер противодействия терроризму и обеспечения общественной безопасности» </vt:lpstr>
      <vt:lpstr>Уровень проникновения услуг связи </vt:lpstr>
      <vt:lpstr>Потребности VS возможности </vt:lpstr>
      <vt:lpstr>Руководители компаний ожидают масштабных изменений в ближайшие три года </vt:lpstr>
      <vt:lpstr>Отправные точки: рост или падение?</vt:lpstr>
      <vt:lpstr>Государственные приоритеты   </vt:lpstr>
      <vt:lpstr>Активность регуляторов  </vt:lpstr>
      <vt:lpstr>«Дороги, которые мы выбираем» /О. Генри/   </vt:lpstr>
      <vt:lpstr>Баланс интересов  – основа развития отрасли   </vt:lpstr>
      <vt:lpstr>Презентация PowerPoint</vt:lpstr>
      <vt:lpstr>Предложения РГ  </vt:lpstr>
      <vt:lpstr>Презентация PowerPoint</vt:lpstr>
    </vt:vector>
  </TitlesOfParts>
  <Company>BBDO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Судьин Вячеслав Юрьевич</cp:lastModifiedBy>
  <cp:revision>1494</cp:revision>
  <cp:lastPrinted>2017-07-11T14:37:13Z</cp:lastPrinted>
  <dcterms:created xsi:type="dcterms:W3CDTF">2010-10-06T14:30:23Z</dcterms:created>
  <dcterms:modified xsi:type="dcterms:W3CDTF">2017-07-14T10:32:26Z</dcterms:modified>
</cp:coreProperties>
</file>