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5"/>
  </p:notesMasterIdLst>
  <p:sldIdLst>
    <p:sldId id="256" r:id="rId2"/>
    <p:sldId id="261" r:id="rId3"/>
    <p:sldId id="264" r:id="rId4"/>
    <p:sldId id="259" r:id="rId5"/>
    <p:sldId id="262" r:id="rId6"/>
    <p:sldId id="263" r:id="rId7"/>
    <p:sldId id="257" r:id="rId8"/>
    <p:sldId id="258" r:id="rId9"/>
    <p:sldId id="266" r:id="rId10"/>
    <p:sldId id="260" r:id="rId11"/>
    <p:sldId id="268" r:id="rId12"/>
    <p:sldId id="269" r:id="rId13"/>
    <p:sldId id="267" r:id="rId14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r">
              <a:defRPr sz="1200"/>
            </a:lvl1pPr>
          </a:lstStyle>
          <a:p>
            <a:fld id="{50F62955-8CEF-4CAF-9D0D-EB09CECBFFE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5" rIns="91432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630"/>
            <a:ext cx="5438775" cy="4467939"/>
          </a:xfrm>
          <a:prstGeom prst="rect">
            <a:avLst/>
          </a:prstGeom>
        </p:spPr>
        <p:txBody>
          <a:bodyPr vert="horz" lIns="91432" tIns="45715" rIns="91432" bIns="4571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r">
              <a:defRPr sz="1200"/>
            </a:lvl1pPr>
          </a:lstStyle>
          <a:p>
            <a:fld id="{2A4BBF5B-D674-4D08-89F7-51B2D8951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964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BBF5B-D674-4D08-89F7-51B2D895146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72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00BAF-508A-44BB-B6A5-A0564402B384}" type="datetime1">
              <a:rPr lang="ru-RU" smtClean="0"/>
              <a:t>25.03.2015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7396-0205-4C9F-95A5-6DF7B283A3C7}" type="datetime1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2B9E-A428-47A0-BC70-AB7AC28EE529}" type="datetime1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0633-899B-4225-AC1E-BE5475512E8F}" type="datetime1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4DA0-B85B-4245-9C54-439384A6A840}" type="datetime1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C3F55-2607-4E32-8AA7-200E0C027A97}" type="datetime1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9255-48ED-4479-BFA5-5061EFEAE166}" type="datetime1">
              <a:rPr lang="ru-RU" smtClean="0"/>
              <a:t>25.03.2015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2664-56F0-444B-BBA9-0220D9A3182C}" type="datetime1">
              <a:rPr lang="ru-RU" smtClean="0"/>
              <a:t>25.03.2015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2022-F23B-4656-90ED-4AE996512C8B}" type="datetime1">
              <a:rPr lang="ru-RU" smtClean="0"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8235-09EA-423F-957E-667715D2C335}" type="datetime1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0760-8176-428E-8ABC-DA291B982398}" type="datetime1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98E8517-3F40-4C23-898B-B81A833D5B09}" type="datetime1">
              <a:rPr lang="ru-RU" smtClean="0"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«О предложениях по внесению изменений в законодательные и нормативные правовые акты, в целях оптимизации требований к составу и содержанию разделов проектной документации согласно Проекту Постановления Правительства РФ от 16.02.2008 №87 в ред. Минстроя РФ».</a:t>
            </a:r>
          </a:p>
          <a:p>
            <a:r>
              <a:rPr lang="ru-RU" b="1" u="sng" dirty="0" smtClean="0"/>
              <a:t>Докладчик</a:t>
            </a:r>
            <a:r>
              <a:rPr lang="ru-RU" b="1" dirty="0" smtClean="0"/>
              <a:t> - Чернов Сергей Александрович  - </a:t>
            </a:r>
            <a:r>
              <a:rPr lang="ru-RU" dirty="0" smtClean="0"/>
              <a:t>Председатель Комитета РСС по совершенствованию нормативно-правовой базы и техническому регулированию, г. Москва.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268760"/>
            <a:ext cx="8229600" cy="1707195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Заседание Комиссии РСПП</a:t>
            </a:r>
            <a:br>
              <a:rPr lang="ru-RU" sz="3200" b="1" dirty="0" smtClean="0"/>
            </a:br>
            <a:r>
              <a:rPr lang="ru-RU" sz="3200" b="1" dirty="0" smtClean="0"/>
              <a:t>25.03.2015 года</a:t>
            </a:r>
            <a:endParaRPr lang="ru-RU" sz="320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 основных этапа работы по совершенствованию требований к ПД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424936" cy="50055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Первый этап. </a:t>
            </a:r>
          </a:p>
          <a:p>
            <a:pPr marL="0" indent="0">
              <a:buNone/>
            </a:pPr>
            <a:r>
              <a:rPr lang="ru-RU" dirty="0" smtClean="0"/>
              <a:t>Подготовка проекта постановления Правительства Российской Федерации, в который должны войти вопросы, не вызывающие сомнений у специалистов и бизнеса, и не требующие внесения изменений в градостроительное законодательство,  в том числе: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выделение в виде приложений к Положению особых требований при проектировании автомобильных дорог, метрополитенов и железных дорог;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п</a:t>
            </a:r>
            <a:r>
              <a:rPr lang="ru-RU" dirty="0" smtClean="0"/>
              <a:t>оручения ФОИВ об установлении требований к составу и содержанию документов, разрабатываемых на </a:t>
            </a:r>
            <a:r>
              <a:rPr lang="ru-RU" dirty="0" err="1" smtClean="0"/>
              <a:t>предпроектной</a:t>
            </a:r>
            <a:r>
              <a:rPr lang="ru-RU" dirty="0" smtClean="0"/>
              <a:t> стадии , включая задание на выполнение изысканий и проектирование.</a:t>
            </a:r>
          </a:p>
          <a:p>
            <a:pPr marL="0" indent="0">
              <a:buNone/>
            </a:pPr>
            <a:r>
              <a:rPr lang="ru-RU" dirty="0" smtClean="0"/>
              <a:t> Срок – до 1 мая 2015 года.</a:t>
            </a:r>
          </a:p>
          <a:p>
            <a:pPr marL="0" indent="0">
              <a:buNone/>
            </a:pPr>
            <a:r>
              <a:rPr lang="ru-RU" dirty="0" smtClean="0"/>
              <a:t>Отв. НОПРИЗ.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 основных этапа работы по совершенствованию требований к ПД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280920" cy="4429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Второй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этап. 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Разработка и у</a:t>
            </a:r>
            <a:r>
              <a:rPr lang="ru-RU" sz="2500" dirty="0" smtClean="0"/>
              <a:t>тверждение</a:t>
            </a:r>
            <a:r>
              <a:rPr lang="ru-RU" dirty="0" smtClean="0"/>
              <a:t> стратегии оптимизации состава и требований к содержанию разделов  проектной документации.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У</a:t>
            </a:r>
            <a:r>
              <a:rPr lang="ru-RU" dirty="0" smtClean="0"/>
              <a:t>тверждение в составе стратегии плана мероприятий («дорожной карты») по внесению изменений в федеральные законы, постановления Правительства, приказы ФОИВ по ее реализации.   </a:t>
            </a:r>
          </a:p>
          <a:p>
            <a:pPr marL="0" indent="0">
              <a:buNone/>
            </a:pPr>
            <a:r>
              <a:rPr lang="ru-RU" dirty="0" smtClean="0"/>
              <a:t>Срок: май 2015 г.</a:t>
            </a:r>
          </a:p>
          <a:p>
            <a:pPr marL="0" indent="0">
              <a:buNone/>
            </a:pPr>
            <a:r>
              <a:rPr lang="ru-RU" dirty="0" smtClean="0"/>
              <a:t>Отв. НОПРИЗ.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618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 основных этапа работы по совершенствованию требований к ПД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280920" cy="52215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Третий 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этап.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Разработка  проектов законодательных и нормативных правовых актов, обеспечивающих: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стадийность проектирования,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совершенствование структуры проектной документации,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наделение ФОИВ соответствующими полномочиями,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расширение видов объектов, для которых предусматриваются особые требования при проектировании.   </a:t>
            </a:r>
          </a:p>
          <a:p>
            <a:pPr marL="0" indent="0">
              <a:buNone/>
            </a:pPr>
            <a:r>
              <a:rPr lang="ru-RU" dirty="0" smtClean="0"/>
              <a:t>Срок декабрь 2015 г.</a:t>
            </a:r>
          </a:p>
          <a:p>
            <a:pPr marL="0" indent="0">
              <a:buNone/>
            </a:pPr>
            <a:r>
              <a:rPr lang="ru-RU" dirty="0" smtClean="0"/>
              <a:t>Отв. НОПРИЗ.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884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2492896"/>
            <a:ext cx="7772400" cy="10081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Благодарю за внимание</a:t>
            </a:r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821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Действующая структура Положения по состоянию на декабрь 2014 года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708920"/>
            <a:ext cx="2304256" cy="93610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Объекты производственного назначения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2708920"/>
            <a:ext cx="2520280" cy="93610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Объекты непроизводственного назначения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28184" y="2708920"/>
            <a:ext cx="2304256" cy="9361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Линейные</a:t>
            </a:r>
            <a:br>
              <a:rPr lang="ru-RU" dirty="0" smtClean="0"/>
            </a:br>
            <a:r>
              <a:rPr lang="ru-RU" dirty="0" smtClean="0"/>
              <a:t> объекты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4149080"/>
            <a:ext cx="331236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Раздел </a:t>
            </a:r>
            <a:r>
              <a:rPr lang="en-US" dirty="0" smtClean="0"/>
              <a:t>II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12 разделов ПД</a:t>
            </a:r>
          </a:p>
          <a:p>
            <a:pPr algn="ctr"/>
            <a:r>
              <a:rPr lang="ru-RU" dirty="0" smtClean="0"/>
              <a:t>Пункты 10-32 Положения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87624" y="1556792"/>
            <a:ext cx="6696744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Раздел </a:t>
            </a:r>
            <a:r>
              <a:rPr lang="en-US" dirty="0" smtClean="0"/>
              <a:t>I</a:t>
            </a:r>
            <a:r>
              <a:rPr lang="ru-RU" dirty="0" smtClean="0"/>
              <a:t> Общие положения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580112" y="4149080"/>
            <a:ext cx="3312368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Раздел </a:t>
            </a:r>
            <a:r>
              <a:rPr lang="en-US" dirty="0" smtClean="0"/>
              <a:t>III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10 разделов ПД</a:t>
            </a:r>
          </a:p>
          <a:p>
            <a:pPr algn="ctr"/>
            <a:r>
              <a:rPr lang="ru-RU" dirty="0" smtClean="0"/>
              <a:t>Пункты 33-42 Положения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88024" y="5445224"/>
            <a:ext cx="4104456" cy="11521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Специальные требования к ПД:</a:t>
            </a:r>
          </a:p>
          <a:p>
            <a:pPr algn="ctr"/>
            <a:r>
              <a:rPr lang="ru-RU" dirty="0" smtClean="0"/>
              <a:t>Автодорог,  ж/дорог, метрополитенов,  линий связи, трубопроводов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>
            <a:stCxn id="9" idx="2"/>
            <a:endCxn id="6" idx="0"/>
          </p:cNvCxnSpPr>
          <p:nvPr/>
        </p:nvCxnSpPr>
        <p:spPr>
          <a:xfrm>
            <a:off x="4535996" y="2132856"/>
            <a:ext cx="0" cy="57606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4" idx="0"/>
          </p:cNvCxnSpPr>
          <p:nvPr/>
        </p:nvCxnSpPr>
        <p:spPr>
          <a:xfrm flipV="1">
            <a:off x="1547664" y="2492896"/>
            <a:ext cx="0" cy="21602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7380312" y="2492896"/>
            <a:ext cx="0" cy="21602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1547664" y="2492896"/>
            <a:ext cx="583264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7380312" y="3645024"/>
            <a:ext cx="0" cy="504056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7380312" y="5085184"/>
            <a:ext cx="0" cy="36004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1475656" y="3645024"/>
            <a:ext cx="0" cy="21602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4572000" y="3645024"/>
            <a:ext cx="0" cy="21602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2771800" y="3861048"/>
            <a:ext cx="0" cy="28803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1475656" y="3861048"/>
            <a:ext cx="3096344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315446" y="1817947"/>
            <a:ext cx="2240330" cy="432983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2915816" y="2852936"/>
            <a:ext cx="3600400" cy="172819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Положение</a:t>
            </a:r>
            <a:br>
              <a:rPr lang="ru-RU" dirty="0" smtClean="0"/>
            </a:br>
            <a:r>
              <a:rPr lang="ru-RU" dirty="0" smtClean="0"/>
              <a:t> о составе  разделов </a:t>
            </a:r>
            <a:br>
              <a:rPr lang="ru-RU" dirty="0" smtClean="0"/>
            </a:br>
            <a:r>
              <a:rPr lang="ru-RU" dirty="0" smtClean="0"/>
              <a:t>проектной документации (постановление №87)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54653" y="2225256"/>
            <a:ext cx="1365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Заказчики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15446" y="2700258"/>
            <a:ext cx="2085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Проектировщики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11632" y="3347700"/>
            <a:ext cx="1651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Архитекторы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54653" y="4631742"/>
            <a:ext cx="1253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Эксперты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95108" y="5368485"/>
            <a:ext cx="1368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Строители</a:t>
            </a:r>
            <a:endParaRPr lang="ru-RU" dirty="0"/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2509046" y="5890078"/>
            <a:ext cx="20143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dirty="0" smtClean="0">
                <a:latin typeface="+mn-lt"/>
              </a:rPr>
              <a:t>Минздрав России</a:t>
            </a:r>
            <a:endParaRPr lang="ru-RU" dirty="0">
              <a:latin typeface="+mn-lt"/>
            </a:endParaRPr>
          </a:p>
        </p:txBody>
      </p:sp>
      <p:pic>
        <p:nvPicPr>
          <p:cNvPr id="1026" name="Picture 2" descr="Должникам за ЖКХ могут запретить регистрировать сделки с... …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674" y="1323888"/>
            <a:ext cx="846958" cy="988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2742504" y="2392634"/>
            <a:ext cx="20252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dirty="0" smtClean="0">
                <a:latin typeface="+mn-lt"/>
              </a:rPr>
              <a:t>Минстрой России</a:t>
            </a:r>
            <a:endParaRPr lang="ru-RU" dirty="0">
              <a:latin typeface="+mn-lt"/>
            </a:endParaRPr>
          </a:p>
        </p:txBody>
      </p:sp>
      <p:pic>
        <p:nvPicPr>
          <p:cNvPr id="1028" name="Picture 4" descr="Эмблема Минтранса РФ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363740"/>
            <a:ext cx="1148688" cy="861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4772842" y="2371005"/>
            <a:ext cx="20159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dirty="0" smtClean="0">
                <a:latin typeface="+mn-lt"/>
              </a:rPr>
              <a:t>Минтранс России</a:t>
            </a:r>
            <a:endParaRPr lang="ru-RU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Конфликт интересов 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32523" y="4029840"/>
            <a:ext cx="1376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Технологи  </a:t>
            </a:r>
            <a:endParaRPr lang="ru-RU" dirty="0"/>
          </a:p>
        </p:txBody>
      </p:sp>
      <p:pic>
        <p:nvPicPr>
          <p:cNvPr id="1038" name="Picture 14" descr="Югополис Новости Краснодара и Краснодарского края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562" y="4997750"/>
            <a:ext cx="1296144" cy="864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4515027" y="5865915"/>
            <a:ext cx="20011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dirty="0" err="1" smtClean="0">
                <a:latin typeface="+mn-lt"/>
              </a:rPr>
              <a:t>Роспотребнадзор</a:t>
            </a:r>
            <a:endParaRPr lang="ru-RU" dirty="0">
              <a:latin typeface="+mn-lt"/>
            </a:endParaRPr>
          </a:p>
        </p:txBody>
      </p:sp>
      <p:sp>
        <p:nvSpPr>
          <p:cNvPr id="28" name="TextBox 1"/>
          <p:cNvSpPr txBox="1">
            <a:spLocks noChangeArrowheads="1"/>
          </p:cNvSpPr>
          <p:nvPr/>
        </p:nvSpPr>
        <p:spPr bwMode="auto">
          <a:xfrm>
            <a:off x="6642408" y="3711607"/>
            <a:ext cx="23612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dirty="0" smtClean="0">
                <a:latin typeface="+mn-lt"/>
              </a:rPr>
              <a:t>Минприроды России</a:t>
            </a:r>
            <a:endParaRPr lang="ru-RU" dirty="0">
              <a:latin typeface="+mn-lt"/>
            </a:endParaRPr>
          </a:p>
        </p:txBody>
      </p:sp>
      <p:pic>
        <p:nvPicPr>
          <p:cNvPr id="1040" name="Picture 16" descr="День спасателя России РИА Новости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4378" y="1323888"/>
            <a:ext cx="1557285" cy="878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1"/>
          <p:cNvSpPr txBox="1">
            <a:spLocks noChangeArrowheads="1"/>
          </p:cNvSpPr>
          <p:nvPr/>
        </p:nvSpPr>
        <p:spPr bwMode="auto">
          <a:xfrm>
            <a:off x="7112537" y="2419016"/>
            <a:ext cx="14209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dirty="0" smtClean="0">
                <a:latin typeface="+mn-lt"/>
              </a:rPr>
              <a:t>МЧС России</a:t>
            </a:r>
            <a:endParaRPr lang="ru-RU" dirty="0">
              <a:latin typeface="+mn-lt"/>
            </a:endParaRPr>
          </a:p>
        </p:txBody>
      </p:sp>
      <p:pic>
        <p:nvPicPr>
          <p:cNvPr id="1042" name="Picture 18" descr="Общественный Совет по развитию малого предпринимательства при Губернаторе Санкт-Петербурга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3629" y="2798400"/>
            <a:ext cx="1252910" cy="82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1"/>
          <p:cNvSpPr txBox="1">
            <a:spLocks noChangeArrowheads="1"/>
          </p:cNvSpPr>
          <p:nvPr/>
        </p:nvSpPr>
        <p:spPr bwMode="auto">
          <a:xfrm>
            <a:off x="6643941" y="4237348"/>
            <a:ext cx="249228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b="1" dirty="0" smtClean="0">
                <a:latin typeface="+mn-lt"/>
              </a:rPr>
              <a:t>Иные ФОИВ:</a:t>
            </a:r>
          </a:p>
          <a:p>
            <a:r>
              <a:rPr lang="ru-RU" dirty="0" smtClean="0">
                <a:latin typeface="+mn-lt"/>
              </a:rPr>
              <a:t>МЭР России;</a:t>
            </a:r>
          </a:p>
          <a:p>
            <a:r>
              <a:rPr lang="ru-RU" dirty="0" smtClean="0">
                <a:latin typeface="+mn-lt"/>
              </a:rPr>
              <a:t>Минкультуры России;</a:t>
            </a:r>
          </a:p>
          <a:p>
            <a:r>
              <a:rPr lang="ru-RU" dirty="0" smtClean="0">
                <a:latin typeface="+mn-lt"/>
              </a:rPr>
              <a:t>Минфин России;</a:t>
            </a:r>
          </a:p>
          <a:p>
            <a:r>
              <a:rPr lang="ru-RU" dirty="0" err="1" smtClean="0">
                <a:latin typeface="+mn-lt"/>
              </a:rPr>
              <a:t>Росатом</a:t>
            </a:r>
            <a:r>
              <a:rPr lang="ru-RU" dirty="0" smtClean="0">
                <a:latin typeface="+mn-lt"/>
              </a:rPr>
              <a:t>;</a:t>
            </a:r>
          </a:p>
          <a:p>
            <a:r>
              <a:rPr lang="ru-RU" dirty="0" err="1" smtClean="0">
                <a:latin typeface="+mn-lt"/>
              </a:rPr>
              <a:t>Ростехнадзор</a:t>
            </a:r>
            <a:r>
              <a:rPr lang="ru-RU" dirty="0" smtClean="0">
                <a:latin typeface="+mn-lt"/>
              </a:rPr>
              <a:t>;</a:t>
            </a:r>
            <a:endParaRPr lang="ru-RU" dirty="0">
              <a:latin typeface="+mn-lt"/>
            </a:endParaRPr>
          </a:p>
        </p:txBody>
      </p:sp>
      <p:pic>
        <p:nvPicPr>
          <p:cNvPr id="1044" name="Picture 20" descr="В России вдвое снизилась смертность от острых инфарктов - Рамблер-Новости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033370"/>
            <a:ext cx="1105628" cy="829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787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предварительных обсуждений 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Предложенная версия изменений не соответствует основным целям и задачам оптимизации требований к составу и содержанию разделов проектной документации по улучшению предпринимательского климата в строительстве и сокращению затрат и сроков на подготовку и экспертизу проектной документации;</a:t>
            </a:r>
          </a:p>
          <a:p>
            <a:r>
              <a:rPr lang="ru-RU" dirty="0" smtClean="0"/>
              <a:t>В качестве правовых последствий могут возникнуть противоречия с перечнем национальных стандартов и сводов правил обязательного применения (постановление Правительства РФ от 26.12.2014 №1521);</a:t>
            </a:r>
          </a:p>
          <a:p>
            <a:r>
              <a:rPr lang="ru-RU" dirty="0" smtClean="0"/>
              <a:t>Действующий документ не в полной мере решает три основных противоречия:</a:t>
            </a:r>
          </a:p>
          <a:p>
            <a:pPr marL="576000" lvl="0">
              <a:buFont typeface="Wingdings" pitchFamily="2" charset="2"/>
              <a:buChar char="Ø"/>
            </a:pPr>
            <a:r>
              <a:rPr lang="ru-RU" sz="2200" dirty="0" smtClean="0"/>
              <a:t>конфликты интересов архитекторов и конструкторов, технологов  </a:t>
            </a:r>
          </a:p>
          <a:p>
            <a:pPr marL="576000" lvl="0">
              <a:buFont typeface="Wingdings" pitchFamily="2" charset="2"/>
              <a:buChar char="Ø"/>
            </a:pPr>
            <a:r>
              <a:rPr lang="ru-RU" sz="2200" dirty="0" smtClean="0"/>
              <a:t>конфликты применения перечня на стадии проведения экспертизы проектной документации,</a:t>
            </a:r>
          </a:p>
          <a:p>
            <a:pPr marL="576000" lvl="0">
              <a:buFont typeface="Wingdings" pitchFamily="2" charset="2"/>
              <a:buChar char="Ø"/>
            </a:pPr>
            <a:r>
              <a:rPr lang="ru-RU" sz="2200" dirty="0" smtClean="0"/>
              <a:t>отсутствие стратегии развития системы технического регулирования, а также затруднения внедрения современных материалов, технологий и способов проектирования.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Корректировка постановляющей части проекта постановления Правительства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519151"/>
              </p:ext>
            </p:extLst>
          </p:nvPr>
        </p:nvGraphicFramePr>
        <p:xfrm>
          <a:off x="395536" y="1772816"/>
          <a:ext cx="8568952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3924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Предложения </a:t>
                      </a:r>
                      <a:r>
                        <a:rPr lang="ru-RU" baseline="0" dirty="0" smtClean="0"/>
                        <a:t> Минстроя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Предложения Форума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Устанавливается закрытый перечень объектов, для которых допустимы</a:t>
                      </a:r>
                      <a:r>
                        <a:rPr lang="ru-RU" baseline="0" dirty="0" smtClean="0"/>
                        <a:t>  доп. требования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r>
                        <a:rPr lang="ru-RU" baseline="0" dirty="0" smtClean="0"/>
                        <a:t>становление такого перечня н</a:t>
                      </a:r>
                      <a:r>
                        <a:rPr lang="ru-RU" dirty="0" smtClean="0"/>
                        <a:t>е требуется, так как Правительство в силу закона обладает полномочиями по определению требований для любых видов объектов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Доп. требования оформляются в виде приложений к Положению.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Предложение</a:t>
                      </a:r>
                      <a:r>
                        <a:rPr lang="ru-RU" baseline="0" dirty="0" smtClean="0"/>
                        <a:t> поддерживается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Устанавливается порядок внесения дополнительных требований.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Доп. требования утверждаются Правительством</a:t>
                      </a:r>
                      <a:r>
                        <a:rPr lang="ru-RU" baseline="0" dirty="0" smtClean="0"/>
                        <a:t>, при этом </a:t>
                      </a:r>
                      <a:r>
                        <a:rPr lang="ru-RU" dirty="0" smtClean="0"/>
                        <a:t>прекращаются полномочия Минтранса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Не требуется, есть адм. регламент.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Предложения о доп. требованиях должен давать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как правило Минстрой, п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 вопросам, входящим в компетенцию иных ФОИВ, даются ими по согласованию с Минстроем.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58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Дополнения к постановляющей части проекта постановления Правительства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860551"/>
              </p:ext>
            </p:extLst>
          </p:nvPr>
        </p:nvGraphicFramePr>
        <p:xfrm>
          <a:off x="323527" y="1556792"/>
          <a:ext cx="8424936" cy="3384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4968552"/>
              </a:tblGrid>
              <a:tr h="4475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Предложения </a:t>
                      </a:r>
                      <a:r>
                        <a:rPr lang="ru-RU" baseline="0" dirty="0" smtClean="0"/>
                        <a:t> Минстроя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Предложения Форума</a:t>
                      </a:r>
                      <a:endParaRPr lang="ru-RU" dirty="0"/>
                    </a:p>
                  </a:txBody>
                  <a:tcPr/>
                </a:tc>
              </a:tr>
              <a:tr h="772553">
                <a:tc>
                  <a:txBody>
                    <a:bodyPr/>
                    <a:lstStyle/>
                    <a:p>
                      <a:r>
                        <a:rPr lang="ru-RU" dirty="0" smtClean="0"/>
                        <a:t>Отсутствует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Поручить МЭР, МФ, МС разработать требования к ТЭО  и порядок утверждения *)</a:t>
                      </a:r>
                      <a:endParaRPr lang="ru-RU" dirty="0"/>
                    </a:p>
                  </a:txBody>
                  <a:tcPr/>
                </a:tc>
              </a:tr>
              <a:tr h="772553">
                <a:tc>
                  <a:txBody>
                    <a:bodyPr/>
                    <a:lstStyle/>
                    <a:p>
                      <a:r>
                        <a:rPr lang="ru-RU" dirty="0" smtClean="0"/>
                        <a:t>Отсутствует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Минпрому, МЭР и Минстрою – разработать</a:t>
                      </a:r>
                      <a:r>
                        <a:rPr lang="ru-RU" baseline="0" dirty="0" smtClean="0"/>
                        <a:t> состав технологического проекта  *)</a:t>
                      </a:r>
                      <a:endParaRPr lang="ru-RU" dirty="0"/>
                    </a:p>
                  </a:txBody>
                  <a:tcPr/>
                </a:tc>
              </a:tr>
              <a:tr h="1391680">
                <a:tc>
                  <a:txBody>
                    <a:bodyPr/>
                    <a:lstStyle/>
                    <a:p>
                      <a:r>
                        <a:rPr lang="ru-RU" dirty="0" smtClean="0"/>
                        <a:t>Отсутствует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Минстрою – разработать и утвердить программу совершенствования состава и структуры ПД (стратегия)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5338" y="5163262"/>
            <a:ext cx="87741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Примечание. </a:t>
            </a:r>
          </a:p>
          <a:p>
            <a:r>
              <a:rPr lang="ru-RU" dirty="0" smtClean="0"/>
              <a:t>1. Указанные предложения изменений в </a:t>
            </a:r>
            <a:r>
              <a:rPr lang="ru-RU" dirty="0" err="1" smtClean="0"/>
              <a:t>Градкодекс</a:t>
            </a:r>
            <a:r>
              <a:rPr lang="ru-RU" dirty="0" smtClean="0"/>
              <a:t> не потребуют.</a:t>
            </a:r>
          </a:p>
          <a:p>
            <a:r>
              <a:rPr lang="ru-RU" dirty="0" smtClean="0"/>
              <a:t>2. Сроки введения должны предусматривать переходный период для завершения</a:t>
            </a:r>
          </a:p>
          <a:p>
            <a:r>
              <a:rPr lang="ru-RU" dirty="0"/>
              <a:t>п</a:t>
            </a:r>
            <a:r>
              <a:rPr lang="ru-RU" dirty="0" smtClean="0"/>
              <a:t>роектирования без учета новых требований. *)</a:t>
            </a:r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580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принципы работы над 87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424936" cy="4789512"/>
          </a:xfrm>
        </p:spPr>
        <p:txBody>
          <a:bodyPr>
            <a:normAutofit/>
          </a:bodyPr>
          <a:lstStyle/>
          <a:p>
            <a:r>
              <a:rPr lang="ru-RU" dirty="0" smtClean="0"/>
              <a:t>Разделить решение задач на тактическую и стратегическую составляющие</a:t>
            </a:r>
          </a:p>
          <a:p>
            <a:r>
              <a:rPr lang="ru-RU" dirty="0" smtClean="0"/>
              <a:t>Обсуждение и принятие решений проводить по принципу работы Государственной Думы:</a:t>
            </a:r>
          </a:p>
          <a:p>
            <a:pPr marL="504000"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dirty="0" smtClean="0"/>
              <a:t>- выдвижение поправок к тексту;</a:t>
            </a:r>
          </a:p>
          <a:p>
            <a:pPr marL="504000"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dirty="0" smtClean="0"/>
              <a:t>- обсуждение;</a:t>
            </a:r>
          </a:p>
          <a:p>
            <a:pPr marL="504000"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dirty="0" smtClean="0"/>
              <a:t>- таблицы принятых и отклоненных поправок.</a:t>
            </a:r>
          </a:p>
          <a:p>
            <a:pPr marL="288000"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/>
              <a:t>Тактическая часть работы – доработка текста, подготовленного Минстроем до приемлемого уровня.</a:t>
            </a:r>
          </a:p>
          <a:p>
            <a:pPr marL="288000"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/>
              <a:t>Стратегическая составляющая работы– на слайде 8.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4755381" y="1340768"/>
            <a:ext cx="4176464" cy="496855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Проектирование</a:t>
            </a:r>
          </a:p>
          <a:p>
            <a:pPr algn="ctr"/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23527" y="1340768"/>
            <a:ext cx="4176464" cy="496855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Предпроектные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работы</a:t>
            </a:r>
          </a:p>
          <a:p>
            <a:pPr algn="ctr"/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 и содержание разделов проектной документации (стратегия)</a:t>
            </a:r>
            <a:endParaRPr lang="ru-RU" dirty="0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4941845" y="1939920"/>
            <a:ext cx="3888432" cy="648072"/>
          </a:xfrm>
          <a:prstGeom prst="round1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Проектная  документация</a:t>
            </a:r>
            <a:endParaRPr lang="ru-RU" dirty="0"/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530027" y="3513584"/>
            <a:ext cx="3636404" cy="1139551"/>
          </a:xfrm>
          <a:prstGeom prst="round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Предпроектная</a:t>
            </a:r>
            <a:r>
              <a:rPr lang="ru-RU" dirty="0" smtClean="0"/>
              <a:t> документация (ТЭО, ОИ и пр.), технологический проект, экологическая экспертиза.</a:t>
            </a:r>
            <a:endParaRPr lang="ru-RU" dirty="0"/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593557" y="4868819"/>
            <a:ext cx="3509343" cy="504055"/>
          </a:xfrm>
          <a:prstGeom prst="round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Стадийность проектирования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932040" y="2587992"/>
            <a:ext cx="1944216" cy="9548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Основные разделы ПД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90862" y="2587992"/>
            <a:ext cx="1944216" cy="95486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Особенности для отдельных видов объектов</a:t>
            </a:r>
            <a:endParaRPr lang="ru-RU" dirty="0"/>
          </a:p>
        </p:txBody>
      </p:sp>
      <p:sp>
        <p:nvSpPr>
          <p:cNvPr id="20" name="Прямоугольник с одним скругленным углом 19"/>
          <p:cNvSpPr/>
          <p:nvPr/>
        </p:nvSpPr>
        <p:spPr>
          <a:xfrm>
            <a:off x="4941845" y="3542860"/>
            <a:ext cx="3888432" cy="402773"/>
          </a:xfrm>
          <a:prstGeom prst="round1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Пути совершенствования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4781029" y="4069521"/>
            <a:ext cx="421006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    передача полномочий на ФОИВ;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пересмотр состава разделов;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изъятие особенностей из основных</a:t>
            </a:r>
            <a:br>
              <a:rPr lang="ru-RU" dirty="0" smtClean="0"/>
            </a:br>
            <a:r>
              <a:rPr lang="ru-RU" dirty="0" smtClean="0"/>
              <a:t>разделов</a:t>
            </a:r>
          </a:p>
          <a:p>
            <a:pPr marL="285750" indent="-285750">
              <a:buFontTx/>
              <a:buChar char="-"/>
            </a:pPr>
            <a:r>
              <a:rPr lang="ru-RU" dirty="0"/>
              <a:t>о</a:t>
            </a:r>
            <a:r>
              <a:rPr lang="ru-RU" dirty="0" smtClean="0"/>
              <a:t>собенности проектирования </a:t>
            </a:r>
            <a:br>
              <a:rPr lang="ru-RU" dirty="0" smtClean="0"/>
            </a:br>
            <a:r>
              <a:rPr lang="ru-RU" dirty="0"/>
              <a:t>несложных </a:t>
            </a:r>
            <a:r>
              <a:rPr lang="ru-RU" dirty="0" smtClean="0"/>
              <a:t>объектов и по типовым</a:t>
            </a:r>
            <a:br>
              <a:rPr lang="ru-RU" dirty="0" smtClean="0"/>
            </a:br>
            <a:r>
              <a:rPr lang="ru-RU" dirty="0" smtClean="0"/>
              <a:t>проектам.</a:t>
            </a:r>
            <a:endParaRPr lang="ru-RU" dirty="0"/>
          </a:p>
        </p:txBody>
      </p:sp>
      <p:sp>
        <p:nvSpPr>
          <p:cNvPr id="23" name="Прямоугольник с одним скругленным углом 22"/>
          <p:cNvSpPr/>
          <p:nvPr/>
        </p:nvSpPr>
        <p:spPr>
          <a:xfrm>
            <a:off x="794216" y="1979116"/>
            <a:ext cx="3240360" cy="1237235"/>
          </a:xfrm>
          <a:prstGeom prst="round1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Состав и требования к заданиям на инженерные изыскания и на проектирование</a:t>
            </a:r>
          </a:p>
        </p:txBody>
      </p:sp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627757" y="5523823"/>
            <a:ext cx="3509343" cy="504055"/>
          </a:xfrm>
          <a:prstGeom prst="round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Полномочия ФОИВ</a:t>
            </a:r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Предлагаемая структура Положения после оптимизации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708920"/>
            <a:ext cx="2304256" cy="93610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Объекты производственного назначения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2708920"/>
            <a:ext cx="2520280" cy="93610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Объекты непроизводственного назначения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28184" y="2708920"/>
            <a:ext cx="2304256" cy="9361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Линейные</a:t>
            </a:r>
            <a:br>
              <a:rPr lang="ru-RU" dirty="0" smtClean="0"/>
            </a:br>
            <a:r>
              <a:rPr lang="ru-RU" dirty="0" smtClean="0"/>
              <a:t> объекты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4149080"/>
            <a:ext cx="331236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Раздел </a:t>
            </a:r>
            <a:r>
              <a:rPr lang="en-US" dirty="0" smtClean="0"/>
              <a:t>II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Единые требования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87624" y="1556792"/>
            <a:ext cx="6696744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Раздел </a:t>
            </a:r>
            <a:r>
              <a:rPr lang="en-US" dirty="0" smtClean="0"/>
              <a:t>I</a:t>
            </a:r>
            <a:r>
              <a:rPr lang="ru-RU" dirty="0" smtClean="0"/>
              <a:t> Общие положения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868144" y="4149080"/>
            <a:ext cx="2880320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Раздел </a:t>
            </a:r>
            <a:r>
              <a:rPr lang="en-US" dirty="0" smtClean="0"/>
              <a:t>III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Единые требования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>
            <a:stCxn id="9" idx="2"/>
            <a:endCxn id="6" idx="0"/>
          </p:cNvCxnSpPr>
          <p:nvPr/>
        </p:nvCxnSpPr>
        <p:spPr>
          <a:xfrm>
            <a:off x="4535996" y="2132856"/>
            <a:ext cx="0" cy="57606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4" idx="0"/>
          </p:cNvCxnSpPr>
          <p:nvPr/>
        </p:nvCxnSpPr>
        <p:spPr>
          <a:xfrm flipV="1">
            <a:off x="1547664" y="2492896"/>
            <a:ext cx="0" cy="21602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7380312" y="2492896"/>
            <a:ext cx="0" cy="21602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1547664" y="2492896"/>
            <a:ext cx="583264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7380312" y="3645024"/>
            <a:ext cx="0" cy="504056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1475656" y="3645024"/>
            <a:ext cx="0" cy="21602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4572000" y="3645024"/>
            <a:ext cx="0" cy="21602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2771800" y="3861048"/>
            <a:ext cx="0" cy="28803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1475656" y="3861048"/>
            <a:ext cx="3096344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395536" y="5373216"/>
            <a:ext cx="8280920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Приложения, устанавливающие специальные требования к ПД различных видов объектов и их комплексов в составе объектов производственного, непроизводственного назначения и линейных объектов.</a:t>
            </a:r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1402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800</TotalTime>
  <Words>863</Words>
  <Application>Microsoft Office PowerPoint</Application>
  <PresentationFormat>Экран (4:3)</PresentationFormat>
  <Paragraphs>181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Справедливость</vt:lpstr>
      <vt:lpstr>Заседание Комиссии РСПП 25.03.2015 года</vt:lpstr>
      <vt:lpstr>Действующая структура Положения по состоянию на декабрь 2014 года</vt:lpstr>
      <vt:lpstr>Конфликт интересов </vt:lpstr>
      <vt:lpstr>Результаты предварительных обсуждений проблемы</vt:lpstr>
      <vt:lpstr>Корректировка постановляющей части проекта постановления Правительства</vt:lpstr>
      <vt:lpstr>Дополнения к постановляющей части проекта постановления Правительства</vt:lpstr>
      <vt:lpstr>Основные принципы работы над 87</vt:lpstr>
      <vt:lpstr>Состав и содержание разделов проектной документации (стратегия)</vt:lpstr>
      <vt:lpstr>Предлагаемая структура Положения после оптимизации</vt:lpstr>
      <vt:lpstr>3 основных этапа работы по совершенствованию требований к ПД</vt:lpstr>
      <vt:lpstr>3 основных этапа работы по совершенствованию требований к ПД</vt:lpstr>
      <vt:lpstr>3 основных этапа работы по совершенствованию требований к ПД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 Форум саморегулируемых организаций изыскателей, проектировщиков и экспертных организаций</dc:title>
  <dc:creator>Анатолий</dc:creator>
  <cp:lastModifiedBy>Гуназо</cp:lastModifiedBy>
  <cp:revision>48</cp:revision>
  <cp:lastPrinted>2015-03-25T09:27:29Z</cp:lastPrinted>
  <dcterms:created xsi:type="dcterms:W3CDTF">2015-03-20T06:23:19Z</dcterms:created>
  <dcterms:modified xsi:type="dcterms:W3CDTF">2015-03-25T09:33:35Z</dcterms:modified>
</cp:coreProperties>
</file>