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85" r:id="rId3"/>
    <p:sldId id="291" r:id="rId4"/>
    <p:sldId id="265" r:id="rId5"/>
    <p:sldId id="293" r:id="rId6"/>
    <p:sldId id="279" r:id="rId7"/>
    <p:sldId id="284" r:id="rId8"/>
    <p:sldId id="269" r:id="rId9"/>
    <p:sldId id="295" r:id="rId10"/>
    <p:sldId id="294" r:id="rId11"/>
    <p:sldId id="292" r:id="rId1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Arial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Arial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Arial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Arial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2"/>
        </a:solidFill>
        <a:latin typeface="Arial" charset="0"/>
        <a:ea typeface="+mn-ea"/>
        <a:cs typeface="Times New Roman" charset="0"/>
      </a:defRPr>
    </a:lvl5pPr>
    <a:lvl6pPr marL="2286000" algn="l" defTabSz="914400" rtl="0" eaLnBrk="1" latinLnBrk="0" hangingPunct="1">
      <a:defRPr sz="3600" b="1" kern="1200">
        <a:solidFill>
          <a:schemeClr val="tx2"/>
        </a:solidFill>
        <a:latin typeface="Arial" charset="0"/>
        <a:ea typeface="+mn-ea"/>
        <a:cs typeface="Times New Roman" charset="0"/>
      </a:defRPr>
    </a:lvl6pPr>
    <a:lvl7pPr marL="2743200" algn="l" defTabSz="914400" rtl="0" eaLnBrk="1" latinLnBrk="0" hangingPunct="1">
      <a:defRPr sz="3600" b="1" kern="1200">
        <a:solidFill>
          <a:schemeClr val="tx2"/>
        </a:solidFill>
        <a:latin typeface="Arial" charset="0"/>
        <a:ea typeface="+mn-ea"/>
        <a:cs typeface="Times New Roman" charset="0"/>
      </a:defRPr>
    </a:lvl7pPr>
    <a:lvl8pPr marL="3200400" algn="l" defTabSz="914400" rtl="0" eaLnBrk="1" latinLnBrk="0" hangingPunct="1">
      <a:defRPr sz="3600" b="1" kern="1200">
        <a:solidFill>
          <a:schemeClr val="tx2"/>
        </a:solidFill>
        <a:latin typeface="Arial" charset="0"/>
        <a:ea typeface="+mn-ea"/>
        <a:cs typeface="Times New Roman" charset="0"/>
      </a:defRPr>
    </a:lvl8pPr>
    <a:lvl9pPr marL="3657600" algn="l" defTabSz="914400" rtl="0" eaLnBrk="1" latinLnBrk="0" hangingPunct="1">
      <a:defRPr sz="3600" b="1" kern="1200">
        <a:solidFill>
          <a:schemeClr val="tx2"/>
        </a:solidFill>
        <a:latin typeface="Arial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D1D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6" autoAdjust="0"/>
    <p:restoredTop sz="69395" autoAdjust="0"/>
  </p:normalViewPr>
  <p:slideViewPr>
    <p:cSldViewPr>
      <p:cViewPr>
        <p:scale>
          <a:sx n="66" d="100"/>
          <a:sy n="66" d="100"/>
        </p:scale>
        <p:origin x="-156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982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1A6EA5-3924-4F16-AD17-27D66E164495}" type="doc">
      <dgm:prSet loTypeId="urn:microsoft.com/office/officeart/2005/8/layout/radial3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0537B0-4F08-4B7A-91CB-84BAAC90C334}">
      <dgm:prSet phldrT="[Text]"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pPr algn="ctr"/>
          <a:r>
            <a:rPr lang="ru-RU" sz="1400" b="1" i="1" dirty="0" smtClean="0">
              <a:ln/>
              <a:effectLst/>
            </a:rPr>
            <a:t>Корпоративная социальная ответственность</a:t>
          </a:r>
          <a:endParaRPr lang="ru-RU" sz="1400" b="1" i="1" dirty="0">
            <a:ln/>
            <a:effectLst/>
          </a:endParaRPr>
        </a:p>
      </dgm:t>
    </dgm:pt>
    <dgm:pt modelId="{7BB00C77-E69B-41DD-B142-2343D08FC1B3}" type="parTrans" cxnId="{8CCB0947-2596-4746-8516-418D7D948D1C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1216D4C5-26FE-4E8A-BE98-494D1E0D601A}" type="sibTrans" cxnId="{8CCB0947-2596-4746-8516-418D7D948D1C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01B6103B-516B-43F7-985F-7A0AC23F7002}">
      <dgm:prSet phldrT="[Text]" custT="1"/>
      <dgm:spPr/>
      <dgm:t>
        <a:bodyPr/>
        <a:lstStyle/>
        <a:p>
          <a:pPr algn="ctr"/>
          <a:r>
            <a:rPr lang="ru-RU" sz="1200" b="1" dirty="0" smtClean="0">
              <a:ln/>
              <a:effectLst/>
            </a:rPr>
            <a:t>Взаимодействие с заинтересованными сторонами</a:t>
          </a:r>
          <a:endParaRPr lang="ru-RU" sz="1200" b="1" dirty="0">
            <a:ln/>
            <a:effectLst/>
          </a:endParaRPr>
        </a:p>
      </dgm:t>
    </dgm:pt>
    <dgm:pt modelId="{E318C760-2998-4FB9-AE30-51AA0B5F35B1}" type="parTrans" cxnId="{060AFF34-7B83-4E8B-AF2B-022707D622FB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5BFD1F35-3CF6-435E-BFA2-EFB82E432E8C}" type="sibTrans" cxnId="{060AFF34-7B83-4E8B-AF2B-022707D622FB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65FA0F3F-6816-41E5-8A11-5CA12F20E604}">
      <dgm:prSet phldrT="[Text]" custT="1"/>
      <dgm:spPr/>
      <dgm:t>
        <a:bodyPr/>
        <a:lstStyle/>
        <a:p>
          <a:pPr algn="ctr"/>
          <a:r>
            <a:rPr lang="ru-RU" sz="1200" b="1" dirty="0" smtClean="0">
              <a:ln/>
              <a:effectLst/>
            </a:rPr>
            <a:t>Противодействие коррупции</a:t>
          </a:r>
          <a:endParaRPr lang="ru-RU" sz="1200" b="1" dirty="0">
            <a:ln/>
            <a:effectLst/>
          </a:endParaRPr>
        </a:p>
      </dgm:t>
    </dgm:pt>
    <dgm:pt modelId="{229579CC-0427-4041-83B5-09BB4705E455}" type="parTrans" cxnId="{356AC18A-B5EB-4DBB-82BB-81EDF85C0145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5FE407B3-A000-4D4C-860B-534776ABB8D3}" type="sibTrans" cxnId="{356AC18A-B5EB-4DBB-82BB-81EDF85C0145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3908626D-BC26-4191-A2FF-B4D986F6DC0E}">
      <dgm:prSet phldrT="[Text]" custT="1"/>
      <dgm:spPr/>
      <dgm:t>
        <a:bodyPr/>
        <a:lstStyle/>
        <a:p>
          <a:pPr algn="ctr"/>
          <a:r>
            <a:rPr lang="ru-RU" sz="1200" b="1" dirty="0" smtClean="0">
              <a:ln/>
              <a:effectLst/>
            </a:rPr>
            <a:t>Качество продукции/</a:t>
          </a:r>
          <a:br>
            <a:rPr lang="ru-RU" sz="1200" b="1" dirty="0" smtClean="0">
              <a:ln/>
              <a:effectLst/>
            </a:rPr>
          </a:br>
          <a:r>
            <a:rPr lang="ru-RU" sz="1200" b="1" dirty="0" smtClean="0">
              <a:ln/>
              <a:effectLst/>
            </a:rPr>
            <a:t>потребители/ </a:t>
          </a:r>
          <a:br>
            <a:rPr lang="ru-RU" sz="1200" b="1" dirty="0" smtClean="0">
              <a:ln/>
              <a:effectLst/>
            </a:rPr>
          </a:br>
          <a:r>
            <a:rPr lang="ru-RU" sz="1200" b="1" dirty="0" smtClean="0">
              <a:ln/>
              <a:effectLst/>
            </a:rPr>
            <a:t>поставщики</a:t>
          </a:r>
          <a:endParaRPr lang="ru-RU" sz="1200" b="1" dirty="0">
            <a:ln/>
            <a:effectLst/>
          </a:endParaRPr>
        </a:p>
      </dgm:t>
    </dgm:pt>
    <dgm:pt modelId="{2B3E1B72-1B56-4212-8317-088A6742B911}" type="parTrans" cxnId="{7778025B-F579-4FB4-A53E-4E70290BE09C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F8DF0F99-F94F-499D-8A3D-72161AD780AA}" type="sibTrans" cxnId="{7778025B-F579-4FB4-A53E-4E70290BE09C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7AAD2436-4E29-4748-8E7F-A6DEE75A3430}">
      <dgm:prSet phldrT="[Text]" custT="1"/>
      <dgm:spPr/>
      <dgm:t>
        <a:bodyPr/>
        <a:lstStyle/>
        <a:p>
          <a:pPr algn="ctr"/>
          <a:r>
            <a:rPr lang="ru-RU" sz="1200" b="1" dirty="0" smtClean="0">
              <a:ln/>
              <a:effectLst/>
            </a:rPr>
            <a:t>Трудовые практики</a:t>
          </a:r>
        </a:p>
        <a:p>
          <a:pPr algn="ctr"/>
          <a:r>
            <a:rPr lang="ru-RU" sz="1200" b="1" dirty="0" smtClean="0">
              <a:ln/>
              <a:effectLst/>
            </a:rPr>
            <a:t>Охрана труда и здоровья</a:t>
          </a:r>
          <a:endParaRPr lang="ru-RU" sz="1200" b="1" dirty="0">
            <a:ln/>
            <a:effectLst/>
          </a:endParaRPr>
        </a:p>
      </dgm:t>
    </dgm:pt>
    <dgm:pt modelId="{C1A9F84F-F5AE-4618-9401-E462FB12794E}" type="parTrans" cxnId="{D7AAE480-115D-4674-B003-D470C31AA798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010CB3CB-22CE-4010-9883-EB8963E65F78}" type="sibTrans" cxnId="{D7AAE480-115D-4674-B003-D470C31AA798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7F045C1E-E9D3-489B-B530-BAF6042655F1}">
      <dgm:prSet phldrT="[Text]" custT="1"/>
      <dgm:spPr/>
      <dgm:t>
        <a:bodyPr/>
        <a:lstStyle/>
        <a:p>
          <a:pPr algn="ctr"/>
          <a:r>
            <a:rPr lang="ru-RU" sz="1200" b="1" dirty="0" smtClean="0">
              <a:ln/>
              <a:effectLst/>
            </a:rPr>
            <a:t>Участие в жизни сообществ</a:t>
          </a:r>
          <a:r>
            <a:rPr lang="en-US" sz="1200" b="1" dirty="0" smtClean="0">
              <a:ln/>
              <a:effectLst/>
            </a:rPr>
            <a:t>/</a:t>
          </a:r>
          <a:r>
            <a:rPr lang="ru-RU" sz="1200" b="1" dirty="0" smtClean="0">
              <a:ln/>
              <a:effectLst/>
            </a:rPr>
            <a:t/>
          </a:r>
          <a:br>
            <a:rPr lang="ru-RU" sz="1200" b="1" dirty="0" smtClean="0">
              <a:ln/>
              <a:effectLst/>
            </a:rPr>
          </a:br>
          <a:r>
            <a:rPr lang="ru-RU" sz="1200" b="1" dirty="0" smtClean="0">
              <a:ln/>
              <a:effectLst/>
            </a:rPr>
            <a:t>партнерства</a:t>
          </a:r>
          <a:endParaRPr lang="ru-RU" sz="1200" b="1" dirty="0">
            <a:ln/>
            <a:effectLst/>
          </a:endParaRPr>
        </a:p>
      </dgm:t>
    </dgm:pt>
    <dgm:pt modelId="{4429581A-8E69-42F6-8549-5C1FD911D9F8}" type="parTrans" cxnId="{99B57475-922E-4D0D-B1C9-5DCBDDF70E1D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C872AC51-F7DC-490C-985F-2C84CBE7E8D3}" type="sibTrans" cxnId="{99B57475-922E-4D0D-B1C9-5DCBDDF70E1D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3BC556F9-1018-4CC0-BC41-4E9695009C5A}">
      <dgm:prSet phldrT="[Text]" custT="1"/>
      <dgm:spPr/>
      <dgm:t>
        <a:bodyPr/>
        <a:lstStyle/>
        <a:p>
          <a:pPr algn="ctr"/>
          <a:r>
            <a:rPr lang="ru-RU" sz="1200" b="1" dirty="0" smtClean="0">
              <a:ln/>
              <a:effectLst/>
            </a:rPr>
            <a:t>Оценка рисков и воздействия</a:t>
          </a:r>
          <a:endParaRPr lang="ru-RU" sz="1200" b="1" dirty="0">
            <a:ln/>
            <a:effectLst/>
          </a:endParaRPr>
        </a:p>
      </dgm:t>
    </dgm:pt>
    <dgm:pt modelId="{2197E5A5-188F-43B0-B7F8-3AD2C5EBB0E9}" type="parTrans" cxnId="{BD9D37ED-87FB-4C8A-9B07-ECE013F28DCD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F5238A3F-0030-4CAD-B0EC-A5C00B7DFE8E}" type="sibTrans" cxnId="{BD9D37ED-87FB-4C8A-9B07-ECE013F28DCD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F4679635-0F74-492D-BB91-46ED258296E8}">
      <dgm:prSet phldrT="[Text]" custT="1"/>
      <dgm:spPr/>
      <dgm:t>
        <a:bodyPr/>
        <a:lstStyle/>
        <a:p>
          <a:pPr algn="ctr"/>
          <a:r>
            <a:rPr lang="ru-RU" sz="1200" b="1" dirty="0" smtClean="0">
              <a:ln/>
              <a:effectLst/>
            </a:rPr>
            <a:t>Права человека и этичное поведение</a:t>
          </a:r>
          <a:endParaRPr lang="ru-RU" sz="1200" b="1" dirty="0">
            <a:ln/>
            <a:effectLst/>
          </a:endParaRPr>
        </a:p>
      </dgm:t>
    </dgm:pt>
    <dgm:pt modelId="{B6995CFD-9F9B-4A7E-A768-D2662F40E3B8}" type="parTrans" cxnId="{1F9A524E-A4E5-47EF-875A-0063F8C8B0C6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72DD7B73-A582-470B-AE26-B3AB9AB1DF21}" type="sibTrans" cxnId="{1F9A524E-A4E5-47EF-875A-0063F8C8B0C6}">
      <dgm:prSet/>
      <dgm:spPr/>
      <dgm:t>
        <a:bodyPr/>
        <a:lstStyle/>
        <a:p>
          <a:pPr algn="ctr"/>
          <a:endParaRPr lang="ru-RU" sz="1200" b="1">
            <a:ln>
              <a:solidFill>
                <a:schemeClr val="tx2">
                  <a:lumMod val="75000"/>
                </a:schemeClr>
              </a:solidFill>
            </a:ln>
            <a:effectLst/>
          </a:endParaRPr>
        </a:p>
      </dgm:t>
    </dgm:pt>
    <dgm:pt modelId="{8EE34708-3A1C-41CB-A433-13A7BDC7FE8C}">
      <dgm:prSet phldrT="[Text]" custT="1"/>
      <dgm:spPr/>
      <dgm:t>
        <a:bodyPr/>
        <a:lstStyle/>
        <a:p>
          <a:r>
            <a:rPr lang="ru-RU" sz="1200" b="1" dirty="0" smtClean="0">
              <a:ln/>
              <a:effectLst/>
            </a:rPr>
            <a:t>Охрана окружающей среды </a:t>
          </a:r>
        </a:p>
        <a:p>
          <a:r>
            <a:rPr lang="ru-RU" sz="1200" b="1" dirty="0" err="1" smtClean="0">
              <a:ln/>
              <a:effectLst/>
            </a:rPr>
            <a:t>Биоразнообразие</a:t>
          </a:r>
          <a:endParaRPr lang="ru-RU" sz="1200" b="1" dirty="0">
            <a:ln/>
            <a:effectLst/>
          </a:endParaRPr>
        </a:p>
      </dgm:t>
    </dgm:pt>
    <dgm:pt modelId="{70A529F2-2EB0-4F2B-BC44-B9959B27DE28}" type="parTrans" cxnId="{497CBDD3-B537-4DED-8D7C-8920A66EDC55}">
      <dgm:prSet/>
      <dgm:spPr/>
      <dgm:t>
        <a:bodyPr/>
        <a:lstStyle/>
        <a:p>
          <a:endParaRPr lang="ru-RU" sz="1200" b="1">
            <a:effectLst/>
          </a:endParaRPr>
        </a:p>
      </dgm:t>
    </dgm:pt>
    <dgm:pt modelId="{736AEDF6-068A-44BF-B515-7B55EB70736F}" type="sibTrans" cxnId="{497CBDD3-B537-4DED-8D7C-8920A66EDC55}">
      <dgm:prSet/>
      <dgm:spPr/>
      <dgm:t>
        <a:bodyPr/>
        <a:lstStyle/>
        <a:p>
          <a:endParaRPr lang="ru-RU" sz="1200" b="1">
            <a:effectLst/>
          </a:endParaRPr>
        </a:p>
      </dgm:t>
    </dgm:pt>
    <dgm:pt modelId="{432A0338-501E-4321-8F1A-F3F6DEDB504C}" type="pres">
      <dgm:prSet presAssocID="{561A6EA5-3924-4F16-AD17-27D66E16449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477FC7-C448-44DB-98E1-6BF2876EEDF2}" type="pres">
      <dgm:prSet presAssocID="{561A6EA5-3924-4F16-AD17-27D66E164495}" presName="radial" presStyleCnt="0">
        <dgm:presLayoutVars>
          <dgm:animLvl val="ctr"/>
        </dgm:presLayoutVars>
      </dgm:prSet>
      <dgm:spPr/>
      <dgm:t>
        <a:bodyPr/>
        <a:lstStyle/>
        <a:p>
          <a:endParaRPr lang="ru-RU"/>
        </a:p>
      </dgm:t>
    </dgm:pt>
    <dgm:pt modelId="{1DC61101-8508-4355-8BC0-AA696D6616D0}" type="pres">
      <dgm:prSet presAssocID="{D40537B0-4F08-4B7A-91CB-84BAAC90C334}" presName="centerShape" presStyleLbl="vennNode1" presStyleIdx="0" presStyleCnt="9" custScaleX="97867" custScaleY="82415"/>
      <dgm:spPr/>
      <dgm:t>
        <a:bodyPr/>
        <a:lstStyle/>
        <a:p>
          <a:endParaRPr lang="ru-RU"/>
        </a:p>
      </dgm:t>
    </dgm:pt>
    <dgm:pt modelId="{A169A48D-5D6B-480A-8942-A2A130C31539}" type="pres">
      <dgm:prSet presAssocID="{01B6103B-516B-43F7-985F-7A0AC23F7002}" presName="node" presStyleLbl="vennNode1" presStyleIdx="1" presStyleCnt="9" custScaleX="113320" custScaleY="105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1E6160-1208-4FFF-9FD3-2B722158790F}" type="pres">
      <dgm:prSet presAssocID="{8EE34708-3A1C-41CB-A433-13A7BDC7FE8C}" presName="node" presStyleLbl="vennNode1" presStyleIdx="2" presStyleCnt="9" custScaleX="112083" custScaleY="109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B74330-909A-4912-A3D9-E9F1B6A118DD}" type="pres">
      <dgm:prSet presAssocID="{7AAD2436-4E29-4748-8E7F-A6DEE75A3430}" presName="node" presStyleLbl="vennNode1" presStyleIdx="3" presStyleCnt="9" custScaleX="116266" custScaleY="110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4CDFD-178C-4583-8DB3-807A600AE15C}" type="pres">
      <dgm:prSet presAssocID="{7F045C1E-E9D3-489B-B530-BAF6042655F1}" presName="node" presStyleLbl="vennNode1" presStyleIdx="4" presStyleCnt="9" custScaleX="114252" custScaleY="111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268B7-2E24-488D-97F0-33C2373A8EE1}" type="pres">
      <dgm:prSet presAssocID="{65FA0F3F-6816-41E5-8A11-5CA12F20E604}" presName="node" presStyleLbl="vennNode1" presStyleIdx="5" presStyleCnt="9" custScaleX="121453" custScaleY="108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7563A-2A79-4397-A38F-3B260BD3FCEC}" type="pres">
      <dgm:prSet presAssocID="{F4679635-0F74-492D-BB91-46ED258296E8}" presName="node" presStyleLbl="vennNode1" presStyleIdx="6" presStyleCnt="9" custScaleX="120216" custScaleY="1105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6BE12-8FAA-4FF4-8BAE-A3701CFACA01}" type="pres">
      <dgm:prSet presAssocID="{3908626D-BC26-4191-A2FF-B4D986F6DC0E}" presName="node" presStyleLbl="vennNode1" presStyleIdx="7" presStyleCnt="9" custScaleX="124400" custScaleY="111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E89A31-F7DE-422A-A8ED-F4A0671AD446}" type="pres">
      <dgm:prSet presAssocID="{3BC556F9-1018-4CC0-BC41-4E9695009C5A}" presName="node" presStyleLbl="vennNode1" presStyleIdx="8" presStyleCnt="9" custScaleX="118318" custScaleY="113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9E18BA-830F-4BBF-9CE2-7C4F05B3349D}" type="presOf" srcId="{F4679635-0F74-492D-BB91-46ED258296E8}" destId="{B087563A-2A79-4397-A38F-3B260BD3FCEC}" srcOrd="0" destOrd="0" presId="urn:microsoft.com/office/officeart/2005/8/layout/radial3"/>
    <dgm:cxn modelId="{497CBDD3-B537-4DED-8D7C-8920A66EDC55}" srcId="{D40537B0-4F08-4B7A-91CB-84BAAC90C334}" destId="{8EE34708-3A1C-41CB-A433-13A7BDC7FE8C}" srcOrd="1" destOrd="0" parTransId="{70A529F2-2EB0-4F2B-BC44-B9959B27DE28}" sibTransId="{736AEDF6-068A-44BF-B515-7B55EB70736F}"/>
    <dgm:cxn modelId="{060AFF34-7B83-4E8B-AF2B-022707D622FB}" srcId="{D40537B0-4F08-4B7A-91CB-84BAAC90C334}" destId="{01B6103B-516B-43F7-985F-7A0AC23F7002}" srcOrd="0" destOrd="0" parTransId="{E318C760-2998-4FB9-AE30-51AA0B5F35B1}" sibTransId="{5BFD1F35-3CF6-435E-BFA2-EFB82E432E8C}"/>
    <dgm:cxn modelId="{D7AAE480-115D-4674-B003-D470C31AA798}" srcId="{D40537B0-4F08-4B7A-91CB-84BAAC90C334}" destId="{7AAD2436-4E29-4748-8E7F-A6DEE75A3430}" srcOrd="2" destOrd="0" parTransId="{C1A9F84F-F5AE-4618-9401-E462FB12794E}" sibTransId="{010CB3CB-22CE-4010-9883-EB8963E65F78}"/>
    <dgm:cxn modelId="{99B57475-922E-4D0D-B1C9-5DCBDDF70E1D}" srcId="{D40537B0-4F08-4B7A-91CB-84BAAC90C334}" destId="{7F045C1E-E9D3-489B-B530-BAF6042655F1}" srcOrd="3" destOrd="0" parTransId="{4429581A-8E69-42F6-8549-5C1FD911D9F8}" sibTransId="{C872AC51-F7DC-490C-985F-2C84CBE7E8D3}"/>
    <dgm:cxn modelId="{706E088B-97E1-483F-A24E-894AECCD2099}" type="presOf" srcId="{D40537B0-4F08-4B7A-91CB-84BAAC90C334}" destId="{1DC61101-8508-4355-8BC0-AA696D6616D0}" srcOrd="0" destOrd="0" presId="urn:microsoft.com/office/officeart/2005/8/layout/radial3"/>
    <dgm:cxn modelId="{8682E7C0-5F54-4519-B197-9F63A3513142}" type="presOf" srcId="{7AAD2436-4E29-4748-8E7F-A6DEE75A3430}" destId="{CFB74330-909A-4912-A3D9-E9F1B6A118DD}" srcOrd="0" destOrd="0" presId="urn:microsoft.com/office/officeart/2005/8/layout/radial3"/>
    <dgm:cxn modelId="{4E04339B-8313-4F47-A13C-F11C02AFB2DB}" type="presOf" srcId="{7F045C1E-E9D3-489B-B530-BAF6042655F1}" destId="{47F4CDFD-178C-4583-8DB3-807A600AE15C}" srcOrd="0" destOrd="0" presId="urn:microsoft.com/office/officeart/2005/8/layout/radial3"/>
    <dgm:cxn modelId="{D30ED157-8223-4E4A-AD9F-6452678FFB57}" type="presOf" srcId="{65FA0F3F-6816-41E5-8A11-5CA12F20E604}" destId="{547268B7-2E24-488D-97F0-33C2373A8EE1}" srcOrd="0" destOrd="0" presId="urn:microsoft.com/office/officeart/2005/8/layout/radial3"/>
    <dgm:cxn modelId="{1F9A524E-A4E5-47EF-875A-0063F8C8B0C6}" srcId="{D40537B0-4F08-4B7A-91CB-84BAAC90C334}" destId="{F4679635-0F74-492D-BB91-46ED258296E8}" srcOrd="5" destOrd="0" parTransId="{B6995CFD-9F9B-4A7E-A768-D2662F40E3B8}" sibTransId="{72DD7B73-A582-470B-AE26-B3AB9AB1DF21}"/>
    <dgm:cxn modelId="{356AC18A-B5EB-4DBB-82BB-81EDF85C0145}" srcId="{D40537B0-4F08-4B7A-91CB-84BAAC90C334}" destId="{65FA0F3F-6816-41E5-8A11-5CA12F20E604}" srcOrd="4" destOrd="0" parTransId="{229579CC-0427-4041-83B5-09BB4705E455}" sibTransId="{5FE407B3-A000-4D4C-860B-534776ABB8D3}"/>
    <dgm:cxn modelId="{0CF2F0D5-8D24-4602-BCE8-85912A18F82C}" type="presOf" srcId="{3908626D-BC26-4191-A2FF-B4D986F6DC0E}" destId="{E2C6BE12-8FAA-4FF4-8BAE-A3701CFACA01}" srcOrd="0" destOrd="0" presId="urn:microsoft.com/office/officeart/2005/8/layout/radial3"/>
    <dgm:cxn modelId="{8CCB0947-2596-4746-8516-418D7D948D1C}" srcId="{561A6EA5-3924-4F16-AD17-27D66E164495}" destId="{D40537B0-4F08-4B7A-91CB-84BAAC90C334}" srcOrd="0" destOrd="0" parTransId="{7BB00C77-E69B-41DD-B142-2343D08FC1B3}" sibTransId="{1216D4C5-26FE-4E8A-BE98-494D1E0D601A}"/>
    <dgm:cxn modelId="{8CEAA00D-72E1-4382-A9DF-11C2EFBD88DA}" type="presOf" srcId="{01B6103B-516B-43F7-985F-7A0AC23F7002}" destId="{A169A48D-5D6B-480A-8942-A2A130C31539}" srcOrd="0" destOrd="0" presId="urn:microsoft.com/office/officeart/2005/8/layout/radial3"/>
    <dgm:cxn modelId="{B00A8279-B8DF-4A24-941A-9F7DF548CD9C}" type="presOf" srcId="{561A6EA5-3924-4F16-AD17-27D66E164495}" destId="{432A0338-501E-4321-8F1A-F3F6DEDB504C}" srcOrd="0" destOrd="0" presId="urn:microsoft.com/office/officeart/2005/8/layout/radial3"/>
    <dgm:cxn modelId="{4B56D26A-789F-4ADE-A18D-21892660D078}" type="presOf" srcId="{8EE34708-3A1C-41CB-A433-13A7BDC7FE8C}" destId="{B21E6160-1208-4FFF-9FD3-2B722158790F}" srcOrd="0" destOrd="0" presId="urn:microsoft.com/office/officeart/2005/8/layout/radial3"/>
    <dgm:cxn modelId="{7778025B-F579-4FB4-A53E-4E70290BE09C}" srcId="{D40537B0-4F08-4B7A-91CB-84BAAC90C334}" destId="{3908626D-BC26-4191-A2FF-B4D986F6DC0E}" srcOrd="6" destOrd="0" parTransId="{2B3E1B72-1B56-4212-8317-088A6742B911}" sibTransId="{F8DF0F99-F94F-499D-8A3D-72161AD780AA}"/>
    <dgm:cxn modelId="{BD9D37ED-87FB-4C8A-9B07-ECE013F28DCD}" srcId="{D40537B0-4F08-4B7A-91CB-84BAAC90C334}" destId="{3BC556F9-1018-4CC0-BC41-4E9695009C5A}" srcOrd="7" destOrd="0" parTransId="{2197E5A5-188F-43B0-B7F8-3AD2C5EBB0E9}" sibTransId="{F5238A3F-0030-4CAD-B0EC-A5C00B7DFE8E}"/>
    <dgm:cxn modelId="{CD35DF33-F25D-49A9-8AAE-C8C97A3CDFA8}" type="presOf" srcId="{3BC556F9-1018-4CC0-BC41-4E9695009C5A}" destId="{3FE89A31-F7DE-422A-A8ED-F4A0671AD446}" srcOrd="0" destOrd="0" presId="urn:microsoft.com/office/officeart/2005/8/layout/radial3"/>
    <dgm:cxn modelId="{F96B945F-9570-4E53-BBE2-F4D436687F9C}" type="presParOf" srcId="{432A0338-501E-4321-8F1A-F3F6DEDB504C}" destId="{00477FC7-C448-44DB-98E1-6BF2876EEDF2}" srcOrd="0" destOrd="0" presId="urn:microsoft.com/office/officeart/2005/8/layout/radial3"/>
    <dgm:cxn modelId="{ADAC15D5-4D5E-4763-99DA-11F4FFE46400}" type="presParOf" srcId="{00477FC7-C448-44DB-98E1-6BF2876EEDF2}" destId="{1DC61101-8508-4355-8BC0-AA696D6616D0}" srcOrd="0" destOrd="0" presId="urn:microsoft.com/office/officeart/2005/8/layout/radial3"/>
    <dgm:cxn modelId="{731FEB4C-D018-4324-A6A8-CC1C735E7D97}" type="presParOf" srcId="{00477FC7-C448-44DB-98E1-6BF2876EEDF2}" destId="{A169A48D-5D6B-480A-8942-A2A130C31539}" srcOrd="1" destOrd="0" presId="urn:microsoft.com/office/officeart/2005/8/layout/radial3"/>
    <dgm:cxn modelId="{BB72BFA2-556A-495A-8394-2F7E5E599D09}" type="presParOf" srcId="{00477FC7-C448-44DB-98E1-6BF2876EEDF2}" destId="{B21E6160-1208-4FFF-9FD3-2B722158790F}" srcOrd="2" destOrd="0" presId="urn:microsoft.com/office/officeart/2005/8/layout/radial3"/>
    <dgm:cxn modelId="{08E23AC5-0B97-4CB8-B5FF-B9E8F980FACA}" type="presParOf" srcId="{00477FC7-C448-44DB-98E1-6BF2876EEDF2}" destId="{CFB74330-909A-4912-A3D9-E9F1B6A118DD}" srcOrd="3" destOrd="0" presId="urn:microsoft.com/office/officeart/2005/8/layout/radial3"/>
    <dgm:cxn modelId="{645C09B9-5A36-4947-ACCF-6B8ADCEBB831}" type="presParOf" srcId="{00477FC7-C448-44DB-98E1-6BF2876EEDF2}" destId="{47F4CDFD-178C-4583-8DB3-807A600AE15C}" srcOrd="4" destOrd="0" presId="urn:microsoft.com/office/officeart/2005/8/layout/radial3"/>
    <dgm:cxn modelId="{229235B0-EA4F-48BA-8F34-E8DCF9E7F4CE}" type="presParOf" srcId="{00477FC7-C448-44DB-98E1-6BF2876EEDF2}" destId="{547268B7-2E24-488D-97F0-33C2373A8EE1}" srcOrd="5" destOrd="0" presId="urn:microsoft.com/office/officeart/2005/8/layout/radial3"/>
    <dgm:cxn modelId="{2CB7B009-B026-440D-A717-92C78936B414}" type="presParOf" srcId="{00477FC7-C448-44DB-98E1-6BF2876EEDF2}" destId="{B087563A-2A79-4397-A38F-3B260BD3FCEC}" srcOrd="6" destOrd="0" presId="urn:microsoft.com/office/officeart/2005/8/layout/radial3"/>
    <dgm:cxn modelId="{E6826492-BC92-4061-89C5-39A01FE44196}" type="presParOf" srcId="{00477FC7-C448-44DB-98E1-6BF2876EEDF2}" destId="{E2C6BE12-8FAA-4FF4-8BAE-A3701CFACA01}" srcOrd="7" destOrd="0" presId="urn:microsoft.com/office/officeart/2005/8/layout/radial3"/>
    <dgm:cxn modelId="{C7803C07-2838-478F-A4DE-4714094B5129}" type="presParOf" srcId="{00477FC7-C448-44DB-98E1-6BF2876EEDF2}" destId="{3FE89A31-F7DE-422A-A8ED-F4A0671AD446}" srcOrd="8" destOrd="0" presId="urn:microsoft.com/office/officeart/2005/8/layout/radial3"/>
  </dgm:cxnLst>
  <dgm:bg>
    <a:noFill/>
    <a:effectLst>
      <a:glow rad="63500">
        <a:schemeClr val="accent2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AD2B2A-9C05-4C34-BA04-9AA5FF55258A}" type="doc">
      <dgm:prSet loTypeId="urn:microsoft.com/office/officeart/2005/8/layout/chevron1" loCatId="process" qsTypeId="urn:microsoft.com/office/officeart/2005/8/quickstyle/simple1" qsCatId="simple" csTypeId="urn:microsoft.com/office/officeart/2005/8/colors/accent0_2" csCatId="mainScheme" phldr="1"/>
      <dgm:spPr/>
    </dgm:pt>
    <dgm:pt modelId="{40C53E8E-7D59-4308-93CD-9AC3F1E637D7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>
              <a:solidFill>
                <a:srgbClr val="FFFF00"/>
              </a:solidFill>
            </a:rPr>
            <a:t>Подготовка</a:t>
          </a:r>
          <a:endParaRPr lang="en-US" sz="1600" b="1" dirty="0">
            <a:solidFill>
              <a:srgbClr val="FFFF00"/>
            </a:solidFill>
          </a:endParaRPr>
        </a:p>
      </dgm:t>
    </dgm:pt>
    <dgm:pt modelId="{9A4A32A9-9429-48C6-8233-E87200121FAC}" type="parTrans" cxnId="{F2FAC441-3C4B-4A79-8D52-6318882FFE65}">
      <dgm:prSet/>
      <dgm:spPr/>
      <dgm:t>
        <a:bodyPr/>
        <a:lstStyle/>
        <a:p>
          <a:endParaRPr lang="en-US"/>
        </a:p>
      </dgm:t>
    </dgm:pt>
    <dgm:pt modelId="{AC8B7FAA-0C06-4073-9047-005F9CA39CE3}" type="sibTrans" cxnId="{F2FAC441-3C4B-4A79-8D52-6318882FFE65}">
      <dgm:prSet/>
      <dgm:spPr/>
      <dgm:t>
        <a:bodyPr/>
        <a:lstStyle/>
        <a:p>
          <a:endParaRPr lang="en-US"/>
        </a:p>
      </dgm:t>
    </dgm:pt>
    <dgm:pt modelId="{2A32CFB8-12FE-4447-B161-BEE3D9B635B7}">
      <dgm:prSet phldrT="[Text]"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>
              <a:solidFill>
                <a:srgbClr val="FFFF00"/>
              </a:solidFill>
            </a:rPr>
            <a:t>Самооценка</a:t>
          </a:r>
          <a:r>
            <a:rPr lang="en-GB" sz="1600" b="1" dirty="0" smtClean="0">
              <a:solidFill>
                <a:srgbClr val="FFFF00"/>
              </a:solidFill>
            </a:rPr>
            <a:t> </a:t>
          </a:r>
          <a:endParaRPr lang="en-US" sz="1600" b="1" dirty="0" smtClean="0">
            <a:solidFill>
              <a:srgbClr val="FFFF00"/>
            </a:solidFill>
          </a:endParaRPr>
        </a:p>
      </dgm:t>
    </dgm:pt>
    <dgm:pt modelId="{E9227F15-25D5-48E4-9766-74283FFF651D}" type="parTrans" cxnId="{56C5B320-879B-4EB8-AF0D-5B194E0C440F}">
      <dgm:prSet/>
      <dgm:spPr/>
      <dgm:t>
        <a:bodyPr/>
        <a:lstStyle/>
        <a:p>
          <a:endParaRPr lang="en-US"/>
        </a:p>
      </dgm:t>
    </dgm:pt>
    <dgm:pt modelId="{1DF906C1-2832-4E0F-A807-3456B856A766}" type="sibTrans" cxnId="{56C5B320-879B-4EB8-AF0D-5B194E0C440F}">
      <dgm:prSet/>
      <dgm:spPr/>
      <dgm:t>
        <a:bodyPr/>
        <a:lstStyle/>
        <a:p>
          <a:endParaRPr lang="en-US"/>
        </a:p>
      </dgm:t>
    </dgm:pt>
    <dgm:pt modelId="{3256BA46-16C0-48F5-B0DA-DBA5F00F0640}">
      <dgm:prSet phldrT="[Text]"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>
              <a:solidFill>
                <a:srgbClr val="FFFF00"/>
              </a:solidFill>
            </a:rPr>
            <a:t>Выполнение рекомендаций / окончательная оценка</a:t>
          </a:r>
          <a:endParaRPr lang="en-US" sz="1600" b="1" dirty="0" smtClean="0">
            <a:solidFill>
              <a:srgbClr val="FFFF00"/>
            </a:solidFill>
          </a:endParaRPr>
        </a:p>
      </dgm:t>
    </dgm:pt>
    <dgm:pt modelId="{F3DE3B7D-E236-46B6-BAF5-010594D128D1}" type="parTrans" cxnId="{EF79C8EA-7401-48C1-BDA0-C1ACF91A2BE0}">
      <dgm:prSet/>
      <dgm:spPr/>
      <dgm:t>
        <a:bodyPr/>
        <a:lstStyle/>
        <a:p>
          <a:endParaRPr lang="en-US"/>
        </a:p>
      </dgm:t>
    </dgm:pt>
    <dgm:pt modelId="{3F5B3FAA-4EE9-465A-BDDB-D61E39B1C38A}" type="sibTrans" cxnId="{EF79C8EA-7401-48C1-BDA0-C1ACF91A2BE0}">
      <dgm:prSet/>
      <dgm:spPr/>
      <dgm:t>
        <a:bodyPr/>
        <a:lstStyle/>
        <a:p>
          <a:endParaRPr lang="en-US"/>
        </a:p>
      </dgm:t>
    </dgm:pt>
    <dgm:pt modelId="{76118C20-8BA7-41D3-8AFD-0E189D8EAF0E}">
      <dgm:prSet phldrT="[Text]"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Заявление</a:t>
          </a:r>
          <a:endParaRPr lang="en-US" sz="1600" b="1" dirty="0" smtClean="0">
            <a:solidFill>
              <a:schemeClr val="tx1"/>
            </a:solidFill>
          </a:endParaRPr>
        </a:p>
      </dgm:t>
    </dgm:pt>
    <dgm:pt modelId="{3D37898D-AFBF-4A9D-9C6E-F5E1E5FD5E93}" type="parTrans" cxnId="{E8067F5F-150C-4850-8679-D3F3876FB83A}">
      <dgm:prSet/>
      <dgm:spPr/>
      <dgm:t>
        <a:bodyPr/>
        <a:lstStyle/>
        <a:p>
          <a:endParaRPr lang="en-US"/>
        </a:p>
      </dgm:t>
    </dgm:pt>
    <dgm:pt modelId="{CD47C285-755F-44C4-A2F5-F435C4394F47}" type="sibTrans" cxnId="{E8067F5F-150C-4850-8679-D3F3876FB83A}">
      <dgm:prSet/>
      <dgm:spPr/>
      <dgm:t>
        <a:bodyPr/>
        <a:lstStyle/>
        <a:p>
          <a:endParaRPr lang="en-US"/>
        </a:p>
      </dgm:t>
    </dgm:pt>
    <dgm:pt modelId="{C9D57670-2F30-418E-A5E3-96DA7322658E}" type="pres">
      <dgm:prSet presAssocID="{29AD2B2A-9C05-4C34-BA04-9AA5FF55258A}" presName="Name0" presStyleCnt="0">
        <dgm:presLayoutVars>
          <dgm:dir/>
          <dgm:animLvl val="lvl"/>
          <dgm:resizeHandles val="exact"/>
        </dgm:presLayoutVars>
      </dgm:prSet>
      <dgm:spPr/>
    </dgm:pt>
    <dgm:pt modelId="{558B443A-9475-46FF-B476-E6428B862B0F}" type="pres">
      <dgm:prSet presAssocID="{40C53E8E-7D59-4308-93CD-9AC3F1E637D7}" presName="parTxOnly" presStyleLbl="node1" presStyleIdx="0" presStyleCnt="4" custScaleX="132883" custScaleY="143040" custLinFactNeighborY="-218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9EF77-747F-4D4C-92F1-5E306137779D}" type="pres">
      <dgm:prSet presAssocID="{AC8B7FAA-0C06-4073-9047-005F9CA39CE3}" presName="parTxOnlySpace" presStyleCnt="0"/>
      <dgm:spPr/>
    </dgm:pt>
    <dgm:pt modelId="{ADB90706-8D5E-4E70-A5A1-A703ABA3F869}" type="pres">
      <dgm:prSet presAssocID="{2A32CFB8-12FE-4447-B161-BEE3D9B635B7}" presName="parTxOnly" presStyleLbl="node1" presStyleIdx="1" presStyleCnt="4" custScaleX="144207" custScaleY="143040" custLinFactNeighborX="-78172" custLinFactNeighborY="-218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34D4F4-1241-4989-B48E-A9F750EA2020}" type="pres">
      <dgm:prSet presAssocID="{1DF906C1-2832-4E0F-A807-3456B856A766}" presName="parTxOnlySpace" presStyleCnt="0"/>
      <dgm:spPr/>
    </dgm:pt>
    <dgm:pt modelId="{C842F2A3-C710-4D2F-81DF-0284843D2979}" type="pres">
      <dgm:prSet presAssocID="{3256BA46-16C0-48F5-B0DA-DBA5F00F0640}" presName="parTxOnly" presStyleLbl="node1" presStyleIdx="2" presStyleCnt="4" custScaleX="170426" custScaleY="143040" custLinFactNeighborY="-218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C9F780-1984-4BC8-8F34-6CFCCE2C36B8}" type="pres">
      <dgm:prSet presAssocID="{3F5B3FAA-4EE9-465A-BDDB-D61E39B1C38A}" presName="parTxOnlySpace" presStyleCnt="0"/>
      <dgm:spPr/>
    </dgm:pt>
    <dgm:pt modelId="{2ABA1DEE-C50C-435D-BD6F-F90E255168E9}" type="pres">
      <dgm:prSet presAssocID="{76118C20-8BA7-41D3-8AFD-0E189D8EAF0E}" presName="parTxOnly" presStyleLbl="node1" presStyleIdx="3" presStyleCnt="4" custScaleX="132555" custScaleY="143040" custLinFactNeighborY="-218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79C8EA-7401-48C1-BDA0-C1ACF91A2BE0}" srcId="{29AD2B2A-9C05-4C34-BA04-9AA5FF55258A}" destId="{3256BA46-16C0-48F5-B0DA-DBA5F00F0640}" srcOrd="2" destOrd="0" parTransId="{F3DE3B7D-E236-46B6-BAF5-010594D128D1}" sibTransId="{3F5B3FAA-4EE9-465A-BDDB-D61E39B1C38A}"/>
    <dgm:cxn modelId="{F2FAC441-3C4B-4A79-8D52-6318882FFE65}" srcId="{29AD2B2A-9C05-4C34-BA04-9AA5FF55258A}" destId="{40C53E8E-7D59-4308-93CD-9AC3F1E637D7}" srcOrd="0" destOrd="0" parTransId="{9A4A32A9-9429-48C6-8233-E87200121FAC}" sibTransId="{AC8B7FAA-0C06-4073-9047-005F9CA39CE3}"/>
    <dgm:cxn modelId="{A0C437B0-9AC9-47B5-9290-0F597D3D0FC6}" type="presOf" srcId="{3256BA46-16C0-48F5-B0DA-DBA5F00F0640}" destId="{C842F2A3-C710-4D2F-81DF-0284843D2979}" srcOrd="0" destOrd="0" presId="urn:microsoft.com/office/officeart/2005/8/layout/chevron1"/>
    <dgm:cxn modelId="{E8067F5F-150C-4850-8679-D3F3876FB83A}" srcId="{29AD2B2A-9C05-4C34-BA04-9AA5FF55258A}" destId="{76118C20-8BA7-41D3-8AFD-0E189D8EAF0E}" srcOrd="3" destOrd="0" parTransId="{3D37898D-AFBF-4A9D-9C6E-F5E1E5FD5E93}" sibTransId="{CD47C285-755F-44C4-A2F5-F435C4394F47}"/>
    <dgm:cxn modelId="{59164060-933C-4C0B-868E-406CA0748A7F}" type="presOf" srcId="{2A32CFB8-12FE-4447-B161-BEE3D9B635B7}" destId="{ADB90706-8D5E-4E70-A5A1-A703ABA3F869}" srcOrd="0" destOrd="0" presId="urn:microsoft.com/office/officeart/2005/8/layout/chevron1"/>
    <dgm:cxn modelId="{56C5B320-879B-4EB8-AF0D-5B194E0C440F}" srcId="{29AD2B2A-9C05-4C34-BA04-9AA5FF55258A}" destId="{2A32CFB8-12FE-4447-B161-BEE3D9B635B7}" srcOrd="1" destOrd="0" parTransId="{E9227F15-25D5-48E4-9766-74283FFF651D}" sibTransId="{1DF906C1-2832-4E0F-A807-3456B856A766}"/>
    <dgm:cxn modelId="{3D8379BC-9BA2-4D83-8530-DC99816C5196}" type="presOf" srcId="{40C53E8E-7D59-4308-93CD-9AC3F1E637D7}" destId="{558B443A-9475-46FF-B476-E6428B862B0F}" srcOrd="0" destOrd="0" presId="urn:microsoft.com/office/officeart/2005/8/layout/chevron1"/>
    <dgm:cxn modelId="{0C8F0365-52B6-436E-B075-E59962114C67}" type="presOf" srcId="{76118C20-8BA7-41D3-8AFD-0E189D8EAF0E}" destId="{2ABA1DEE-C50C-435D-BD6F-F90E255168E9}" srcOrd="0" destOrd="0" presId="urn:microsoft.com/office/officeart/2005/8/layout/chevron1"/>
    <dgm:cxn modelId="{163783AC-0DC9-4100-A02E-851B6021811D}" type="presOf" srcId="{29AD2B2A-9C05-4C34-BA04-9AA5FF55258A}" destId="{C9D57670-2F30-418E-A5E3-96DA7322658E}" srcOrd="0" destOrd="0" presId="urn:microsoft.com/office/officeart/2005/8/layout/chevron1"/>
    <dgm:cxn modelId="{1B5C19CD-A02A-4660-9213-D3295769EFD8}" type="presParOf" srcId="{C9D57670-2F30-418E-A5E3-96DA7322658E}" destId="{558B443A-9475-46FF-B476-E6428B862B0F}" srcOrd="0" destOrd="0" presId="urn:microsoft.com/office/officeart/2005/8/layout/chevron1"/>
    <dgm:cxn modelId="{CC9A8749-D23B-41B3-BF3C-0967B46EB29A}" type="presParOf" srcId="{C9D57670-2F30-418E-A5E3-96DA7322658E}" destId="{6209EF77-747F-4D4C-92F1-5E306137779D}" srcOrd="1" destOrd="0" presId="urn:microsoft.com/office/officeart/2005/8/layout/chevron1"/>
    <dgm:cxn modelId="{9EB293E5-87E7-4879-A233-D3A13E7EB85B}" type="presParOf" srcId="{C9D57670-2F30-418E-A5E3-96DA7322658E}" destId="{ADB90706-8D5E-4E70-A5A1-A703ABA3F869}" srcOrd="2" destOrd="0" presId="urn:microsoft.com/office/officeart/2005/8/layout/chevron1"/>
    <dgm:cxn modelId="{4BF8FE68-B2F6-43FB-8FD1-FD006D3739A5}" type="presParOf" srcId="{C9D57670-2F30-418E-A5E3-96DA7322658E}" destId="{4134D4F4-1241-4989-B48E-A9F750EA2020}" srcOrd="3" destOrd="0" presId="urn:microsoft.com/office/officeart/2005/8/layout/chevron1"/>
    <dgm:cxn modelId="{C82A322D-82B7-40CA-85A8-B7BD56E5E991}" type="presParOf" srcId="{C9D57670-2F30-418E-A5E3-96DA7322658E}" destId="{C842F2A3-C710-4D2F-81DF-0284843D2979}" srcOrd="4" destOrd="0" presId="urn:microsoft.com/office/officeart/2005/8/layout/chevron1"/>
    <dgm:cxn modelId="{255A662D-AF1B-4CBA-9477-6B0A49753644}" type="presParOf" srcId="{C9D57670-2F30-418E-A5E3-96DA7322658E}" destId="{57C9F780-1984-4BC8-8F34-6CFCCE2C36B8}" srcOrd="5" destOrd="0" presId="urn:microsoft.com/office/officeart/2005/8/layout/chevron1"/>
    <dgm:cxn modelId="{0D0813C2-8682-4F31-B987-9BBF9A1F8453}" type="presParOf" srcId="{C9D57670-2F30-418E-A5E3-96DA7322658E}" destId="{2ABA1DEE-C50C-435D-BD6F-F90E255168E9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C61101-8508-4355-8BC0-AA696D6616D0}">
      <dsp:nvSpPr>
        <dsp:cNvPr id="0" name=""/>
        <dsp:cNvSpPr/>
      </dsp:nvSpPr>
      <dsp:spPr>
        <a:xfrm>
          <a:off x="1273979" y="1299534"/>
          <a:ext cx="2619028" cy="2205515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ln/>
              <a:effectLst/>
            </a:rPr>
            <a:t>Корпоративная социальная ответственность</a:t>
          </a:r>
          <a:endParaRPr lang="ru-RU" sz="1400" b="1" i="1" kern="1200" dirty="0">
            <a:ln/>
            <a:effectLst/>
          </a:endParaRPr>
        </a:p>
      </dsp:txBody>
      <dsp:txXfrm>
        <a:off x="1273979" y="1299534"/>
        <a:ext cx="2619028" cy="2205515"/>
      </dsp:txXfrm>
    </dsp:sp>
    <dsp:sp modelId="{A169A48D-5D6B-480A-8942-A2A130C31539}">
      <dsp:nvSpPr>
        <dsp:cNvPr id="0" name=""/>
        <dsp:cNvSpPr/>
      </dsp:nvSpPr>
      <dsp:spPr>
        <a:xfrm>
          <a:off x="1825351" y="-49405"/>
          <a:ext cx="1516283" cy="14178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n/>
              <a:effectLst/>
            </a:rPr>
            <a:t>Взаимодействие с заинтересованными сторонами</a:t>
          </a:r>
          <a:endParaRPr lang="ru-RU" sz="1200" b="1" kern="1200" dirty="0">
            <a:ln/>
            <a:effectLst/>
          </a:endParaRPr>
        </a:p>
      </dsp:txBody>
      <dsp:txXfrm>
        <a:off x="1825351" y="-49405"/>
        <a:ext cx="1516283" cy="1417869"/>
      </dsp:txXfrm>
    </dsp:sp>
    <dsp:sp modelId="{B21E6160-1208-4FFF-9FD3-2B722158790F}">
      <dsp:nvSpPr>
        <dsp:cNvPr id="0" name=""/>
        <dsp:cNvSpPr/>
      </dsp:nvSpPr>
      <dsp:spPr>
        <a:xfrm>
          <a:off x="3065946" y="440057"/>
          <a:ext cx="1499732" cy="145983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n/>
              <a:effectLst/>
            </a:rPr>
            <a:t>Охрана окружающей среды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ln/>
              <a:effectLst/>
            </a:rPr>
            <a:t>Биоразнообразие</a:t>
          </a:r>
          <a:endParaRPr lang="ru-RU" sz="1200" b="1" kern="1200" dirty="0">
            <a:ln/>
            <a:effectLst/>
          </a:endParaRPr>
        </a:p>
      </dsp:txBody>
      <dsp:txXfrm>
        <a:off x="3065946" y="440057"/>
        <a:ext cx="1499732" cy="1459831"/>
      </dsp:txXfrm>
    </dsp:sp>
    <dsp:sp modelId="{CFB74330-909A-4912-A3D9-E9F1B6A118DD}">
      <dsp:nvSpPr>
        <dsp:cNvPr id="0" name=""/>
        <dsp:cNvSpPr/>
      </dsp:nvSpPr>
      <dsp:spPr>
        <a:xfrm>
          <a:off x="3548404" y="1664101"/>
          <a:ext cx="1555702" cy="147638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n/>
              <a:effectLst/>
            </a:rPr>
            <a:t>Трудовые практики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n/>
              <a:effectLst/>
            </a:rPr>
            <a:t>Охрана труда и здоровья</a:t>
          </a:r>
          <a:endParaRPr lang="ru-RU" sz="1200" b="1" kern="1200" dirty="0">
            <a:ln/>
            <a:effectLst/>
          </a:endParaRPr>
        </a:p>
      </dsp:txBody>
      <dsp:txXfrm>
        <a:off x="3548404" y="1664101"/>
        <a:ext cx="1555702" cy="1476383"/>
      </dsp:txXfrm>
    </dsp:sp>
    <dsp:sp modelId="{47F4CDFD-178C-4583-8DB3-807A600AE15C}">
      <dsp:nvSpPr>
        <dsp:cNvPr id="0" name=""/>
        <dsp:cNvSpPr/>
      </dsp:nvSpPr>
      <dsp:spPr>
        <a:xfrm>
          <a:off x="3051435" y="2888144"/>
          <a:ext cx="1528754" cy="149293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n/>
              <a:effectLst/>
            </a:rPr>
            <a:t>Участие в жизни сообществ</a:t>
          </a:r>
          <a:r>
            <a:rPr lang="en-US" sz="1200" b="1" kern="1200" dirty="0" smtClean="0">
              <a:ln/>
              <a:effectLst/>
            </a:rPr>
            <a:t>/</a:t>
          </a:r>
          <a:r>
            <a:rPr lang="ru-RU" sz="1200" b="1" kern="1200" dirty="0" smtClean="0">
              <a:ln/>
              <a:effectLst/>
            </a:rPr>
            <a:t/>
          </a:r>
          <a:br>
            <a:rPr lang="ru-RU" sz="1200" b="1" kern="1200" dirty="0" smtClean="0">
              <a:ln/>
              <a:effectLst/>
            </a:rPr>
          </a:br>
          <a:r>
            <a:rPr lang="ru-RU" sz="1200" b="1" kern="1200" dirty="0" smtClean="0">
              <a:ln/>
              <a:effectLst/>
            </a:rPr>
            <a:t>партнерства</a:t>
          </a:r>
          <a:endParaRPr lang="ru-RU" sz="1200" b="1" kern="1200" dirty="0">
            <a:ln/>
            <a:effectLst/>
          </a:endParaRPr>
        </a:p>
      </dsp:txBody>
      <dsp:txXfrm>
        <a:off x="3051435" y="2888144"/>
        <a:ext cx="1528754" cy="1492934"/>
      </dsp:txXfrm>
    </dsp:sp>
    <dsp:sp modelId="{547268B7-2E24-488D-97F0-33C2373A8EE1}">
      <dsp:nvSpPr>
        <dsp:cNvPr id="0" name=""/>
        <dsp:cNvSpPr/>
      </dsp:nvSpPr>
      <dsp:spPr>
        <a:xfrm>
          <a:off x="1770939" y="3416170"/>
          <a:ext cx="1625107" cy="14577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n/>
              <a:effectLst/>
            </a:rPr>
            <a:t>Противодействие коррупции</a:t>
          </a:r>
          <a:endParaRPr lang="ru-RU" sz="1200" b="1" kern="1200" dirty="0">
            <a:ln/>
            <a:effectLst/>
          </a:endParaRPr>
        </a:p>
      </dsp:txBody>
      <dsp:txXfrm>
        <a:off x="1770939" y="3416170"/>
        <a:ext cx="1625107" cy="1457770"/>
      </dsp:txXfrm>
    </dsp:sp>
    <dsp:sp modelId="{B087563A-2A79-4397-A38F-3B260BD3FCEC}">
      <dsp:nvSpPr>
        <dsp:cNvPr id="0" name=""/>
        <dsp:cNvSpPr/>
      </dsp:nvSpPr>
      <dsp:spPr>
        <a:xfrm>
          <a:off x="546895" y="2894721"/>
          <a:ext cx="1608556" cy="147978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n/>
              <a:effectLst/>
            </a:rPr>
            <a:t>Права человека и этичное поведение</a:t>
          </a:r>
          <a:endParaRPr lang="ru-RU" sz="1200" b="1" kern="1200" dirty="0">
            <a:ln/>
            <a:effectLst/>
          </a:endParaRPr>
        </a:p>
      </dsp:txBody>
      <dsp:txXfrm>
        <a:off x="546895" y="2894721"/>
        <a:ext cx="1608556" cy="1479781"/>
      </dsp:txXfrm>
    </dsp:sp>
    <dsp:sp modelId="{E2C6BE12-8FAA-4FF4-8BAE-A3701CFACA01}">
      <dsp:nvSpPr>
        <dsp:cNvPr id="0" name=""/>
        <dsp:cNvSpPr/>
      </dsp:nvSpPr>
      <dsp:spPr>
        <a:xfrm>
          <a:off x="8460" y="1654126"/>
          <a:ext cx="1664540" cy="149633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n/>
              <a:effectLst/>
            </a:rPr>
            <a:t>Качество продукции/</a:t>
          </a:r>
          <a:br>
            <a:rPr lang="ru-RU" sz="1200" b="1" kern="1200" dirty="0" smtClean="0">
              <a:ln/>
              <a:effectLst/>
            </a:rPr>
          </a:br>
          <a:r>
            <a:rPr lang="ru-RU" sz="1200" b="1" kern="1200" dirty="0" smtClean="0">
              <a:ln/>
              <a:effectLst/>
            </a:rPr>
            <a:t>потребители/ </a:t>
          </a:r>
          <a:br>
            <a:rPr lang="ru-RU" sz="1200" b="1" kern="1200" dirty="0" smtClean="0">
              <a:ln/>
              <a:effectLst/>
            </a:rPr>
          </a:br>
          <a:r>
            <a:rPr lang="ru-RU" sz="1200" b="1" kern="1200" dirty="0" smtClean="0">
              <a:ln/>
              <a:effectLst/>
            </a:rPr>
            <a:t>поставщики</a:t>
          </a:r>
          <a:endParaRPr lang="ru-RU" sz="1200" b="1" kern="1200" dirty="0">
            <a:ln/>
            <a:effectLst/>
          </a:endParaRPr>
        </a:p>
      </dsp:txBody>
      <dsp:txXfrm>
        <a:off x="8460" y="1654126"/>
        <a:ext cx="1664540" cy="1496333"/>
      </dsp:txXfrm>
    </dsp:sp>
    <dsp:sp modelId="{3FE89A31-F7DE-422A-A8ED-F4A0671AD446}">
      <dsp:nvSpPr>
        <dsp:cNvPr id="0" name=""/>
        <dsp:cNvSpPr/>
      </dsp:nvSpPr>
      <dsp:spPr>
        <a:xfrm>
          <a:off x="559593" y="410132"/>
          <a:ext cx="1583159" cy="15196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n/>
              <a:effectLst/>
            </a:rPr>
            <a:t>Оценка рисков и воздействия</a:t>
          </a:r>
          <a:endParaRPr lang="ru-RU" sz="1200" b="1" kern="1200" dirty="0">
            <a:ln/>
            <a:effectLst/>
          </a:endParaRPr>
        </a:p>
      </dsp:txBody>
      <dsp:txXfrm>
        <a:off x="559593" y="410132"/>
        <a:ext cx="1583159" cy="15196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8B443A-9475-46FF-B476-E6428B862B0F}">
      <dsp:nvSpPr>
        <dsp:cNvPr id="0" name=""/>
        <dsp:cNvSpPr/>
      </dsp:nvSpPr>
      <dsp:spPr>
        <a:xfrm>
          <a:off x="3875" y="243549"/>
          <a:ext cx="2207082" cy="950313"/>
        </a:xfrm>
        <a:prstGeom prst="chevron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Подготовка</a:t>
          </a:r>
          <a:endParaRPr lang="en-US" sz="1600" b="1" kern="1200" dirty="0">
            <a:solidFill>
              <a:srgbClr val="FFFF00"/>
            </a:solidFill>
          </a:endParaRPr>
        </a:p>
      </dsp:txBody>
      <dsp:txXfrm>
        <a:off x="3875" y="243549"/>
        <a:ext cx="2207082" cy="950313"/>
      </dsp:txXfrm>
    </dsp:sp>
    <dsp:sp modelId="{ADB90706-8D5E-4E70-A5A1-A703ABA3F869}">
      <dsp:nvSpPr>
        <dsp:cNvPr id="0" name=""/>
        <dsp:cNvSpPr/>
      </dsp:nvSpPr>
      <dsp:spPr>
        <a:xfrm>
          <a:off x="1915028" y="243549"/>
          <a:ext cx="2395165" cy="950313"/>
        </a:xfrm>
        <a:prstGeom prst="chevron">
          <a:avLst/>
        </a:prstGeom>
        <a:gradFill rotWithShape="1">
          <a:gsLst>
            <a:gs pos="0">
              <a:schemeClr val="dk1">
                <a:shade val="51000"/>
                <a:satMod val="130000"/>
              </a:schemeClr>
            </a:gs>
            <a:gs pos="80000">
              <a:schemeClr val="dk1">
                <a:shade val="93000"/>
                <a:satMod val="130000"/>
              </a:schemeClr>
            </a:gs>
            <a:gs pos="100000">
              <a:schemeClr val="dk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Самооценка</a:t>
          </a:r>
          <a:r>
            <a:rPr lang="en-GB" sz="1600" b="1" kern="1200" dirty="0" smtClean="0">
              <a:solidFill>
                <a:srgbClr val="FFFF00"/>
              </a:solidFill>
            </a:rPr>
            <a:t> </a:t>
          </a:r>
          <a:endParaRPr lang="en-US" sz="1600" b="1" kern="1200" dirty="0" smtClean="0">
            <a:solidFill>
              <a:srgbClr val="FFFF00"/>
            </a:solidFill>
          </a:endParaRPr>
        </a:p>
      </dsp:txBody>
      <dsp:txXfrm>
        <a:off x="1915028" y="243549"/>
        <a:ext cx="2395165" cy="950313"/>
      </dsp:txXfrm>
    </dsp:sp>
    <dsp:sp modelId="{C842F2A3-C710-4D2F-81DF-0284843D2979}">
      <dsp:nvSpPr>
        <dsp:cNvPr id="0" name=""/>
        <dsp:cNvSpPr/>
      </dsp:nvSpPr>
      <dsp:spPr>
        <a:xfrm>
          <a:off x="4273939" y="243549"/>
          <a:ext cx="2830642" cy="950313"/>
        </a:xfrm>
        <a:prstGeom prst="chevron">
          <a:avLst/>
        </a:prstGeom>
        <a:gradFill rotWithShape="1">
          <a:gsLst>
            <a:gs pos="0">
              <a:schemeClr val="dk1">
                <a:shade val="51000"/>
                <a:satMod val="130000"/>
              </a:schemeClr>
            </a:gs>
            <a:gs pos="80000">
              <a:schemeClr val="dk1">
                <a:shade val="93000"/>
                <a:satMod val="130000"/>
              </a:schemeClr>
            </a:gs>
            <a:gs pos="100000">
              <a:schemeClr val="dk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Выполнение рекомендаций / окончательная оценка</a:t>
          </a:r>
          <a:endParaRPr lang="en-US" sz="1600" b="1" kern="1200" dirty="0" smtClean="0">
            <a:solidFill>
              <a:srgbClr val="FFFF00"/>
            </a:solidFill>
          </a:endParaRPr>
        </a:p>
      </dsp:txBody>
      <dsp:txXfrm>
        <a:off x="4273939" y="243549"/>
        <a:ext cx="2830642" cy="950313"/>
      </dsp:txXfrm>
    </dsp:sp>
    <dsp:sp modelId="{2ABA1DEE-C50C-435D-BD6F-F90E255168E9}">
      <dsp:nvSpPr>
        <dsp:cNvPr id="0" name=""/>
        <dsp:cNvSpPr/>
      </dsp:nvSpPr>
      <dsp:spPr>
        <a:xfrm>
          <a:off x="6938489" y="243549"/>
          <a:ext cx="2201634" cy="950313"/>
        </a:xfrm>
        <a:prstGeom prst="chevron">
          <a:avLst/>
        </a:prstGeom>
        <a:solidFill>
          <a:schemeClr val="accent5">
            <a:lumMod val="7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Заявление</a:t>
          </a:r>
          <a:endParaRPr lang="en-US" sz="1600" b="1" kern="1200" dirty="0" smtClean="0">
            <a:solidFill>
              <a:schemeClr val="tx1"/>
            </a:solidFill>
          </a:endParaRPr>
        </a:p>
      </dsp:txBody>
      <dsp:txXfrm>
        <a:off x="6938489" y="243549"/>
        <a:ext cx="2201634" cy="950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8" y="0"/>
            <a:ext cx="294565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814"/>
            <a:ext cx="294565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8" y="9431814"/>
            <a:ext cx="2945659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5B56DC-00F1-48C4-85A1-EB94CFE8D8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8515A-E498-4A94-9DE5-29BA07613CD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649" y="4715907"/>
            <a:ext cx="6042378" cy="4467701"/>
          </a:xfrm>
          <a:noFill/>
          <a:ln/>
        </p:spPr>
        <p:txBody>
          <a:bodyPr/>
          <a:lstStyle/>
          <a:p>
            <a:endParaRPr lang="ru-RU" sz="1200" baseline="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FDD2E-4928-4AA8-9369-3A436234184E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179" y="4715907"/>
            <a:ext cx="5891318" cy="4467701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1100" b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0E9223-58F2-4247-9B60-CAC783863DA6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541" y="4715911"/>
            <a:ext cx="5609956" cy="4467702"/>
          </a:xfrm>
          <a:noFill/>
          <a:ln/>
        </p:spPr>
        <p:txBody>
          <a:bodyPr/>
          <a:lstStyle/>
          <a:p>
            <a:endParaRPr lang="en-US" sz="1000" kern="1200" dirty="0" smtClean="0">
              <a:solidFill>
                <a:schemeClr val="tx1"/>
              </a:solidFill>
              <a:latin typeface="Times New Roman" charset="0"/>
              <a:ea typeface="+mn-ea"/>
              <a:cs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0E9223-58F2-4247-9B60-CAC783863DA6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541" y="4715911"/>
            <a:ext cx="5609956" cy="4467702"/>
          </a:xfrm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00" baseline="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FDD2E-4928-4AA8-9369-3A436234184E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179" y="4715907"/>
            <a:ext cx="6344496" cy="4467701"/>
          </a:xfrm>
          <a:noFill/>
          <a:ln/>
        </p:spPr>
        <p:txBody>
          <a:bodyPr/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None/>
              <a:tabLst/>
            </a:pPr>
            <a:endParaRPr lang="ru-RU" sz="900" b="1" i="1" kern="1200" baseline="0" dirty="0" smtClean="0">
              <a:solidFill>
                <a:schemeClr val="tx1"/>
              </a:solidFill>
              <a:latin typeface="Times New Roman" charset="0"/>
              <a:ea typeface="+mn-ea"/>
              <a:cs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85800" lvl="1" indent="-228600">
              <a:buNone/>
            </a:pPr>
            <a:endParaRPr lang="ru-RU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B56DC-00F1-48C4-85A1-EB94CFE8D82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1000" kern="1200" dirty="0" smtClean="0">
              <a:solidFill>
                <a:schemeClr val="tx1"/>
              </a:solidFill>
              <a:latin typeface="Times New Roman" charset="0"/>
              <a:ea typeface="+mn-ea"/>
              <a:cs typeface="Times New Roman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B56DC-00F1-48C4-85A1-EB94CFE8D82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Times New Roman" charset="0"/>
              <a:ea typeface="+mn-ea"/>
              <a:cs typeface="Times New Roman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B56DC-00F1-48C4-85A1-EB94CFE8D82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Arial" pitchFamily="34" charset="0"/>
              <a:buNone/>
            </a:pPr>
            <a:endParaRPr lang="ru-RU" sz="1000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B56DC-00F1-48C4-85A1-EB94CFE8D82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85800" lvl="1" indent="-228600">
              <a:buNone/>
            </a:pPr>
            <a:endParaRPr lang="ru-RU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B56DC-00F1-48C4-85A1-EB94CFE8D82F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B7B54-8F19-4F52-8202-55EBA1363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56BDF-832F-4F4E-B607-63207B3AB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D8E20-5E7E-4BC9-B6A3-9D8594598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1414E-5667-4B35-8D98-0B55E2A96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47F54-4DA1-4F52-8243-99C487215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E4D40-BB79-4706-873C-D7C2205DA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3CD3A-3783-4D52-9B63-8115D7A10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1FD95-9BBF-4FED-8044-CD651A669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3-C230-4B48-BF6E-795094988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5AC70-BB36-421C-9017-559BDAA3E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1C00C-880F-4422-BB5F-026087A99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-1524000" y="5943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000" b="0">
                <a:solidFill>
                  <a:schemeClr val="bg2"/>
                </a:solidFill>
              </a:rPr>
              <a:t>Фотографии и текст не должны закрывать нижнее поле презентации</a:t>
            </a:r>
            <a:endParaRPr lang="en-US" b="0">
              <a:solidFill>
                <a:schemeClr val="bg2"/>
              </a:solidFill>
            </a:endParaRP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-1600200" y="3276600"/>
            <a:ext cx="152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000" b="0">
                <a:solidFill>
                  <a:schemeClr val="bg2"/>
                </a:solidFill>
              </a:rPr>
              <a:t>Минимальный отступ от правого и левого края – 1 см.</a:t>
            </a:r>
            <a:endParaRPr lang="en-US" b="0">
              <a:solidFill>
                <a:schemeClr val="bg2"/>
              </a:solidFill>
            </a:endParaRPr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-1600200" y="76200"/>
            <a:ext cx="16764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000" b="0">
                <a:solidFill>
                  <a:schemeClr val="bg2"/>
                </a:solidFill>
              </a:rPr>
              <a:t>Рекомендуемый шрифт для текста и заголовка </a:t>
            </a:r>
            <a:r>
              <a:rPr lang="en-GB" sz="1000" b="0">
                <a:solidFill>
                  <a:schemeClr val="bg2"/>
                </a:solidFill>
              </a:rPr>
              <a:t>  </a:t>
            </a:r>
            <a:r>
              <a:rPr lang="ru-RU" sz="1000" b="0">
                <a:solidFill>
                  <a:schemeClr val="bg2"/>
                </a:solidFill>
              </a:rPr>
              <a:t>– </a:t>
            </a:r>
            <a:r>
              <a:rPr lang="en-GB" sz="1000" b="0">
                <a:solidFill>
                  <a:schemeClr val="bg2"/>
                </a:solidFill>
              </a:rPr>
              <a:t>Arial</a:t>
            </a:r>
          </a:p>
          <a:p>
            <a:pPr>
              <a:spcBef>
                <a:spcPct val="50000"/>
              </a:spcBef>
              <a:defRPr/>
            </a:pPr>
            <a:endParaRPr lang="ru-RU" sz="1000" b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ru-RU" sz="1000" b="0">
                <a:solidFill>
                  <a:schemeClr val="bg2"/>
                </a:solidFill>
              </a:rPr>
              <a:t>Размер шрифта:</a:t>
            </a:r>
          </a:p>
          <a:p>
            <a:pPr>
              <a:spcBef>
                <a:spcPct val="50000"/>
              </a:spcBef>
              <a:defRPr/>
            </a:pPr>
            <a:r>
              <a:rPr lang="ru-RU" sz="1000" b="0">
                <a:solidFill>
                  <a:schemeClr val="bg2"/>
                </a:solidFill>
              </a:rPr>
              <a:t>Заголовок – </a:t>
            </a:r>
            <a:r>
              <a:rPr lang="en-GB" sz="1000" b="0">
                <a:solidFill>
                  <a:schemeClr val="bg2"/>
                </a:solidFill>
              </a:rPr>
              <a:t>Arial </a:t>
            </a:r>
            <a:r>
              <a:rPr lang="ru-RU" sz="1000" b="0">
                <a:solidFill>
                  <a:schemeClr val="bg2"/>
                </a:solidFill>
              </a:rPr>
              <a:t>24-32</a:t>
            </a:r>
          </a:p>
          <a:p>
            <a:pPr>
              <a:spcBef>
                <a:spcPct val="50000"/>
              </a:spcBef>
              <a:defRPr/>
            </a:pPr>
            <a:r>
              <a:rPr lang="ru-RU" sz="1000" b="0">
                <a:solidFill>
                  <a:schemeClr val="bg2"/>
                </a:solidFill>
              </a:rPr>
              <a:t>Текст – </a:t>
            </a:r>
            <a:r>
              <a:rPr lang="en-GB" sz="1000" b="0">
                <a:solidFill>
                  <a:schemeClr val="bg2"/>
                </a:solidFill>
              </a:rPr>
              <a:t>Arial </a:t>
            </a:r>
            <a:r>
              <a:rPr lang="ru-RU" sz="1000" b="0">
                <a:solidFill>
                  <a:schemeClr val="bg2"/>
                </a:solidFill>
              </a:rPr>
              <a:t>14-18</a:t>
            </a:r>
            <a:endParaRPr lang="en-US" b="0">
              <a:solidFill>
                <a:schemeClr val="bg2"/>
              </a:solidFill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-1600200" y="23622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000" b="0">
                <a:solidFill>
                  <a:schemeClr val="bg2"/>
                </a:solidFill>
              </a:rPr>
              <a:t>Минимальный отступ заголовка от логотипа на титульной странице  – 1 см.</a:t>
            </a:r>
            <a:endParaRPr lang="en-US" b="0">
              <a:solidFill>
                <a:schemeClr val="bg2"/>
              </a:solidFill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>
            <a:off x="-381000" y="6553200"/>
            <a:ext cx="381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6DFE80DF-EDC7-461A-96E3-33CB97BED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3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805488"/>
            <a:ext cx="913765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9688"/>
            <a:ext cx="9188450" cy="689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91680" y="2420888"/>
            <a:ext cx="5760640" cy="1440160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Опыт применения стандарта </a:t>
            </a:r>
            <a:r>
              <a:rPr lang="en-US" sz="2800" dirty="0" smtClean="0">
                <a:solidFill>
                  <a:schemeClr val="bg1"/>
                </a:solidFill>
              </a:rPr>
              <a:t>ISO 26000</a:t>
            </a:r>
            <a:r>
              <a:rPr lang="ru-RU" sz="2800" dirty="0" smtClean="0">
                <a:solidFill>
                  <a:schemeClr val="bg1"/>
                </a:solidFill>
              </a:rPr>
              <a:t>:2010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en-GB" sz="2800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27576" y="4221088"/>
            <a:ext cx="38164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И.О. Черняховский, </a:t>
            </a:r>
            <a:r>
              <a:rPr lang="ru-RU" sz="1400" dirty="0">
                <a:solidFill>
                  <a:schemeClr val="bg1"/>
                </a:solidFill>
              </a:rPr>
              <a:t/>
            </a:r>
            <a:br>
              <a:rPr lang="ru-RU" sz="1400" dirty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заместитель начальника управления по связям с общественностью </a:t>
            </a:r>
            <a:r>
              <a:rPr lang="ru-RU" sz="1400" dirty="0">
                <a:solidFill>
                  <a:schemeClr val="bg1"/>
                </a:solidFill>
              </a:rPr>
              <a:t/>
            </a:r>
            <a:br>
              <a:rPr lang="ru-RU" sz="1400" dirty="0">
                <a:solidFill>
                  <a:schemeClr val="bg1"/>
                </a:solidFill>
              </a:rPr>
            </a:br>
            <a:r>
              <a:rPr lang="ru-RU" sz="1400" dirty="0">
                <a:solidFill>
                  <a:schemeClr val="bg1"/>
                </a:solidFill>
              </a:rPr>
              <a:t>«Сахалин </a:t>
            </a:r>
            <a:r>
              <a:rPr lang="ru-RU" sz="1400" dirty="0" smtClean="0">
                <a:solidFill>
                  <a:schemeClr val="bg1"/>
                </a:solidFill>
              </a:rPr>
              <a:t>Энерджи»</a:t>
            </a:r>
            <a:endParaRPr lang="en-GB" sz="14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6064"/>
          </a:xfrm>
        </p:spPr>
        <p:txBody>
          <a:bodyPr/>
          <a:lstStyle/>
          <a:p>
            <a:pPr algn="ctr"/>
            <a:r>
              <a:rPr lang="ru-RU" sz="2800" dirty="0" smtClean="0"/>
              <a:t>Методология самооценки - ПРИМЕР</a:t>
            </a:r>
            <a:endParaRPr lang="ru-RU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" y="836709"/>
          <a:ext cx="9143999" cy="50213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20368"/>
                <a:gridCol w="2090336"/>
                <a:gridCol w="2177436"/>
                <a:gridCol w="2655859"/>
              </a:tblGrid>
              <a:tr h="1389754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Темы</a:t>
                      </a:r>
                      <a:r>
                        <a:rPr lang="ru-RU" sz="1200" b="0" baseline="0" dirty="0" smtClean="0"/>
                        <a:t> </a:t>
                      </a:r>
                      <a:r>
                        <a:rPr lang="en-GB" sz="1200" b="0" baseline="0" dirty="0" smtClean="0"/>
                        <a:t>ISO</a:t>
                      </a:r>
                      <a:r>
                        <a:rPr lang="ru-RU" sz="1200" b="0" baseline="0" dirty="0" smtClean="0"/>
                        <a:t> </a:t>
                      </a:r>
                      <a:r>
                        <a:rPr lang="en-GB" sz="1200" b="0" baseline="0" dirty="0" smtClean="0"/>
                        <a:t>26000</a:t>
                      </a:r>
                      <a:endParaRPr lang="ru-RU" sz="1200" b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Применимо или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нет </a:t>
                      </a:r>
                    </a:p>
                    <a:p>
                      <a:endParaRPr lang="ru-RU" sz="14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Объяснить, если не применимо</a:t>
                      </a:r>
                      <a:endParaRPr lang="ru-RU" sz="14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Подтверждающие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п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олитики, процедуры,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/>
                        <a:t>практики</a:t>
                      </a:r>
                      <a:endParaRPr lang="ru-RU" sz="1400" b="1" dirty="0" smtClean="0"/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Области совершенствования / </a:t>
                      </a:r>
                    </a:p>
                    <a:p>
                      <a:r>
                        <a:rPr lang="ru-RU" sz="1400" b="1" dirty="0" smtClean="0"/>
                        <a:t>Рекомендации</a:t>
                      </a:r>
                      <a:endParaRPr lang="ru-RU" sz="14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39717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dirty="0" smtClean="0">
                          <a:ln>
                            <a:noFill/>
                          </a:ln>
                          <a:latin typeface="+mn-lt"/>
                          <a:ea typeface="Calibri"/>
                          <a:cs typeface="+mn-cs"/>
                        </a:rPr>
                        <a:t>Права человека</a:t>
                      </a:r>
                      <a:endParaRPr lang="en-US" sz="1600" b="1" i="0" dirty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63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6.3.3.2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Должная предусмотрительность</a:t>
                      </a:r>
                    </a:p>
                    <a:p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Организации следует включать следующие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компоненты: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политику организации в области прав человека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b="1" i="0" dirty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</a:t>
                      </a:r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Политики/процедуры: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smtClean="0"/>
                        <a:t>Положение об общих принципах деятельности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smtClean="0"/>
                        <a:t>Кодекс деловой этики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smtClean="0"/>
                        <a:t>Процедура по оценке воздействия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Процедуры</a:t>
                      </a:r>
                      <a:r>
                        <a:rPr lang="ru-RU" sz="1400" baseline="0" dirty="0" smtClean="0"/>
                        <a:t> по рассмотрению жалоб</a:t>
                      </a:r>
                    </a:p>
                    <a:p>
                      <a:r>
                        <a:rPr lang="ru-RU" sz="1400" b="1" baseline="0" dirty="0" smtClean="0"/>
                        <a:t>Практики: </a:t>
                      </a:r>
                    </a:p>
                    <a:p>
                      <a:r>
                        <a:rPr lang="ru-RU" sz="1400" baseline="0" dirty="0" smtClean="0"/>
                        <a:t>Компания выполняет оценку социального воздействия, реализует процедуры по рассмотрению жалоб</a:t>
                      </a:r>
                      <a:endParaRPr lang="ru-RU" sz="14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baseline="0" dirty="0" smtClean="0"/>
                        <a:t>Рекомендация: </a:t>
                      </a:r>
                    </a:p>
                    <a:p>
                      <a:r>
                        <a:rPr lang="ru-RU" sz="1600" baseline="0" dirty="0" smtClean="0"/>
                        <a:t>Разработать и внедрить отдельную Политику по правам человека</a:t>
                      </a:r>
                      <a:r>
                        <a:rPr lang="ru-RU" sz="1400" baseline="0" dirty="0" smtClean="0"/>
                        <a:t>. </a:t>
                      </a:r>
                      <a:endParaRPr lang="en-US" sz="1400" dirty="0" smtClean="0"/>
                    </a:p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05600" y="6096000"/>
            <a:ext cx="1905000" cy="457200"/>
          </a:xfrm>
          <a:noFill/>
        </p:spPr>
        <p:txBody>
          <a:bodyPr/>
          <a:lstStyle/>
          <a:p>
            <a:fld id="{F6717A02-4DE8-4D81-AD86-789C3C9E3CE2}" type="slidenum">
              <a:rPr lang="en-US" smtClean="0"/>
              <a:t>10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55588"/>
          </a:xfrm>
        </p:spPr>
        <p:txBody>
          <a:bodyPr/>
          <a:lstStyle/>
          <a:p>
            <a:pPr algn="ctr" eaLnBrk="1" hangingPunct="1"/>
            <a:r>
              <a:rPr lang="ru-RU" sz="2800" dirty="0" smtClean="0"/>
              <a:t>Рабочая группа по </a:t>
            </a:r>
            <a:r>
              <a:rPr lang="en-GB" sz="2800" dirty="0" smtClean="0"/>
              <a:t>ISO26000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251520" y="1196752"/>
            <a:ext cx="4032448" cy="36724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600" b="0" dirty="0" smtClean="0">
                <a:solidFill>
                  <a:schemeClr val="tx1"/>
                </a:solidFill>
              </a:rPr>
              <a:t>Кадровый директорат 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600" b="0" dirty="0" smtClean="0">
                <a:solidFill>
                  <a:schemeClr val="tx1"/>
                </a:solidFill>
              </a:rPr>
              <a:t>Финансовый директорат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600" b="0" dirty="0" smtClean="0">
                <a:solidFill>
                  <a:schemeClr val="tx1"/>
                </a:solidFill>
              </a:rPr>
              <a:t>Коммерческий директорат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600" b="0" dirty="0" smtClean="0">
                <a:solidFill>
                  <a:schemeClr val="tx1"/>
                </a:solidFill>
              </a:rPr>
              <a:t>Департамент по корпоративной защите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600" b="0" dirty="0" smtClean="0">
                <a:solidFill>
                  <a:schemeClr val="tx1"/>
                </a:solidFill>
              </a:rPr>
              <a:t>Отдел по охране труда, окружающей среды и технике безопасности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600" b="0" dirty="0" smtClean="0">
                <a:solidFill>
                  <a:schemeClr val="tx1"/>
                </a:solidFill>
              </a:rPr>
              <a:t>Директорат по правовым вопросам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1600" b="0" dirty="0" smtClean="0">
                <a:solidFill>
                  <a:schemeClr val="tx1"/>
                </a:solidFill>
              </a:rPr>
              <a:t>Директорат по корпоративным вопросам (координатор проекта)</a:t>
            </a:r>
            <a:endParaRPr lang="ru-RU" sz="1600" b="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8064" y="1196752"/>
            <a:ext cx="3816424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ru-RU" sz="1600" b="0" dirty="0" smtClean="0"/>
          </a:p>
          <a:p>
            <a:pPr>
              <a:buFont typeface="Wingdings" pitchFamily="2" charset="2"/>
              <a:buChar char="ü"/>
            </a:pPr>
            <a:r>
              <a:rPr lang="ru-RU" sz="1600" b="0" dirty="0" smtClean="0"/>
              <a:t>Оценка применимости положений </a:t>
            </a:r>
            <a:r>
              <a:rPr lang="en-GB" sz="1600" b="0" dirty="0" smtClean="0"/>
              <a:t>ISO26000</a:t>
            </a:r>
          </a:p>
          <a:p>
            <a:pPr>
              <a:buFont typeface="Wingdings" pitchFamily="2" charset="2"/>
              <a:buChar char="ü"/>
            </a:pPr>
            <a:r>
              <a:rPr lang="ru-RU" sz="1600" b="0" dirty="0" smtClean="0"/>
              <a:t>Анализ текущих политик, процедур и практик компании:</a:t>
            </a:r>
          </a:p>
          <a:p>
            <a:endParaRPr lang="ru-RU" sz="1600" b="0" dirty="0" smtClean="0"/>
          </a:p>
          <a:p>
            <a:pPr lvl="1">
              <a:buFont typeface="Wingdings" pitchFamily="2" charset="2"/>
              <a:buChar char="§"/>
            </a:pPr>
            <a:r>
              <a:rPr lang="ru-RU" sz="1600" b="0" dirty="0" smtClean="0"/>
              <a:t>Оценка полноты соответствия положениям </a:t>
            </a:r>
            <a:r>
              <a:rPr lang="en-GB" sz="1600" b="0" dirty="0" smtClean="0"/>
              <a:t>ISO26000</a:t>
            </a:r>
            <a:r>
              <a:rPr lang="ru-RU" sz="1600" b="0" dirty="0" smtClean="0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ru-RU" sz="1600" b="0" dirty="0" smtClean="0"/>
              <a:t>Выявление областей усовершенствования.</a:t>
            </a:r>
          </a:p>
          <a:p>
            <a:pPr lvl="1"/>
            <a:endParaRPr lang="en-GB" sz="1600" b="0" dirty="0" smtClean="0"/>
          </a:p>
          <a:p>
            <a:pPr>
              <a:buFont typeface="Wingdings" pitchFamily="2" charset="2"/>
              <a:buChar char="ü"/>
            </a:pPr>
            <a:r>
              <a:rPr lang="ru-RU" sz="1600" b="0" dirty="0" smtClean="0"/>
              <a:t>Оценка рекомендаций по обеспечению соответствия.</a:t>
            </a:r>
          </a:p>
          <a:p>
            <a:pPr>
              <a:buFont typeface="Wingdings" pitchFamily="2" charset="2"/>
              <a:buChar char="ü"/>
            </a:pPr>
            <a:endParaRPr lang="ru-RU" sz="1600" b="0" dirty="0" smtClean="0"/>
          </a:p>
          <a:p>
            <a:pPr>
              <a:buFont typeface="Wingdings" pitchFamily="2" charset="2"/>
              <a:buChar char="ü"/>
            </a:pPr>
            <a:r>
              <a:rPr lang="ru-RU" sz="1600" b="0" dirty="0" smtClean="0"/>
              <a:t>Определение ответственных</a:t>
            </a:r>
          </a:p>
          <a:p>
            <a:pPr>
              <a:buFont typeface="Wingdings" pitchFamily="2" charset="2"/>
              <a:buChar char="ü"/>
            </a:pPr>
            <a:r>
              <a:rPr lang="ru-RU" sz="1600" b="0" dirty="0" smtClean="0"/>
              <a:t>Выполнение рекомендаций.</a:t>
            </a:r>
          </a:p>
          <a:p>
            <a:endParaRPr lang="ru-RU" sz="1600" b="0" dirty="0" smtClean="0"/>
          </a:p>
          <a:p>
            <a:pPr>
              <a:buFont typeface="Wingdings" pitchFamily="2" charset="2"/>
              <a:buChar char="ü"/>
            </a:pPr>
            <a:endParaRPr lang="en-US" sz="1600" b="0" dirty="0"/>
          </a:p>
        </p:txBody>
      </p:sp>
      <p:sp>
        <p:nvSpPr>
          <p:cNvPr id="16" name="Right Arrow 15"/>
          <p:cNvSpPr/>
          <p:nvPr/>
        </p:nvSpPr>
        <p:spPr bwMode="auto">
          <a:xfrm>
            <a:off x="4283968" y="1988840"/>
            <a:ext cx="864096" cy="18002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Times New Roman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05600" y="6096000"/>
            <a:ext cx="1905000" cy="457200"/>
          </a:xfrm>
          <a:noFill/>
        </p:spPr>
        <p:txBody>
          <a:bodyPr/>
          <a:lstStyle/>
          <a:p>
            <a:fld id="{BF065AF7-D153-48C0-82C5-793824FFBDB9}" type="slidenum">
              <a:rPr lang="en-US" smtClean="0"/>
              <a:t>11</a:t>
            </a:fld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251520" y="548680"/>
            <a:ext cx="1376467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Состав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48064" y="548680"/>
            <a:ext cx="1377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Задачи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4" name="12-Point Star 13"/>
          <p:cNvSpPr/>
          <p:nvPr/>
        </p:nvSpPr>
        <p:spPr bwMode="auto">
          <a:xfrm>
            <a:off x="2915816" y="4581128"/>
            <a:ext cx="2592288" cy="1440160"/>
          </a:xfrm>
          <a:prstGeom prst="star12">
            <a:avLst/>
          </a:prstGeom>
          <a:solidFill>
            <a:srgbClr val="FFFF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 smtClean="0"/>
              <a:t>Около 30 человек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BCD5EA-7799-431F-AEFC-A846D844DA29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71513"/>
          </a:xfrm>
        </p:spPr>
        <p:txBody>
          <a:bodyPr/>
          <a:lstStyle/>
          <a:p>
            <a:pPr algn="ctr" eaLnBrk="1" hangingPunct="1"/>
            <a:r>
              <a:rPr lang="ru-RU" sz="2800" dirty="0" smtClean="0"/>
              <a:t>Ответственная деловая практика</a:t>
            </a:r>
            <a:endParaRPr lang="en-GB" sz="2800" dirty="0" smtClean="0"/>
          </a:p>
        </p:txBody>
      </p:sp>
      <p:graphicFrame>
        <p:nvGraphicFramePr>
          <p:cNvPr id="11" name="Diagram 10"/>
          <p:cNvGraphicFramePr/>
          <p:nvPr/>
        </p:nvGraphicFramePr>
        <p:xfrm>
          <a:off x="0" y="692696"/>
          <a:ext cx="511256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11"/>
          <p:cNvSpPr/>
          <p:nvPr/>
        </p:nvSpPr>
        <p:spPr>
          <a:xfrm>
            <a:off x="5292080" y="1628800"/>
            <a:ext cx="3600400" cy="37805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800" dirty="0" smtClean="0"/>
              <a:t>Стандарты ISO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800" dirty="0" smtClean="0"/>
              <a:t>Стандарты и директивы ООН и ЕК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800" dirty="0" smtClean="0"/>
              <a:t>Стандарты Всемирного банка и Международной финансовой корпорации (МФК)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800" dirty="0" smtClean="0"/>
              <a:t>Стандарты GRI и AA1000SES, др.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99992" y="836712"/>
            <a:ext cx="46440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ru-RU" sz="20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Международные стандарты, применяемые «Сахалин Энерджи»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9E57DD-1749-4DD5-9789-942B3443AD36}" type="slidenum">
              <a:rPr lang="en-US" smtClean="0"/>
              <a:t>3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71513"/>
          </a:xfrm>
        </p:spPr>
        <p:txBody>
          <a:bodyPr/>
          <a:lstStyle/>
          <a:p>
            <a:pPr algn="ctr" eaLnBrk="1" hangingPunct="1"/>
            <a:r>
              <a:rPr lang="ru-RU" sz="2800" dirty="0" smtClean="0"/>
              <a:t>Почему еще и </a:t>
            </a:r>
            <a:r>
              <a:rPr lang="en-GB" sz="2800" dirty="0" smtClean="0"/>
              <a:t>ISO</a:t>
            </a:r>
            <a:r>
              <a:rPr lang="ru-RU" sz="2800" dirty="0" smtClean="0"/>
              <a:t> </a:t>
            </a:r>
            <a:r>
              <a:rPr lang="en-GB" sz="2800" dirty="0" smtClean="0"/>
              <a:t>26000</a:t>
            </a:r>
            <a:r>
              <a:rPr lang="ru-RU" sz="2800" dirty="0" smtClean="0"/>
              <a:t>?</a:t>
            </a:r>
            <a:endParaRPr lang="en-GB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0" y="836713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400" dirty="0" smtClean="0"/>
              <a:t>Учтены лучшие международные практики и опыт в сфере КСО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Охват всех аспектов КСО: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 bwMode="auto">
          <a:xfrm>
            <a:off x="5940152" y="1772816"/>
            <a:ext cx="1800200" cy="122413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+mn-lt"/>
              </a:rPr>
              <a:t>Потребители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343800" y="2564904"/>
            <a:ext cx="1800200" cy="122413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charset="0"/>
              </a:rPr>
              <a:t>Государства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Times New Roman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9992" y="2492896"/>
            <a:ext cx="1800200" cy="122413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+mn-lt"/>
              </a:rPr>
              <a:t>Организации в области КСО, другие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Times New Roman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940152" y="4581128"/>
            <a:ext cx="1800200" cy="122413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charset="0"/>
              </a:rPr>
              <a:t>НКО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Times New Roman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499992" y="3789040"/>
            <a:ext cx="1800200" cy="122413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+mn-lt"/>
              </a:rPr>
              <a:t>Профсоюзы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Times New Roman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7343800" y="3861048"/>
            <a:ext cx="1800200" cy="122413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charset="0"/>
              </a:rPr>
              <a:t>Бизнес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Times New Roman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796136" y="2852936"/>
            <a:ext cx="1944216" cy="1800200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dirty="0" smtClean="0"/>
              <a:t>Разработка</a:t>
            </a:r>
            <a:br>
              <a:rPr lang="ru-RU" sz="1600" dirty="0" smtClean="0"/>
            </a:br>
            <a:r>
              <a:rPr lang="en-GB" sz="1600" dirty="0" smtClean="0"/>
              <a:t>ISO</a:t>
            </a:r>
            <a:r>
              <a:rPr lang="ru-RU" sz="1600" dirty="0" smtClean="0"/>
              <a:t> </a:t>
            </a:r>
            <a:r>
              <a:rPr lang="en-GB" sz="1600" dirty="0" smtClean="0"/>
              <a:t>26000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2420888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200000"/>
              </a:lnSpc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Понятия / терминология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Объекты и принципы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Основные положения по темам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55588"/>
          </a:xfrm>
        </p:spPr>
        <p:txBody>
          <a:bodyPr/>
          <a:lstStyle/>
          <a:p>
            <a:pPr algn="ctr" eaLnBrk="1" hangingPunct="1"/>
            <a:r>
              <a:rPr lang="ru-RU" sz="2800" dirty="0" smtClean="0"/>
              <a:t>Этапы самооценки</a:t>
            </a:r>
            <a:endParaRPr lang="en-GB" sz="2800" dirty="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0" y="332656"/>
          <a:ext cx="914400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 bwMode="auto">
          <a:xfrm>
            <a:off x="35496" y="1916832"/>
            <a:ext cx="1800200" cy="37444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6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6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Times New Roman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1600" dirty="0" smtClean="0"/>
              <a:t>Определение границ самооценки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Разработка методологии</a:t>
            </a:r>
            <a:endParaRPr lang="en-US" sz="16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Формирование рабочей группы</a:t>
            </a:r>
            <a:endParaRPr lang="en-GB" sz="16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979712" y="1916832"/>
            <a:ext cx="2304256" cy="37444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Первичная самооценка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Сбор информации от директоратов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Детальная самооценка</a:t>
            </a:r>
            <a:endParaRPr lang="en-GB" sz="1600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Анализ областей совершенствования  и подготовка рекомендаций</a:t>
            </a:r>
            <a:endParaRPr lang="en-US" sz="1600" dirty="0" smtClean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4427984" y="1916832"/>
            <a:ext cx="2376264" cy="37444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Рекомендации согласованы с руководством</a:t>
            </a:r>
            <a:endParaRPr lang="en-GB" sz="16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Выполнение рекомендаций</a:t>
            </a:r>
            <a:endParaRPr lang="en-GB" sz="16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Окончательная оценка применения положений </a:t>
            </a:r>
            <a:r>
              <a:rPr lang="en-GB" sz="1600" dirty="0" smtClean="0"/>
              <a:t>ISO26000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Times New Roman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948264" y="1916832"/>
            <a:ext cx="1944216" cy="37444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Утверждение руководством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Принятие решения  о декларировании (заявлении о применении стандарта)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/>
              <a:t>Заявление о применении стандарта</a:t>
            </a:r>
            <a:endParaRPr lang="en-GB" sz="16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179512" y="2060848"/>
            <a:ext cx="1296144" cy="504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Март</a:t>
            </a:r>
            <a:r>
              <a:rPr lang="en-GB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 2011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2411760" y="2060848"/>
            <a:ext cx="1440160" cy="504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Март</a:t>
            </a:r>
            <a:r>
              <a:rPr lang="en-GB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 2011</a:t>
            </a:r>
            <a:r>
              <a:rPr lang="ru-RU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 - </a:t>
            </a:r>
            <a:endParaRPr lang="en-GB" sz="1400" dirty="0" smtClean="0">
              <a:solidFill>
                <a:schemeClr val="tx2"/>
              </a:solidFill>
              <a:latin typeface="Arial" charset="0"/>
              <a:cs typeface="Times New Roman" charset="0"/>
            </a:endParaRPr>
          </a:p>
          <a:p>
            <a:pPr algn="ctr"/>
            <a:r>
              <a:rPr lang="ru-RU" sz="1400" dirty="0" smtClean="0"/>
              <a:t>Ноябрь</a:t>
            </a:r>
            <a:r>
              <a:rPr lang="en-GB" sz="1400" dirty="0" smtClean="0"/>
              <a:t> 2011</a:t>
            </a:r>
            <a:endParaRPr lang="en-GB" sz="1400" dirty="0" smtClean="0">
              <a:solidFill>
                <a:schemeClr val="tx2"/>
              </a:solidFill>
              <a:latin typeface="Arial" charset="0"/>
              <a:cs typeface="Times New Roman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4788024" y="2060848"/>
            <a:ext cx="1737483" cy="504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/>
              <a:t>Ноябрь</a:t>
            </a:r>
            <a:r>
              <a:rPr lang="en-GB" sz="1400" dirty="0" smtClean="0"/>
              <a:t> 2011</a:t>
            </a:r>
            <a:r>
              <a:rPr lang="ru-RU" sz="1400" dirty="0" smtClean="0"/>
              <a:t> - </a:t>
            </a:r>
            <a:endParaRPr lang="en-GB" sz="1400" dirty="0" smtClean="0"/>
          </a:p>
          <a:p>
            <a:pPr algn="ctr"/>
            <a:r>
              <a:rPr lang="ru-RU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Сентябрь</a:t>
            </a:r>
            <a:r>
              <a:rPr lang="en-GB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 2012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7092280" y="2060848"/>
            <a:ext cx="1656184" cy="504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Сентябрь</a:t>
            </a:r>
            <a:r>
              <a:rPr lang="en-GB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 2012</a:t>
            </a:r>
            <a:r>
              <a:rPr lang="ru-RU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 - </a:t>
            </a:r>
            <a:endParaRPr lang="en-GB" sz="1400" dirty="0" smtClean="0">
              <a:solidFill>
                <a:schemeClr val="tx2"/>
              </a:solidFill>
              <a:latin typeface="Arial" charset="0"/>
              <a:cs typeface="Times New Roman" charset="0"/>
            </a:endParaRPr>
          </a:p>
          <a:p>
            <a:pPr algn="ctr"/>
            <a:r>
              <a:rPr lang="ru-RU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Декабрь</a:t>
            </a:r>
            <a:r>
              <a:rPr lang="en-GB" sz="1400" dirty="0" smtClean="0">
                <a:solidFill>
                  <a:schemeClr val="tx2"/>
                </a:solidFill>
                <a:latin typeface="Arial" charset="0"/>
                <a:cs typeface="Times New Roman" charset="0"/>
              </a:rPr>
              <a:t> 2012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3568" y="1556792"/>
            <a:ext cx="432048" cy="46166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1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915816" y="1556792"/>
            <a:ext cx="432048" cy="46166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2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508104" y="1556792"/>
            <a:ext cx="432048" cy="46166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3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812360" y="1556792"/>
            <a:ext cx="432048" cy="46166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4</a:t>
            </a:r>
            <a:endParaRPr lang="en-US" sz="2400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71414E-5667-4B35-8D98-0B55E2A9661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6064"/>
          </a:xfrm>
        </p:spPr>
        <p:txBody>
          <a:bodyPr/>
          <a:lstStyle/>
          <a:p>
            <a:pPr algn="ctr"/>
            <a:r>
              <a:rPr lang="ru-RU" sz="2800" dirty="0" smtClean="0"/>
              <a:t>Методология самооценки</a:t>
            </a:r>
            <a:endParaRPr lang="ru-RU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" y="620688"/>
          <a:ext cx="9143999" cy="515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43807"/>
                <a:gridCol w="2160240"/>
                <a:gridCol w="2160240"/>
                <a:gridCol w="1979712"/>
              </a:tblGrid>
              <a:tr h="138975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Темы</a:t>
                      </a:r>
                      <a:r>
                        <a:rPr lang="ru-RU" sz="2400" b="1" baseline="0" dirty="0" smtClean="0"/>
                        <a:t> </a:t>
                      </a:r>
                      <a:r>
                        <a:rPr lang="en-GB" sz="2400" b="1" baseline="0" dirty="0" smtClean="0"/>
                        <a:t>ISO</a:t>
                      </a:r>
                      <a:r>
                        <a:rPr lang="ru-RU" sz="2400" b="1" baseline="0" dirty="0" smtClean="0"/>
                        <a:t> </a:t>
                      </a:r>
                      <a:r>
                        <a:rPr lang="en-GB" sz="2400" b="1" baseline="0" dirty="0" smtClean="0"/>
                        <a:t>26000</a:t>
                      </a:r>
                      <a:endParaRPr lang="ru-RU" sz="24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Применимо или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нет </a:t>
                      </a:r>
                    </a:p>
                    <a:p>
                      <a:endParaRPr lang="ru-RU" sz="16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Объяснить, если не применимо</a:t>
                      </a:r>
                      <a:endParaRPr lang="ru-RU" sz="16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Подтверждающие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п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олитики, процедуры,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/>
                        <a:t>практики</a:t>
                      </a:r>
                      <a:endParaRPr lang="ru-RU" sz="1600" b="1" dirty="0" smtClean="0"/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Области </a:t>
                      </a:r>
                      <a:r>
                        <a:rPr lang="ru-RU" sz="1600" b="1" dirty="0" err="1" smtClean="0"/>
                        <a:t>совершенство-вания</a:t>
                      </a:r>
                      <a:r>
                        <a:rPr lang="ru-RU" sz="1600" b="1" dirty="0" smtClean="0"/>
                        <a:t> / </a:t>
                      </a:r>
                    </a:p>
                    <a:p>
                      <a:r>
                        <a:rPr lang="ru-RU" sz="1600" b="1" dirty="0" smtClean="0"/>
                        <a:t>Рекомендации</a:t>
                      </a:r>
                      <a:endParaRPr lang="ru-RU" sz="16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8640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dirty="0" smtClean="0">
                          <a:ln>
                            <a:noFill/>
                          </a:ln>
                          <a:latin typeface="+mn-lt"/>
                          <a:ea typeface="Calibri"/>
                          <a:cs typeface="+mn-cs"/>
                        </a:rPr>
                        <a:t>Организационное</a:t>
                      </a:r>
                      <a:endParaRPr lang="en-GB" sz="1600" b="1" i="0" dirty="0" smtClean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dirty="0" smtClean="0">
                          <a:ln>
                            <a:noFill/>
                          </a:ln>
                          <a:latin typeface="+mn-lt"/>
                          <a:ea typeface="Calibri"/>
                          <a:cs typeface="+mn-cs"/>
                        </a:rPr>
                        <a:t>Управление</a:t>
                      </a:r>
                      <a:endParaRPr lang="en-US" sz="1600" b="1" i="0" dirty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39717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dirty="0" smtClean="0">
                          <a:ln>
                            <a:noFill/>
                          </a:ln>
                          <a:latin typeface="+mn-lt"/>
                          <a:ea typeface="Calibri"/>
                          <a:cs typeface="+mn-cs"/>
                        </a:rPr>
                        <a:t>Права человека</a:t>
                      </a:r>
                      <a:endParaRPr lang="en-US" sz="1600" b="1" i="0" dirty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6325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Трудовые практики</a:t>
                      </a:r>
                      <a:endParaRPr lang="en-US" sz="1600" b="1" i="0" dirty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6325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dirty="0" smtClean="0">
                          <a:ln>
                            <a:noFill/>
                          </a:ln>
                          <a:latin typeface="+mn-lt"/>
                          <a:ea typeface="Calibri"/>
                          <a:cs typeface="+mn-cs"/>
                        </a:rPr>
                        <a:t>Окружающая среда</a:t>
                      </a:r>
                      <a:endParaRPr lang="en-US" sz="1600" b="1" i="0" dirty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8640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Добросовестные</a:t>
                      </a:r>
                      <a:endParaRPr lang="en-GB" sz="1600" b="1" i="0" kern="120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деловые практики</a:t>
                      </a:r>
                      <a:endParaRPr lang="en-US" sz="1600" b="1" i="0" dirty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4855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Проблемы, связанные </a:t>
                      </a:r>
                      <a:endParaRPr lang="en-GB" sz="1600" b="1" i="0" kern="120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en-GB" sz="1600" b="1" i="0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потребителями</a:t>
                      </a:r>
                      <a:endParaRPr lang="en-US" sz="1600" b="1" i="0" dirty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691213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жизни </a:t>
                      </a:r>
                      <a:endParaRPr lang="en-GB" sz="1600" b="1" i="0" kern="120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i="0" kern="120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сообществ и их развитии</a:t>
                      </a:r>
                      <a:endParaRPr lang="en-US" sz="1600" b="1" i="0" dirty="0">
                        <a:ln>
                          <a:noFill/>
                        </a:ln>
                        <a:latin typeface="+mn-lt"/>
                        <a:ea typeface="Calibri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n>
                          <a:noFill/>
                        </a:ln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05600" y="6096000"/>
            <a:ext cx="1905000" cy="457200"/>
          </a:xfrm>
          <a:noFill/>
        </p:spPr>
        <p:txBody>
          <a:bodyPr/>
          <a:lstStyle/>
          <a:p>
            <a:fld id="{2895989C-E621-4EFB-AB6F-0342D9C91DE7}" type="slidenum">
              <a:rPr lang="en-US" smtClean="0"/>
              <a:t>5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8072"/>
          </a:xfrm>
        </p:spPr>
        <p:txBody>
          <a:bodyPr/>
          <a:lstStyle/>
          <a:p>
            <a:pPr algn="ctr"/>
            <a:r>
              <a:rPr lang="ru-RU" sz="2800" dirty="0" smtClean="0"/>
              <a:t>Результаты</a:t>
            </a:r>
            <a:endParaRPr lang="ru-RU" sz="28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05600" y="6096000"/>
            <a:ext cx="1905000" cy="457200"/>
          </a:xfrm>
          <a:noFill/>
        </p:spPr>
        <p:txBody>
          <a:bodyPr/>
          <a:lstStyle/>
          <a:p>
            <a:fld id="{8F51EEF8-A4ED-4819-A5A0-0E19453BEB30}" type="slidenum">
              <a:rPr lang="en-US" smtClean="0"/>
              <a:t>6</a:t>
            </a:fld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79512" y="1340768"/>
            <a:ext cx="3888432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0" dirty="0" smtClean="0"/>
              <a:t>Утверждены новые политики</a:t>
            </a:r>
            <a:endParaRPr lang="en-US" sz="2000" b="0" dirty="0"/>
          </a:p>
        </p:txBody>
      </p:sp>
      <p:sp>
        <p:nvSpPr>
          <p:cNvPr id="10" name="Rectangle 9"/>
          <p:cNvSpPr/>
          <p:nvPr/>
        </p:nvSpPr>
        <p:spPr>
          <a:xfrm>
            <a:off x="179512" y="1700808"/>
            <a:ext cx="388843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Отдельная Политика по правам человека</a:t>
            </a: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7984" y="1340768"/>
            <a:ext cx="4536504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0" dirty="0" smtClean="0"/>
              <a:t>Обновлен ряд политик, процедур</a:t>
            </a:r>
            <a:endParaRPr lang="en-US" sz="2000" b="0" dirty="0"/>
          </a:p>
        </p:txBody>
      </p:sp>
      <p:sp>
        <p:nvSpPr>
          <p:cNvPr id="15" name="Rectangle 14"/>
          <p:cNvSpPr/>
          <p:nvPr/>
        </p:nvSpPr>
        <p:spPr>
          <a:xfrm>
            <a:off x="4427984" y="1700808"/>
            <a:ext cx="4536504" cy="4031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Политика устойчивого развития</a:t>
            </a:r>
            <a:endParaRPr lang="en-GB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Политика по безопасности</a:t>
            </a:r>
            <a:endParaRPr lang="en-US" sz="1600" dirty="0" smtClean="0"/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Политика в области МТО и подрядных работ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Кодекс деловой этики</a:t>
            </a:r>
            <a:endParaRPr lang="en-GB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Руководство по коммерческой системе управления</a:t>
            </a:r>
            <a:endParaRPr lang="en-GB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Процедура рассмотрения жалоб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от населения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Процедура по соблюдению законодательства в области противодействия взяточничеству и коррупции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Стандарт по управлению ОТОСБ в контрактах</a:t>
            </a:r>
          </a:p>
          <a:p>
            <a:pPr lvl="0"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Порядок по управлению рисками, другие</a:t>
            </a: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3140968"/>
            <a:ext cx="3888432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Отдельный тренинг по социальной ответственности как обязательный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Инструктаж для новых сотрудников – дополнены  основными политиками в области КСО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/>
                </a:solidFill>
              </a:rPr>
              <a:t>Тренинги для подрядчиков по безопасности - учтена Политика по правам человека</a:t>
            </a:r>
            <a:endParaRPr lang="en-GB" sz="1600" b="0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12" y="2780928"/>
            <a:ext cx="3888432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0" dirty="0" smtClean="0"/>
              <a:t>Усовершенствованы процессы</a:t>
            </a:r>
            <a:endParaRPr lang="en-US" sz="200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692696"/>
            <a:ext cx="871296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Подтверждено соответствие </a:t>
            </a:r>
            <a:r>
              <a:rPr lang="en-GB" sz="2400" dirty="0" smtClean="0"/>
              <a:t>ISO</a:t>
            </a:r>
            <a:r>
              <a:rPr lang="ru-RU" sz="2400" dirty="0" smtClean="0"/>
              <a:t> </a:t>
            </a:r>
            <a:r>
              <a:rPr lang="en-GB" sz="2400" dirty="0" smtClean="0"/>
              <a:t>26000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05600" y="6096000"/>
            <a:ext cx="1905000" cy="457200"/>
          </a:xfrm>
          <a:noFill/>
        </p:spPr>
        <p:txBody>
          <a:bodyPr/>
          <a:lstStyle/>
          <a:p>
            <a:fld id="{3041ABBE-3F8C-4A1B-B01A-DDFAFAF8EE1B}" type="slidenum">
              <a:rPr lang="en-US" smtClean="0"/>
              <a:t>7</a:t>
            </a:fld>
            <a:endParaRPr lang="en-US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8072"/>
          </a:xfrm>
        </p:spPr>
        <p:txBody>
          <a:bodyPr/>
          <a:lstStyle/>
          <a:p>
            <a:pPr algn="ctr"/>
            <a:r>
              <a:rPr lang="ru-RU" sz="2800" dirty="0" smtClean="0"/>
              <a:t>Заявление компании</a:t>
            </a:r>
            <a:endParaRPr lang="ru-RU" sz="2800" dirty="0"/>
          </a:p>
        </p:txBody>
      </p:sp>
      <p:sp>
        <p:nvSpPr>
          <p:cNvPr id="6" name="Rectangle 5"/>
          <p:cNvSpPr/>
          <p:nvPr/>
        </p:nvSpPr>
        <p:spPr>
          <a:xfrm>
            <a:off x="683568" y="620688"/>
            <a:ext cx="7920880" cy="4752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</a:rPr>
              <a:t>«Сахалин Энерджи» заявляет о применении в своей деятельности принципов и положений стандарта по социальной ответственности ISO26000:2010 «Руководство по социальной ответственности».</a:t>
            </a:r>
          </a:p>
          <a:p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Заявление компании содержит данные об основных политиках и процедурах «Сахалин Энерджи», а также о ее деловых практиках, на основании которых компания делает это заявление. </a:t>
            </a:r>
          </a:p>
          <a:p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Компания гарантирует, что применение данного стандарта будет:</a:t>
            </a: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+mn-lt"/>
              </a:rPr>
              <a:t>- осуществляться на постоянной основе;</a:t>
            </a: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+mn-lt"/>
              </a:rPr>
              <a:t>- самостоятельно оцениваться на регулярной основе, как минимум раз в три года. 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05600" y="6096000"/>
            <a:ext cx="1905000" cy="457200"/>
          </a:xfrm>
          <a:noFill/>
        </p:spPr>
        <p:txBody>
          <a:bodyPr/>
          <a:lstStyle/>
          <a:p>
            <a:fld id="{D0379FB7-67BB-4D73-8F5D-2C7D9D1303A1}" type="slidenum">
              <a:rPr lang="en-US" smtClean="0"/>
              <a:t>8</a:t>
            </a:fld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0"/>
            <a:ext cx="91440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kern="0" dirty="0" smtClean="0">
                <a:latin typeface="+mj-lt"/>
                <a:ea typeface="+mj-ea"/>
                <a:cs typeface="+mj-cs"/>
              </a:rPr>
              <a:t>Наши рекомендации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692696"/>
            <a:ext cx="69127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>
              <a:buFont typeface="Wingdings" pitchFamily="2" charset="2"/>
              <a:buChar char="q"/>
            </a:pPr>
            <a:r>
              <a:rPr lang="ru-RU" sz="2400" dirty="0" smtClean="0"/>
              <a:t>Решение высшего руководства  и его вовлеченность с самого начального этапа</a:t>
            </a:r>
          </a:p>
          <a:p>
            <a:pPr indent="363538">
              <a:buFont typeface="Wingdings" pitchFamily="2" charset="2"/>
              <a:buChar char="q"/>
            </a:pPr>
            <a:endParaRPr lang="ru-RU" sz="2400" dirty="0" smtClean="0"/>
          </a:p>
          <a:p>
            <a:pPr indent="363538">
              <a:buFont typeface="Wingdings" pitchFamily="2" charset="2"/>
              <a:buChar char="q"/>
            </a:pPr>
            <a:r>
              <a:rPr lang="ru-RU" sz="2400" dirty="0" smtClean="0"/>
              <a:t>Готовность к переменам в компании</a:t>
            </a:r>
          </a:p>
          <a:p>
            <a:pPr indent="363538">
              <a:buFont typeface="Wingdings" pitchFamily="2" charset="2"/>
              <a:buChar char="q"/>
            </a:pPr>
            <a:endParaRPr lang="en-GB" sz="2400" dirty="0" smtClean="0"/>
          </a:p>
          <a:p>
            <a:pPr indent="363538">
              <a:buFont typeface="Wingdings" pitchFamily="2" charset="2"/>
              <a:buChar char="q"/>
            </a:pPr>
            <a:r>
              <a:rPr lang="ru-RU" sz="2400" dirty="0" smtClean="0"/>
              <a:t>Определение и вовлечение необходимых департаментов</a:t>
            </a:r>
          </a:p>
          <a:p>
            <a:pPr indent="363538">
              <a:buFont typeface="Wingdings" pitchFamily="2" charset="2"/>
              <a:buChar char="q"/>
            </a:pPr>
            <a:endParaRPr lang="ru-RU" sz="2400" dirty="0" smtClean="0"/>
          </a:p>
          <a:p>
            <a:pPr indent="363538">
              <a:buFont typeface="Wingdings" pitchFamily="2" charset="2"/>
              <a:buChar char="q"/>
            </a:pPr>
            <a:r>
              <a:rPr lang="ru-RU" sz="2400" dirty="0" smtClean="0"/>
              <a:t>Эффективная Коммуникация между департаментами</a:t>
            </a:r>
            <a:endParaRPr lang="en-GB" sz="2400" dirty="0" smtClean="0"/>
          </a:p>
          <a:p>
            <a:pPr indent="363538">
              <a:buFont typeface="Wingdings" pitchFamily="2" charset="2"/>
              <a:buChar char="q"/>
            </a:pPr>
            <a:endParaRPr lang="en-GB" sz="2400" dirty="0" smtClean="0"/>
          </a:p>
          <a:p>
            <a:pPr indent="363538">
              <a:buFont typeface="Wingdings" pitchFamily="2" charset="2"/>
              <a:buChar char="q"/>
            </a:pPr>
            <a:r>
              <a:rPr lang="ru-RU" sz="2400" dirty="0" smtClean="0"/>
              <a:t>Контроль практической реализации стандарта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algn="ctr"/>
            <a:r>
              <a:rPr lang="ru-RU" dirty="0" smtClean="0"/>
              <a:t>ДОПОЛНИТЕЛЬНАЯ ИНФОРМАЦИЯ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FA2F84-B1D0-4466-A938-5F3923A36497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_Presentation_Template_Russian">
  <a:themeElements>
    <a:clrScheme name="">
      <a:dk1>
        <a:srgbClr val="0072BD"/>
      </a:dk1>
      <a:lt1>
        <a:srgbClr val="FFFFFF"/>
      </a:lt1>
      <a:dk2>
        <a:srgbClr val="0072BD"/>
      </a:dk2>
      <a:lt2>
        <a:srgbClr val="000000"/>
      </a:lt2>
      <a:accent1>
        <a:srgbClr val="FFD90C"/>
      </a:accent1>
      <a:accent2>
        <a:srgbClr val="0072BD"/>
      </a:accent2>
      <a:accent3>
        <a:srgbClr val="FFFFFF"/>
      </a:accent3>
      <a:accent4>
        <a:srgbClr val="0060A1"/>
      </a:accent4>
      <a:accent5>
        <a:srgbClr val="FFE9AA"/>
      </a:accent5>
      <a:accent6>
        <a:srgbClr val="0067AB"/>
      </a:accent6>
      <a:hlink>
        <a:srgbClr val="000000"/>
      </a:hlink>
      <a:folHlink>
        <a:srgbClr val="B2B2B2"/>
      </a:folHlink>
    </a:clrScheme>
    <a:fontScheme name="Powerpoint_Presentation_Template_Russia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Times New Roman" charset="0"/>
          </a:defRPr>
        </a:defPPr>
      </a:lstStyle>
    </a:lnDef>
  </a:objectDefaults>
  <a:extraClrSchemeLst>
    <a:extraClrScheme>
      <a:clrScheme name="Powerpoint_Presentation_Template_Russia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Presentation_Template_Russia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Presentation_Template_Russia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Presentation_Template_Russia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Presentation_Template_Russia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Presentation_Template_Russia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Presentation_Template_Russia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H:\My documents\PPT templates\Powerpoint_Presentation_Template_Russian.pot</Template>
  <TotalTime>9983</TotalTime>
  <Words>653</Words>
  <Application>Microsoft Office PowerPoint</Application>
  <PresentationFormat>On-screen Show (4:3)</PresentationFormat>
  <Paragraphs>200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Powerpoint_Presentation_Template_Russian</vt:lpstr>
      <vt:lpstr>  Опыт применения стандарта ISO 26000:2010 </vt:lpstr>
      <vt:lpstr>Ответственная деловая практика</vt:lpstr>
      <vt:lpstr>Почему еще и ISO 26000?</vt:lpstr>
      <vt:lpstr>Этапы самооценки</vt:lpstr>
      <vt:lpstr>Методология самооценки</vt:lpstr>
      <vt:lpstr>Результаты</vt:lpstr>
      <vt:lpstr>Заявление компании</vt:lpstr>
      <vt:lpstr>Slide 8</vt:lpstr>
      <vt:lpstr>ДОПОЛНИТЕЛЬНАЯ ИНФОРМАЦИЯ</vt:lpstr>
      <vt:lpstr>Методология самооценки - ПРИМЕР</vt:lpstr>
      <vt:lpstr>Рабочая группа по ISO26000</vt:lpstr>
    </vt:vector>
  </TitlesOfParts>
  <Company>Registered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Ivan.Chernyakhovskiy</cp:lastModifiedBy>
  <cp:revision>802</cp:revision>
  <dcterms:created xsi:type="dcterms:W3CDTF">2010-02-02T04:32:03Z</dcterms:created>
  <dcterms:modified xsi:type="dcterms:W3CDTF">2012-12-18T10:57:35Z</dcterms:modified>
</cp:coreProperties>
</file>