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4">
  <p:sldMasterIdLst>
    <p:sldMasterId id="2147483758" r:id="rId5"/>
  </p:sldMasterIdLst>
  <p:notesMasterIdLst>
    <p:notesMasterId r:id="rId21"/>
  </p:notesMasterIdLst>
  <p:sldIdLst>
    <p:sldId id="256" r:id="rId6"/>
    <p:sldId id="399" r:id="rId7"/>
    <p:sldId id="397" r:id="rId8"/>
    <p:sldId id="358" r:id="rId9"/>
    <p:sldId id="394" r:id="rId10"/>
    <p:sldId id="361" r:id="rId11"/>
    <p:sldId id="388" r:id="rId12"/>
    <p:sldId id="389" r:id="rId13"/>
    <p:sldId id="390" r:id="rId14"/>
    <p:sldId id="400" r:id="rId15"/>
    <p:sldId id="393" r:id="rId16"/>
    <p:sldId id="363" r:id="rId17"/>
    <p:sldId id="365" r:id="rId18"/>
    <p:sldId id="382" r:id="rId19"/>
    <p:sldId id="387" r:id="rId2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5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E75"/>
    <a:srgbClr val="00CC5C"/>
    <a:srgbClr val="008E40"/>
    <a:srgbClr val="0886B8"/>
    <a:srgbClr val="66CCFF"/>
    <a:srgbClr val="006C96"/>
    <a:srgbClr val="E27878"/>
    <a:srgbClr val="FFCC00"/>
    <a:srgbClr val="FFD44B"/>
    <a:srgbClr val="EEC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90" autoAdjust="0"/>
    <p:restoredTop sz="91297" autoAdjust="0"/>
  </p:normalViewPr>
  <p:slideViewPr>
    <p:cSldViewPr snapToGrid="0" showGuides="1">
      <p:cViewPr>
        <p:scale>
          <a:sx n="121" d="100"/>
          <a:sy n="121" d="100"/>
        </p:scale>
        <p:origin x="-1506" y="216"/>
      </p:cViewPr>
      <p:guideLst>
        <p:guide orient="horz" pos="2160"/>
        <p:guide orient="horz" pos="572"/>
        <p:guide orient="horz" pos="4201"/>
        <p:guide pos="2903"/>
        <p:guide pos="272"/>
        <p:guide pos="5602"/>
        <p:guide pos="250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Yagupova\AppData\Local\Microsoft\Windows\Temporary%20Internet%20Files\Content.Outlook\ELU9YGQ3\&#1040;&#1085;&#1072;&#1083;&#1080;&#1079;_&#1074;&#1077;&#1088;_4.9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дУГС!$A$64:$A$73</c:f>
              <c:strCache>
                <c:ptCount val="10"/>
                <c:pt idx="0">
                  <c:v>ТЕХНОЛОГИИ МАТЕРИАЛОВ</c:v>
                </c:pt>
                <c:pt idx="1">
                  <c:v>ОРУЖИЕ И СИСТЕМЫ ВООРУЖЕНИЯ</c:v>
                </c:pt>
                <c:pt idx="2">
                  <c:v>ЭЛЕКТРО- И ТЕПЛОЭНЕРГЕТИКА</c:v>
                </c:pt>
                <c:pt idx="3">
                  <c:v>ХИМИЧЕСКИЕ ТЕХНОЛОГИИ</c:v>
                </c:pt>
                <c:pt idx="4">
                  <c:v>ЯДЕРНАЯ ЭНЕРГЕТИКА И ТЕХНОЛОГИИ</c:v>
                </c:pt>
                <c:pt idx="5">
                  <c:v>ФУНДАМЕНТАЛЬНАЯ МЕДИЦИНА</c:v>
                </c:pt>
                <c:pt idx="6">
                  <c:v>ПРИКЛАДНАЯ ГЕОЛОГИЯ, ГОРНОЕ ДЕЛО, НЕФТЕГАЗОВОЕ ДЕЛО И ГЕОДЕЗИЯ</c:v>
                </c:pt>
                <c:pt idx="7">
                  <c:v>МАШИНОСТРОЕНИЕ</c:v>
                </c:pt>
                <c:pt idx="8">
                  <c:v>Фармация</c:v>
                </c:pt>
                <c:pt idx="9">
                  <c:v>СЕСТРИНСКОЕ ДЕЛО</c:v>
                </c:pt>
              </c:strCache>
            </c:strRef>
          </c:cat>
          <c:val>
            <c:numRef>
              <c:f>дУГС!$B$64:$B$73</c:f>
              <c:numCache>
                <c:formatCode>0.00%</c:formatCode>
                <c:ptCount val="10"/>
                <c:pt idx="0">
                  <c:v>0.81730769230769229</c:v>
                </c:pt>
                <c:pt idx="1">
                  <c:v>0.81813562453806354</c:v>
                </c:pt>
                <c:pt idx="2">
                  <c:v>0.82392383682243953</c:v>
                </c:pt>
                <c:pt idx="3">
                  <c:v>0.82820976491862563</c:v>
                </c:pt>
                <c:pt idx="4">
                  <c:v>0.8302583025830258</c:v>
                </c:pt>
                <c:pt idx="5">
                  <c:v>0.83492366412213737</c:v>
                </c:pt>
                <c:pt idx="6">
                  <c:v>0.83693134822167081</c:v>
                </c:pt>
                <c:pt idx="7">
                  <c:v>0.84868421052631582</c:v>
                </c:pt>
                <c:pt idx="8">
                  <c:v>0.87263930076478846</c:v>
                </c:pt>
                <c:pt idx="9">
                  <c:v>0.91028528528528529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803392"/>
        <c:axId val="85804928"/>
      </c:barChart>
      <c:catAx>
        <c:axId val="858033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5804928"/>
        <c:crosses val="autoZero"/>
        <c:auto val="1"/>
        <c:lblAlgn val="ctr"/>
        <c:lblOffset val="100"/>
        <c:noMultiLvlLbl val="0"/>
      </c:catAx>
      <c:valAx>
        <c:axId val="85804928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85803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Инфографики!$A$73</c:f>
              <c:strCache>
                <c:ptCount val="1"/>
                <c:pt idx="0">
                  <c:v>Уральский ФО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val>
            <c:numRef>
              <c:f>Инфографики!$B$73:$C$73</c:f>
              <c:numCache>
                <c:formatCode>General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Лист1!$A$1:$A$10</c:f>
              <c:strCache>
                <c:ptCount val="10"/>
                <c:pt idx="0">
                  <c:v>МАТЕМАТИКА И МЕХАНИКА</c:v>
                </c:pt>
                <c:pt idx="1">
                  <c:v>ТЕХНИКА И ТЕХНОЛОГИИ НАЗЕМНОГО ТРАНСПОРТА</c:v>
                </c:pt>
                <c:pt idx="2">
                  <c:v>ЭЛЕКТРО- И ТЕПЛОЭНЕРГЕТИКА</c:v>
                </c:pt>
                <c:pt idx="3">
                  <c:v>ТЕХНИКА И ТЕХНОЛОГИИ КОРАБЛЕСТРОЕНИЯ И ВОДНОГО ТРАНСПОРТА</c:v>
                </c:pt>
                <c:pt idx="4">
                  <c:v>АВИАЦИОННАЯ И РАКЕТНО- КОСМИЧЕСКАЯ ТЕХНИКА</c:v>
                </c:pt>
                <c:pt idx="5">
                  <c:v>ЭКРАННЫЕ ИСКУССТВА</c:v>
                </c:pt>
                <c:pt idx="6">
                  <c:v>ФИЗИЧЕСКАЯ КУЛЬТУРА И СПОРТ</c:v>
                </c:pt>
                <c:pt idx="7">
                  <c:v>ЯДЕРНАЯ ЭНЕРГЕТИКА И ТЕХНОЛОГИИ</c:v>
                </c:pt>
                <c:pt idx="8">
                  <c:v>ПРИКЛАДНАЯ ГЕОЛОГИЯ, ГОРНОЕ ДЕЛО, НЕФТЕГАЗОВОЕ ДЕЛО И ГЕОДЕЗИЯ</c:v>
                </c:pt>
                <c:pt idx="9">
                  <c:v>АЭРОНАВИГАЦИЯ И ЭКСПЛУАТАЦИЯ АВИАЦИОННОЙ И РАКЕТНО- КОСМИЧЕСКОЙ ТЕХНИКИ</c:v>
                </c:pt>
              </c:strCache>
            </c:strRef>
          </c:cat>
          <c:val>
            <c:numRef>
              <c:f>Лист1!$B$1:$B$10</c:f>
              <c:numCache>
                <c:formatCode>"₽"#,##0.00_);[Red]\("₽"#,##0.00\)</c:formatCode>
                <c:ptCount val="10"/>
                <c:pt idx="0">
                  <c:v>34.380000000000003</c:v>
                </c:pt>
                <c:pt idx="1">
                  <c:v>34.97</c:v>
                </c:pt>
                <c:pt idx="2">
                  <c:v>35.69</c:v>
                </c:pt>
                <c:pt idx="3">
                  <c:v>38.03</c:v>
                </c:pt>
                <c:pt idx="4">
                  <c:v>38.729999999999997</c:v>
                </c:pt>
                <c:pt idx="5">
                  <c:v>40.75</c:v>
                </c:pt>
                <c:pt idx="6">
                  <c:v>42.7</c:v>
                </c:pt>
                <c:pt idx="7">
                  <c:v>43.48</c:v>
                </c:pt>
                <c:pt idx="8">
                  <c:v>48.19</c:v>
                </c:pt>
                <c:pt idx="9">
                  <c:v>69.22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65600"/>
        <c:axId val="83867136"/>
      </c:barChart>
      <c:catAx>
        <c:axId val="838656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3867136"/>
        <c:crosses val="autoZero"/>
        <c:auto val="1"/>
        <c:lblAlgn val="ctr"/>
        <c:lblOffset val="100"/>
        <c:noMultiLvlLbl val="0"/>
      </c:catAx>
      <c:valAx>
        <c:axId val="83867136"/>
        <c:scaling>
          <c:orientation val="minMax"/>
          <c:max val="75"/>
          <c:min val="25"/>
        </c:scaling>
        <c:delete val="0"/>
        <c:axPos val="b"/>
        <c:majorGridlines/>
        <c:numFmt formatCode="#,##0.00" sourceLinked="0"/>
        <c:majorTickMark val="out"/>
        <c:minorTickMark val="none"/>
        <c:tickLblPos val="nextTo"/>
        <c:crossAx val="83865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2214922193606"/>
          <c:y val="3.4266011960038152E-2"/>
          <c:w val="0.63350935347388215"/>
          <c:h val="0.950264030210823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cat>
            <c:strRef>
              <c:f>Лист1!$A$2:$A$4</c:f>
              <c:strCache>
                <c:ptCount val="3"/>
                <c:pt idx="0">
                  <c:v>Экономика и управление</c:v>
                </c:pt>
                <c:pt idx="1">
                  <c:v>Юриспруденция</c:v>
                </c:pt>
                <c:pt idx="2">
                  <c:v>прочее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18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88876859142607"/>
          <c:y val="2.9079859352820772E-2"/>
          <c:w val="0.43409492563429569"/>
          <c:h val="0.9105495776375001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CC5C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C5C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CC5C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CC5C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CC5C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8E4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8E40"/>
              </a:solidFill>
            </c:spPr>
          </c:dPt>
          <c:dLbls>
            <c:dLbl>
              <c:idx val="8"/>
              <c:layout>
                <c:manualLayout>
                  <c:x val="-0.2416666666666666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24027777777777778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Лист1!$A$49:$A$58</c:f>
              <c:strCache>
                <c:ptCount val="10"/>
                <c:pt idx="0">
                  <c:v>«Московский физико-технический институт (государственный университет)</c:v>
                </c:pt>
                <c:pt idx="1">
                  <c:v>«Национальный исследовательский Томский политехнический университет»</c:v>
                </c:pt>
                <c:pt idx="2">
                  <c:v>«Московский государственный технический университет имени Н.Э. Баумана»</c:v>
                </c:pt>
                <c:pt idx="3">
                  <c:v>«Национальный минерально-сырьевой университет «Горный»</c:v>
                </c:pt>
                <c:pt idx="4">
                  <c:v>«Национальный исследовательский технологический университет «МИСиС»</c:v>
                </c:pt>
                <c:pt idx="5">
                  <c:v>«Санкт-Петербургский государственный политехнический университет»</c:v>
                </c:pt>
                <c:pt idx="6">
                  <c:v>«Российский государственный университет нефти и газа имени И.М. Губкина»</c:v>
                </c:pt>
                <c:pt idx="7">
                  <c:v>«Новосибирский национальный исследовательский  государственный университет»</c:v>
                </c:pt>
                <c:pt idx="8">
                  <c:v>«Московский авиационный институт (национальный исследовательский  университет)»</c:v>
                </c:pt>
                <c:pt idx="9">
                  <c:v>«Самарский государственный аэрокосмический университет имени академика С.П. Королева»</c:v>
                </c:pt>
              </c:strCache>
            </c:strRef>
          </c:cat>
          <c:val>
            <c:numRef>
              <c:f>Лист1!$B$49:$B$58</c:f>
              <c:numCache>
                <c:formatCode>0.00%</c:formatCode>
                <c:ptCount val="10"/>
                <c:pt idx="0">
                  <c:v>0.85</c:v>
                </c:pt>
                <c:pt idx="1">
                  <c:v>0.85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0.95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68768"/>
        <c:axId val="83970304"/>
      </c:barChart>
      <c:catAx>
        <c:axId val="839687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3970304"/>
        <c:crosses val="autoZero"/>
        <c:auto val="1"/>
        <c:lblAlgn val="ctr"/>
        <c:lblOffset val="100"/>
        <c:noMultiLvlLbl val="0"/>
      </c:catAx>
      <c:valAx>
        <c:axId val="83970304"/>
        <c:scaling>
          <c:orientation val="minMax"/>
          <c:max val="1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8396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B7EB9D-C080-4880-B72E-9F33DFA3F86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4B6926-DFF1-4689-8F61-E8576AA428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31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740829-DA96-4289-BF06-B6EC5CDF1E44}" type="slidenum">
              <a:rPr 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2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 Правительства Российской Федерации от 26 августа 2013 г. N 729 г. Москва "О федеральной информационной системе "Федеральный реестр сведений о документах об образовании и (или) о квалификации, документах об обучении""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6926-DFF1-4689-8F61-E8576AA428A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5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выполнили показатели трудоустройства – не достигли медианного</a:t>
            </a:r>
            <a:r>
              <a:rPr lang="ru-RU" baseline="0" dirty="0" smtClean="0"/>
              <a:t> значения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среди вузов предоставивших сведения. Медиана разделяет вузы на две группы: выполнившие показатель трудоустройства и не выполнившие, медиана определяется для каждого округа или города федерального значения.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6926-DFF1-4689-8F61-E8576AA428A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6926-DFF1-4689-8F61-E8576AA428A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2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740829-DA96-4289-BF06-B6EC5CDF1E44}" type="slidenum">
              <a:rPr lang="ru-RU">
                <a:latin typeface="Calibri" panose="020F0502020204030204" pitchFamily="34" charset="0"/>
              </a:rPr>
              <a:pPr eaLnBrk="1" hangingPunct="1"/>
              <a:t>15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2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>
            <a:gsLst>
              <a:gs pos="47000">
                <a:srgbClr val="006C96"/>
              </a:gs>
              <a:gs pos="0">
                <a:srgbClr val="0190C6">
                  <a:alpha val="58000"/>
                </a:srgbClr>
              </a:gs>
              <a:gs pos="29000">
                <a:srgbClr val="0190C6"/>
              </a:gs>
              <a:gs pos="100000">
                <a:srgbClr val="00415E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Picture 2" descr="http://xn--80abucjiibhv9a.xn--p1ai/media/events/photos/full/41d4b3a5a441c29820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931988"/>
            <a:ext cx="206057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122363"/>
            <a:ext cx="8280400" cy="992187"/>
          </a:xfrm>
        </p:spPr>
        <p:txBody>
          <a:bodyPr anchor="b"/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4846320"/>
            <a:ext cx="8280399" cy="101727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800" y="539750"/>
            <a:ext cx="20574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0EE543F-3B67-478D-960B-D62DCC57022A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9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93C09D-151D-4E1C-8C98-941711A26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5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75C408-7B82-4583-A4A3-6E95F53EF2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1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1B6AB8-27F8-4E58-ABC0-B2465188BE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4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3913" y="69850"/>
            <a:ext cx="78882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br>
              <a:rPr lang="ru-RU" smtClean="0"/>
            </a:br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041400"/>
            <a:ext cx="7920037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0613" y="6670675"/>
            <a:ext cx="422275" cy="1762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ahoma" panose="020B0604030504040204" pitchFamily="34" charset="0"/>
              </a:defRPr>
            </a:lvl1pPr>
          </a:lstStyle>
          <a:p>
            <a:fld id="{921A35F1-ECD9-404E-999F-E6F4B9871C34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029" name="Picture 2" descr="http://xn--80abucjiibhv9a.xn--p1ai/media/events/photos/full/41d4b3a5a441c29820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0"/>
            <a:ext cx="7239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5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chart" Target="../charts/chart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aduate.profmonitor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6.png"/><Relationship Id="rId5" Type="http://schemas.openxmlformats.org/officeDocument/2006/relationships/tags" Target="../tags/tag8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file:///C:\Program%20Files%20(x86)\PowerLexis\Resources\for_gallery\&#1056;&#1080;&#1089;&#1091;&#1085;&#1082;&#1080;\boss.pn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PowerLexis\IBS%20presentation%20panel\Resources\for_gallery\&#1056;&#1080;&#1089;&#1091;&#1085;&#1082;&#1080;\question.png" TargetMode="External"/><Relationship Id="rId18" Type="http://schemas.openxmlformats.org/officeDocument/2006/relationships/image" Target="../media/image13.png"/><Relationship Id="rId3" Type="http://schemas.openxmlformats.org/officeDocument/2006/relationships/tags" Target="../tags/tag16.xml"/><Relationship Id="rId21" Type="http://schemas.openxmlformats.org/officeDocument/2006/relationships/image" Target="../media/image3.png"/><Relationship Id="rId7" Type="http://schemas.openxmlformats.org/officeDocument/2006/relationships/tags" Target="../tags/tag20.xml"/><Relationship Id="rId12" Type="http://schemas.openxmlformats.org/officeDocument/2006/relationships/image" Target="../media/image11.png"/><Relationship Id="rId17" Type="http://schemas.openxmlformats.org/officeDocument/2006/relationships/image" Target="file:///C:\Program%20Files%20(x86)\PowerLexis\Resources\for_gallery\&#1056;&#1080;&#1089;&#1091;&#1085;&#1082;&#1080;\allroad.png" TargetMode="External"/><Relationship Id="rId2" Type="http://schemas.openxmlformats.org/officeDocument/2006/relationships/tags" Target="../tags/tag15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Program%20Files%20(x86)\PowerLexis\Resources\for_gallery\&#1056;&#1080;&#1089;&#1091;&#1085;&#1082;&#1080;\idea.png" TargetMode="External"/><Relationship Id="rId5" Type="http://schemas.openxmlformats.org/officeDocument/2006/relationships/tags" Target="../tags/tag18.xml"/><Relationship Id="rId15" Type="http://schemas.openxmlformats.org/officeDocument/2006/relationships/image" Target="file:///C:\Program%20Files%20(x86)\PowerLexis\Resources\for_gallery\&#1056;&#1080;&#1089;&#1091;&#1085;&#1082;&#1080;\boss.png" TargetMode="External"/><Relationship Id="rId10" Type="http://schemas.openxmlformats.org/officeDocument/2006/relationships/image" Target="../media/image10.png"/><Relationship Id="rId19" Type="http://schemas.openxmlformats.org/officeDocument/2006/relationships/image" Target="file:///C:\PowerLexis\IBS%20presentation%20panel\Resources\for_gallery\&#1056;&#1080;&#1089;&#1091;&#1085;&#1082;&#1080;\orator.png" TargetMode="Externa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notesSlide" Target="../notesSlides/notesSlide4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chart" Target="../charts/chart3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chart" Target="../charts/chart2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31800" y="909638"/>
            <a:ext cx="8280400" cy="992187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МИНИСТЕРСТВО ОБРАЗОВАНИЯ И НАУКИ РОССИЙСКОЙ ФЕДЕРАЦИИ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800" y="4846638"/>
            <a:ext cx="8280400" cy="110331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dirty="0" smtClean="0"/>
              <a:t>Результаты мониторинга трудоустройства </a:t>
            </a:r>
            <a:r>
              <a:rPr lang="ru-RU" dirty="0" smtClean="0"/>
              <a:t>выпускников</a:t>
            </a:r>
          </a:p>
          <a:p>
            <a:pPr eaLnBrk="1" hangingPunct="1">
              <a:spcBef>
                <a:spcPts val="0"/>
              </a:spcBef>
            </a:pPr>
            <a:endParaRPr lang="en-US" sz="1800" dirty="0" smtClean="0"/>
          </a:p>
          <a:p>
            <a:pPr defTabSz="456384" eaLnBrk="1" hangingPunct="1">
              <a:spcBef>
                <a:spcPts val="0"/>
              </a:spcBef>
            </a:pPr>
            <a:r>
              <a:rPr lang="ru-RU" sz="1800" dirty="0">
                <a:solidFill>
                  <a:prstClr val="white"/>
                </a:solidFill>
                <a:latin typeface="Calibri" panose="020F0502020204030204" pitchFamily="34" charset="0"/>
              </a:rPr>
              <a:t>Директор департамента государственной политики в сфере высшего </a:t>
            </a:r>
            <a:r>
              <a:rPr lang="ru-RU" sz="18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образования</a:t>
            </a:r>
          </a:p>
          <a:p>
            <a:pPr defTabSz="456384" eaLnBrk="1" hangingPunct="1">
              <a:spcBef>
                <a:spcPts val="0"/>
              </a:spcBef>
            </a:pPr>
            <a:endParaRPr lang="ru-RU" sz="18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defTabSz="456384" eaLnBrk="1" hangingPunct="1">
              <a:spcBef>
                <a:spcPts val="0"/>
              </a:spcBef>
            </a:pPr>
            <a:r>
              <a:rPr lang="ru-RU" dirty="0" smtClean="0">
                <a:solidFill>
                  <a:prstClr val="white"/>
                </a:solidFill>
                <a:latin typeface="Calibri" panose="020F0502020204030204" pitchFamily="34" charset="0"/>
              </a:rPr>
              <a:t>СОБОЛЕВ</a:t>
            </a:r>
          </a:p>
          <a:p>
            <a:pPr defTabSz="456384" eaLnBrk="1" hangingPunct="1">
              <a:spcBef>
                <a:spcPts val="0"/>
              </a:spcBef>
            </a:pPr>
            <a:r>
              <a:rPr lang="ru-RU" dirty="0" smtClean="0">
                <a:solidFill>
                  <a:prstClr val="white"/>
                </a:solidFill>
                <a:latin typeface="Calibri" panose="020F0502020204030204" pitchFamily="34" charset="0"/>
              </a:rPr>
              <a:t>Александр Борисович</a:t>
            </a:r>
            <a:endParaRPr lang="ru-RU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Наибольшее количество нетрудоустроенных выпускников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5333760" y="2955987"/>
            <a:ext cx="3036359" cy="482191"/>
          </a:xfrm>
          <a:prstGeom prst="rect">
            <a:avLst/>
          </a:prstGeom>
          <a:noFill/>
        </p:spPr>
        <p:txBody>
          <a:bodyPr wrap="square" lIns="80003" tIns="101604" rIns="80003" bIns="101604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97 225 чел.</a:t>
            </a:r>
            <a:endParaRPr lang="ru-RU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730801" y="6280170"/>
            <a:ext cx="2510128" cy="482191"/>
          </a:xfrm>
          <a:prstGeom prst="rect">
            <a:avLst/>
          </a:prstGeom>
          <a:noFill/>
        </p:spPr>
        <p:txBody>
          <a:bodyPr wrap="square" lIns="80003" tIns="101604" rIns="80003" bIns="101604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42 179 чел.</a:t>
            </a:r>
            <a:endParaRPr lang="ru-RU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7742" y="2316008"/>
            <a:ext cx="4543707" cy="759190"/>
          </a:xfrm>
          <a:prstGeom prst="rect">
            <a:avLst/>
          </a:prstGeom>
          <a:noFill/>
        </p:spPr>
        <p:txBody>
          <a:bodyPr wrap="square" lIns="203207" tIns="101604" rIns="203207" bIns="101604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Экономика и управление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32%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3166" y="5648737"/>
            <a:ext cx="3625399" cy="759190"/>
          </a:xfrm>
          <a:prstGeom prst="rect">
            <a:avLst/>
          </a:prstGeom>
          <a:noFill/>
        </p:spPr>
        <p:txBody>
          <a:bodyPr wrap="square" lIns="203207" tIns="101604" rIns="203207" bIns="101604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Юриспруденция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18%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3182308"/>
              </p:ext>
            </p:extLst>
          </p:nvPr>
        </p:nvGraphicFramePr>
        <p:xfrm>
          <a:off x="917053" y="1862122"/>
          <a:ext cx="6645797" cy="499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06603" y="4073888"/>
            <a:ext cx="40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00"/>
                </a:solidFill>
                <a:latin typeface="+mn-lt"/>
                <a:cs typeface="Myriad Pro" pitchFamily="34" charset="0"/>
              </a:rPr>
              <a:t>Число нетрудоустроенных в течение года после окончания обучения</a:t>
            </a: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+mn-lt"/>
                <a:cs typeface="Myriad Pro" pitchFamily="34" charset="0"/>
              </a:rPr>
              <a:t>выпускников более 270 тыс. человек</a:t>
            </a:r>
            <a:endParaRPr lang="ru-RU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105736" y="1348014"/>
            <a:ext cx="3789359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+mn-lt"/>
              </a:rPr>
              <a:t>УГС «Экономика и управление»</a:t>
            </a: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116368" y="1712223"/>
            <a:ext cx="3789359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+mn-lt"/>
              </a:rPr>
              <a:t>УГС «Юриспруденция»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6457346" y="1697099"/>
            <a:ext cx="1495696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146 985 чел.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622486" y="1707157"/>
            <a:ext cx="1058685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63,63 %</a:t>
            </a:r>
          </a:p>
        </p:txBody>
      </p:sp>
      <p:sp>
        <p:nvSpPr>
          <p:cNvPr id="14" name="TextBox 13"/>
          <p:cNvSpPr txBox="1"/>
          <p:nvPr>
            <p:custDataLst>
              <p:tags r:id="rId7"/>
            </p:custDataLst>
          </p:nvPr>
        </p:nvSpPr>
        <p:spPr>
          <a:xfrm>
            <a:off x="6457346" y="1326173"/>
            <a:ext cx="1495696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425 108 чел.</a:t>
            </a: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4601220" y="1347912"/>
            <a:ext cx="1058685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77,92 %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93388" y="1265278"/>
            <a:ext cx="7814931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4349562" y="989399"/>
            <a:ext cx="1656645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Доля трудоустройства</a:t>
            </a:r>
          </a:p>
        </p:txBody>
      </p:sp>
      <p:sp>
        <p:nvSpPr>
          <p:cNvPr id="19" name="TextBox 18"/>
          <p:cNvSpPr txBox="1"/>
          <p:nvPr>
            <p:custDataLst>
              <p:tags r:id="rId10"/>
            </p:custDataLst>
          </p:nvPr>
        </p:nvSpPr>
        <p:spPr>
          <a:xfrm>
            <a:off x="6267124" y="989399"/>
            <a:ext cx="1845494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Количество 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92128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Доля трудоустройства выпускников ведущих вузов</a:t>
            </a: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02771"/>
              </p:ext>
            </p:extLst>
          </p:nvPr>
        </p:nvGraphicFramePr>
        <p:xfrm>
          <a:off x="0" y="982639"/>
          <a:ext cx="9144000" cy="567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8130" y="1007117"/>
            <a:ext cx="4346370" cy="69249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/>
                </a:solidFill>
                <a:latin typeface="+mn-lt"/>
              </a:rPr>
              <a:t>«Самарский государственный аэрокосмический университет имени академика С.П. Королева (национальный исследовательский университет)»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130" y="1680906"/>
            <a:ext cx="4346370" cy="4924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/>
                </a:solidFill>
                <a:latin typeface="+mn-lt"/>
              </a:rPr>
              <a:t>«Московский физико-технический институт (государственный университет)»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130" y="2709250"/>
            <a:ext cx="4346370" cy="4924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/>
                </a:solidFill>
                <a:latin typeface="+mn-lt"/>
              </a:rPr>
              <a:t>«Московский государственный технический университет имени Н.Э. Баумана»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130" y="3220595"/>
            <a:ext cx="4346370" cy="4924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/>
                </a:solidFill>
                <a:latin typeface="+mn-lt"/>
              </a:rPr>
              <a:t>«Национальный минерально-сырьевой университет «Горный»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130" y="3743815"/>
            <a:ext cx="4346370" cy="4924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/>
                </a:solidFill>
                <a:latin typeface="+mn-lt"/>
              </a:rPr>
              <a:t>«Национальный исследовательский технологический университет «</a:t>
            </a:r>
            <a:r>
              <a:rPr lang="ru-RU" sz="1300" dirty="0" err="1">
                <a:solidFill>
                  <a:schemeClr val="accent2"/>
                </a:solidFill>
                <a:latin typeface="+mn-lt"/>
              </a:rPr>
              <a:t>МИСиС</a:t>
            </a:r>
            <a:r>
              <a:rPr lang="ru-RU" sz="1300" dirty="0">
                <a:solidFill>
                  <a:schemeClr val="accent2"/>
                </a:solidFill>
                <a:latin typeface="+mn-lt"/>
              </a:rPr>
              <a:t>»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130" y="4255160"/>
            <a:ext cx="4346370" cy="4924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/>
                </a:solidFill>
                <a:latin typeface="+mn-lt"/>
              </a:rPr>
              <a:t>«Санкт-Петербургский государственный политехнический университет»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130" y="4778380"/>
            <a:ext cx="4346370" cy="4924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/>
                </a:solidFill>
                <a:latin typeface="+mn-lt"/>
              </a:rPr>
              <a:t>«Российский государственный университет нефти и газа имени И.М. Губкина»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130" y="5289725"/>
            <a:ext cx="4346370" cy="4924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/>
                </a:solidFill>
                <a:latin typeface="+mn-lt"/>
              </a:rPr>
              <a:t>«Новосибирский национальный исследовательский  государственный университет»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130" y="5805538"/>
            <a:ext cx="4346370" cy="4924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/>
                </a:solidFill>
                <a:latin typeface="+mn-lt"/>
              </a:rPr>
              <a:t>«Московский авиационный институт (национальный исследовательский  университет)»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130" y="2192405"/>
            <a:ext cx="4346370" cy="4924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/>
                </a:solidFill>
                <a:latin typeface="+mn-lt"/>
              </a:rPr>
              <a:t>«Национальный исследовательский Томский политехнический университет»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85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Портал мониторинга трудоустройства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8089" r="16559" b="16360"/>
          <a:stretch/>
        </p:blipFill>
        <p:spPr bwMode="auto">
          <a:xfrm>
            <a:off x="431800" y="908050"/>
            <a:ext cx="8305800" cy="542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4871" y="5842061"/>
            <a:ext cx="8335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http://graduate.profmonitor.ru/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Портал мониторинга трудоустройства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074" name="Picture 2" descr="D:\Users\AYagupova\Downloads\22-06-2015 17-51-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"/>
          <a:stretch/>
        </p:blipFill>
        <p:spPr bwMode="auto">
          <a:xfrm>
            <a:off x="431800" y="901469"/>
            <a:ext cx="8461375" cy="57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Портал мониторинга трудоустройства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13927"/>
            <a:ext cx="8461375" cy="53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31800" y="909638"/>
            <a:ext cx="8280400" cy="992187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МИНИСТЕРСТВО ОБРАЗОВАНИЯ И НАУКИ РОССИЙСКОЙ ФЕДЕРАЦИИ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800" y="4846638"/>
            <a:ext cx="8280400" cy="1103312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Спасибо за внимание!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73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rrow21"/>
          <p:cNvSpPr/>
          <p:nvPr/>
        </p:nvSpPr>
        <p:spPr>
          <a:xfrm rot="5400000" flipV="1">
            <a:off x="7514809" y="4749209"/>
            <a:ext cx="660164" cy="595406"/>
          </a:xfrm>
          <a:prstGeom prst="rightArrow">
            <a:avLst>
              <a:gd name="adj1" fmla="val 45432"/>
              <a:gd name="adj2" fmla="val 53752"/>
            </a:avLst>
          </a:prstGeom>
          <a:gradFill flip="none" rotWithShape="1">
            <a:gsLst>
              <a:gs pos="0">
                <a:srgbClr val="98D2FF">
                  <a:alpha val="35000"/>
                </a:srgbClr>
              </a:gs>
              <a:gs pos="100000">
                <a:srgbClr val="4AAED8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44" name="arrow21"/>
          <p:cNvSpPr/>
          <p:nvPr/>
        </p:nvSpPr>
        <p:spPr>
          <a:xfrm rot="5400000" flipV="1">
            <a:off x="879600" y="4749209"/>
            <a:ext cx="660164" cy="595406"/>
          </a:xfrm>
          <a:prstGeom prst="rightArrow">
            <a:avLst>
              <a:gd name="adj1" fmla="val 45432"/>
              <a:gd name="adj2" fmla="val 53752"/>
            </a:avLst>
          </a:prstGeom>
          <a:gradFill flip="none" rotWithShape="1">
            <a:gsLst>
              <a:gs pos="0">
                <a:srgbClr val="98D2FF">
                  <a:alpha val="35000"/>
                </a:srgbClr>
              </a:gs>
              <a:gs pos="100000">
                <a:srgbClr val="4AAED8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данных служб занятости</a:t>
            </a:r>
            <a:br>
              <a:rPr lang="ru-RU" dirty="0" smtClean="0"/>
            </a:br>
            <a:r>
              <a:rPr lang="ru-RU" dirty="0" smtClean="0"/>
              <a:t>к точным данным ПФР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3C09D-151D-4E1C-8C98-941711A26C4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3751212" y="4495837"/>
            <a:ext cx="186398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Нетрудоустроенные выпускники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6" name="Picture 45" descr="C:\Documents and Settings\haipov.e\Рабочий стол\Pic\Растр\44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85979" y="3067006"/>
            <a:ext cx="862504" cy="13279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6264" y="1016868"/>
            <a:ext cx="348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Статистика служб занятости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4303" y="1016868"/>
            <a:ext cx="2737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Данные ПФР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79394" y="1355703"/>
            <a:ext cx="858127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21"/>
          <p:cNvSpPr/>
          <p:nvPr/>
        </p:nvSpPr>
        <p:spPr>
          <a:xfrm>
            <a:off x="5550797" y="3554882"/>
            <a:ext cx="939723" cy="595406"/>
          </a:xfrm>
          <a:prstGeom prst="rightArrow">
            <a:avLst>
              <a:gd name="adj1" fmla="val 45432"/>
              <a:gd name="adj2" fmla="val 53752"/>
            </a:avLst>
          </a:prstGeom>
          <a:gradFill flip="none" rotWithShape="1">
            <a:gsLst>
              <a:gs pos="0">
                <a:srgbClr val="98D2FF">
                  <a:alpha val="35000"/>
                </a:srgbClr>
              </a:gs>
              <a:gs pos="100000">
                <a:srgbClr val="4AAED8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11" name="arrow21"/>
          <p:cNvSpPr/>
          <p:nvPr/>
        </p:nvSpPr>
        <p:spPr>
          <a:xfrm flipH="1">
            <a:off x="2747094" y="3591163"/>
            <a:ext cx="939723" cy="595406"/>
          </a:xfrm>
          <a:prstGeom prst="rightArrow">
            <a:avLst>
              <a:gd name="adj1" fmla="val 45432"/>
              <a:gd name="adj2" fmla="val 53752"/>
            </a:avLst>
          </a:prstGeom>
          <a:gradFill flip="none" rotWithShape="1">
            <a:gsLst>
              <a:gs pos="0">
                <a:srgbClr val="98D2FF">
                  <a:alpha val="35000"/>
                </a:srgbClr>
              </a:gs>
              <a:gs pos="100000">
                <a:srgbClr val="4AAED8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0270" y="3062530"/>
            <a:ext cx="199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+mn-lt"/>
              </a:rPr>
              <a:t>Обращаются в службу занятости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7349" y="3062668"/>
            <a:ext cx="155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+mn-lt"/>
              </a:rPr>
              <a:t>Самостоятельно ищут работу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1136" y="4286933"/>
            <a:ext cx="199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~ 5%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  всех выпускников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68357" y="3110792"/>
            <a:ext cx="2092309" cy="1610586"/>
          </a:xfrm>
          <a:prstGeom prst="roundRect">
            <a:avLst>
              <a:gd name="adj" fmla="val 24751"/>
            </a:avLst>
          </a:prstGeom>
          <a:solidFill>
            <a:srgbClr val="E2787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Нетрудоустроенный выпускник</a:t>
            </a: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зарегистрирован в ПФР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Нет отчислений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768357" y="3851690"/>
            <a:ext cx="20923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4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110455" y="1773963"/>
            <a:ext cx="1408112" cy="1408112"/>
            <a:chOff x="-1119913" y="564729"/>
            <a:chExt cx="1179628" cy="1179628"/>
          </a:xfrm>
        </p:grpSpPr>
        <p:sp>
          <p:nvSpPr>
            <p:cNvPr id="29" name="Freeform 3"/>
            <p:cNvSpPr>
              <a:spLocks/>
            </p:cNvSpPr>
            <p:nvPr/>
          </p:nvSpPr>
          <p:spPr bwMode="auto">
            <a:xfrm rot="3600000" flipH="1">
              <a:off x="-1119913" y="564729"/>
              <a:ext cx="1179628" cy="1179628"/>
            </a:xfrm>
            <a:prstGeom prst="ellipse">
              <a:avLst/>
            </a:prstGeom>
            <a:gradFill flip="none" rotWithShape="1">
              <a:gsLst>
                <a:gs pos="0">
                  <a:srgbClr val="FF6000"/>
                </a:gs>
                <a:gs pos="99000">
                  <a:srgbClr val="FFB4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9050" h="6350"/>
            </a:sp3d>
          </p:spPr>
          <p:txBody>
            <a:bodyPr lIns="72000" tIns="36000" rIns="72000" bIns="36000" spcCol="36000" anchor="ctr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ru-RU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Oval 44"/>
            <p:cNvSpPr>
              <a:spLocks noChangeAspect="1" noChangeArrowheads="1"/>
            </p:cNvSpPr>
            <p:nvPr/>
          </p:nvSpPr>
          <p:spPr bwMode="auto">
            <a:xfrm rot="3600000" flipH="1">
              <a:off x="-978828" y="705814"/>
              <a:ext cx="897459" cy="8974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innerShdw blurRad="152400">
                <a:srgbClr val="2E8DBE">
                  <a:lumMod val="60000"/>
                  <a:lumOff val="40000"/>
                </a:srgbClr>
              </a:innerShdw>
            </a:effectLst>
          </p:spPr>
          <p:txBody>
            <a:bodyPr lIns="0" tIns="0" rIns="0" bIns="0" anchor="ctr">
              <a:normAutofit/>
            </a:bodyPr>
            <a:lstStyle/>
            <a:p>
              <a:pPr indent="-266700" algn="ctr" fontAlgn="auto">
                <a:lnSpc>
                  <a:spcPct val="80000"/>
                </a:lnSpc>
                <a:spcBef>
                  <a:spcPct val="50000"/>
                </a:spcBef>
                <a:spcAft>
                  <a:spcPts val="600"/>
                </a:spcAft>
                <a:buClr>
                  <a:srgbClr val="2E8DBE"/>
                </a:buClr>
                <a:defRPr/>
              </a:pPr>
              <a:endParaRPr lang="ru-RU" b="1" kern="0" dirty="0">
                <a:solidFill>
                  <a:srgbClr val="A2375D"/>
                </a:solidFill>
                <a:cs typeface="Arial" pitchFamily="34" charset="0"/>
              </a:endParaRPr>
            </a:p>
          </p:txBody>
        </p:sp>
      </p:grpSp>
      <p:pic>
        <p:nvPicPr>
          <p:cNvPr id="31" name="Picture 2" descr="http://www.usinsk.ru/uploads/posts/2010-11/1289495884_pf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55" y="2085705"/>
            <a:ext cx="9763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150649" y="3110792"/>
            <a:ext cx="2092309" cy="1610586"/>
          </a:xfrm>
          <a:prstGeom prst="roundRect">
            <a:avLst>
              <a:gd name="adj" fmla="val 24751"/>
            </a:avLst>
          </a:prstGeom>
          <a:solidFill>
            <a:srgbClr val="E2787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Нетрудоустроенный выпускник</a:t>
            </a: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Обратился в службу занятости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0649" y="3916085"/>
            <a:ext cx="20923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4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2747" y="1807976"/>
            <a:ext cx="1408112" cy="1408112"/>
            <a:chOff x="-1119913" y="564729"/>
            <a:chExt cx="1179628" cy="1179628"/>
          </a:xfrm>
        </p:grpSpPr>
        <p:sp>
          <p:nvSpPr>
            <p:cNvPr id="39" name="Freeform 3"/>
            <p:cNvSpPr>
              <a:spLocks/>
            </p:cNvSpPr>
            <p:nvPr/>
          </p:nvSpPr>
          <p:spPr bwMode="auto">
            <a:xfrm rot="3600000" flipH="1">
              <a:off x="-1119913" y="564729"/>
              <a:ext cx="1179628" cy="1179628"/>
            </a:xfrm>
            <a:prstGeom prst="ellipse">
              <a:avLst/>
            </a:prstGeom>
            <a:gradFill flip="none" rotWithShape="1">
              <a:gsLst>
                <a:gs pos="0">
                  <a:srgbClr val="FF6000"/>
                </a:gs>
                <a:gs pos="99000">
                  <a:srgbClr val="FFB4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9050" h="6350"/>
            </a:sp3d>
          </p:spPr>
          <p:txBody>
            <a:bodyPr lIns="72000" tIns="36000" rIns="72000" bIns="36000" spcCol="36000" anchor="ctr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ru-RU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Oval 44"/>
            <p:cNvSpPr>
              <a:spLocks noChangeAspect="1" noChangeArrowheads="1"/>
            </p:cNvSpPr>
            <p:nvPr/>
          </p:nvSpPr>
          <p:spPr bwMode="auto">
            <a:xfrm rot="3600000" flipH="1">
              <a:off x="-978828" y="705814"/>
              <a:ext cx="897459" cy="8974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innerShdw blurRad="152400">
                <a:srgbClr val="2E8DBE">
                  <a:lumMod val="60000"/>
                  <a:lumOff val="40000"/>
                </a:srgbClr>
              </a:innerShdw>
            </a:effectLst>
          </p:spPr>
          <p:txBody>
            <a:bodyPr lIns="0" tIns="0" rIns="0" bIns="0" anchor="ctr">
              <a:normAutofit/>
            </a:bodyPr>
            <a:lstStyle/>
            <a:p>
              <a:pPr indent="-266700" algn="ctr" fontAlgn="auto">
                <a:lnSpc>
                  <a:spcPct val="80000"/>
                </a:lnSpc>
                <a:spcBef>
                  <a:spcPct val="50000"/>
                </a:spcBef>
                <a:spcAft>
                  <a:spcPts val="600"/>
                </a:spcAft>
                <a:buClr>
                  <a:srgbClr val="2E8DBE"/>
                </a:buClr>
                <a:defRPr/>
              </a:pPr>
              <a:endParaRPr lang="ru-RU" b="1" kern="0" dirty="0">
                <a:solidFill>
                  <a:srgbClr val="A2375D"/>
                </a:solidFill>
                <a:cs typeface="Arial" pitchFamily="34" charset="0"/>
              </a:endParaRPr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0" y="2088995"/>
            <a:ext cx="746274" cy="816020"/>
          </a:xfrm>
          <a:prstGeom prst="rect">
            <a:avLst/>
          </a:prstGeom>
        </p:spPr>
      </p:pic>
      <p:cxnSp>
        <p:nvCxnSpPr>
          <p:cNvPr id="46" name="Прямая соединительная линия 45"/>
          <p:cNvCxnSpPr/>
          <p:nvPr/>
        </p:nvCxnSpPr>
        <p:spPr>
          <a:xfrm flipH="1">
            <a:off x="258084" y="6286166"/>
            <a:ext cx="858127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003426" y="6334973"/>
            <a:ext cx="348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Результаты - трудоустройство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1640" y="5547215"/>
            <a:ext cx="181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95%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26849" y="5547215"/>
            <a:ext cx="181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+mn-lt"/>
              </a:rPr>
              <a:t>7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5%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83638" y="5328271"/>
            <a:ext cx="2223638" cy="677211"/>
          </a:xfrm>
          <a:prstGeom prst="roundRect">
            <a:avLst>
              <a:gd name="adj" fmla="val 24751"/>
            </a:avLst>
          </a:prstGeom>
          <a:solidFill>
            <a:srgbClr val="EB8E7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l-GR" sz="2000" b="1" dirty="0" smtClean="0">
                <a:cs typeface="Arial" panose="020B0604020202020204" pitchFamily="34" charset="0"/>
              </a:rPr>
              <a:t>Δ</a:t>
            </a:r>
            <a:r>
              <a:rPr lang="ru-RU" sz="2000" b="1" dirty="0" smtClean="0">
                <a:cs typeface="Arial" panose="020B0604020202020204" pitchFamily="34" charset="0"/>
              </a:rPr>
              <a:t> = 20 %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5132" y="1318451"/>
            <a:ext cx="420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Мониторинг-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2013, </a:t>
            </a:r>
            <a:r>
              <a:rPr lang="ru-RU" sz="14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Мониторинг-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2014</a:t>
            </a:r>
            <a:endParaRPr lang="ru-RU" sz="1400" i="1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7753" y="1341142"/>
            <a:ext cx="1797002" cy="30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Мониторинг-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201</a:t>
            </a:r>
            <a:r>
              <a:rPr lang="ru-RU" sz="14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831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rrow21"/>
          <p:cNvSpPr/>
          <p:nvPr/>
        </p:nvSpPr>
        <p:spPr>
          <a:xfrm rot="10800000" flipH="1">
            <a:off x="4500172" y="2863195"/>
            <a:ext cx="3378567" cy="595406"/>
          </a:xfrm>
          <a:prstGeom prst="rightArrow">
            <a:avLst>
              <a:gd name="adj1" fmla="val 45432"/>
              <a:gd name="adj2" fmla="val 472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119" name="arrow21"/>
          <p:cNvSpPr/>
          <p:nvPr/>
        </p:nvSpPr>
        <p:spPr>
          <a:xfrm rot="10800000" flipH="1">
            <a:off x="7484122" y="1580212"/>
            <a:ext cx="373377" cy="595406"/>
          </a:xfrm>
          <a:prstGeom prst="rightArrow">
            <a:avLst>
              <a:gd name="adj1" fmla="val 45432"/>
              <a:gd name="adj2" fmla="val 472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117" name="arrow21"/>
          <p:cNvSpPr/>
          <p:nvPr/>
        </p:nvSpPr>
        <p:spPr>
          <a:xfrm rot="10800000" flipH="1">
            <a:off x="7440455" y="4576985"/>
            <a:ext cx="438284" cy="595406"/>
          </a:xfrm>
          <a:prstGeom prst="rightArrow">
            <a:avLst>
              <a:gd name="adj1" fmla="val 45432"/>
              <a:gd name="adj2" fmla="val 472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118" name="arrow21"/>
          <p:cNvSpPr/>
          <p:nvPr/>
        </p:nvSpPr>
        <p:spPr>
          <a:xfrm rot="10800000" flipH="1">
            <a:off x="4391246" y="6091476"/>
            <a:ext cx="3487493" cy="595406"/>
          </a:xfrm>
          <a:prstGeom prst="rightArrow">
            <a:avLst>
              <a:gd name="adj1" fmla="val 45432"/>
              <a:gd name="adj2" fmla="val 472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92" name="arrow21"/>
          <p:cNvSpPr/>
          <p:nvPr/>
        </p:nvSpPr>
        <p:spPr>
          <a:xfrm rot="10800000">
            <a:off x="1265264" y="1565792"/>
            <a:ext cx="4306934" cy="595406"/>
          </a:xfrm>
          <a:prstGeom prst="rightArrow">
            <a:avLst>
              <a:gd name="adj1" fmla="val 45432"/>
              <a:gd name="adj2" fmla="val 36400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64" name="arrow21"/>
          <p:cNvSpPr/>
          <p:nvPr/>
        </p:nvSpPr>
        <p:spPr>
          <a:xfrm rot="10800000">
            <a:off x="1265263" y="4579325"/>
            <a:ext cx="4525878" cy="595406"/>
          </a:xfrm>
          <a:prstGeom prst="rightArrow">
            <a:avLst>
              <a:gd name="adj1" fmla="val 45432"/>
              <a:gd name="adj2" fmla="val 39971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91" name="arrow21"/>
          <p:cNvSpPr/>
          <p:nvPr/>
        </p:nvSpPr>
        <p:spPr>
          <a:xfrm rot="10800000">
            <a:off x="1265262" y="5201769"/>
            <a:ext cx="486851" cy="595406"/>
          </a:xfrm>
          <a:prstGeom prst="rightArrow">
            <a:avLst>
              <a:gd name="adj1" fmla="val 45432"/>
              <a:gd name="adj2" fmla="val 472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63" name="arrow21"/>
          <p:cNvSpPr/>
          <p:nvPr/>
        </p:nvSpPr>
        <p:spPr>
          <a:xfrm rot="10800000">
            <a:off x="1265262" y="2851677"/>
            <a:ext cx="486849" cy="595406"/>
          </a:xfrm>
          <a:prstGeom prst="rightArrow">
            <a:avLst>
              <a:gd name="adj1" fmla="val 45432"/>
              <a:gd name="adj2" fmla="val 45016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72" name="Стрелка углом 71"/>
          <p:cNvSpPr/>
          <p:nvPr/>
        </p:nvSpPr>
        <p:spPr>
          <a:xfrm flipH="1">
            <a:off x="4517606" y="3447083"/>
            <a:ext cx="1755588" cy="1246889"/>
          </a:xfrm>
          <a:prstGeom prst="bentArrow">
            <a:avLst>
              <a:gd name="adj1" fmla="val 21079"/>
              <a:gd name="adj2" fmla="val 28500"/>
              <a:gd name="adj3" fmla="val 25000"/>
              <a:gd name="adj4" fmla="val 64162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arrow21"/>
          <p:cNvSpPr/>
          <p:nvPr/>
        </p:nvSpPr>
        <p:spPr>
          <a:xfrm rot="16200000">
            <a:off x="5262391" y="3517339"/>
            <a:ext cx="1757863" cy="595406"/>
          </a:xfrm>
          <a:prstGeom prst="rightArrow">
            <a:avLst>
              <a:gd name="adj1" fmla="val 45432"/>
              <a:gd name="adj2" fmla="val 53752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71" name="Стрелка углом 70"/>
          <p:cNvSpPr/>
          <p:nvPr/>
        </p:nvSpPr>
        <p:spPr>
          <a:xfrm>
            <a:off x="3179717" y="2282682"/>
            <a:ext cx="1556950" cy="898129"/>
          </a:xfrm>
          <a:prstGeom prst="bentArrow">
            <a:avLst>
              <a:gd name="adj1" fmla="val 32893"/>
              <a:gd name="adj2" fmla="val 25000"/>
              <a:gd name="adj3" fmla="val 25000"/>
              <a:gd name="adj4" fmla="val 64162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3" y="-20303"/>
            <a:ext cx="7888287" cy="793750"/>
          </a:xfrm>
        </p:spPr>
        <p:txBody>
          <a:bodyPr/>
          <a:lstStyle/>
          <a:p>
            <a:r>
              <a:rPr lang="ru-RU" dirty="0"/>
              <a:t>Система высшего образования в России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 rot="16200000">
            <a:off x="-1810588" y="3538011"/>
            <a:ext cx="5021529" cy="1116000"/>
          </a:xfrm>
          <a:prstGeom prst="roundRect">
            <a:avLst>
              <a:gd name="adj" fmla="val 24751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18000" rIns="18000"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труда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7" name="arrow21"/>
          <p:cNvSpPr/>
          <p:nvPr/>
        </p:nvSpPr>
        <p:spPr>
          <a:xfrm rot="16200000">
            <a:off x="2765460" y="4460523"/>
            <a:ext cx="1093668" cy="595406"/>
          </a:xfrm>
          <a:prstGeom prst="rightArrow">
            <a:avLst>
              <a:gd name="adj1" fmla="val 45432"/>
              <a:gd name="adj2" fmla="val 53752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13476" y="5305061"/>
            <a:ext cx="2768694" cy="1260993"/>
            <a:chOff x="1522082" y="5305061"/>
            <a:chExt cx="2768694" cy="1260993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522083" y="5305061"/>
              <a:ext cx="2768692" cy="368381"/>
            </a:xfrm>
            <a:prstGeom prst="roundRect">
              <a:avLst>
                <a:gd name="adj" fmla="val 2475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Бакалавриат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(4 года)</a:t>
              </a:r>
              <a:endParaRPr lang="ru-RU" sz="14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1522082" y="6221734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522083" y="5774867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Очное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479342" y="6221734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Целевое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2479343" y="5774867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Вечернее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426775" y="6231163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Платное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426776" y="5784296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Заочное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</p:grpSp>
      <p:sp>
        <p:nvSpPr>
          <p:cNvPr id="93" name="arrow21"/>
          <p:cNvSpPr/>
          <p:nvPr/>
        </p:nvSpPr>
        <p:spPr>
          <a:xfrm rot="10800000">
            <a:off x="2273300" y="649286"/>
            <a:ext cx="409214" cy="297703"/>
          </a:xfrm>
          <a:prstGeom prst="rightArrow">
            <a:avLst>
              <a:gd name="adj1" fmla="val 45432"/>
              <a:gd name="adj2" fmla="val 57829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 fontScale="85000" lnSpcReduction="20000"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94" name="arrow21"/>
          <p:cNvSpPr/>
          <p:nvPr/>
        </p:nvSpPr>
        <p:spPr>
          <a:xfrm rot="10800000">
            <a:off x="2273300" y="1081456"/>
            <a:ext cx="409214" cy="297704"/>
          </a:xfrm>
          <a:prstGeom prst="rightArrow">
            <a:avLst>
              <a:gd name="adj1" fmla="val 45432"/>
              <a:gd name="adj2" fmla="val 53752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>
            <a:normAutofit fontScale="85000" lnSpcReduction="20000"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76876" y="587696"/>
            <a:ext cx="622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Выпускники, вышедшие на рынок труда </a:t>
            </a:r>
            <a:br>
              <a:rPr lang="ru-RU" sz="12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(учитывается в мониторинге без разделения по форме обучения)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682514" y="1050570"/>
            <a:ext cx="612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Выпускники, перешедшими на другой уровень обучения </a:t>
            </a:r>
            <a:br>
              <a:rPr lang="ru-RU" sz="12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(не учитываются в мониторинге)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0573" y="587695"/>
            <a:ext cx="6796641" cy="87597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077057" y="3810931"/>
            <a:ext cx="111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17 503 (1,68%)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75587" y="2101453"/>
            <a:ext cx="1365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288 (0,52%)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99677" y="4222925"/>
            <a:ext cx="98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20 030 (16,68%)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4736667" y="4681319"/>
            <a:ext cx="2768694" cy="1260993"/>
            <a:chOff x="1522082" y="5305061"/>
            <a:chExt cx="2768694" cy="1260993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522083" y="5305061"/>
              <a:ext cx="2768692" cy="368381"/>
            </a:xfrm>
            <a:prstGeom prst="roundRect">
              <a:avLst>
                <a:gd name="adj" fmla="val 2475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Специалитет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(5-6 лет)</a:t>
              </a:r>
              <a:endParaRPr lang="ru-RU" sz="14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1522082" y="6221734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1522083" y="5774867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Очное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2479342" y="6221734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Целевое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2479343" y="5774867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Вечернее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426775" y="6231163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Платное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3426776" y="5784296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Заочное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1748912" y="2952293"/>
            <a:ext cx="2768694" cy="1260993"/>
            <a:chOff x="1522082" y="5305061"/>
            <a:chExt cx="2768694" cy="1260993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1522083" y="5305061"/>
              <a:ext cx="2768692" cy="368381"/>
            </a:xfrm>
            <a:prstGeom prst="roundRect">
              <a:avLst>
                <a:gd name="adj" fmla="val 2475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Магистратура (2 года)</a:t>
              </a:r>
              <a:endParaRPr lang="ru-RU" sz="14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522082" y="6221734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1522083" y="5774867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Очное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2479342" y="6221734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Целевое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2479343" y="5774867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Вечернее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3426775" y="6231163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Платное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426776" y="5784296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Заочное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4736667" y="1675117"/>
            <a:ext cx="2768694" cy="1260993"/>
            <a:chOff x="1522082" y="5305061"/>
            <a:chExt cx="2768694" cy="1260993"/>
          </a:xfrm>
        </p:grpSpPr>
        <p:sp>
          <p:nvSpPr>
            <p:cNvPr id="109" name="Скругленный прямоугольник 108"/>
            <p:cNvSpPr/>
            <p:nvPr/>
          </p:nvSpPr>
          <p:spPr>
            <a:xfrm>
              <a:off x="1522083" y="5305061"/>
              <a:ext cx="2768692" cy="368381"/>
            </a:xfrm>
            <a:prstGeom prst="roundRect">
              <a:avLst>
                <a:gd name="adj" fmla="val 2475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Аспирантура (3-4 года)</a:t>
              </a:r>
              <a:endParaRPr lang="ru-RU" sz="14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1522082" y="6221734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1522083" y="5774867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Очное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2479342" y="6221734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Целевое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2479343" y="5774867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Вечернее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14" name="Скругленный прямоугольник 113"/>
            <p:cNvSpPr/>
            <p:nvPr/>
          </p:nvSpPr>
          <p:spPr>
            <a:xfrm>
              <a:off x="3426775" y="6231163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Платное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  <p:sp>
          <p:nvSpPr>
            <p:cNvPr id="115" name="Скругленный прямоугольник 114"/>
            <p:cNvSpPr/>
            <p:nvPr/>
          </p:nvSpPr>
          <p:spPr>
            <a:xfrm>
              <a:off x="3426776" y="5784296"/>
              <a:ext cx="864000" cy="334891"/>
            </a:xfrm>
            <a:prstGeom prst="roundRect">
              <a:avLst>
                <a:gd name="adj" fmla="val 2475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Заочное</a:t>
              </a:r>
              <a:endParaRPr lang="ru-RU" sz="1200" i="1" dirty="0" smtClean="0">
                <a:cs typeface="Arial" panose="020B0604020202020204" pitchFamily="34" charset="0"/>
              </a:endParaRPr>
            </a:p>
          </p:txBody>
        </p:sp>
      </p:grpSp>
      <p:sp>
        <p:nvSpPr>
          <p:cNvPr id="116" name="Скругленный прямоугольник 115"/>
          <p:cNvSpPr/>
          <p:nvPr/>
        </p:nvSpPr>
        <p:spPr>
          <a:xfrm rot="16200000">
            <a:off x="5936371" y="3538012"/>
            <a:ext cx="5022000" cy="1116000"/>
          </a:xfrm>
          <a:prstGeom prst="roundRect">
            <a:avLst>
              <a:gd name="adj" fmla="val 24751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Армия</a:t>
            </a: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Декрет</a:t>
            </a: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границей</a:t>
            </a: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странцы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231946" y="2991620"/>
            <a:ext cx="77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?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281541" y="1708638"/>
            <a:ext cx="77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?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270327" y="4707751"/>
            <a:ext cx="77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?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228376" y="6228704"/>
            <a:ext cx="778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?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7571" y="4643855"/>
            <a:ext cx="136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764 560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(75,55%)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7571" y="5303772"/>
            <a:ext cx="136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66 435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(67,00%)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7570" y="2918547"/>
            <a:ext cx="136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43 769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(80,24%)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782" y="1647082"/>
            <a:ext cx="136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13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(76,47%)</a:t>
            </a:r>
          </a:p>
        </p:txBody>
      </p:sp>
    </p:spTree>
    <p:extLst>
      <p:ext uri="{BB962C8B-B14F-4D97-AF65-F5344CB8AC3E}">
        <p14:creationId xmlns:p14="http://schemas.microsoft.com/office/powerpoint/2010/main" val="11084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914400" y="933046"/>
            <a:ext cx="4399280" cy="30266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Персональные данные</a:t>
            </a:r>
            <a:endParaRPr lang="ru-RU" sz="1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49927" y="932280"/>
            <a:ext cx="3098981" cy="302661"/>
          </a:xfrm>
          <a:prstGeom prst="rect">
            <a:avLst/>
          </a:prstGeom>
          <a:solidFill>
            <a:schemeClr val="bg1"/>
          </a:solid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Статистические данные</a:t>
            </a:r>
          </a:p>
        </p:txBody>
      </p:sp>
      <p:sp>
        <p:nvSpPr>
          <p:cNvPr id="28" name="arrow21"/>
          <p:cNvSpPr/>
          <p:nvPr/>
        </p:nvSpPr>
        <p:spPr>
          <a:xfrm>
            <a:off x="1068635" y="1681607"/>
            <a:ext cx="5813912" cy="1190812"/>
          </a:xfrm>
          <a:prstGeom prst="rightArrow">
            <a:avLst>
              <a:gd name="adj1" fmla="val 69225"/>
              <a:gd name="adj2" fmla="val 51589"/>
            </a:avLst>
          </a:prstGeom>
          <a:gradFill flip="none" rotWithShape="1">
            <a:gsLst>
              <a:gs pos="0">
                <a:srgbClr val="98D2FF">
                  <a:alpha val="35000"/>
                </a:srgbClr>
              </a:gs>
              <a:gs pos="100000">
                <a:srgbClr val="4AAED8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lIns="72000" tIns="0" rIns="0" bIns="0" anchor="ctr">
            <a:normAutofit/>
          </a:bodyPr>
          <a:lstStyle/>
          <a:p>
            <a:pPr indent="-266700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2E8DBE"/>
              </a:buClr>
              <a:defRPr/>
            </a:pPr>
            <a:endParaRPr lang="ru-RU" sz="1600" b="1" dirty="0">
              <a:solidFill>
                <a:srgbClr val="003864"/>
              </a:solidFill>
              <a:cs typeface="Arial" pitchFamily="34" charset="0"/>
            </a:endParaRPr>
          </a:p>
        </p:txBody>
      </p:sp>
      <p:grpSp>
        <p:nvGrpSpPr>
          <p:cNvPr id="12" name="Group 4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833616" y="1529562"/>
            <a:ext cx="1406525" cy="1408113"/>
            <a:chOff x="-1119913" y="564729"/>
            <a:chExt cx="1179628" cy="1179628"/>
          </a:xfrm>
        </p:grpSpPr>
        <p:sp>
          <p:nvSpPr>
            <p:cNvPr id="13" name="Freeform 3"/>
            <p:cNvSpPr>
              <a:spLocks/>
            </p:cNvSpPr>
            <p:nvPr/>
          </p:nvSpPr>
          <p:spPr bwMode="auto">
            <a:xfrm rot="3600000" flipH="1">
              <a:off x="-1119913" y="564729"/>
              <a:ext cx="1179628" cy="1179628"/>
            </a:xfrm>
            <a:prstGeom prst="ellipse">
              <a:avLst/>
            </a:prstGeom>
            <a:gradFill flip="none" rotWithShape="1">
              <a:gsLst>
                <a:gs pos="0">
                  <a:srgbClr val="FF6000"/>
                </a:gs>
                <a:gs pos="99000">
                  <a:srgbClr val="FFB4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9050" h="6350"/>
            </a:sp3d>
          </p:spPr>
          <p:txBody>
            <a:bodyPr lIns="72000" tIns="36000" rIns="72000" bIns="36000" spcCol="36000" anchor="ctr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ru-RU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Oval 44"/>
            <p:cNvSpPr>
              <a:spLocks noChangeAspect="1" noChangeArrowheads="1"/>
            </p:cNvSpPr>
            <p:nvPr/>
          </p:nvSpPr>
          <p:spPr bwMode="auto">
            <a:xfrm rot="3600000" flipH="1">
              <a:off x="-978828" y="705814"/>
              <a:ext cx="897459" cy="8974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innerShdw blurRad="152400">
                <a:srgbClr val="2E8DBE">
                  <a:lumMod val="60000"/>
                  <a:lumOff val="40000"/>
                </a:srgbClr>
              </a:innerShdw>
            </a:effectLst>
          </p:spPr>
          <p:txBody>
            <a:bodyPr lIns="0" tIns="0" rIns="0" bIns="0" anchor="ctr">
              <a:normAutofit/>
            </a:bodyPr>
            <a:lstStyle/>
            <a:p>
              <a:pPr indent="-266700" algn="ctr" fontAlgn="auto">
                <a:lnSpc>
                  <a:spcPct val="80000"/>
                </a:lnSpc>
                <a:spcBef>
                  <a:spcPct val="50000"/>
                </a:spcBef>
                <a:spcAft>
                  <a:spcPts val="600"/>
                </a:spcAft>
                <a:buClr>
                  <a:srgbClr val="2E8DBE"/>
                </a:buClr>
                <a:defRPr/>
              </a:pPr>
              <a:endParaRPr lang="ru-RU" b="1" kern="0" dirty="0">
                <a:solidFill>
                  <a:srgbClr val="A2375D"/>
                </a:solidFill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получения и обработки данных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5" name="Group 4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23913" y="1529562"/>
            <a:ext cx="1406525" cy="1408113"/>
            <a:chOff x="-1119913" y="564729"/>
            <a:chExt cx="1179628" cy="1179628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 rot="3600000" flipH="1">
              <a:off x="-1119913" y="564729"/>
              <a:ext cx="1179628" cy="1179628"/>
            </a:xfrm>
            <a:prstGeom prst="ellipse">
              <a:avLst/>
            </a:prstGeom>
            <a:gradFill flip="none" rotWithShape="1">
              <a:gsLst>
                <a:gs pos="0">
                  <a:srgbClr val="FF6000"/>
                </a:gs>
                <a:gs pos="99000">
                  <a:srgbClr val="FFB4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9050" h="6350"/>
            </a:sp3d>
          </p:spPr>
          <p:txBody>
            <a:bodyPr lIns="72000" tIns="36000" rIns="72000" bIns="36000" spcCol="36000" anchor="ctr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ru-RU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Oval 44"/>
            <p:cNvSpPr>
              <a:spLocks noChangeAspect="1" noChangeArrowheads="1"/>
            </p:cNvSpPr>
            <p:nvPr/>
          </p:nvSpPr>
          <p:spPr bwMode="auto">
            <a:xfrm rot="3600000" flipH="1">
              <a:off x="-978828" y="705814"/>
              <a:ext cx="897459" cy="8974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innerShdw blurRad="152400">
                <a:srgbClr val="2E8DBE">
                  <a:lumMod val="60000"/>
                  <a:lumOff val="40000"/>
                </a:srgbClr>
              </a:innerShdw>
            </a:effectLst>
          </p:spPr>
          <p:txBody>
            <a:bodyPr lIns="0" tIns="0" rIns="0" bIns="0" anchor="ctr">
              <a:normAutofit/>
            </a:bodyPr>
            <a:lstStyle/>
            <a:p>
              <a:pPr indent="-266700" algn="ctr" fontAlgn="auto">
                <a:lnSpc>
                  <a:spcPct val="80000"/>
                </a:lnSpc>
                <a:spcBef>
                  <a:spcPct val="50000"/>
                </a:spcBef>
                <a:spcAft>
                  <a:spcPts val="600"/>
                </a:spcAft>
                <a:buClr>
                  <a:srgbClr val="2E8DBE"/>
                </a:buClr>
                <a:defRPr/>
              </a:pPr>
              <a:endParaRPr lang="ru-RU" b="1" kern="0" dirty="0">
                <a:solidFill>
                  <a:srgbClr val="A2375D"/>
                </a:solidFill>
                <a:cs typeface="Arial" pitchFamily="34" charset="0"/>
              </a:endParaRPr>
            </a:p>
          </p:txBody>
        </p:sp>
      </p:grp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92" y="1657886"/>
            <a:ext cx="11715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454180" y="3078110"/>
            <a:ext cx="269163" cy="269163"/>
          </a:xfrm>
          <a:prstGeom prst="ellipse">
            <a:avLst/>
          </a:prstGeom>
          <a:solidFill>
            <a:srgbClr val="23B3BC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559730" y="3078110"/>
            <a:ext cx="1952707" cy="116955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Вузы заполняют сведения о выпускниках в реестре дипломов (ФРДО)</a:t>
            </a:r>
            <a:endParaRPr lang="ru-RU" sz="1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28097" y="3078110"/>
            <a:ext cx="269163" cy="269163"/>
          </a:xfrm>
          <a:prstGeom prst="ellipse">
            <a:avLst/>
          </a:prstGeom>
          <a:solidFill>
            <a:srgbClr val="23B3BC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</a:rPr>
              <a:t>2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/>
          <p:cNvSpPr txBox="1"/>
          <p:nvPr>
            <p:custDataLst>
              <p:tags r:id="rId4"/>
            </p:custDataLst>
          </p:nvPr>
        </p:nvSpPr>
        <p:spPr>
          <a:xfrm>
            <a:off x="2633647" y="3078110"/>
            <a:ext cx="1842269" cy="95410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err="1" smtClean="0">
                <a:solidFill>
                  <a:schemeClr val="accent2"/>
                </a:solidFill>
                <a:latin typeface="+mn-lt"/>
              </a:rPr>
              <a:t>Рособрнадзор</a:t>
            </a: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 формирует запрос в Пенсионный фонд</a:t>
            </a:r>
            <a:endParaRPr lang="ru-RU" sz="1400" b="1" i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17" name="Group 4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72749" y="1556910"/>
            <a:ext cx="1408112" cy="1408112"/>
            <a:chOff x="-1119913" y="564729"/>
            <a:chExt cx="1179628" cy="1179628"/>
          </a:xfrm>
        </p:grpSpPr>
        <p:sp>
          <p:nvSpPr>
            <p:cNvPr id="18" name="Freeform 3"/>
            <p:cNvSpPr>
              <a:spLocks/>
            </p:cNvSpPr>
            <p:nvPr/>
          </p:nvSpPr>
          <p:spPr bwMode="auto">
            <a:xfrm rot="3600000" flipH="1">
              <a:off x="-1119913" y="564729"/>
              <a:ext cx="1179628" cy="1179628"/>
            </a:xfrm>
            <a:prstGeom prst="ellipse">
              <a:avLst/>
            </a:prstGeom>
            <a:gradFill flip="none" rotWithShape="1">
              <a:gsLst>
                <a:gs pos="0">
                  <a:srgbClr val="FF6000"/>
                </a:gs>
                <a:gs pos="99000">
                  <a:srgbClr val="FFB4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9050" h="6350"/>
            </a:sp3d>
          </p:spPr>
          <p:txBody>
            <a:bodyPr lIns="72000" tIns="36000" rIns="72000" bIns="36000" spcCol="36000" anchor="ctr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ru-RU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Oval 44"/>
            <p:cNvSpPr>
              <a:spLocks noChangeAspect="1" noChangeArrowheads="1"/>
            </p:cNvSpPr>
            <p:nvPr/>
          </p:nvSpPr>
          <p:spPr bwMode="auto">
            <a:xfrm rot="3600000" flipH="1">
              <a:off x="-978828" y="705814"/>
              <a:ext cx="897459" cy="8974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innerShdw blurRad="152400">
                <a:srgbClr val="2E8DBE">
                  <a:lumMod val="60000"/>
                  <a:lumOff val="40000"/>
                </a:srgbClr>
              </a:innerShdw>
            </a:effectLst>
          </p:spPr>
          <p:txBody>
            <a:bodyPr lIns="0" tIns="0" rIns="0" bIns="0" anchor="ctr">
              <a:normAutofit/>
            </a:bodyPr>
            <a:lstStyle/>
            <a:p>
              <a:pPr indent="-266700" algn="ctr" fontAlgn="auto">
                <a:lnSpc>
                  <a:spcPct val="80000"/>
                </a:lnSpc>
                <a:spcBef>
                  <a:spcPct val="50000"/>
                </a:spcBef>
                <a:spcAft>
                  <a:spcPts val="600"/>
                </a:spcAft>
                <a:buClr>
                  <a:srgbClr val="2E8DBE"/>
                </a:buClr>
                <a:defRPr/>
              </a:pPr>
              <a:endParaRPr lang="ru-RU" b="1" kern="0" dirty="0">
                <a:solidFill>
                  <a:srgbClr val="A2375D"/>
                </a:solidFill>
                <a:cs typeface="Arial" pitchFamily="34" charset="0"/>
              </a:endParaRPr>
            </a:p>
          </p:txBody>
        </p:sp>
      </p:grpSp>
      <p:pic>
        <p:nvPicPr>
          <p:cNvPr id="20" name="Picture 2" descr="http://www.usinsk.ru/uploads/posts/2010-11/1289495884_pfr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49" y="1868652"/>
            <a:ext cx="9763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>
          <a:xfrm>
            <a:off x="4468711" y="3078110"/>
            <a:ext cx="269163" cy="269163"/>
          </a:xfrm>
          <a:prstGeom prst="ellipse">
            <a:avLst/>
          </a:prstGeom>
          <a:solidFill>
            <a:srgbClr val="23B3BC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FFFFFF"/>
                </a:solidFill>
                <a:latin typeface="Arial"/>
              </a:rPr>
              <a:t>3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TextBox 21"/>
          <p:cNvSpPr txBox="1"/>
          <p:nvPr>
            <p:custDataLst>
              <p:tags r:id="rId6"/>
            </p:custDataLst>
          </p:nvPr>
        </p:nvSpPr>
        <p:spPr>
          <a:xfrm>
            <a:off x="4678437" y="3078110"/>
            <a:ext cx="1730888" cy="116955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ПФР определяет наличие СНИЛС и формирует статистические сведения</a:t>
            </a:r>
            <a:endParaRPr lang="ru-RU" sz="1400" b="1" i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862985" y="1366431"/>
            <a:ext cx="1734374" cy="1734374"/>
            <a:chOff x="3313708" y="2870134"/>
            <a:chExt cx="1734374" cy="1734374"/>
          </a:xfrm>
        </p:grpSpPr>
        <p:grpSp>
          <p:nvGrpSpPr>
            <p:cNvPr id="24" name="Group 41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313708" y="2870134"/>
              <a:ext cx="1734374" cy="1734374"/>
              <a:chOff x="-1119913" y="564729"/>
              <a:chExt cx="1179628" cy="1179628"/>
            </a:xfrm>
          </p:grpSpPr>
          <p:sp>
            <p:nvSpPr>
              <p:cNvPr id="26" name="Freeform 3"/>
              <p:cNvSpPr>
                <a:spLocks/>
              </p:cNvSpPr>
              <p:nvPr/>
            </p:nvSpPr>
            <p:spPr bwMode="auto">
              <a:xfrm rot="3600000" flipH="1">
                <a:off x="-1119913" y="564729"/>
                <a:ext cx="1179628" cy="11796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6000"/>
                  </a:gs>
                  <a:gs pos="99000">
                    <a:srgbClr val="FFB4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9050" h="6350"/>
              </a:sp3d>
            </p:spPr>
            <p:txBody>
              <a:bodyPr lIns="72000" tIns="36000" rIns="72000" bIns="36000" spcCol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ru-RU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7" name="Oval 44"/>
              <p:cNvSpPr>
                <a:spLocks noChangeAspect="1" noChangeArrowheads="1"/>
              </p:cNvSpPr>
              <p:nvPr/>
            </p:nvSpPr>
            <p:spPr bwMode="auto">
              <a:xfrm rot="3600000" flipH="1">
                <a:off x="-978828" y="705814"/>
                <a:ext cx="897459" cy="89745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152400">
                  <a:srgbClr val="2E8DBE">
                    <a:lumMod val="60000"/>
                    <a:lumOff val="40000"/>
                  </a:srgbClr>
                </a:innerShdw>
              </a:effectLst>
            </p:spPr>
            <p:txBody>
              <a:bodyPr lIns="0" tIns="0" rIns="0" bIns="0" anchor="ctr">
                <a:normAutofit/>
              </a:bodyPr>
              <a:lstStyle/>
              <a:p>
                <a:pPr indent="-266700" algn="ctr" fontAlgn="auto">
                  <a:lnSpc>
                    <a:spcPct val="80000"/>
                  </a:lnSpc>
                  <a:spcBef>
                    <a:spcPct val="50000"/>
                  </a:spcBef>
                  <a:spcAft>
                    <a:spcPts val="600"/>
                  </a:spcAft>
                  <a:buClr>
                    <a:srgbClr val="2E8DBE"/>
                  </a:buClr>
                  <a:defRPr/>
                </a:pPr>
                <a:endParaRPr lang="ru-RU" b="1" kern="0" dirty="0">
                  <a:solidFill>
                    <a:srgbClr val="A2375D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5" name="Рисунок 13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114" y="3146888"/>
              <a:ext cx="1103070" cy="110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Овал 28"/>
          <p:cNvSpPr/>
          <p:nvPr/>
        </p:nvSpPr>
        <p:spPr>
          <a:xfrm>
            <a:off x="6747965" y="3078110"/>
            <a:ext cx="269163" cy="269163"/>
          </a:xfrm>
          <a:prstGeom prst="ellipse">
            <a:avLst/>
          </a:prstGeom>
          <a:solidFill>
            <a:srgbClr val="23B3BC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FFFFFF"/>
                </a:solidFill>
                <a:latin typeface="Arial"/>
              </a:rPr>
              <a:t>4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6957691" y="3078110"/>
            <a:ext cx="1730888" cy="116955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Минобрнауки проводит анализ данных и формирует их представление</a:t>
            </a:r>
            <a:endParaRPr lang="ru-RU" sz="1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3343" y="4233170"/>
            <a:ext cx="1998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Предоставляемые сведения: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ФИО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дата рождения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код направления подготовки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685643" y="4233170"/>
            <a:ext cx="2331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Получаемые показатели: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Однозначно найден СНИЛС, чел.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Неоднозначно найден СНИЛС, чел.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Факт работы, чел.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(по регионам)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Количество ИП, чел.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(по регионам)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Средняя сумма выплат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 месяц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тыс. руб.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(по регионам)</a:t>
            </a:r>
          </a:p>
        </p:txBody>
      </p:sp>
      <p:pic>
        <p:nvPicPr>
          <p:cNvPr id="34" name="Picture 25" descr="D:\Users\KEgoshin\Desktop\Презентация\Картинки\1. Фильтр\escola-95654_500x295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66" y="1868652"/>
            <a:ext cx="1224136" cy="7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 </a:t>
            </a:r>
            <a:r>
              <a:rPr lang="ru-RU" dirty="0"/>
              <a:t>сбора и анализа информации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Дуга 13"/>
          <p:cNvSpPr/>
          <p:nvPr/>
        </p:nvSpPr>
        <p:spPr>
          <a:xfrm rot="19029107">
            <a:off x="2018396" y="2342506"/>
            <a:ext cx="4579460" cy="4579460"/>
          </a:xfrm>
          <a:prstGeom prst="arc">
            <a:avLst>
              <a:gd name="adj1" fmla="val 16026065"/>
              <a:gd name="adj2" fmla="val 0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803008" y="3287719"/>
            <a:ext cx="2246292" cy="1616396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Соединительная линия уступом 49"/>
          <p:cNvCxnSpPr>
            <a:endCxn id="47" idx="1"/>
          </p:cNvCxnSpPr>
          <p:nvPr/>
        </p:nvCxnSpPr>
        <p:spPr>
          <a:xfrm>
            <a:off x="4308128" y="4928959"/>
            <a:ext cx="3021014" cy="693209"/>
          </a:xfrm>
          <a:prstGeom prst="bentConnector3">
            <a:avLst>
              <a:gd name="adj1" fmla="val -447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2878" y="33125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2013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0212" y="2134993"/>
            <a:ext cx="2521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Взаимодействие с Пенсионным Фондом РФ</a:t>
            </a:r>
          </a:p>
          <a:p>
            <a:r>
              <a:rPr lang="ru-RU" sz="1400" b="1" i="1" dirty="0" smtClean="0">
                <a:solidFill>
                  <a:schemeClr val="accent2"/>
                </a:solidFill>
                <a:latin typeface="+mn-lt"/>
              </a:rPr>
              <a:t>Март - апрель</a:t>
            </a:r>
            <a:endParaRPr lang="ru-RU" sz="1400" b="1" i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528650" y="3284929"/>
            <a:ext cx="6780975" cy="0"/>
            <a:chOff x="1528650" y="3284929"/>
            <a:chExt cx="6780975" cy="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528650" y="3284929"/>
              <a:ext cx="2260325" cy="0"/>
            </a:xfrm>
            <a:prstGeom prst="line">
              <a:avLst/>
            </a:prstGeom>
            <a:ln w="44450"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88975" y="3284929"/>
              <a:ext cx="2260325" cy="0"/>
            </a:xfrm>
            <a:prstGeom prst="line">
              <a:avLst/>
            </a:prstGeom>
            <a:ln w="44450"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6049300" y="3284929"/>
              <a:ext cx="2260325" cy="0"/>
            </a:xfrm>
            <a:prstGeom prst="line">
              <a:avLst/>
            </a:prstGeom>
            <a:ln w="44450">
              <a:headEnd type="oval" w="sm" len="sm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Ромб 9"/>
          <p:cNvSpPr/>
          <p:nvPr/>
        </p:nvSpPr>
        <p:spPr>
          <a:xfrm>
            <a:off x="2435161" y="3118602"/>
            <a:ext cx="315054" cy="315054"/>
          </a:xfrm>
          <a:prstGeom prst="diamond">
            <a:avLst/>
          </a:prstGeom>
          <a:gradFill flip="none" rotWithShape="1">
            <a:gsLst>
              <a:gs pos="0">
                <a:srgbClr val="FF6000"/>
              </a:gs>
              <a:gs pos="99000">
                <a:srgbClr val="FFB400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544" y="3619842"/>
            <a:ext cx="166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b="1" i="1" dirty="0" smtClean="0">
                <a:solidFill>
                  <a:schemeClr val="accent2"/>
                </a:solidFill>
                <a:latin typeface="+mn-lt"/>
              </a:rPr>
              <a:t>Июнь</a:t>
            </a:r>
            <a:endParaRPr lang="ru-RU" sz="1400" b="1" i="1" dirty="0">
              <a:solidFill>
                <a:schemeClr val="accent2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Выпуск </a:t>
            </a:r>
            <a:r>
              <a:rPr lang="ru-RU" sz="1400" b="1" dirty="0">
                <a:solidFill>
                  <a:schemeClr val="tx2"/>
                </a:solidFill>
                <a:latin typeface="+mn-lt"/>
              </a:rPr>
              <a:t>из вуза</a:t>
            </a:r>
            <a:endParaRPr lang="ru-RU" sz="14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6474073" y="3104062"/>
            <a:ext cx="329594" cy="329594"/>
          </a:xfrm>
          <a:prstGeom prst="diamond">
            <a:avLst/>
          </a:prstGeom>
          <a:gradFill>
            <a:gsLst>
              <a:gs pos="64000">
                <a:srgbClr val="D83232"/>
              </a:gs>
              <a:gs pos="88000">
                <a:srgbClr val="748D76"/>
              </a:gs>
              <a:gs pos="100000">
                <a:srgbClr val="56A88A"/>
              </a:gs>
              <a:gs pos="100000">
                <a:schemeClr val="accent4"/>
              </a:gs>
            </a:gsLst>
            <a:lin ang="1380000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lIns="72000" tIns="36000" rIns="72000" bIns="36000" anchor="ctr">
            <a:noAutofit/>
          </a:bodyPr>
          <a:lstStyle/>
          <a:p>
            <a:pPr algn="ctr">
              <a:spcAft>
                <a:spcPts val="600"/>
              </a:spcAft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8992" y="33125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2014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0919" y="33125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2015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1706" y="1639420"/>
            <a:ext cx="273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+mn-lt"/>
              </a:rPr>
              <a:t>Период возможности </a:t>
            </a:r>
            <a:r>
              <a:rPr lang="ru-RU" sz="1600" b="1" dirty="0">
                <a:solidFill>
                  <a:srgbClr val="00B050"/>
                </a:solidFill>
                <a:latin typeface="+mn-lt"/>
              </a:rPr>
              <a:t>трудоустройства</a:t>
            </a:r>
            <a:endParaRPr lang="ru-RU" sz="1600" b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 flipV="1">
            <a:off x="3799352" y="3288678"/>
            <a:ext cx="2244716" cy="1613550"/>
          </a:xfrm>
          <a:prstGeom prst="rect">
            <a:avLst/>
          </a:prstGeom>
          <a:gradFill>
            <a:gsLst>
              <a:gs pos="21000">
                <a:schemeClr val="accent1">
                  <a:lumMod val="5000"/>
                  <a:lumOff val="95000"/>
                  <a:alpha val="0"/>
                </a:schemeClr>
              </a:gs>
              <a:gs pos="51000">
                <a:schemeClr val="bg1">
                  <a:alpha val="70000"/>
                </a:schemeClr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781508" y="4170472"/>
            <a:ext cx="2262561" cy="83099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+mn-lt"/>
              </a:rPr>
              <a:t>П</a:t>
            </a:r>
            <a:r>
              <a:rPr lang="ru-RU" sz="1600" b="1" dirty="0" smtClean="0">
                <a:solidFill>
                  <a:srgbClr val="00B050"/>
                </a:solidFill>
                <a:latin typeface="+mn-lt"/>
              </a:rPr>
              <a:t>ериод </a:t>
            </a:r>
            <a:r>
              <a:rPr lang="ru-RU" sz="1600" b="1" dirty="0">
                <a:solidFill>
                  <a:srgbClr val="00B050"/>
                </a:solidFill>
                <a:latin typeface="+mn-lt"/>
              </a:rPr>
              <a:t>поиска </a:t>
            </a:r>
            <a:r>
              <a:rPr lang="ru-RU" sz="1600" b="1" dirty="0" smtClean="0">
                <a:solidFill>
                  <a:srgbClr val="00B050"/>
                </a:solidFill>
                <a:latin typeface="+mn-lt"/>
              </a:rPr>
              <a:t>факта трудоустройства</a:t>
            </a:r>
            <a:endParaRPr lang="ru-RU" sz="1600" b="1" dirty="0" smtClean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777850" y="3315211"/>
            <a:ext cx="2267551" cy="1613746"/>
            <a:chOff x="4630865" y="3136376"/>
            <a:chExt cx="1733717" cy="1015952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4630865" y="3136376"/>
              <a:ext cx="0" cy="101595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364582" y="3136376"/>
              <a:ext cx="0" cy="101595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45" descr="C:\Documents and Settings\haipov.e\Рабочий стол\Pic\Растр\44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7173" y="1779735"/>
            <a:ext cx="556559" cy="8569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38" name="Соединительная линия уступом 37"/>
          <p:cNvCxnSpPr>
            <a:stCxn id="36" idx="3"/>
            <a:endCxn id="10" idx="0"/>
          </p:cNvCxnSpPr>
          <p:nvPr/>
        </p:nvCxnSpPr>
        <p:spPr>
          <a:xfrm>
            <a:off x="1103732" y="2208198"/>
            <a:ext cx="1488956" cy="910404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043048" y="1902365"/>
            <a:ext cx="1096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Обучение</a:t>
            </a:r>
            <a:endParaRPr lang="ru-RU" sz="1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7" name="Рисунок 46"/>
          <p:cNvPicPr>
            <a:picLocks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42" y="5244371"/>
            <a:ext cx="926584" cy="755593"/>
          </a:xfrm>
          <a:prstGeom prst="rect">
            <a:avLst/>
          </a:prstGeom>
        </p:spPr>
      </p:pic>
      <p:sp>
        <p:nvSpPr>
          <p:cNvPr id="48" name="TextBox 47"/>
          <p:cNvSpPr txBox="1"/>
          <p:nvPr>
            <p:custDataLst>
              <p:tags r:id="rId1"/>
            </p:custDataLst>
          </p:nvPr>
        </p:nvSpPr>
        <p:spPr>
          <a:xfrm>
            <a:off x="84948" y="2619675"/>
            <a:ext cx="1477929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2"/>
                </a:solidFill>
                <a:latin typeface="Arial"/>
              </a:rPr>
              <a:t>Выпускник вуза</a:t>
            </a:r>
            <a:endParaRPr lang="ru-RU" sz="1400" b="1" i="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49" name="TextBox 48"/>
          <p:cNvSpPr txBox="1"/>
          <p:nvPr>
            <p:custDataLst>
              <p:tags r:id="rId2"/>
            </p:custDataLst>
          </p:nvPr>
        </p:nvSpPr>
        <p:spPr>
          <a:xfrm>
            <a:off x="6603209" y="5999964"/>
            <a:ext cx="2278772" cy="58477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+mn-lt"/>
              </a:rPr>
              <a:t>Трудоустроенный выпускник</a:t>
            </a:r>
            <a:endParaRPr lang="ru-RU" sz="16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38263" y="5602916"/>
            <a:ext cx="2615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Найдено хотя бы одно отчисление за период</a:t>
            </a:r>
            <a:endParaRPr lang="ru-RU" sz="1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7" name="Ромб 56"/>
          <p:cNvSpPr/>
          <p:nvPr/>
        </p:nvSpPr>
        <p:spPr>
          <a:xfrm>
            <a:off x="4154613" y="3138017"/>
            <a:ext cx="315054" cy="315054"/>
          </a:xfrm>
          <a:prstGeom prst="diamond">
            <a:avLst/>
          </a:prstGeom>
          <a:gradFill flip="none" rotWithShape="1">
            <a:gsLst>
              <a:gs pos="0">
                <a:schemeClr val="accent4"/>
              </a:gs>
              <a:gs pos="99000">
                <a:srgbClr val="00B050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34710" y="2590236"/>
            <a:ext cx="1773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+mn-lt"/>
              </a:rPr>
              <a:t>Т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рудоустройство</a:t>
            </a:r>
            <a:endParaRPr lang="ru-RU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7245644" y="3104062"/>
            <a:ext cx="329594" cy="329594"/>
          </a:xfrm>
          <a:prstGeom prst="diamond">
            <a:avLst/>
          </a:prstGeom>
          <a:gradFill>
            <a:gsLst>
              <a:gs pos="64000">
                <a:srgbClr val="D83232"/>
              </a:gs>
              <a:gs pos="88000">
                <a:srgbClr val="748D76"/>
              </a:gs>
              <a:gs pos="100000">
                <a:srgbClr val="56A88A"/>
              </a:gs>
              <a:gs pos="100000">
                <a:schemeClr val="accent4"/>
              </a:gs>
            </a:gsLst>
            <a:lin ang="1380000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lIns="72000" tIns="36000" rIns="72000" bIns="36000" anchor="ctr">
            <a:noAutofit/>
          </a:bodyPr>
          <a:lstStyle/>
          <a:p>
            <a:pPr algn="ctr">
              <a:spcAft>
                <a:spcPts val="600"/>
              </a:spcAft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0404" y="3674273"/>
            <a:ext cx="1471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2"/>
                </a:solidFill>
                <a:latin typeface="+mn-lt"/>
              </a:rPr>
              <a:t>Май </a:t>
            </a:r>
            <a:r>
              <a:rPr lang="ru-RU" sz="1400" b="1" i="1" dirty="0">
                <a:solidFill>
                  <a:schemeClr val="accent2"/>
                </a:solidFill>
                <a:latin typeface="+mn-lt"/>
              </a:rPr>
              <a:t>- </a:t>
            </a:r>
            <a:r>
              <a:rPr lang="ru-RU" sz="1400" b="1" i="1" dirty="0" smtClean="0">
                <a:solidFill>
                  <a:schemeClr val="accent2"/>
                </a:solidFill>
                <a:latin typeface="+mn-lt"/>
              </a:rPr>
              <a:t>июнь</a:t>
            </a:r>
            <a:endParaRPr lang="ru-RU" sz="1400" b="1" i="1" dirty="0">
              <a:solidFill>
                <a:schemeClr val="accent2"/>
              </a:solidFill>
              <a:latin typeface="+mn-lt"/>
            </a:endParaRPr>
          </a:p>
          <a:p>
            <a:r>
              <a:rPr 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Проведение мониторинга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418061" y="3415433"/>
            <a:ext cx="0" cy="2470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588869" y="3423053"/>
            <a:ext cx="0" cy="2470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636627" y="2873743"/>
            <a:ext cx="0" cy="2470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315746" y="2903463"/>
            <a:ext cx="0" cy="2470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2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2134931" y="3270555"/>
            <a:ext cx="1547267" cy="1736594"/>
            <a:chOff x="2109327" y="542250"/>
            <a:chExt cx="1547267" cy="1736594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2109565" y="1140578"/>
              <a:ext cx="244800" cy="5913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2109565" y="542250"/>
              <a:ext cx="1547029" cy="1091331"/>
              <a:chOff x="2198619" y="3307532"/>
              <a:chExt cx="1547029" cy="1091331"/>
            </a:xfrm>
          </p:grpSpPr>
          <p:sp>
            <p:nvSpPr>
              <p:cNvPr id="88" name="Стрелка вправо 87"/>
              <p:cNvSpPr/>
              <p:nvPr/>
            </p:nvSpPr>
            <p:spPr>
              <a:xfrm>
                <a:off x="2683319" y="3307532"/>
                <a:ext cx="1062329" cy="455442"/>
              </a:xfrm>
              <a:prstGeom prst="rightArrow">
                <a:avLst>
                  <a:gd name="adj1" fmla="val 53659"/>
                  <a:gd name="adj2" fmla="val 8363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Арка 88"/>
              <p:cNvSpPr/>
              <p:nvPr/>
            </p:nvSpPr>
            <p:spPr>
              <a:xfrm>
                <a:off x="2198619" y="3412858"/>
                <a:ext cx="976353" cy="986005"/>
              </a:xfrm>
              <a:prstGeom prst="blockArc">
                <a:avLst>
                  <a:gd name="adj1" fmla="val 10799997"/>
                  <a:gd name="adj2" fmla="val 16191423"/>
                  <a:gd name="adj3" fmla="val 2493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 flipV="1">
              <a:off x="2109327" y="1187513"/>
              <a:ext cx="1547029" cy="1091331"/>
              <a:chOff x="2198619" y="3307532"/>
              <a:chExt cx="1547029" cy="1091331"/>
            </a:xfrm>
          </p:grpSpPr>
          <p:sp>
            <p:nvSpPr>
              <p:cNvPr id="81" name="Стрелка вправо 80"/>
              <p:cNvSpPr/>
              <p:nvPr/>
            </p:nvSpPr>
            <p:spPr>
              <a:xfrm>
                <a:off x="2683319" y="3307532"/>
                <a:ext cx="1062329" cy="455442"/>
              </a:xfrm>
              <a:prstGeom prst="rightArrow">
                <a:avLst>
                  <a:gd name="adj1" fmla="val 53659"/>
                  <a:gd name="adj2" fmla="val 8363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Арка 86"/>
              <p:cNvSpPr/>
              <p:nvPr/>
            </p:nvSpPr>
            <p:spPr>
              <a:xfrm>
                <a:off x="2198619" y="3412858"/>
                <a:ext cx="976353" cy="986005"/>
              </a:xfrm>
              <a:prstGeom prst="blockArc">
                <a:avLst>
                  <a:gd name="adj1" fmla="val 10799997"/>
                  <a:gd name="adj2" fmla="val 16191423"/>
                  <a:gd name="adj3" fmla="val 2493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" name="Группа 47"/>
          <p:cNvGrpSpPr/>
          <p:nvPr/>
        </p:nvGrpSpPr>
        <p:grpSpPr>
          <a:xfrm>
            <a:off x="2109327" y="709221"/>
            <a:ext cx="1547267" cy="1736594"/>
            <a:chOff x="2109327" y="542250"/>
            <a:chExt cx="1547267" cy="173659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109565" y="1140578"/>
              <a:ext cx="244800" cy="5913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2109565" y="542250"/>
              <a:ext cx="1547029" cy="1091331"/>
              <a:chOff x="2198619" y="3307532"/>
              <a:chExt cx="1547029" cy="1091331"/>
            </a:xfrm>
          </p:grpSpPr>
          <p:sp>
            <p:nvSpPr>
              <p:cNvPr id="69" name="Стрелка вправо 68"/>
              <p:cNvSpPr/>
              <p:nvPr/>
            </p:nvSpPr>
            <p:spPr>
              <a:xfrm>
                <a:off x="2683319" y="3307532"/>
                <a:ext cx="1062329" cy="455442"/>
              </a:xfrm>
              <a:prstGeom prst="rightArrow">
                <a:avLst>
                  <a:gd name="adj1" fmla="val 53659"/>
                  <a:gd name="adj2" fmla="val 8363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Арка 69"/>
              <p:cNvSpPr/>
              <p:nvPr/>
            </p:nvSpPr>
            <p:spPr>
              <a:xfrm>
                <a:off x="2198619" y="3412858"/>
                <a:ext cx="976353" cy="986005"/>
              </a:xfrm>
              <a:prstGeom prst="blockArc">
                <a:avLst>
                  <a:gd name="adj1" fmla="val 10799997"/>
                  <a:gd name="adj2" fmla="val 16191423"/>
                  <a:gd name="adj3" fmla="val 2493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 flipV="1">
              <a:off x="2109327" y="1187513"/>
              <a:ext cx="1547029" cy="1091331"/>
              <a:chOff x="2198619" y="3307532"/>
              <a:chExt cx="1547029" cy="1091331"/>
            </a:xfrm>
          </p:grpSpPr>
          <p:sp>
            <p:nvSpPr>
              <p:cNvPr id="66" name="Стрелка вправо 65"/>
              <p:cNvSpPr/>
              <p:nvPr/>
            </p:nvSpPr>
            <p:spPr>
              <a:xfrm>
                <a:off x="2683319" y="3307532"/>
                <a:ext cx="1062329" cy="455442"/>
              </a:xfrm>
              <a:prstGeom prst="rightArrow">
                <a:avLst>
                  <a:gd name="adj1" fmla="val 53659"/>
                  <a:gd name="adj2" fmla="val 8363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Арка 66"/>
              <p:cNvSpPr/>
              <p:nvPr/>
            </p:nvSpPr>
            <p:spPr>
              <a:xfrm>
                <a:off x="2198619" y="3412858"/>
                <a:ext cx="976353" cy="986005"/>
              </a:xfrm>
              <a:prstGeom prst="blockArc">
                <a:avLst>
                  <a:gd name="adj1" fmla="val 10799997"/>
                  <a:gd name="adj2" fmla="val 16191423"/>
                  <a:gd name="adj3" fmla="val 2493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Стрелка углом 51"/>
          <p:cNvSpPr/>
          <p:nvPr/>
        </p:nvSpPr>
        <p:spPr>
          <a:xfrm flipV="1">
            <a:off x="641026" y="4350148"/>
            <a:ext cx="1214646" cy="1660094"/>
          </a:xfrm>
          <a:prstGeom prst="bentArrow">
            <a:avLst>
              <a:gd name="adj1" fmla="val 19698"/>
              <a:gd name="adj2" fmla="val 19910"/>
              <a:gd name="adj3" fmla="val 33483"/>
              <a:gd name="adj4" fmla="val 6651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793343" y="3820281"/>
            <a:ext cx="1062329" cy="452630"/>
          </a:xfrm>
          <a:prstGeom prst="rightArrow">
            <a:avLst>
              <a:gd name="adj1" fmla="val 56713"/>
              <a:gd name="adj2" fmla="val 8363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6AB8-27F8-4E58-ABC0-B2465188BED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3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255713" y="69850"/>
            <a:ext cx="7888287" cy="793750"/>
          </a:xfrm>
        </p:spPr>
        <p:txBody>
          <a:bodyPr/>
          <a:lstStyle/>
          <a:p>
            <a:r>
              <a:rPr lang="ru-RU" dirty="0"/>
              <a:t>Интерпретация данных </a:t>
            </a:r>
            <a:r>
              <a:rPr lang="ru-RU" dirty="0" smtClean="0"/>
              <a:t>ПФР</a:t>
            </a:r>
            <a:endParaRPr lang="ru-RU" dirty="0"/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60" y="1209884"/>
            <a:ext cx="726358" cy="6376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968760" y="5321275"/>
            <a:ext cx="939805" cy="947419"/>
            <a:chOff x="1622420" y="1605280"/>
            <a:chExt cx="939805" cy="947419"/>
          </a:xfrm>
        </p:grpSpPr>
        <p:pic>
          <p:nvPicPr>
            <p:cNvPr id="6" name="Рисунок 5"/>
            <p:cNvPicPr>
              <a:picLocks/>
            </p:cNvPicPr>
            <p:nvPr/>
          </p:nvPicPr>
          <p:blipFill rotWithShape="1">
            <a:blip r:embed="rId12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326"/>
            <a:stretch/>
          </p:blipFill>
          <p:spPr>
            <a:xfrm>
              <a:off x="1622420" y="1605280"/>
              <a:ext cx="857255" cy="89027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355850" y="2111374"/>
              <a:ext cx="206375" cy="44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1238238" y="1821051"/>
            <a:ext cx="1952707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Однозначно найден СНИЛС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1292273" y="6221451"/>
            <a:ext cx="1952707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Неоднозначно найден СНИЛС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28" y="631697"/>
            <a:ext cx="820599" cy="669167"/>
          </a:xfrm>
          <a:prstGeom prst="rect">
            <a:avLst/>
          </a:prstGeom>
        </p:spPr>
      </p:pic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1487056" y="4501653"/>
            <a:ext cx="1537383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Отсутствует СНИЛС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8" name="arrow18"/>
          <p:cNvSpPr/>
          <p:nvPr/>
        </p:nvSpPr>
        <p:spPr>
          <a:xfrm>
            <a:off x="2956708" y="5811467"/>
            <a:ext cx="3139858" cy="213856"/>
          </a:xfrm>
          <a:prstGeom prst="rightArrow">
            <a:avLst>
              <a:gd name="adj1" fmla="val 38510"/>
              <a:gd name="adj2" fmla="val 78465"/>
            </a:avLst>
          </a:prstGeom>
          <a:gradFill>
            <a:gsLst>
              <a:gs pos="0">
                <a:srgbClr val="FF6000"/>
              </a:gs>
              <a:gs pos="99000">
                <a:srgbClr val="FFB400"/>
              </a:gs>
            </a:gsLst>
            <a:lin ang="108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72000" tIns="0" rIns="0" bIns="0" rtlCol="0" anchor="ctr">
            <a:normAutofit fontScale="55000" lnSpcReduction="20000"/>
          </a:bodyPr>
          <a:lstStyle/>
          <a:p>
            <a:pPr indent="-2667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chemeClr val="tx2"/>
              </a:buClr>
            </a:pPr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/>
          </p:cNvPicPr>
          <p:nvPr/>
        </p:nvPicPr>
        <p:blipFill>
          <a:blip r:embed="rId16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85" y="1787292"/>
            <a:ext cx="931150" cy="789504"/>
          </a:xfrm>
          <a:prstGeom prst="rect">
            <a:avLst/>
          </a:prstGeom>
        </p:spPr>
      </p:pic>
      <p:sp>
        <p:nvSpPr>
          <p:cNvPr id="23" name="TextBox 22"/>
          <p:cNvSpPr txBox="1"/>
          <p:nvPr>
            <p:custDataLst>
              <p:tags r:id="rId4"/>
            </p:custDataLst>
          </p:nvPr>
        </p:nvSpPr>
        <p:spPr>
          <a:xfrm>
            <a:off x="2908565" y="2537896"/>
            <a:ext cx="2224791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Отсутствуют начисления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6" name="arrow18"/>
          <p:cNvSpPr/>
          <p:nvPr/>
        </p:nvSpPr>
        <p:spPr>
          <a:xfrm>
            <a:off x="4703846" y="798042"/>
            <a:ext cx="1362999" cy="239763"/>
          </a:xfrm>
          <a:prstGeom prst="rightArrow">
            <a:avLst>
              <a:gd name="adj1" fmla="val 38510"/>
              <a:gd name="adj2" fmla="val 78465"/>
            </a:avLst>
          </a:prstGeom>
          <a:gradFill>
            <a:gsLst>
              <a:gs pos="0">
                <a:srgbClr val="FF6000"/>
              </a:gs>
              <a:gs pos="99000">
                <a:srgbClr val="FFB400"/>
              </a:gs>
            </a:gsLst>
            <a:lin ang="108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72000" tIns="0" rIns="0" bIns="0" rtlCol="0" anchor="ctr">
            <a:normAutofit fontScale="62500" lnSpcReduction="20000"/>
          </a:bodyPr>
          <a:lstStyle/>
          <a:p>
            <a:pPr indent="-2667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chemeClr val="tx2"/>
              </a:buClr>
            </a:pPr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01255" y="3416599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или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-4870" y="4495911"/>
            <a:ext cx="1477929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Выпускник вуза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46" name="Рисунок 45"/>
          <p:cNvPicPr>
            <a:picLocks/>
          </p:cNvPicPr>
          <p:nvPr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28" y="4335784"/>
            <a:ext cx="812772" cy="652650"/>
          </a:xfrm>
          <a:prstGeom prst="rect">
            <a:avLst/>
          </a:prstGeom>
        </p:spPr>
      </p:pic>
      <p:sp>
        <p:nvSpPr>
          <p:cNvPr id="47" name="TextBox 46"/>
          <p:cNvSpPr txBox="1"/>
          <p:nvPr>
            <p:custDataLst>
              <p:tags r:id="rId6"/>
            </p:custDataLst>
          </p:nvPr>
        </p:nvSpPr>
        <p:spPr>
          <a:xfrm>
            <a:off x="3053218" y="4988434"/>
            <a:ext cx="2224791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Иностранец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3782826" y="3181724"/>
            <a:ext cx="733430" cy="739372"/>
            <a:chOff x="1622420" y="1605280"/>
            <a:chExt cx="939805" cy="947419"/>
          </a:xfrm>
        </p:grpSpPr>
        <p:pic>
          <p:nvPicPr>
            <p:cNvPr id="75" name="Рисунок 74"/>
            <p:cNvPicPr>
              <a:picLocks/>
            </p:cNvPicPr>
            <p:nvPr/>
          </p:nvPicPr>
          <p:blipFill rotWithShape="1">
            <a:blip r:embed="rId20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326"/>
            <a:stretch/>
          </p:blipFill>
          <p:spPr>
            <a:xfrm>
              <a:off x="1622420" y="1605280"/>
              <a:ext cx="857255" cy="890270"/>
            </a:xfrm>
            <a:prstGeom prst="rect">
              <a:avLst/>
            </a:prstGeom>
          </p:spPr>
        </p:pic>
        <p:sp>
          <p:nvSpPr>
            <p:cNvPr id="76" name="Прямоугольник 75"/>
            <p:cNvSpPr/>
            <p:nvPr/>
          </p:nvSpPr>
          <p:spPr>
            <a:xfrm>
              <a:off x="2355850" y="2111374"/>
              <a:ext cx="206375" cy="44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TextBox 81"/>
          <p:cNvSpPr txBox="1"/>
          <p:nvPr>
            <p:custDataLst>
              <p:tags r:id="rId7"/>
            </p:custDataLst>
          </p:nvPr>
        </p:nvSpPr>
        <p:spPr>
          <a:xfrm>
            <a:off x="2834816" y="3904441"/>
            <a:ext cx="2669421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Не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зарегистрирован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в ПФР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4" name="arrow18"/>
          <p:cNvSpPr/>
          <p:nvPr/>
        </p:nvSpPr>
        <p:spPr>
          <a:xfrm>
            <a:off x="4643562" y="4657925"/>
            <a:ext cx="1453004" cy="239763"/>
          </a:xfrm>
          <a:prstGeom prst="rightArrow">
            <a:avLst>
              <a:gd name="adj1" fmla="val 38510"/>
              <a:gd name="adj2" fmla="val 78465"/>
            </a:avLst>
          </a:prstGeom>
          <a:gradFill>
            <a:gsLst>
              <a:gs pos="0">
                <a:srgbClr val="FF6000"/>
              </a:gs>
              <a:gs pos="99000">
                <a:srgbClr val="FFB400"/>
              </a:gs>
            </a:gsLst>
            <a:lin ang="108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72000" tIns="0" rIns="0" bIns="0" rtlCol="0" anchor="ctr">
            <a:normAutofit fontScale="62500" lnSpcReduction="20000"/>
          </a:bodyPr>
          <a:lstStyle/>
          <a:p>
            <a:pPr indent="-2667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chemeClr val="tx2"/>
              </a:buClr>
            </a:pPr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углом 27"/>
          <p:cNvSpPr/>
          <p:nvPr/>
        </p:nvSpPr>
        <p:spPr>
          <a:xfrm>
            <a:off x="599464" y="1368207"/>
            <a:ext cx="1214646" cy="2718050"/>
          </a:xfrm>
          <a:prstGeom prst="bentArrow">
            <a:avLst>
              <a:gd name="adj1" fmla="val 19698"/>
              <a:gd name="adj2" fmla="val 19910"/>
              <a:gd name="adj3" fmla="val 33483"/>
              <a:gd name="adj4" fmla="val 6651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45" descr="C:\Documents and Settings\haipov.e\Рабочий стол\Pic\Растр\44.png"/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442432" y="3563897"/>
            <a:ext cx="556559" cy="85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Скругленный прямоугольник 55"/>
          <p:cNvSpPr/>
          <p:nvPr/>
        </p:nvSpPr>
        <p:spPr>
          <a:xfrm>
            <a:off x="6241013" y="361768"/>
            <a:ext cx="2091600" cy="1425523"/>
          </a:xfrm>
          <a:prstGeom prst="roundRect">
            <a:avLst>
              <a:gd name="adj" fmla="val 2475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Трудоустроенный выпускник</a:t>
            </a: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solidFill>
                  <a:schemeClr val="bg1"/>
                </a:solidFill>
              </a:rPr>
              <a:t>Работодатель произвел хотя бы одно отчисление за год </a:t>
            </a:r>
            <a:r>
              <a:rPr lang="ru-RU" sz="1100" i="1" dirty="0" smtClean="0">
                <a:solidFill>
                  <a:schemeClr val="bg1"/>
                </a:solidFill>
              </a:rPr>
              <a:t>поиска</a:t>
            </a:r>
            <a:endParaRPr lang="ru-RU" sz="1100" i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2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40" y="3697685"/>
            <a:ext cx="1001524" cy="849173"/>
          </a:xfrm>
          <a:prstGeom prst="rect">
            <a:avLst/>
          </a:prstGeom>
        </p:spPr>
      </p:pic>
      <p:sp>
        <p:nvSpPr>
          <p:cNvPr id="71" name="TextBox 70"/>
          <p:cNvSpPr txBox="1"/>
          <p:nvPr>
            <p:custDataLst>
              <p:tags r:id="rId8"/>
            </p:custDataLst>
          </p:nvPr>
        </p:nvSpPr>
        <p:spPr>
          <a:xfrm>
            <a:off x="2925283" y="1284962"/>
            <a:ext cx="2366711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Факт работы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90" name="arrow18"/>
          <p:cNvSpPr/>
          <p:nvPr/>
        </p:nvSpPr>
        <p:spPr>
          <a:xfrm>
            <a:off x="4486535" y="2059754"/>
            <a:ext cx="1580310" cy="239763"/>
          </a:xfrm>
          <a:prstGeom prst="rightArrow">
            <a:avLst>
              <a:gd name="adj1" fmla="val 38510"/>
              <a:gd name="adj2" fmla="val 78465"/>
            </a:avLst>
          </a:prstGeom>
          <a:gradFill>
            <a:gsLst>
              <a:gs pos="0">
                <a:srgbClr val="FF6000"/>
              </a:gs>
              <a:gs pos="99000">
                <a:srgbClr val="FFB400"/>
              </a:gs>
            </a:gsLst>
            <a:lin ang="108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72000" tIns="0" rIns="0" bIns="0" rtlCol="0" anchor="ctr">
            <a:normAutofit fontScale="62500" lnSpcReduction="20000"/>
          </a:bodyPr>
          <a:lstStyle/>
          <a:p>
            <a:pPr indent="-2667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chemeClr val="tx2"/>
              </a:buClr>
            </a:pPr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241014" y="2004097"/>
            <a:ext cx="2092309" cy="1610586"/>
          </a:xfrm>
          <a:prstGeom prst="roundRect">
            <a:avLst>
              <a:gd name="adj" fmla="val 24751"/>
            </a:avLst>
          </a:prstGeom>
          <a:solidFill>
            <a:srgbClr val="E2787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Нетрудоустроенный выпускник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arrow18"/>
          <p:cNvSpPr/>
          <p:nvPr/>
        </p:nvSpPr>
        <p:spPr>
          <a:xfrm>
            <a:off x="4516256" y="3409228"/>
            <a:ext cx="1580310" cy="239763"/>
          </a:xfrm>
          <a:prstGeom prst="rightArrow">
            <a:avLst>
              <a:gd name="adj1" fmla="val 38510"/>
              <a:gd name="adj2" fmla="val 78465"/>
            </a:avLst>
          </a:prstGeom>
          <a:gradFill>
            <a:gsLst>
              <a:gs pos="0">
                <a:srgbClr val="FF6000"/>
              </a:gs>
              <a:gs pos="99000">
                <a:srgbClr val="FFB400"/>
              </a:gs>
            </a:gsLst>
            <a:lin ang="108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72000" tIns="0" rIns="0" bIns="0" rtlCol="0" anchor="ctr">
            <a:normAutofit fontScale="62500" lnSpcReduction="20000"/>
          </a:bodyPr>
          <a:lstStyle/>
          <a:p>
            <a:pPr indent="-2667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chemeClr val="tx2"/>
              </a:buClr>
            </a:pPr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6329240" y="1016948"/>
            <a:ext cx="1955667" cy="8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Скругленный прямоугольник 100"/>
          <p:cNvSpPr/>
          <p:nvPr/>
        </p:nvSpPr>
        <p:spPr>
          <a:xfrm>
            <a:off x="6241014" y="4490918"/>
            <a:ext cx="2092309" cy="1610586"/>
          </a:xfrm>
          <a:prstGeom prst="roundRect">
            <a:avLst>
              <a:gd name="adj" fmla="val 24751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учитываем при расчете</a:t>
            </a: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i="1" dirty="0" smtClean="0">
                <a:cs typeface="Arial" panose="020B0604020202020204" pitchFamily="34" charset="0"/>
              </a:rPr>
              <a:t>Иностранец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i="1" dirty="0" smtClean="0">
                <a:cs typeface="Arial" panose="020B0604020202020204" pitchFamily="34" charset="0"/>
              </a:rPr>
              <a:t>Невозможно определить СНИЛС по исходным данным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6329239" y="5189027"/>
            <a:ext cx="1955667" cy="8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696092" y="1071794"/>
            <a:ext cx="3751816" cy="954312"/>
          </a:xfrm>
          <a:prstGeom prst="roundRect">
            <a:avLst>
              <a:gd name="adj" fmla="val 2475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по России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трудоустройства выпускников 2013 года</a:t>
            </a:r>
            <a:endParaRPr lang="ru-RU" sz="1600" i="1" dirty="0" smtClean="0"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Трудоустройство выпускников: ИТОГИ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6" name="Group 4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342252" y="1977738"/>
            <a:ext cx="2459496" cy="2462273"/>
            <a:chOff x="-1119913" y="564729"/>
            <a:chExt cx="1179628" cy="1179628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 rot="3600000" flipH="1">
              <a:off x="-1119913" y="564729"/>
              <a:ext cx="1179628" cy="1179628"/>
            </a:xfrm>
            <a:prstGeom prst="ellipse">
              <a:avLst/>
            </a:prstGeom>
            <a:gradFill flip="none" rotWithShape="1">
              <a:gsLst>
                <a:gs pos="0">
                  <a:srgbClr val="FF6000"/>
                </a:gs>
                <a:gs pos="99000">
                  <a:srgbClr val="FFB4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9050" h="6350"/>
            </a:sp3d>
          </p:spPr>
          <p:txBody>
            <a:bodyPr lIns="72000" tIns="36000" rIns="72000" bIns="36000" spcCol="36000" anchor="ctr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ru-RU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Oval 44"/>
            <p:cNvSpPr>
              <a:spLocks noChangeAspect="1" noChangeArrowheads="1"/>
            </p:cNvSpPr>
            <p:nvPr/>
          </p:nvSpPr>
          <p:spPr bwMode="auto">
            <a:xfrm rot="3600000" flipH="1">
              <a:off x="-978828" y="705814"/>
              <a:ext cx="897459" cy="8974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innerShdw blurRad="152400">
                <a:srgbClr val="2E8DBE">
                  <a:lumMod val="60000"/>
                  <a:lumOff val="40000"/>
                </a:srgbClr>
              </a:innerShdw>
            </a:effectLst>
          </p:spPr>
          <p:txBody>
            <a:bodyPr lIns="0" tIns="0" rIns="0" bIns="0" anchor="ctr">
              <a:normAutofit/>
            </a:bodyPr>
            <a:lstStyle/>
            <a:p>
              <a:pPr indent="-266700" algn="ctr" fontAlgn="auto">
                <a:lnSpc>
                  <a:spcPct val="80000"/>
                </a:lnSpc>
                <a:spcBef>
                  <a:spcPct val="50000"/>
                </a:spcBef>
                <a:spcAft>
                  <a:spcPts val="600"/>
                </a:spcAft>
                <a:buClr>
                  <a:srgbClr val="2E8DBE"/>
                </a:buClr>
                <a:defRPr/>
              </a:pPr>
              <a:endParaRPr lang="ru-RU" b="1" kern="0" dirty="0">
                <a:solidFill>
                  <a:srgbClr val="A2375D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65709" y="2669882"/>
            <a:ext cx="2085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/>
                </a:solidFill>
              </a:rPr>
              <a:t>7</a:t>
            </a:r>
            <a:r>
              <a:rPr lang="en-US" sz="6000" b="1" dirty="0" smtClean="0">
                <a:solidFill>
                  <a:schemeClr val="accent2"/>
                </a:solidFill>
              </a:rPr>
              <a:t>5</a:t>
            </a:r>
            <a:r>
              <a:rPr lang="ru-RU" sz="6000" b="1" dirty="0" smtClean="0">
                <a:solidFill>
                  <a:schemeClr val="accent2"/>
                </a:solidFill>
              </a:rPr>
              <a:t>%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grpSp>
        <p:nvGrpSpPr>
          <p:cNvPr id="10" name="Группа 3"/>
          <p:cNvGrpSpPr/>
          <p:nvPr/>
        </p:nvGrpSpPr>
        <p:grpSpPr>
          <a:xfrm>
            <a:off x="1140156" y="3241944"/>
            <a:ext cx="1328933" cy="1330433"/>
            <a:chOff x="1140156" y="3016319"/>
            <a:chExt cx="1328933" cy="1330433"/>
          </a:xfrm>
        </p:grpSpPr>
        <p:grpSp>
          <p:nvGrpSpPr>
            <p:cNvPr id="23" name="Group 41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1140156" y="3016319"/>
              <a:ext cx="1328933" cy="1330433"/>
              <a:chOff x="-1119913" y="564729"/>
              <a:chExt cx="1179628" cy="1179628"/>
            </a:xfrm>
          </p:grpSpPr>
          <p:sp>
            <p:nvSpPr>
              <p:cNvPr id="24" name="Freeform 3"/>
              <p:cNvSpPr>
                <a:spLocks/>
              </p:cNvSpPr>
              <p:nvPr/>
            </p:nvSpPr>
            <p:spPr bwMode="auto">
              <a:xfrm rot="3600000" flipH="1">
                <a:off x="-1119913" y="564729"/>
                <a:ext cx="1179628" cy="11796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6000"/>
                  </a:gs>
                  <a:gs pos="99000">
                    <a:srgbClr val="FFB4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9050" h="6350"/>
              </a:sp3d>
            </p:spPr>
            <p:txBody>
              <a:bodyPr lIns="72000" tIns="36000" rIns="72000" bIns="36000" spcCol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ru-RU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5" name="Oval 44"/>
              <p:cNvSpPr>
                <a:spLocks noChangeAspect="1" noChangeArrowheads="1"/>
              </p:cNvSpPr>
              <p:nvPr/>
            </p:nvSpPr>
            <p:spPr bwMode="auto">
              <a:xfrm rot="3600000" flipH="1">
                <a:off x="-978828" y="705814"/>
                <a:ext cx="897459" cy="89745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152400">
                  <a:srgbClr val="2E8DBE">
                    <a:lumMod val="60000"/>
                    <a:lumOff val="40000"/>
                  </a:srgbClr>
                </a:innerShdw>
              </a:effectLst>
            </p:spPr>
            <p:txBody>
              <a:bodyPr lIns="0" tIns="0" rIns="0" bIns="0" anchor="ctr">
                <a:normAutofit/>
              </a:bodyPr>
              <a:lstStyle/>
              <a:p>
                <a:pPr indent="-266700" algn="ctr" fontAlgn="auto">
                  <a:lnSpc>
                    <a:spcPct val="80000"/>
                  </a:lnSpc>
                  <a:spcBef>
                    <a:spcPct val="50000"/>
                  </a:spcBef>
                  <a:spcAft>
                    <a:spcPts val="600"/>
                  </a:spcAft>
                  <a:buClr>
                    <a:srgbClr val="2E8DBE"/>
                  </a:buClr>
                  <a:defRPr/>
                </a:pPr>
                <a:endParaRPr lang="ru-RU" b="1" kern="0" dirty="0">
                  <a:solidFill>
                    <a:srgbClr val="A2375D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244002" y="3327592"/>
              <a:ext cx="121624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800" b="1" dirty="0" smtClean="0">
                  <a:solidFill>
                    <a:schemeClr val="accent2"/>
                  </a:solidFill>
                </a:rPr>
                <a:t>75%</a:t>
              </a:r>
              <a:endParaRPr lang="ru-RU" sz="3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479913" y="4589864"/>
            <a:ext cx="2820758" cy="1060309"/>
          </a:xfrm>
          <a:prstGeom prst="roundRect">
            <a:avLst>
              <a:gd name="adj" fmla="val 24751"/>
            </a:avLst>
          </a:prstGeom>
          <a:solidFill>
            <a:srgbClr val="FCFCFC"/>
          </a:solidFill>
          <a:ln>
            <a:noFill/>
          </a:ln>
          <a:effectLst>
            <a:outerShdw blurRad="241300" sx="103000" sy="103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ru-RU" sz="1400" b="1" dirty="0" smtClean="0">
                <a:solidFill>
                  <a:schemeClr val="tx2"/>
                </a:solidFill>
              </a:rPr>
              <a:t>75% </a:t>
            </a:r>
            <a:r>
              <a:rPr lang="ru-RU" sz="1400" b="1" dirty="0">
                <a:solidFill>
                  <a:schemeClr val="tx2"/>
                </a:solidFill>
              </a:rPr>
              <a:t>всех УГС с </a:t>
            </a:r>
            <a:r>
              <a:rPr lang="ru-RU" sz="1400" b="1" dirty="0" smtClean="0">
                <a:solidFill>
                  <a:schemeClr val="tx2"/>
                </a:solidFill>
              </a:rPr>
              <a:t>долей трудоустройства от 80%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 – </a:t>
            </a:r>
            <a:r>
              <a:rPr lang="ru-RU" sz="1400" b="1" dirty="0">
                <a:solidFill>
                  <a:schemeClr val="tx2"/>
                </a:solidFill>
              </a:rPr>
              <a:t>технической направленности</a:t>
            </a:r>
          </a:p>
        </p:txBody>
      </p:sp>
      <p:grpSp>
        <p:nvGrpSpPr>
          <p:cNvPr id="12" name="Группа 4"/>
          <p:cNvGrpSpPr/>
          <p:nvPr/>
        </p:nvGrpSpPr>
        <p:grpSpPr>
          <a:xfrm>
            <a:off x="6666995" y="3241944"/>
            <a:ext cx="1535228" cy="1330433"/>
            <a:chOff x="6666995" y="3016319"/>
            <a:chExt cx="1535228" cy="1330433"/>
          </a:xfrm>
        </p:grpSpPr>
        <p:grpSp>
          <p:nvGrpSpPr>
            <p:cNvPr id="34" name="Group 41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730143" y="3016319"/>
              <a:ext cx="1328933" cy="1330433"/>
              <a:chOff x="-1119913" y="564729"/>
              <a:chExt cx="1179628" cy="1179628"/>
            </a:xfrm>
          </p:grpSpPr>
          <p:sp>
            <p:nvSpPr>
              <p:cNvPr id="35" name="Freeform 3"/>
              <p:cNvSpPr>
                <a:spLocks/>
              </p:cNvSpPr>
              <p:nvPr/>
            </p:nvSpPr>
            <p:spPr bwMode="auto">
              <a:xfrm rot="3600000" flipH="1">
                <a:off x="-1119913" y="564729"/>
                <a:ext cx="1179628" cy="11796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6000"/>
                  </a:gs>
                  <a:gs pos="99000">
                    <a:srgbClr val="FFB4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9050" h="6350"/>
              </a:sp3d>
            </p:spPr>
            <p:txBody>
              <a:bodyPr lIns="72000" tIns="36000" rIns="72000" bIns="36000" spcCol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ru-RU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" name="Oval 44"/>
              <p:cNvSpPr>
                <a:spLocks noChangeAspect="1" noChangeArrowheads="1"/>
              </p:cNvSpPr>
              <p:nvPr/>
            </p:nvSpPr>
            <p:spPr bwMode="auto">
              <a:xfrm rot="3600000" flipH="1">
                <a:off x="-978828" y="705814"/>
                <a:ext cx="897459" cy="89745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152400">
                  <a:srgbClr val="2E8DBE">
                    <a:lumMod val="60000"/>
                    <a:lumOff val="40000"/>
                  </a:srgbClr>
                </a:innerShdw>
              </a:effectLst>
            </p:spPr>
            <p:txBody>
              <a:bodyPr lIns="0" tIns="0" rIns="0" bIns="0" anchor="ctr">
                <a:normAutofit/>
              </a:bodyPr>
              <a:lstStyle/>
              <a:p>
                <a:pPr indent="-266700" algn="ctr" fontAlgn="auto">
                  <a:lnSpc>
                    <a:spcPct val="80000"/>
                  </a:lnSpc>
                  <a:spcBef>
                    <a:spcPct val="50000"/>
                  </a:spcBef>
                  <a:spcAft>
                    <a:spcPts val="600"/>
                  </a:spcAft>
                  <a:buClr>
                    <a:srgbClr val="2E8DBE"/>
                  </a:buClr>
                  <a:defRPr/>
                </a:pPr>
                <a:endParaRPr lang="ru-RU" b="1" kern="0" dirty="0">
                  <a:solidFill>
                    <a:srgbClr val="A2375D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666995" y="3208875"/>
              <a:ext cx="1535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accent2"/>
                  </a:solidFill>
                </a:rPr>
                <a:t>70</a:t>
              </a:r>
              <a:br>
                <a:rPr lang="ru-RU" sz="3200" b="1" dirty="0" smtClean="0">
                  <a:solidFill>
                    <a:schemeClr val="accent2"/>
                  </a:solidFill>
                </a:rPr>
              </a:br>
              <a:r>
                <a:rPr lang="ru-RU" sz="1400" b="1" dirty="0" smtClean="0">
                  <a:solidFill>
                    <a:schemeClr val="accent2"/>
                  </a:solidFill>
                </a:rPr>
                <a:t>тыс. руб</a:t>
              </a:r>
              <a:r>
                <a:rPr lang="ru-RU" sz="1600" b="1" dirty="0" smtClean="0">
                  <a:solidFill>
                    <a:schemeClr val="accent2"/>
                  </a:solidFill>
                </a:rPr>
                <a:t>.</a:t>
              </a:r>
              <a:endParaRPr lang="ru-RU" sz="1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5854015" y="4589864"/>
            <a:ext cx="2820758" cy="1060309"/>
          </a:xfrm>
          <a:prstGeom prst="roundRect">
            <a:avLst>
              <a:gd name="adj" fmla="val 24751"/>
            </a:avLst>
          </a:prstGeom>
          <a:solidFill>
            <a:srgbClr val="FCFCFC"/>
          </a:solidFill>
          <a:ln>
            <a:noFill/>
          </a:ln>
          <a:effectLst>
            <a:outerShdw blurRad="241300" sx="103000" sy="103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ru-RU" sz="1400" b="1" dirty="0">
                <a:solidFill>
                  <a:schemeClr val="tx2"/>
                </a:solidFill>
              </a:rPr>
              <a:t>Самая высокая средняя сумма </a:t>
            </a:r>
            <a:r>
              <a:rPr lang="ru-RU" sz="1400" b="1" dirty="0" smtClean="0">
                <a:solidFill>
                  <a:schemeClr val="tx2"/>
                </a:solidFill>
              </a:rPr>
              <a:t>выплат* </a:t>
            </a:r>
            <a:r>
              <a:rPr lang="ru-RU" sz="1400" b="1" dirty="0">
                <a:solidFill>
                  <a:schemeClr val="tx2"/>
                </a:solidFill>
              </a:rPr>
              <a:t>приходится на УГС по аэронавигации и ракетно-космической технике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800" y="6211425"/>
            <a:ext cx="846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*Сведения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 среднем уровне выплат выпускникам образовательных организаций, определенные в период всего календарного года, следующего за годом выпуска. Данная сумма включает в себя заработную плату выпускников и иные вознаграждения, начисленные работодателем в пользу выпускника.</a:t>
            </a:r>
          </a:p>
        </p:txBody>
      </p:sp>
    </p:spTree>
    <p:extLst>
      <p:ext uri="{BB962C8B-B14F-4D97-AF65-F5344CB8AC3E}">
        <p14:creationId xmlns:p14="http://schemas.microsoft.com/office/powerpoint/2010/main" val="18113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ТОП-10 наиболее востребованных укрупненных групп специальностей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4883688" y="1050090"/>
            <a:ext cx="310566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800" b="1" i="0" u="none" strike="noStrike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200" dirty="0"/>
              <a:t>Доля трудоустройства, %</a:t>
            </a:r>
          </a:p>
        </p:txBody>
      </p:sp>
      <p:sp>
        <p:nvSpPr>
          <p:cNvPr id="24" name="TextBox 23"/>
          <p:cNvSpPr txBox="1"/>
          <p:nvPr>
            <p:custDataLst>
              <p:tags r:id="rId2"/>
            </p:custDataLst>
          </p:nvPr>
        </p:nvSpPr>
        <p:spPr>
          <a:xfrm>
            <a:off x="171396" y="1095075"/>
            <a:ext cx="2747153" cy="83099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+mn-lt"/>
              </a:rPr>
              <a:t>По </a:t>
            </a:r>
            <a:r>
              <a:rPr lang="ru-RU" sz="1600" b="1" dirty="0">
                <a:solidFill>
                  <a:schemeClr val="accent2"/>
                </a:solidFill>
                <a:latin typeface="+mn-lt"/>
              </a:rPr>
              <a:t>16 </a:t>
            </a:r>
            <a:r>
              <a:rPr lang="ru-RU" sz="1600" b="1" dirty="0" smtClean="0">
                <a:solidFill>
                  <a:schemeClr val="accent2"/>
                </a:solidFill>
                <a:latin typeface="+mn-lt"/>
              </a:rPr>
              <a:t>УГС доля трудоустройства превышает 80%</a:t>
            </a:r>
          </a:p>
        </p:txBody>
      </p:sp>
      <p:sp>
        <p:nvSpPr>
          <p:cNvPr id="25" name="TextBox 24"/>
          <p:cNvSpPr txBox="1"/>
          <p:nvPr>
            <p:custDataLst>
              <p:tags r:id="rId3"/>
            </p:custDataLst>
          </p:nvPr>
        </p:nvSpPr>
        <p:spPr>
          <a:xfrm>
            <a:off x="209760" y="2173678"/>
            <a:ext cx="2747153" cy="132343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Среди них: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12 УГС инженерной направленности 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4 УГС медицинской направленности</a:t>
            </a:r>
          </a:p>
        </p:txBody>
      </p:sp>
      <p:sp>
        <p:nvSpPr>
          <p:cNvPr id="26" name="TextBox 25"/>
          <p:cNvSpPr txBox="1"/>
          <p:nvPr>
            <p:custDataLst>
              <p:tags r:id="rId4"/>
            </p:custDataLst>
          </p:nvPr>
        </p:nvSpPr>
        <p:spPr>
          <a:xfrm>
            <a:off x="2848322" y="1568196"/>
            <a:ext cx="2043424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Сестринское дело</a:t>
            </a:r>
          </a:p>
        </p:txBody>
      </p:sp>
      <p:sp>
        <p:nvSpPr>
          <p:cNvPr id="27" name="TextBox 26"/>
          <p:cNvSpPr txBox="1"/>
          <p:nvPr>
            <p:custDataLst>
              <p:tags r:id="rId5"/>
            </p:custDataLst>
          </p:nvPr>
        </p:nvSpPr>
        <p:spPr>
          <a:xfrm>
            <a:off x="2848322" y="2061141"/>
            <a:ext cx="2043424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Фармация</a:t>
            </a:r>
          </a:p>
        </p:txBody>
      </p:sp>
      <p:sp>
        <p:nvSpPr>
          <p:cNvPr id="28" name="TextBox 27"/>
          <p:cNvSpPr txBox="1"/>
          <p:nvPr>
            <p:custDataLst>
              <p:tags r:id="rId6"/>
            </p:custDataLst>
          </p:nvPr>
        </p:nvSpPr>
        <p:spPr>
          <a:xfrm>
            <a:off x="2848322" y="3896198"/>
            <a:ext cx="2043424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Ядерная энергетика и технологии</a:t>
            </a:r>
          </a:p>
        </p:txBody>
      </p:sp>
      <p:sp>
        <p:nvSpPr>
          <p:cNvPr id="29" name="TextBox 28"/>
          <p:cNvSpPr txBox="1"/>
          <p:nvPr>
            <p:custDataLst>
              <p:tags r:id="rId7"/>
            </p:custDataLst>
          </p:nvPr>
        </p:nvSpPr>
        <p:spPr>
          <a:xfrm>
            <a:off x="2663750" y="2938695"/>
            <a:ext cx="2227996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Электро- и теплоэнергетика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2847324" y="2386472"/>
            <a:ext cx="2043424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Оружие и системы вооружения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2476489" y="3523236"/>
            <a:ext cx="2416255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Химические технологии</a:t>
            </a:r>
          </a:p>
        </p:txBody>
      </p:sp>
      <p:sp>
        <p:nvSpPr>
          <p:cNvPr id="32" name="TextBox 31"/>
          <p:cNvSpPr txBox="1"/>
          <p:nvPr>
            <p:custDataLst>
              <p:tags r:id="rId10"/>
            </p:custDataLst>
          </p:nvPr>
        </p:nvSpPr>
        <p:spPr>
          <a:xfrm>
            <a:off x="2259340" y="4478793"/>
            <a:ext cx="2631407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Фундаментальная медицина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71396" y="2037428"/>
            <a:ext cx="278551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32983"/>
              </p:ext>
            </p:extLst>
          </p:nvPr>
        </p:nvGraphicFramePr>
        <p:xfrm>
          <a:off x="4620353" y="1341900"/>
          <a:ext cx="3841345" cy="532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19" name="TextBox 18"/>
          <p:cNvSpPr txBox="1"/>
          <p:nvPr>
            <p:custDataLst>
              <p:tags r:id="rId11"/>
            </p:custDataLst>
          </p:nvPr>
        </p:nvSpPr>
        <p:spPr>
          <a:xfrm>
            <a:off x="2475491" y="5943848"/>
            <a:ext cx="2415257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Технологии материалов</a:t>
            </a:r>
          </a:p>
        </p:txBody>
      </p:sp>
      <p:sp>
        <p:nvSpPr>
          <p:cNvPr id="20" name="TextBox 19"/>
          <p:cNvSpPr txBox="1"/>
          <p:nvPr>
            <p:custDataLst>
              <p:tags r:id="rId12"/>
            </p:custDataLst>
          </p:nvPr>
        </p:nvSpPr>
        <p:spPr>
          <a:xfrm>
            <a:off x="2259341" y="4766755"/>
            <a:ext cx="2631407" cy="7386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Прикладная геология, </a:t>
            </a: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горное дело, нефтегазовое дело и геодезия </a:t>
            </a:r>
          </a:p>
        </p:txBody>
      </p:sp>
      <p:sp>
        <p:nvSpPr>
          <p:cNvPr id="21" name="TextBox 20"/>
          <p:cNvSpPr txBox="1"/>
          <p:nvPr>
            <p:custDataLst>
              <p:tags r:id="rId13"/>
            </p:custDataLst>
          </p:nvPr>
        </p:nvSpPr>
        <p:spPr>
          <a:xfrm>
            <a:off x="2260339" y="5478404"/>
            <a:ext cx="2631407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/>
                </a:solidFill>
                <a:latin typeface="+mn-lt"/>
              </a:rPr>
              <a:t>Машиностроение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116952" y="1865340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>
            <p:custDataLst>
              <p:tags r:id="rId14"/>
            </p:custDataLst>
          </p:nvPr>
        </p:nvSpPr>
        <p:spPr>
          <a:xfrm>
            <a:off x="7999063" y="1594750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2 712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109857" y="2347363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>
            <p:custDataLst>
              <p:tags r:id="rId15"/>
            </p:custDataLst>
          </p:nvPr>
        </p:nvSpPr>
        <p:spPr>
          <a:xfrm>
            <a:off x="7991968" y="2076773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6 471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113395" y="2829386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6"/>
            </p:custDataLst>
          </p:nvPr>
        </p:nvSpPr>
        <p:spPr>
          <a:xfrm>
            <a:off x="7995506" y="2558796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457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8115638" y="3311129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>
            <p:custDataLst>
              <p:tags r:id="rId17"/>
            </p:custDataLst>
          </p:nvPr>
        </p:nvSpPr>
        <p:spPr>
          <a:xfrm>
            <a:off x="7997749" y="3040539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24 559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8113395" y="3781797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>
            <p:custDataLst>
              <p:tags r:id="rId18"/>
            </p:custDataLst>
          </p:nvPr>
        </p:nvSpPr>
        <p:spPr>
          <a:xfrm>
            <a:off x="7995506" y="3511207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8 592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113396" y="4279265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>
            <p:custDataLst>
              <p:tags r:id="rId19"/>
            </p:custDataLst>
          </p:nvPr>
        </p:nvSpPr>
        <p:spPr>
          <a:xfrm>
            <a:off x="7995507" y="4008675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1 901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8116952" y="4775072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20"/>
            </p:custDataLst>
          </p:nvPr>
        </p:nvSpPr>
        <p:spPr>
          <a:xfrm>
            <a:off x="7999063" y="4504482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557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8106319" y="5278810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>
            <p:custDataLst>
              <p:tags r:id="rId21"/>
            </p:custDataLst>
          </p:nvPr>
        </p:nvSpPr>
        <p:spPr>
          <a:xfrm>
            <a:off x="7988430" y="5008220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19 591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8112100" y="5754743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>
            <p:custDataLst>
              <p:tags r:id="rId22"/>
            </p:custDataLst>
          </p:nvPr>
        </p:nvSpPr>
        <p:spPr>
          <a:xfrm>
            <a:off x="7994211" y="5484153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21 897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8112100" y="6229708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23"/>
            </p:custDataLst>
          </p:nvPr>
        </p:nvSpPr>
        <p:spPr>
          <a:xfrm>
            <a:off x="7994211" y="5959118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4 146</a:t>
            </a:r>
          </a:p>
        </p:txBody>
      </p:sp>
      <p:sp>
        <p:nvSpPr>
          <p:cNvPr id="54" name="TextBox 53"/>
          <p:cNvSpPr txBox="1"/>
          <p:nvPr>
            <p:custDataLst>
              <p:tags r:id="rId24"/>
            </p:custDataLst>
          </p:nvPr>
        </p:nvSpPr>
        <p:spPr>
          <a:xfrm>
            <a:off x="7272665" y="878239"/>
            <a:ext cx="1722927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Число</a:t>
            </a:r>
            <a:br>
              <a:rPr lang="ru-RU" sz="12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25738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4863"/>
              </p:ext>
            </p:extLst>
          </p:nvPr>
        </p:nvGraphicFramePr>
        <p:xfrm>
          <a:off x="212915" y="2099081"/>
          <a:ext cx="1656000" cy="165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ТОП-10 по среднемесячной сумме выплат выпускникам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647473" y="1628918"/>
            <a:ext cx="3789359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Аэронавигация и эксплуатация авиационной и ракетно-космической техники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2227188" y="2099081"/>
            <a:ext cx="3209644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Прикладная геология, горное дело, нефтегазовое дело и геодезия</a:t>
            </a: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2244195" y="2637484"/>
            <a:ext cx="3192637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Ядерная энергетика и технологии</a:t>
            </a: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63365" y="5007517"/>
            <a:ext cx="2873467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Электро- и теплоэнергетика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3393408" y="3604270"/>
            <a:ext cx="2043424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Экранные искусства</a:t>
            </a: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2645891" y="3114053"/>
            <a:ext cx="2790941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Физическая культура и спорт</a:t>
            </a: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2491596" y="3958007"/>
            <a:ext cx="2945236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Авиационная и ракетно-космическая техника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2176502" y="4414522"/>
            <a:ext cx="326033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Техника и технологии кораблестроения и водного транспорта</a:t>
            </a: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2468466" y="5374902"/>
            <a:ext cx="2968366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Техника и технологии наземного транспорта</a:t>
            </a:r>
          </a:p>
        </p:txBody>
      </p: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3393408" y="5926953"/>
            <a:ext cx="2043424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Математика и механика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308" y="2665621"/>
            <a:ext cx="121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80%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>
            <p:custDataLst>
              <p:tags r:id="rId11"/>
            </p:custDataLst>
          </p:nvPr>
        </p:nvSpPr>
        <p:spPr>
          <a:xfrm>
            <a:off x="-3227" y="3693877"/>
            <a:ext cx="2137380" cy="107721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+mn-lt"/>
              </a:rPr>
              <a:t>8 УГС в ТОП-10 имеют инженерно-техническую направленность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4569" y="1193864"/>
            <a:ext cx="3478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Средняя сумма выплат в месяц,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</a:rPr>
              <a:t>тыс.руб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814627"/>
              </p:ext>
            </p:extLst>
          </p:nvPr>
        </p:nvGraphicFramePr>
        <p:xfrm>
          <a:off x="5236017" y="1469078"/>
          <a:ext cx="2823462" cy="516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8116952" y="1961037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7999063" y="1690447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2 072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109857" y="2400528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>
          <a:xfrm>
            <a:off x="7991968" y="2129938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19 591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113395" y="2882551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7995506" y="2611961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1 901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115638" y="3364294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>
            <p:custDataLst>
              <p:tags r:id="rId15"/>
            </p:custDataLst>
          </p:nvPr>
        </p:nvSpPr>
        <p:spPr>
          <a:xfrm>
            <a:off x="7997749" y="3093704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8 540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8113395" y="3781797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6"/>
            </p:custDataLst>
          </p:nvPr>
        </p:nvSpPr>
        <p:spPr>
          <a:xfrm>
            <a:off x="7995506" y="3511207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877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8113396" y="4321797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>
            <p:custDataLst>
              <p:tags r:id="rId17"/>
            </p:custDataLst>
          </p:nvPr>
        </p:nvSpPr>
        <p:spPr>
          <a:xfrm>
            <a:off x="7995507" y="4051207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3 345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116952" y="4775072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>
            <p:custDataLst>
              <p:tags r:id="rId18"/>
            </p:custDataLst>
          </p:nvPr>
        </p:nvSpPr>
        <p:spPr>
          <a:xfrm>
            <a:off x="7999063" y="4504482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4 422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8106319" y="5278810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9"/>
            </p:custDataLst>
          </p:nvPr>
        </p:nvSpPr>
        <p:spPr>
          <a:xfrm>
            <a:off x="7988430" y="5008220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24 559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8112100" y="5754743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>
            <p:custDataLst>
              <p:tags r:id="rId20"/>
            </p:custDataLst>
          </p:nvPr>
        </p:nvSpPr>
        <p:spPr>
          <a:xfrm>
            <a:off x="7994211" y="5484153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30 994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8112100" y="6229708"/>
            <a:ext cx="835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21"/>
            </p:custDataLst>
          </p:nvPr>
        </p:nvSpPr>
        <p:spPr>
          <a:xfrm>
            <a:off x="7994211" y="5959118"/>
            <a:ext cx="97481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8 409</a:t>
            </a:r>
          </a:p>
        </p:txBody>
      </p:sp>
      <p:sp>
        <p:nvSpPr>
          <p:cNvPr id="45" name="TextBox 44"/>
          <p:cNvSpPr txBox="1"/>
          <p:nvPr>
            <p:custDataLst>
              <p:tags r:id="rId22"/>
            </p:custDataLst>
          </p:nvPr>
        </p:nvSpPr>
        <p:spPr>
          <a:xfrm>
            <a:off x="7272665" y="1101532"/>
            <a:ext cx="1722927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Число</a:t>
            </a:r>
            <a:br>
              <a:rPr lang="ru-RU" sz="12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5181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SY3WpCLkmjYUhcuV1dU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SY3WpCLkmjYUhcuV1dU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SY3WpCLkmjYUhcuV1dU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SY3WpCLkmjYUhcuV1dU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SY3WpCLkmjYUhcuV1dU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SY3WpCLkmjYUhcuV1dU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SY3WpCLkmjYUhcuV1dU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SY3WpCLkmjYUhcuV1dU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SY3WpCLkmjYUhcuV1dU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TF2ji70Gaa4J0.fuiWw"/>
</p:tagLst>
</file>

<file path=ppt/theme/theme1.xml><?xml version="1.0" encoding="utf-8"?>
<a:theme xmlns:a="http://schemas.openxmlformats.org/drawingml/2006/main" name="2_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Другая 1">
      <a:majorFont>
        <a:latin typeface="Trebuchet MS"/>
        <a:ea typeface=""/>
        <a:cs typeface=""/>
      </a:majorFont>
      <a:minorFont>
        <a:latin typeface="Tahoma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e20594f-2eea-40fe-a544-651162df1661">H5QFR5MR6HVR-543-8487</_dlc_DocId>
    <_dlc_DocIdUrl xmlns="be20594f-2eea-40fe-a544-651162df1661">
      <Url>http://hq-ib-spp-01:33033/DH2433/_layouts/DocIdRedir.aspx?ID=H5QFR5MR6HVR-543-8487</Url>
      <Description>H5QFR5MR6HVR-543-8487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0C0B9E3174154885BD3EB19D404F22" ma:contentTypeVersion="0" ma:contentTypeDescription="Создание документа." ma:contentTypeScope="" ma:versionID="aa98116e106d2561e2165483f043b06b">
  <xsd:schema xmlns:xsd="http://www.w3.org/2001/XMLSchema" xmlns:xs="http://www.w3.org/2001/XMLSchema" xmlns:p="http://schemas.microsoft.com/office/2006/metadata/properties" xmlns:ns2="be20594f-2eea-40fe-a544-651162df1661" targetNamespace="http://schemas.microsoft.com/office/2006/metadata/properties" ma:root="true" ma:fieldsID="30d1d6c79d359d2835cead11bf0c0fcd" ns2:_="">
    <xsd:import namespace="be20594f-2eea-40fe-a544-651162df16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0594f-2eea-40fe-a544-651162df166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EE4871-6D58-49A1-95C8-21C130B7D6A3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be20594f-2eea-40fe-a544-651162df1661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D2C37E1-8ECE-4819-A687-6E17B149D3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0D3E62-A539-4946-959F-D0CDD22B334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AD3B5CA-02D3-432D-9D0C-27DC4FADC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0594f-2eea-40fe-a544-651162df1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873</Words>
  <Application>Microsoft Office PowerPoint</Application>
  <PresentationFormat>Экран (4:3)</PresentationFormat>
  <Paragraphs>256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2_Тема Office</vt:lpstr>
      <vt:lpstr>МИНИСТЕРСТВО ОБРАЗОВАНИЯ И НАУКИ РОССИЙСКОЙ ФЕДЕРАЦИИ</vt:lpstr>
      <vt:lpstr>От данных служб занятости к точным данным ПФР</vt:lpstr>
      <vt:lpstr>Система высшего образования в России</vt:lpstr>
      <vt:lpstr>Схема получения и обработки данных</vt:lpstr>
      <vt:lpstr>Период сбора и анализа информации</vt:lpstr>
      <vt:lpstr>Интерпретация данных ПФР</vt:lpstr>
      <vt:lpstr>Трудоустройство выпускников: ИТОГИ</vt:lpstr>
      <vt:lpstr>ТОП-10 наиболее востребованных укрупненных групп специальностей</vt:lpstr>
      <vt:lpstr>ТОП-10 по среднемесячной сумме выплат выпускникам</vt:lpstr>
      <vt:lpstr>Наибольшее количество нетрудоустроенных выпускников</vt:lpstr>
      <vt:lpstr>Доля трудоустройства выпускников ведущих вузов</vt:lpstr>
      <vt:lpstr>Портал мониторинга трудоустройства</vt:lpstr>
      <vt:lpstr>Портал мониторинга трудоустройства</vt:lpstr>
      <vt:lpstr>Портал мониторинга трудоустройства</vt:lpstr>
      <vt:lpstr>МИНИСТЕРСТВО ОБРАЗОВАНИЯ И НАУКИ РОССИЙСКОЙ ФЕДЕРАЦИИ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2014-08-26T10:13:33Z</dcterms:created>
  <dcterms:modified xsi:type="dcterms:W3CDTF">2015-10-20T10:34:21Z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31203b22-d6ba-4af4-a3bf-d33de499b9f3</vt:lpwstr>
  </property>
  <property fmtid="{D5CDD505-2E9C-101B-9397-08002B2CF9AE}" pid="3" name="ContentTypeId">
    <vt:lpwstr>0x010100240C0B9E3174154885BD3EB19D404F22</vt:lpwstr>
  </property>
</Properties>
</file>