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4" r:id="rId1"/>
    <p:sldMasterId id="2147484196" r:id="rId2"/>
  </p:sldMasterIdLst>
  <p:notesMasterIdLst>
    <p:notesMasterId r:id="rId29"/>
  </p:notesMasterIdLst>
  <p:handoutMasterIdLst>
    <p:handoutMasterId r:id="rId30"/>
  </p:handoutMasterIdLst>
  <p:sldIdLst>
    <p:sldId id="280" r:id="rId3"/>
    <p:sldId id="388" r:id="rId4"/>
    <p:sldId id="389" r:id="rId5"/>
    <p:sldId id="390" r:id="rId6"/>
    <p:sldId id="391" r:id="rId7"/>
    <p:sldId id="356" r:id="rId8"/>
    <p:sldId id="368" r:id="rId9"/>
    <p:sldId id="355" r:id="rId10"/>
    <p:sldId id="370" r:id="rId11"/>
    <p:sldId id="371" r:id="rId12"/>
    <p:sldId id="358" r:id="rId13"/>
    <p:sldId id="359" r:id="rId14"/>
    <p:sldId id="369" r:id="rId15"/>
    <p:sldId id="392" r:id="rId16"/>
    <p:sldId id="393" r:id="rId17"/>
    <p:sldId id="378" r:id="rId18"/>
    <p:sldId id="372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94" r:id="rId28"/>
  </p:sldIdLst>
  <p:sldSz cx="9144000" cy="5143500" type="screen16x9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1F4081"/>
    <a:srgbClr val="F0E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4" autoAdjust="0"/>
    <p:restoredTop sz="95736" autoAdjust="0"/>
  </p:normalViewPr>
  <p:slideViewPr>
    <p:cSldViewPr>
      <p:cViewPr>
        <p:scale>
          <a:sx n="100" d="100"/>
          <a:sy n="100" d="100"/>
        </p:scale>
        <p:origin x="-1080" y="-288"/>
      </p:cViewPr>
      <p:guideLst>
        <p:guide orient="horz" pos="1593"/>
        <p:guide pos="2976"/>
      </p:guideLst>
    </p:cSldViewPr>
  </p:slideViewPr>
  <p:outlineViewPr>
    <p:cViewPr>
      <p:scale>
        <a:sx n="33" d="100"/>
        <a:sy n="33" d="100"/>
      </p:scale>
      <p:origin x="0" y="209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6" y="-114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F3EC6-71EB-4F69-8D6A-B3242E91B0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EC0AF8-558A-4AB3-A0E4-3A4546327B2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b="1" dirty="0" smtClean="0">
              <a:solidFill>
                <a:schemeClr val="accent5">
                  <a:lumMod val="25000"/>
                </a:schemeClr>
              </a:solidFill>
            </a:rPr>
            <a:t>Участие компаний в реализации социальных программ</a:t>
          </a:r>
          <a:br>
            <a:rPr lang="ru-RU" b="1" dirty="0" smtClean="0">
              <a:solidFill>
                <a:schemeClr val="accent5">
                  <a:lumMod val="25000"/>
                </a:schemeClr>
              </a:solidFill>
            </a:rPr>
          </a:br>
          <a:r>
            <a:rPr lang="ru-RU" b="1" dirty="0" smtClean="0">
              <a:solidFill>
                <a:schemeClr val="accent5">
                  <a:lumMod val="25000"/>
                </a:schemeClr>
              </a:solidFill>
            </a:rPr>
            <a:t>в местных сообществах на принципах партнерства включает</a:t>
          </a:r>
          <a:r>
            <a:rPr lang="ru-RU" b="1" dirty="0" smtClean="0"/>
            <a:t>:</a:t>
          </a:r>
          <a:endParaRPr lang="ru-RU" b="1" dirty="0"/>
        </a:p>
      </dgm:t>
    </dgm:pt>
    <dgm:pt modelId="{81A43659-1991-4C5A-BC03-88CBEA797F91}" type="parTrans" cxnId="{9AC0A75E-3677-46CC-842F-6C91CBAEBD5C}">
      <dgm:prSet/>
      <dgm:spPr/>
      <dgm:t>
        <a:bodyPr/>
        <a:lstStyle/>
        <a:p>
          <a:endParaRPr lang="ru-RU"/>
        </a:p>
      </dgm:t>
    </dgm:pt>
    <dgm:pt modelId="{5124B797-F2A5-42FD-9B38-DE48A58E51C8}" type="sibTrans" cxnId="{9AC0A75E-3677-46CC-842F-6C91CBAEBD5C}">
      <dgm:prSet/>
      <dgm:spPr/>
      <dgm:t>
        <a:bodyPr/>
        <a:lstStyle/>
        <a:p>
          <a:endParaRPr lang="ru-RU"/>
        </a:p>
      </dgm:t>
    </dgm:pt>
    <dgm:pt modelId="{4AF5AB69-94E0-4A54-BE51-08CC85BDA63C}" type="pres">
      <dgm:prSet presAssocID="{2F3F3EC6-71EB-4F69-8D6A-B3242E91B0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E2C8F0-0131-446A-BC2B-EE4DB4ACA7F9}" type="pres">
      <dgm:prSet presAssocID="{51EC0AF8-558A-4AB3-A0E4-3A4546327B2D}" presName="parentText" presStyleLbl="node1" presStyleIdx="0" presStyleCnt="1" custLinFactNeighborX="2198" custLinFactNeighborY="-12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2D904F-669D-4A79-B2A1-4FCB75890F2F}" type="presOf" srcId="{51EC0AF8-558A-4AB3-A0E4-3A4546327B2D}" destId="{68E2C8F0-0131-446A-BC2B-EE4DB4ACA7F9}" srcOrd="0" destOrd="0" presId="urn:microsoft.com/office/officeart/2005/8/layout/vList2"/>
    <dgm:cxn modelId="{EF945F83-03E8-4FE4-85E3-E1D205FCA013}" type="presOf" srcId="{2F3F3EC6-71EB-4F69-8D6A-B3242E91B015}" destId="{4AF5AB69-94E0-4A54-BE51-08CC85BDA63C}" srcOrd="0" destOrd="0" presId="urn:microsoft.com/office/officeart/2005/8/layout/vList2"/>
    <dgm:cxn modelId="{9AC0A75E-3677-46CC-842F-6C91CBAEBD5C}" srcId="{2F3F3EC6-71EB-4F69-8D6A-B3242E91B015}" destId="{51EC0AF8-558A-4AB3-A0E4-3A4546327B2D}" srcOrd="0" destOrd="0" parTransId="{81A43659-1991-4C5A-BC03-88CBEA797F91}" sibTransId="{5124B797-F2A5-42FD-9B38-DE48A58E51C8}"/>
    <dgm:cxn modelId="{01E85CB8-C7BD-4B09-B83B-3E8A965B9ADB}" type="presParOf" srcId="{4AF5AB69-94E0-4A54-BE51-08CC85BDA63C}" destId="{68E2C8F0-0131-446A-BC2B-EE4DB4ACA7F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CE83FB-3318-4C02-AF25-70FECDA6A9BB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8EA03C-71BE-4826-8884-965BAB348F2E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rgbClr val="C00000"/>
              </a:solidFill>
            </a:rPr>
            <a:t>Металлоинвест</a:t>
          </a:r>
          <a:r>
            <a:rPr lang="ru-RU" sz="1600" b="1" dirty="0" smtClean="0">
              <a:solidFill>
                <a:srgbClr val="002060"/>
              </a:solidFill>
            </a:rPr>
            <a:t> </a:t>
          </a:r>
          <a:r>
            <a:rPr lang="ru-RU" sz="1600" dirty="0" smtClean="0">
              <a:solidFill>
                <a:srgbClr val="002060"/>
              </a:solidFill>
            </a:rPr>
            <a:t>– программы: </a:t>
          </a:r>
          <a:r>
            <a:rPr lang="ru-RU" sz="1600" b="1" dirty="0" smtClean="0">
              <a:solidFill>
                <a:srgbClr val="002060"/>
              </a:solidFill>
            </a:rPr>
            <a:t>Школа полезного действия</a:t>
          </a:r>
        </a:p>
        <a:p>
          <a:r>
            <a:rPr lang="ru-RU" sz="1600" b="1" dirty="0" smtClean="0">
              <a:solidFill>
                <a:srgbClr val="002060"/>
              </a:solidFill>
            </a:rPr>
            <a:t>Здоровый ребенок</a:t>
          </a:r>
          <a:endParaRPr lang="ru-RU" sz="1600" b="1" dirty="0">
            <a:solidFill>
              <a:srgbClr val="002060"/>
            </a:solidFill>
          </a:endParaRPr>
        </a:p>
      </dgm:t>
    </dgm:pt>
    <dgm:pt modelId="{266EDD3B-005F-4B5F-9BB9-551206701641}" type="parTrans" cxnId="{4BF7B08E-F92F-480A-B470-B4CA37A50274}">
      <dgm:prSet/>
      <dgm:spPr/>
      <dgm:t>
        <a:bodyPr/>
        <a:lstStyle/>
        <a:p>
          <a:endParaRPr lang="ru-RU"/>
        </a:p>
      </dgm:t>
    </dgm:pt>
    <dgm:pt modelId="{CC0BC115-9473-49E1-82F6-00B60D1E5626}" type="sibTrans" cxnId="{4BF7B08E-F92F-480A-B470-B4CA37A50274}">
      <dgm:prSet/>
      <dgm:spPr/>
      <dgm:t>
        <a:bodyPr/>
        <a:lstStyle/>
        <a:p>
          <a:endParaRPr lang="ru-RU"/>
        </a:p>
      </dgm:t>
    </dgm:pt>
    <dgm:pt modelId="{9FF85256-8591-4618-AB2D-2EF1F714803F}">
      <dgm:prSet phldrT="[Текст]" custT="1"/>
      <dgm:spPr/>
      <dgm:t>
        <a:bodyPr/>
        <a:lstStyle/>
        <a:p>
          <a:r>
            <a:rPr lang="ru-RU" sz="1800" b="1" u="sng" dirty="0" smtClean="0">
              <a:solidFill>
                <a:srgbClr val="C00000"/>
              </a:solidFill>
            </a:rPr>
            <a:t>Северсталь</a:t>
          </a:r>
          <a:r>
            <a:rPr lang="ru-RU" sz="1800" u="sng" dirty="0" smtClean="0">
              <a:solidFill>
                <a:srgbClr val="002060"/>
              </a:solidFill>
            </a:rPr>
            <a:t> </a:t>
          </a:r>
          <a:r>
            <a:rPr lang="ru-RU" sz="1800" dirty="0" smtClean="0">
              <a:solidFill>
                <a:srgbClr val="002060"/>
              </a:solidFill>
            </a:rPr>
            <a:t>программы:</a:t>
          </a:r>
        </a:p>
        <a:p>
          <a:r>
            <a:rPr lang="ru-RU" sz="1400" b="1" dirty="0" smtClean="0">
              <a:solidFill>
                <a:srgbClr val="002060"/>
              </a:solidFill>
            </a:rPr>
            <a:t>Дорога к дому</a:t>
          </a:r>
        </a:p>
        <a:p>
          <a:r>
            <a:rPr lang="ru-RU" sz="1400" b="1" dirty="0" smtClean="0">
              <a:solidFill>
                <a:srgbClr val="002060"/>
              </a:solidFill>
            </a:rPr>
            <a:t>Агентство городского развития</a:t>
          </a:r>
        </a:p>
        <a:p>
          <a:r>
            <a:rPr lang="ru-RU" sz="1400" b="1" dirty="0" smtClean="0">
              <a:solidFill>
                <a:srgbClr val="002060"/>
              </a:solidFill>
            </a:rPr>
            <a:t>Музеи русского Севера</a:t>
          </a:r>
          <a:endParaRPr lang="ru-RU" sz="1400" b="1" dirty="0">
            <a:solidFill>
              <a:srgbClr val="002060"/>
            </a:solidFill>
          </a:endParaRPr>
        </a:p>
      </dgm:t>
    </dgm:pt>
    <dgm:pt modelId="{4F3FA741-D9C3-433A-9D1E-6A61326B7411}" type="parTrans" cxnId="{3194F579-212F-48F6-A43B-97B82B7834E9}">
      <dgm:prSet/>
      <dgm:spPr/>
      <dgm:t>
        <a:bodyPr/>
        <a:lstStyle/>
        <a:p>
          <a:endParaRPr lang="ru-RU"/>
        </a:p>
      </dgm:t>
    </dgm:pt>
    <dgm:pt modelId="{1835DBC8-2530-4748-B44D-988C4866E9A4}" type="sibTrans" cxnId="{3194F579-212F-48F6-A43B-97B82B7834E9}">
      <dgm:prSet/>
      <dgm:spPr/>
      <dgm:t>
        <a:bodyPr/>
        <a:lstStyle/>
        <a:p>
          <a:endParaRPr lang="ru-RU"/>
        </a:p>
      </dgm:t>
    </dgm:pt>
    <dgm:pt modelId="{DFA4F802-7F62-4899-B85D-99C51E7423D2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rgbClr val="C00000"/>
              </a:solidFill>
            </a:rPr>
            <a:t>СУЭК</a:t>
          </a:r>
          <a:r>
            <a:rPr lang="ru-RU" sz="1800" b="0" dirty="0" smtClean="0">
              <a:solidFill>
                <a:srgbClr val="002060"/>
              </a:solidFill>
            </a:rPr>
            <a:t>– программы:</a:t>
          </a:r>
        </a:p>
        <a:p>
          <a:r>
            <a:rPr lang="ru-RU" sz="1600" b="1" dirty="0" smtClean="0">
              <a:solidFill>
                <a:srgbClr val="002060"/>
              </a:solidFill>
            </a:rPr>
            <a:t>Школа социального предпринимательства</a:t>
          </a:r>
        </a:p>
        <a:p>
          <a:r>
            <a:rPr lang="ru-RU" sz="1600" b="1" dirty="0" smtClean="0">
              <a:solidFill>
                <a:srgbClr val="002060"/>
              </a:solidFill>
            </a:rPr>
            <a:t> Трудовые отряды </a:t>
          </a:r>
          <a:r>
            <a:rPr lang="ru-RU" sz="1600" b="1" dirty="0" err="1" smtClean="0">
              <a:solidFill>
                <a:srgbClr val="002060"/>
              </a:solidFill>
            </a:rPr>
            <a:t>СУЭКа</a:t>
          </a:r>
          <a:r>
            <a:rPr lang="ru-RU" sz="1600" b="1" dirty="0" smtClean="0">
              <a:solidFill>
                <a:srgbClr val="002060"/>
              </a:solidFill>
            </a:rPr>
            <a:t> </a:t>
          </a:r>
        </a:p>
        <a:p>
          <a:endParaRPr lang="ru-RU" sz="1800" b="1" dirty="0"/>
        </a:p>
      </dgm:t>
    </dgm:pt>
    <dgm:pt modelId="{34A3D865-A54A-46F3-ACE9-56C9C20305AA}" type="parTrans" cxnId="{3F122E29-F456-4D44-A1BC-475D820C13F5}">
      <dgm:prSet/>
      <dgm:spPr/>
      <dgm:t>
        <a:bodyPr/>
        <a:lstStyle/>
        <a:p>
          <a:endParaRPr lang="ru-RU"/>
        </a:p>
      </dgm:t>
    </dgm:pt>
    <dgm:pt modelId="{594A3771-F800-4E48-A979-4E7C956A5DCE}" type="sibTrans" cxnId="{3F122E29-F456-4D44-A1BC-475D820C13F5}">
      <dgm:prSet/>
      <dgm:spPr/>
      <dgm:t>
        <a:bodyPr/>
        <a:lstStyle/>
        <a:p>
          <a:endParaRPr lang="ru-RU"/>
        </a:p>
      </dgm:t>
    </dgm:pt>
    <dgm:pt modelId="{70B2D2C3-0488-4DC7-897D-EB8FFFF2A839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rgbClr val="C00000"/>
              </a:solidFill>
            </a:rPr>
            <a:t>Газпром нефть </a:t>
          </a:r>
          <a:r>
            <a:rPr lang="ru-RU" sz="1800" b="1" dirty="0" smtClean="0">
              <a:solidFill>
                <a:srgbClr val="002060"/>
              </a:solidFill>
            </a:rPr>
            <a:t>– </a:t>
          </a:r>
          <a:r>
            <a:rPr lang="ru-RU" sz="1800" b="0" dirty="0" smtClean="0">
              <a:solidFill>
                <a:srgbClr val="002060"/>
              </a:solidFill>
            </a:rPr>
            <a:t>программа</a:t>
          </a:r>
        </a:p>
        <a:p>
          <a:r>
            <a:rPr lang="ru-RU" sz="1800" b="0" dirty="0" smtClean="0">
              <a:solidFill>
                <a:srgbClr val="002060"/>
              </a:solidFill>
            </a:rPr>
            <a:t> </a:t>
          </a:r>
          <a:r>
            <a:rPr lang="ru-RU" sz="1600" b="1" dirty="0" smtClean="0">
              <a:solidFill>
                <a:srgbClr val="002060"/>
              </a:solidFill>
            </a:rPr>
            <a:t>Родные города</a:t>
          </a:r>
          <a:endParaRPr lang="ru-RU" sz="1600" b="1" dirty="0">
            <a:solidFill>
              <a:srgbClr val="002060"/>
            </a:solidFill>
          </a:endParaRPr>
        </a:p>
      </dgm:t>
    </dgm:pt>
    <dgm:pt modelId="{570007B8-47B4-4DE3-A799-EB0C7989BAFF}" type="parTrans" cxnId="{16BC1763-7F9B-425B-B73E-D09ED21EDC98}">
      <dgm:prSet/>
      <dgm:spPr/>
      <dgm:t>
        <a:bodyPr/>
        <a:lstStyle/>
        <a:p>
          <a:endParaRPr lang="ru-RU"/>
        </a:p>
      </dgm:t>
    </dgm:pt>
    <dgm:pt modelId="{CA8FF7F7-13E5-48C2-9925-574735677C58}" type="sibTrans" cxnId="{16BC1763-7F9B-425B-B73E-D09ED21EDC98}">
      <dgm:prSet/>
      <dgm:spPr/>
      <dgm:t>
        <a:bodyPr/>
        <a:lstStyle/>
        <a:p>
          <a:endParaRPr lang="ru-RU"/>
        </a:p>
      </dgm:t>
    </dgm:pt>
    <dgm:pt modelId="{527B2180-1192-4BB3-BC45-AC15282342FD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rgbClr val="C00000"/>
              </a:solidFill>
            </a:rPr>
            <a:t>Сахалин </a:t>
          </a:r>
          <a:r>
            <a:rPr lang="ru-RU" sz="1600" b="1" u="sng" dirty="0" err="1" smtClean="0">
              <a:solidFill>
                <a:srgbClr val="C00000"/>
              </a:solidFill>
            </a:rPr>
            <a:t>Энерджи</a:t>
          </a:r>
          <a:r>
            <a:rPr lang="ru-RU" sz="1600" b="1" u="sng" dirty="0" smtClean="0">
              <a:solidFill>
                <a:srgbClr val="C00000"/>
              </a:solidFill>
            </a:rPr>
            <a:t> </a:t>
          </a:r>
          <a:r>
            <a:rPr lang="ru-RU" sz="1800" dirty="0" smtClean="0">
              <a:solidFill>
                <a:srgbClr val="002060"/>
              </a:solidFill>
            </a:rPr>
            <a:t>-  </a:t>
          </a:r>
          <a:r>
            <a:rPr lang="ru-RU" sz="1600" dirty="0" smtClean="0">
              <a:solidFill>
                <a:srgbClr val="002060"/>
              </a:solidFill>
            </a:rPr>
            <a:t>программы:</a:t>
          </a:r>
        </a:p>
        <a:p>
          <a:r>
            <a:rPr lang="ru-RU" sz="1400" b="1" dirty="0" err="1" smtClean="0">
              <a:solidFill>
                <a:srgbClr val="002060"/>
              </a:solidFill>
            </a:rPr>
            <a:t>Корсаковская</a:t>
          </a:r>
          <a:r>
            <a:rPr lang="ru-RU" sz="1400" b="1" dirty="0" smtClean="0">
              <a:solidFill>
                <a:srgbClr val="002060"/>
              </a:solidFill>
            </a:rPr>
            <a:t> инициатива по устойчивому развитию</a:t>
          </a:r>
        </a:p>
        <a:p>
          <a:r>
            <a:rPr lang="ru-RU" sz="1400" b="1" dirty="0" smtClean="0">
              <a:solidFill>
                <a:srgbClr val="002060"/>
              </a:solidFill>
            </a:rPr>
            <a:t>Что делать в чрезвычайных ситуациях</a:t>
          </a:r>
        </a:p>
        <a:p>
          <a:r>
            <a:rPr lang="ru-RU" sz="1400" b="1" dirty="0" smtClean="0">
              <a:solidFill>
                <a:srgbClr val="002060"/>
              </a:solidFill>
            </a:rPr>
            <a:t>План содействия развитию КМНС</a:t>
          </a:r>
          <a:endParaRPr lang="ru-RU" sz="1400" dirty="0"/>
        </a:p>
      </dgm:t>
    </dgm:pt>
    <dgm:pt modelId="{ABE64F80-D893-40D0-B047-054F38C3D3BB}" type="parTrans" cxnId="{99DA37FC-CEE2-4990-9686-BB33421563D1}">
      <dgm:prSet/>
      <dgm:spPr/>
      <dgm:t>
        <a:bodyPr/>
        <a:lstStyle/>
        <a:p>
          <a:endParaRPr lang="ru-RU"/>
        </a:p>
      </dgm:t>
    </dgm:pt>
    <dgm:pt modelId="{77608576-3355-4B62-ADE7-E3B0EC3B447F}" type="sibTrans" cxnId="{99DA37FC-CEE2-4990-9686-BB33421563D1}">
      <dgm:prSet/>
      <dgm:spPr/>
      <dgm:t>
        <a:bodyPr/>
        <a:lstStyle/>
        <a:p>
          <a:endParaRPr lang="ru-RU"/>
        </a:p>
      </dgm:t>
    </dgm:pt>
    <dgm:pt modelId="{92F3AEFF-A9ED-429F-813E-FF742C1FD2C8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rgbClr val="C00000"/>
              </a:solidFill>
            </a:rPr>
            <a:t>Норильский никель </a:t>
          </a:r>
          <a:r>
            <a:rPr lang="ru-RU" sz="1800" b="1" dirty="0" smtClean="0">
              <a:solidFill>
                <a:srgbClr val="002060"/>
              </a:solidFill>
            </a:rPr>
            <a:t> </a:t>
          </a:r>
          <a:r>
            <a:rPr lang="ru-RU" sz="1600" b="0" dirty="0" smtClean="0">
              <a:solidFill>
                <a:srgbClr val="002060"/>
              </a:solidFill>
            </a:rPr>
            <a:t>программы</a:t>
          </a:r>
        </a:p>
        <a:p>
          <a:r>
            <a:rPr lang="ru-RU" sz="2100" b="1" dirty="0" smtClean="0">
              <a:solidFill>
                <a:srgbClr val="002060"/>
              </a:solidFill>
            </a:rPr>
            <a:t> </a:t>
          </a:r>
          <a:r>
            <a:rPr lang="ru-RU" sz="1400" b="1" dirty="0" smtClean="0">
              <a:solidFill>
                <a:srgbClr val="002060"/>
              </a:solidFill>
            </a:rPr>
            <a:t>Поддержка социального предпринимательства</a:t>
          </a:r>
        </a:p>
        <a:p>
          <a:r>
            <a:rPr lang="ru-RU" sz="1400" b="1" dirty="0" smtClean="0">
              <a:solidFill>
                <a:srgbClr val="002060"/>
              </a:solidFill>
            </a:rPr>
            <a:t>Агентство городского развития</a:t>
          </a:r>
          <a:endParaRPr lang="ru-RU" sz="1400" b="1" dirty="0">
            <a:solidFill>
              <a:srgbClr val="002060"/>
            </a:solidFill>
          </a:endParaRPr>
        </a:p>
      </dgm:t>
    </dgm:pt>
    <dgm:pt modelId="{FB6BB95D-BBEC-4840-B949-1C250C382405}" type="parTrans" cxnId="{0E50D2C7-4AB4-48D2-AEAB-BD8ACA2B7961}">
      <dgm:prSet/>
      <dgm:spPr/>
      <dgm:t>
        <a:bodyPr/>
        <a:lstStyle/>
        <a:p>
          <a:endParaRPr lang="ru-RU"/>
        </a:p>
      </dgm:t>
    </dgm:pt>
    <dgm:pt modelId="{8832D9BC-6CBE-4AB4-B3BE-CAE8D56CD6CC}" type="sibTrans" cxnId="{0E50D2C7-4AB4-48D2-AEAB-BD8ACA2B7961}">
      <dgm:prSet/>
      <dgm:spPr/>
      <dgm:t>
        <a:bodyPr/>
        <a:lstStyle/>
        <a:p>
          <a:endParaRPr lang="ru-RU"/>
        </a:p>
      </dgm:t>
    </dgm:pt>
    <dgm:pt modelId="{A8B21EFF-5545-4B11-A2C5-DC9BB02FEC18}">
      <dgm:prSet phldrT="[Текст]" custT="1"/>
      <dgm:spPr/>
      <dgm:t>
        <a:bodyPr/>
        <a:lstStyle/>
        <a:p>
          <a:r>
            <a:rPr lang="ru-RU" sz="1500" b="1" u="sng" dirty="0" smtClean="0">
              <a:solidFill>
                <a:srgbClr val="C00000"/>
              </a:solidFill>
            </a:rPr>
            <a:t>АФК «Система» </a:t>
          </a:r>
          <a:r>
            <a:rPr lang="ru-RU" sz="1500" b="1" dirty="0" smtClean="0">
              <a:solidFill>
                <a:srgbClr val="002060"/>
              </a:solidFill>
            </a:rPr>
            <a:t>– </a:t>
          </a:r>
          <a:r>
            <a:rPr lang="ru-RU" sz="1500" b="0" dirty="0" smtClean="0">
              <a:solidFill>
                <a:srgbClr val="002060"/>
              </a:solidFill>
            </a:rPr>
            <a:t>программа</a:t>
          </a:r>
        </a:p>
        <a:p>
          <a:r>
            <a:rPr lang="ru-RU" sz="1500" b="0" dirty="0" smtClean="0">
              <a:solidFill>
                <a:srgbClr val="002060"/>
              </a:solidFill>
            </a:rPr>
            <a:t> </a:t>
          </a:r>
          <a:r>
            <a:rPr lang="ru-RU" sz="1400" b="1" dirty="0" smtClean="0">
              <a:solidFill>
                <a:srgbClr val="002060"/>
              </a:solidFill>
            </a:rPr>
            <a:t>Лифт в будущее</a:t>
          </a:r>
        </a:p>
        <a:p>
          <a:r>
            <a:rPr lang="ru-RU" sz="1400" b="1" dirty="0" smtClean="0">
              <a:solidFill>
                <a:srgbClr val="002060"/>
              </a:solidFill>
            </a:rPr>
            <a:t>Забота о ветеранах</a:t>
          </a:r>
          <a:endParaRPr lang="ru-RU" sz="1400" b="1" dirty="0">
            <a:solidFill>
              <a:srgbClr val="002060"/>
            </a:solidFill>
          </a:endParaRPr>
        </a:p>
      </dgm:t>
    </dgm:pt>
    <dgm:pt modelId="{C3AE880A-E6A7-4D3E-AA95-479512EBEF37}" type="parTrans" cxnId="{305E5BEB-F20A-4CD3-9F73-6174ECB409DB}">
      <dgm:prSet/>
      <dgm:spPr/>
      <dgm:t>
        <a:bodyPr/>
        <a:lstStyle/>
        <a:p>
          <a:endParaRPr lang="ru-RU"/>
        </a:p>
      </dgm:t>
    </dgm:pt>
    <dgm:pt modelId="{DFF24311-6676-4509-9C00-0E34AF9E0F8D}" type="sibTrans" cxnId="{305E5BEB-F20A-4CD3-9F73-6174ECB409DB}">
      <dgm:prSet/>
      <dgm:spPr/>
      <dgm:t>
        <a:bodyPr/>
        <a:lstStyle/>
        <a:p>
          <a:endParaRPr lang="ru-RU"/>
        </a:p>
      </dgm:t>
    </dgm:pt>
    <dgm:pt modelId="{FC779377-CFFC-4CB9-BDE7-54EC978AD4F3}" type="pres">
      <dgm:prSet presAssocID="{1FCE83FB-3318-4C02-AF25-70FECDA6A9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91B894-FA22-4C05-9E76-B42F99458395}" type="pres">
      <dgm:prSet presAssocID="{E68EA03C-71BE-4826-8884-965BAB348F2E}" presName="node" presStyleLbl="node1" presStyleIdx="0" presStyleCnt="7" custScaleX="165823" custScaleY="240388" custLinFactNeighborX="-44307" custLinFactNeighborY="-62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960B3-0427-4099-8728-7E64E3F71D5C}" type="pres">
      <dgm:prSet presAssocID="{CC0BC115-9473-49E1-82F6-00B60D1E5626}" presName="sibTrans" presStyleCnt="0"/>
      <dgm:spPr/>
    </dgm:pt>
    <dgm:pt modelId="{F8590D46-9CC8-4377-8D8D-F927BADC127E}" type="pres">
      <dgm:prSet presAssocID="{9FF85256-8591-4618-AB2D-2EF1F714803F}" presName="node" presStyleLbl="node1" presStyleIdx="1" presStyleCnt="7" custScaleX="153090" custScaleY="283766" custLinFactNeighborX="599" custLinFactNeighborY="-29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A2F9B-E10A-418E-9645-CDD7707847F8}" type="pres">
      <dgm:prSet presAssocID="{1835DBC8-2530-4748-B44D-988C4866E9A4}" presName="sibTrans" presStyleCnt="0"/>
      <dgm:spPr/>
    </dgm:pt>
    <dgm:pt modelId="{464F26A0-9EDE-48E9-8CD0-859D252783ED}" type="pres">
      <dgm:prSet presAssocID="{DFA4F802-7F62-4899-B85D-99C51E7423D2}" presName="node" presStyleLbl="node1" presStyleIdx="2" presStyleCnt="7" custScaleX="232254" custScaleY="286197" custLinFactNeighborX="13572" custLinFactNeighborY="-17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DE153-0986-4AB3-B715-5A95499737E6}" type="pres">
      <dgm:prSet presAssocID="{594A3771-F800-4E48-A979-4E7C956A5DCE}" presName="sibTrans" presStyleCnt="0"/>
      <dgm:spPr/>
    </dgm:pt>
    <dgm:pt modelId="{E20DA79B-3D66-43A5-8EDA-6F3296B10364}" type="pres">
      <dgm:prSet presAssocID="{70B2D2C3-0488-4DC7-897D-EB8FFFF2A839}" presName="node" presStyleLbl="node1" presStyleIdx="3" presStyleCnt="7" custScaleX="139188" custScaleY="184397" custLinFactX="-262255" custLinFactY="100000" custLinFactNeighborX="-300000" custLinFactNeighborY="179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10CDA-A3DB-4338-B273-14DA554FB70F}" type="pres">
      <dgm:prSet presAssocID="{CA8FF7F7-13E5-48C2-9925-574735677C58}" presName="sibTrans" presStyleCnt="0"/>
      <dgm:spPr/>
    </dgm:pt>
    <dgm:pt modelId="{D40C4FF4-C8DB-4F0D-BE3F-C7EFA83B69D5}" type="pres">
      <dgm:prSet presAssocID="{527B2180-1192-4BB3-BC45-AC15282342FD}" presName="node" presStyleLbl="node1" presStyleIdx="4" presStyleCnt="7" custScaleX="243019" custScaleY="256590" custLinFactX="12782" custLinFactNeighborX="100000" custLinFactNeighborY="6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60322-B225-4969-91DA-8318324CD770}" type="pres">
      <dgm:prSet presAssocID="{77608576-3355-4B62-ADE7-E3B0EC3B447F}" presName="sibTrans" presStyleCnt="0"/>
      <dgm:spPr/>
    </dgm:pt>
    <dgm:pt modelId="{9E311E5E-77D6-4FBF-BEC3-9883BA60EC6D}" type="pres">
      <dgm:prSet presAssocID="{92F3AEFF-A9ED-429F-813E-FF742C1FD2C8}" presName="node" presStyleLbl="node1" presStyleIdx="5" presStyleCnt="7" custScaleX="222322" custScaleY="272866" custLinFactX="34483" custLinFactNeighborX="100000" custLinFactNeighborY="-6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39EE2-A7EB-4C62-80F0-9B4D3D633FE1}" type="pres">
      <dgm:prSet presAssocID="{8832D9BC-6CBE-4AB4-B3BE-CAE8D56CD6CC}" presName="sibTrans" presStyleCnt="0"/>
      <dgm:spPr/>
    </dgm:pt>
    <dgm:pt modelId="{92341148-DE10-46B8-8A15-5406FB35BC18}" type="pres">
      <dgm:prSet presAssocID="{A8B21EFF-5545-4B11-A2C5-DC9BB02FEC18}" presName="node" presStyleLbl="node1" presStyleIdx="6" presStyleCnt="7" custScaleX="130992" custScaleY="279036" custLinFactX="14935" custLinFactY="-123735" custLinFactNeighborX="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E888BF-1165-4C50-99BC-623CFCBFDC5D}" type="presOf" srcId="{DFA4F802-7F62-4899-B85D-99C51E7423D2}" destId="{464F26A0-9EDE-48E9-8CD0-859D252783ED}" srcOrd="0" destOrd="0" presId="urn:microsoft.com/office/officeart/2005/8/layout/default#2"/>
    <dgm:cxn modelId="{305E5BEB-F20A-4CD3-9F73-6174ECB409DB}" srcId="{1FCE83FB-3318-4C02-AF25-70FECDA6A9BB}" destId="{A8B21EFF-5545-4B11-A2C5-DC9BB02FEC18}" srcOrd="6" destOrd="0" parTransId="{C3AE880A-E6A7-4D3E-AA95-479512EBEF37}" sibTransId="{DFF24311-6676-4509-9C00-0E34AF9E0F8D}"/>
    <dgm:cxn modelId="{3194F579-212F-48F6-A43B-97B82B7834E9}" srcId="{1FCE83FB-3318-4C02-AF25-70FECDA6A9BB}" destId="{9FF85256-8591-4618-AB2D-2EF1F714803F}" srcOrd="1" destOrd="0" parTransId="{4F3FA741-D9C3-433A-9D1E-6A61326B7411}" sibTransId="{1835DBC8-2530-4748-B44D-988C4866E9A4}"/>
    <dgm:cxn modelId="{9DC7597D-EC57-447E-82D7-3747400A4A09}" type="presOf" srcId="{527B2180-1192-4BB3-BC45-AC15282342FD}" destId="{D40C4FF4-C8DB-4F0D-BE3F-C7EFA83B69D5}" srcOrd="0" destOrd="0" presId="urn:microsoft.com/office/officeart/2005/8/layout/default#2"/>
    <dgm:cxn modelId="{99DA37FC-CEE2-4990-9686-BB33421563D1}" srcId="{1FCE83FB-3318-4C02-AF25-70FECDA6A9BB}" destId="{527B2180-1192-4BB3-BC45-AC15282342FD}" srcOrd="4" destOrd="0" parTransId="{ABE64F80-D893-40D0-B047-054F38C3D3BB}" sibTransId="{77608576-3355-4B62-ADE7-E3B0EC3B447F}"/>
    <dgm:cxn modelId="{4BF7B08E-F92F-480A-B470-B4CA37A50274}" srcId="{1FCE83FB-3318-4C02-AF25-70FECDA6A9BB}" destId="{E68EA03C-71BE-4826-8884-965BAB348F2E}" srcOrd="0" destOrd="0" parTransId="{266EDD3B-005F-4B5F-9BB9-551206701641}" sibTransId="{CC0BC115-9473-49E1-82F6-00B60D1E5626}"/>
    <dgm:cxn modelId="{8CA3BD51-31D0-4A0A-B93E-E7A47D708EF2}" type="presOf" srcId="{1FCE83FB-3318-4C02-AF25-70FECDA6A9BB}" destId="{FC779377-CFFC-4CB9-BDE7-54EC978AD4F3}" srcOrd="0" destOrd="0" presId="urn:microsoft.com/office/officeart/2005/8/layout/default#2"/>
    <dgm:cxn modelId="{07856D90-8D56-400D-BF5A-28C1F0A0FF66}" type="presOf" srcId="{92F3AEFF-A9ED-429F-813E-FF742C1FD2C8}" destId="{9E311E5E-77D6-4FBF-BEC3-9883BA60EC6D}" srcOrd="0" destOrd="0" presId="urn:microsoft.com/office/officeart/2005/8/layout/default#2"/>
    <dgm:cxn modelId="{9C77C33E-A36F-4CA1-AD9B-3FAFAA04809C}" type="presOf" srcId="{9FF85256-8591-4618-AB2D-2EF1F714803F}" destId="{F8590D46-9CC8-4377-8D8D-F927BADC127E}" srcOrd="0" destOrd="0" presId="urn:microsoft.com/office/officeart/2005/8/layout/default#2"/>
    <dgm:cxn modelId="{A7A1AF4A-2714-4F60-83D1-906A7B63C2E9}" type="presOf" srcId="{A8B21EFF-5545-4B11-A2C5-DC9BB02FEC18}" destId="{92341148-DE10-46B8-8A15-5406FB35BC18}" srcOrd="0" destOrd="0" presId="urn:microsoft.com/office/officeart/2005/8/layout/default#2"/>
    <dgm:cxn modelId="{2CE2FE6F-BB1C-4E58-A8E5-99B3360588F9}" type="presOf" srcId="{E68EA03C-71BE-4826-8884-965BAB348F2E}" destId="{D291B894-FA22-4C05-9E76-B42F99458395}" srcOrd="0" destOrd="0" presId="urn:microsoft.com/office/officeart/2005/8/layout/default#2"/>
    <dgm:cxn modelId="{16BC1763-7F9B-425B-B73E-D09ED21EDC98}" srcId="{1FCE83FB-3318-4C02-AF25-70FECDA6A9BB}" destId="{70B2D2C3-0488-4DC7-897D-EB8FFFF2A839}" srcOrd="3" destOrd="0" parTransId="{570007B8-47B4-4DE3-A799-EB0C7989BAFF}" sibTransId="{CA8FF7F7-13E5-48C2-9925-574735677C58}"/>
    <dgm:cxn modelId="{0E50D2C7-4AB4-48D2-AEAB-BD8ACA2B7961}" srcId="{1FCE83FB-3318-4C02-AF25-70FECDA6A9BB}" destId="{92F3AEFF-A9ED-429F-813E-FF742C1FD2C8}" srcOrd="5" destOrd="0" parTransId="{FB6BB95D-BBEC-4840-B949-1C250C382405}" sibTransId="{8832D9BC-6CBE-4AB4-B3BE-CAE8D56CD6CC}"/>
    <dgm:cxn modelId="{3F122E29-F456-4D44-A1BC-475D820C13F5}" srcId="{1FCE83FB-3318-4C02-AF25-70FECDA6A9BB}" destId="{DFA4F802-7F62-4899-B85D-99C51E7423D2}" srcOrd="2" destOrd="0" parTransId="{34A3D865-A54A-46F3-ACE9-56C9C20305AA}" sibTransId="{594A3771-F800-4E48-A979-4E7C956A5DCE}"/>
    <dgm:cxn modelId="{86D71F34-1624-49A9-B46F-6A3074357E03}" type="presOf" srcId="{70B2D2C3-0488-4DC7-897D-EB8FFFF2A839}" destId="{E20DA79B-3D66-43A5-8EDA-6F3296B10364}" srcOrd="0" destOrd="0" presId="urn:microsoft.com/office/officeart/2005/8/layout/default#2"/>
    <dgm:cxn modelId="{51D41C7F-B255-4B22-8FE9-FE8045ADD444}" type="presParOf" srcId="{FC779377-CFFC-4CB9-BDE7-54EC978AD4F3}" destId="{D291B894-FA22-4C05-9E76-B42F99458395}" srcOrd="0" destOrd="0" presId="urn:microsoft.com/office/officeart/2005/8/layout/default#2"/>
    <dgm:cxn modelId="{8B94AE76-6055-4BA3-82A3-F4C5E66F057E}" type="presParOf" srcId="{FC779377-CFFC-4CB9-BDE7-54EC978AD4F3}" destId="{C18960B3-0427-4099-8728-7E64E3F71D5C}" srcOrd="1" destOrd="0" presId="urn:microsoft.com/office/officeart/2005/8/layout/default#2"/>
    <dgm:cxn modelId="{ABB18CED-763C-4906-B00D-2099A406D4C1}" type="presParOf" srcId="{FC779377-CFFC-4CB9-BDE7-54EC978AD4F3}" destId="{F8590D46-9CC8-4377-8D8D-F927BADC127E}" srcOrd="2" destOrd="0" presId="urn:microsoft.com/office/officeart/2005/8/layout/default#2"/>
    <dgm:cxn modelId="{FC5077E9-1F92-42B9-B3FF-10D2C51A746F}" type="presParOf" srcId="{FC779377-CFFC-4CB9-BDE7-54EC978AD4F3}" destId="{B56A2F9B-E10A-418E-9645-CDD7707847F8}" srcOrd="3" destOrd="0" presId="urn:microsoft.com/office/officeart/2005/8/layout/default#2"/>
    <dgm:cxn modelId="{40D0D86A-2719-4E5E-B359-58FB1ED10CF4}" type="presParOf" srcId="{FC779377-CFFC-4CB9-BDE7-54EC978AD4F3}" destId="{464F26A0-9EDE-48E9-8CD0-859D252783ED}" srcOrd="4" destOrd="0" presId="urn:microsoft.com/office/officeart/2005/8/layout/default#2"/>
    <dgm:cxn modelId="{B74C2963-5E4A-461F-9881-CA66F875C5E3}" type="presParOf" srcId="{FC779377-CFFC-4CB9-BDE7-54EC978AD4F3}" destId="{865DE153-0986-4AB3-B715-5A95499737E6}" srcOrd="5" destOrd="0" presId="urn:microsoft.com/office/officeart/2005/8/layout/default#2"/>
    <dgm:cxn modelId="{E7FCB3CE-DB5A-4A34-875F-7AAAC2B280C7}" type="presParOf" srcId="{FC779377-CFFC-4CB9-BDE7-54EC978AD4F3}" destId="{E20DA79B-3D66-43A5-8EDA-6F3296B10364}" srcOrd="6" destOrd="0" presId="urn:microsoft.com/office/officeart/2005/8/layout/default#2"/>
    <dgm:cxn modelId="{D8958186-87C3-48D0-9F56-574209A7F13E}" type="presParOf" srcId="{FC779377-CFFC-4CB9-BDE7-54EC978AD4F3}" destId="{1B810CDA-A3DB-4338-B273-14DA554FB70F}" srcOrd="7" destOrd="0" presId="urn:microsoft.com/office/officeart/2005/8/layout/default#2"/>
    <dgm:cxn modelId="{C3BC0657-1A4D-4E80-9F89-13620FC84DC2}" type="presParOf" srcId="{FC779377-CFFC-4CB9-BDE7-54EC978AD4F3}" destId="{D40C4FF4-C8DB-4F0D-BE3F-C7EFA83B69D5}" srcOrd="8" destOrd="0" presId="urn:microsoft.com/office/officeart/2005/8/layout/default#2"/>
    <dgm:cxn modelId="{82C4543F-98AD-44BC-B253-7606C72899DF}" type="presParOf" srcId="{FC779377-CFFC-4CB9-BDE7-54EC978AD4F3}" destId="{B0160322-B225-4969-91DA-8318324CD770}" srcOrd="9" destOrd="0" presId="urn:microsoft.com/office/officeart/2005/8/layout/default#2"/>
    <dgm:cxn modelId="{55A9F904-DC9B-44D0-A40D-9D53C7046EB1}" type="presParOf" srcId="{FC779377-CFFC-4CB9-BDE7-54EC978AD4F3}" destId="{9E311E5E-77D6-4FBF-BEC3-9883BA60EC6D}" srcOrd="10" destOrd="0" presId="urn:microsoft.com/office/officeart/2005/8/layout/default#2"/>
    <dgm:cxn modelId="{2C5B8B9F-B5DC-4489-95E2-6B32E533CFA4}" type="presParOf" srcId="{FC779377-CFFC-4CB9-BDE7-54EC978AD4F3}" destId="{FF639EE2-A7EB-4C62-80F0-9B4D3D633FE1}" srcOrd="11" destOrd="0" presId="urn:microsoft.com/office/officeart/2005/8/layout/default#2"/>
    <dgm:cxn modelId="{2880E921-D37C-4578-8C4F-5FADA576CEF7}" type="presParOf" srcId="{FC779377-CFFC-4CB9-BDE7-54EC978AD4F3}" destId="{92341148-DE10-46B8-8A15-5406FB35BC18}" srcOrd="1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2C8F0-0131-446A-BC2B-EE4DB4ACA7F9}">
      <dsp:nvSpPr>
        <dsp:cNvPr id="0" name=""/>
        <dsp:cNvSpPr/>
      </dsp:nvSpPr>
      <dsp:spPr>
        <a:xfrm>
          <a:off x="0" y="0"/>
          <a:ext cx="8515350" cy="67626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accent5">
                  <a:lumMod val="25000"/>
                </a:schemeClr>
              </a:solidFill>
            </a:rPr>
            <a:t>Участие компаний в реализации социальных программ</a:t>
          </a:r>
          <a:br>
            <a:rPr lang="ru-RU" sz="1700" b="1" kern="1200" dirty="0" smtClean="0">
              <a:solidFill>
                <a:schemeClr val="accent5">
                  <a:lumMod val="25000"/>
                </a:schemeClr>
              </a:solidFill>
            </a:rPr>
          </a:br>
          <a:r>
            <a:rPr lang="ru-RU" sz="1700" b="1" kern="1200" dirty="0" smtClean="0">
              <a:solidFill>
                <a:schemeClr val="accent5">
                  <a:lumMod val="25000"/>
                </a:schemeClr>
              </a:solidFill>
            </a:rPr>
            <a:t>в местных сообществах на принципах партнерства включает</a:t>
          </a:r>
          <a:r>
            <a:rPr lang="ru-RU" sz="1700" b="1" kern="1200" dirty="0" smtClean="0"/>
            <a:t>:</a:t>
          </a:r>
          <a:endParaRPr lang="ru-RU" sz="1700" b="1" kern="1200" dirty="0"/>
        </a:p>
      </dsp:txBody>
      <dsp:txXfrm>
        <a:off x="33012" y="33012"/>
        <a:ext cx="8449326" cy="610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1B894-FA22-4C05-9E76-B42F99458395}">
      <dsp:nvSpPr>
        <dsp:cNvPr id="0" name=""/>
        <dsp:cNvSpPr/>
      </dsp:nvSpPr>
      <dsp:spPr>
        <a:xfrm>
          <a:off x="0" y="0"/>
          <a:ext cx="1856857" cy="1615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C00000"/>
              </a:solidFill>
            </a:rPr>
            <a:t>Металлоинвест</a:t>
          </a:r>
          <a:r>
            <a:rPr lang="ru-RU" sz="1600" b="1" kern="1200" dirty="0" smtClean="0">
              <a:solidFill>
                <a:srgbClr val="002060"/>
              </a:solidFill>
            </a:rPr>
            <a:t> </a:t>
          </a:r>
          <a:r>
            <a:rPr lang="ru-RU" sz="1600" kern="1200" dirty="0" smtClean="0">
              <a:solidFill>
                <a:srgbClr val="002060"/>
              </a:solidFill>
            </a:rPr>
            <a:t>– программы: </a:t>
          </a:r>
          <a:r>
            <a:rPr lang="ru-RU" sz="1600" b="1" kern="1200" dirty="0" smtClean="0">
              <a:solidFill>
                <a:srgbClr val="002060"/>
              </a:solidFill>
            </a:rPr>
            <a:t>Школа полезного действия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Здоровый ребенок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0" y="0"/>
        <a:ext cx="1856857" cy="1615094"/>
      </dsp:txXfrm>
    </dsp:sp>
    <dsp:sp modelId="{F8590D46-9CC8-4377-8D8D-F927BADC127E}">
      <dsp:nvSpPr>
        <dsp:cNvPr id="0" name=""/>
        <dsp:cNvSpPr/>
      </dsp:nvSpPr>
      <dsp:spPr>
        <a:xfrm>
          <a:off x="2285737" y="0"/>
          <a:ext cx="1714275" cy="1906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rgbClr val="C00000"/>
              </a:solidFill>
            </a:rPr>
            <a:t>Северсталь</a:t>
          </a:r>
          <a:r>
            <a:rPr lang="ru-RU" sz="1800" u="sng" kern="1200" dirty="0" smtClean="0">
              <a:solidFill>
                <a:srgbClr val="002060"/>
              </a:solidFill>
            </a:rPr>
            <a:t> </a:t>
          </a:r>
          <a:r>
            <a:rPr lang="ru-RU" sz="1800" kern="1200" dirty="0" smtClean="0">
              <a:solidFill>
                <a:srgbClr val="002060"/>
              </a:solidFill>
            </a:rPr>
            <a:t>программы: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Дорога к дому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Агентство городского развития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Музеи русского Севера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285737" y="0"/>
        <a:ext cx="1714275" cy="1906537"/>
      </dsp:txXfrm>
    </dsp:sp>
    <dsp:sp modelId="{464F26A0-9EDE-48E9-8CD0-859D252783ED}">
      <dsp:nvSpPr>
        <dsp:cNvPr id="0" name=""/>
        <dsp:cNvSpPr/>
      </dsp:nvSpPr>
      <dsp:spPr>
        <a:xfrm>
          <a:off x="4257260" y="0"/>
          <a:ext cx="2600740" cy="1922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C00000"/>
              </a:solidFill>
            </a:rPr>
            <a:t>СУЭК</a:t>
          </a:r>
          <a:r>
            <a:rPr lang="ru-RU" sz="1800" b="0" kern="1200" dirty="0" smtClean="0">
              <a:solidFill>
                <a:srgbClr val="002060"/>
              </a:solidFill>
            </a:rPr>
            <a:t>– программы: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Школа социального предпринимательства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 Трудовые отряды </a:t>
          </a:r>
          <a:r>
            <a:rPr lang="ru-RU" sz="1600" b="1" kern="1200" dirty="0" err="1" smtClean="0">
              <a:solidFill>
                <a:srgbClr val="002060"/>
              </a:solidFill>
            </a:rPr>
            <a:t>СУЭКа</a:t>
          </a:r>
          <a:r>
            <a:rPr lang="ru-RU" sz="1600" b="1" kern="1200" dirty="0" smtClean="0">
              <a:solidFill>
                <a:srgbClr val="002060"/>
              </a:solidFill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4257260" y="0"/>
        <a:ext cx="2600740" cy="1922870"/>
      </dsp:txXfrm>
    </dsp:sp>
    <dsp:sp modelId="{E20DA79B-3D66-43A5-8EDA-6F3296B10364}">
      <dsp:nvSpPr>
        <dsp:cNvPr id="0" name=""/>
        <dsp:cNvSpPr/>
      </dsp:nvSpPr>
      <dsp:spPr>
        <a:xfrm>
          <a:off x="521967" y="2219464"/>
          <a:ext cx="1558603" cy="1238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C00000"/>
              </a:solidFill>
            </a:rPr>
            <a:t>Газпром нефть </a:t>
          </a:r>
          <a:r>
            <a:rPr lang="ru-RU" sz="1800" b="1" kern="1200" dirty="0" smtClean="0">
              <a:solidFill>
                <a:srgbClr val="002060"/>
              </a:solidFill>
            </a:rPr>
            <a:t>– </a:t>
          </a:r>
          <a:r>
            <a:rPr lang="ru-RU" sz="1800" b="0" kern="1200" dirty="0" smtClean="0">
              <a:solidFill>
                <a:srgbClr val="002060"/>
              </a:solidFill>
            </a:rPr>
            <a:t>программа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002060"/>
              </a:solidFill>
            </a:rPr>
            <a:t> </a:t>
          </a:r>
          <a:r>
            <a:rPr lang="ru-RU" sz="1600" b="1" kern="1200" dirty="0" smtClean="0">
              <a:solidFill>
                <a:srgbClr val="002060"/>
              </a:solidFill>
            </a:rPr>
            <a:t>Родные города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521967" y="2219464"/>
        <a:ext cx="1558603" cy="1238907"/>
      </dsp:txXfrm>
    </dsp:sp>
    <dsp:sp modelId="{D40C4FF4-C8DB-4F0D-BE3F-C7EFA83B69D5}">
      <dsp:nvSpPr>
        <dsp:cNvPr id="0" name=""/>
        <dsp:cNvSpPr/>
      </dsp:nvSpPr>
      <dsp:spPr>
        <a:xfrm>
          <a:off x="2155517" y="2154969"/>
          <a:ext cx="2721284" cy="1723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C00000"/>
              </a:solidFill>
            </a:rPr>
            <a:t>Сахалин </a:t>
          </a:r>
          <a:r>
            <a:rPr lang="ru-RU" sz="1600" b="1" u="sng" kern="1200" dirty="0" err="1" smtClean="0">
              <a:solidFill>
                <a:srgbClr val="C00000"/>
              </a:solidFill>
            </a:rPr>
            <a:t>Энерджи</a:t>
          </a:r>
          <a:r>
            <a:rPr lang="ru-RU" sz="1600" b="1" u="sng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>
              <a:solidFill>
                <a:srgbClr val="002060"/>
              </a:solidFill>
            </a:rPr>
            <a:t>-  </a:t>
          </a:r>
          <a:r>
            <a:rPr lang="ru-RU" sz="1600" kern="1200" dirty="0" smtClean="0">
              <a:solidFill>
                <a:srgbClr val="002060"/>
              </a:solidFill>
            </a:rPr>
            <a:t>программы: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rgbClr val="002060"/>
              </a:solidFill>
            </a:rPr>
            <a:t>Корсаковская</a:t>
          </a:r>
          <a:r>
            <a:rPr lang="ru-RU" sz="1400" b="1" kern="1200" dirty="0" smtClean="0">
              <a:solidFill>
                <a:srgbClr val="002060"/>
              </a:solidFill>
            </a:rPr>
            <a:t> инициатива по устойчивому развитию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Что делать в чрезвычайных ситуациях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План содействия развитию КМНС</a:t>
          </a:r>
          <a:endParaRPr lang="ru-RU" sz="1400" kern="1200" dirty="0"/>
        </a:p>
      </dsp:txBody>
      <dsp:txXfrm>
        <a:off x="2155517" y="2154969"/>
        <a:ext cx="2721284" cy="1723950"/>
      </dsp:txXfrm>
    </dsp:sp>
    <dsp:sp modelId="{9E311E5E-77D6-4FBF-BEC3-9883BA60EC6D}">
      <dsp:nvSpPr>
        <dsp:cNvPr id="0" name=""/>
        <dsp:cNvSpPr/>
      </dsp:nvSpPr>
      <dsp:spPr>
        <a:xfrm>
          <a:off x="5231785" y="2015133"/>
          <a:ext cx="2489523" cy="1833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rgbClr val="C00000"/>
              </a:solidFill>
            </a:rPr>
            <a:t>Норильский никель </a:t>
          </a:r>
          <a:r>
            <a:rPr lang="ru-RU" sz="1800" b="1" kern="1200" dirty="0" smtClean="0">
              <a:solidFill>
                <a:srgbClr val="002060"/>
              </a:solidFill>
            </a:rPr>
            <a:t> </a:t>
          </a:r>
          <a:r>
            <a:rPr lang="ru-RU" sz="1600" b="0" kern="1200" dirty="0" smtClean="0">
              <a:solidFill>
                <a:srgbClr val="002060"/>
              </a:solidFill>
            </a:rPr>
            <a:t>программы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 </a:t>
          </a:r>
          <a:r>
            <a:rPr lang="ru-RU" sz="1400" b="1" kern="1200" dirty="0" smtClean="0">
              <a:solidFill>
                <a:srgbClr val="002060"/>
              </a:solidFill>
            </a:rPr>
            <a:t>Поддержка социального предпринимательства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Агентство городского развития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5231785" y="2015133"/>
        <a:ext cx="2489523" cy="1833303"/>
      </dsp:txXfrm>
    </dsp:sp>
    <dsp:sp modelId="{92341148-DE10-46B8-8A15-5406FB35BC18}">
      <dsp:nvSpPr>
        <dsp:cNvPr id="0" name=""/>
        <dsp:cNvSpPr/>
      </dsp:nvSpPr>
      <dsp:spPr>
        <a:xfrm>
          <a:off x="7219974" y="0"/>
          <a:ext cx="1466825" cy="187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u="sng" kern="1200" dirty="0" smtClean="0">
              <a:solidFill>
                <a:srgbClr val="C00000"/>
              </a:solidFill>
            </a:rPr>
            <a:t>АФК «Система» </a:t>
          </a:r>
          <a:r>
            <a:rPr lang="ru-RU" sz="1500" b="1" kern="1200" dirty="0" smtClean="0">
              <a:solidFill>
                <a:srgbClr val="002060"/>
              </a:solidFill>
            </a:rPr>
            <a:t>– </a:t>
          </a:r>
          <a:r>
            <a:rPr lang="ru-RU" sz="1500" b="0" kern="1200" dirty="0" smtClean="0">
              <a:solidFill>
                <a:srgbClr val="002060"/>
              </a:solidFill>
            </a:rPr>
            <a:t>программа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rgbClr val="002060"/>
              </a:solidFill>
            </a:rPr>
            <a:t> </a:t>
          </a:r>
          <a:r>
            <a:rPr lang="ru-RU" sz="1400" b="1" kern="1200" dirty="0" smtClean="0">
              <a:solidFill>
                <a:srgbClr val="002060"/>
              </a:solidFill>
            </a:rPr>
            <a:t>Лифт в будущее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Забота о ветеранах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7219974" y="0"/>
        <a:ext cx="1466825" cy="1874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574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574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9F5EADF8-6B19-46F2-9E23-615F6C59C9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8626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5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65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565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F781DE43-4240-47F4-AE2C-CD3B4C8F65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181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91D57D6-1D8B-481F-8CF1-9154A21C2474}" type="slidenum">
              <a:rPr lang="ru-RU" altLang="ru-RU" sz="1200">
                <a:latin typeface="Times New Roman" pitchFamily="18" charset="0"/>
              </a:rPr>
              <a:pPr/>
              <a:t>1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E49E1B-C6A6-498E-B723-FE5937AF250E}" type="slidenum">
              <a:rPr lang="ru-RU" altLang="ru-RU" sz="1200">
                <a:latin typeface="Times New Roman" pitchFamily="18" charset="0"/>
              </a:rPr>
              <a:pPr/>
              <a:t>2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E6A9247-CA15-4091-B26D-86784D63FB52}" type="slidenum">
              <a:rPr lang="ru-RU" altLang="ru-RU" sz="1200" smtClean="0">
                <a:latin typeface="Times New Roman" pitchFamily="18" charset="0"/>
              </a:rPr>
              <a:pPr/>
              <a:t>5</a:t>
            </a:fld>
            <a:endParaRPr lang="ru-RU" altLang="ru-RU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50671FE-F9B9-4D64-B853-66BE88376E13}" type="slidenum">
              <a:rPr lang="ru-RU" altLang="ru-RU" sz="1200">
                <a:latin typeface="Times New Roman" pitchFamily="18" charset="0"/>
              </a:rPr>
              <a:pPr/>
              <a:t>8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5D52975-DDBC-440F-9E22-A8A8A729B40B}" type="slidenum">
              <a:rPr lang="ru-RU" altLang="ru-RU" sz="1200">
                <a:latin typeface="Times New Roman" pitchFamily="18" charset="0"/>
              </a:rPr>
              <a:pPr/>
              <a:t>9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B031A78-56CC-4295-9521-6126D63F2849}" type="slidenum">
              <a:rPr lang="ru-RU" altLang="ru-RU" sz="1200">
                <a:latin typeface="Times New Roman" pitchFamily="18" charset="0"/>
              </a:rPr>
              <a:pPr/>
              <a:t>12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030D162-53B2-47F5-A761-05A7AA017269}" type="slidenum">
              <a:rPr lang="ru-RU" altLang="ru-RU" sz="1200">
                <a:latin typeface="Times New Roman" pitchFamily="18" charset="0"/>
              </a:rPr>
              <a:pPr/>
              <a:t>17</a:t>
            </a:fld>
            <a:endParaRPr lang="ru-RU" alt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050" y="832660"/>
            <a:ext cx="9156700" cy="567986"/>
            <a:chOff x="0" y="0"/>
            <a:chExt cx="5768" cy="477"/>
          </a:xfrm>
        </p:grpSpPr>
        <p:sp>
          <p:nvSpPr>
            <p:cNvPr id="5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98"/>
            </a:xfrm>
            <a:custGeom>
              <a:avLst/>
              <a:gdLst>
                <a:gd name="T0" fmla="*/ 0 w 414"/>
                <a:gd name="T1" fmla="*/ 5 h 108"/>
                <a:gd name="T2" fmla="*/ 24 w 414"/>
                <a:gd name="T3" fmla="*/ 5 h 108"/>
                <a:gd name="T4" fmla="*/ 156 w 414"/>
                <a:gd name="T5" fmla="*/ 2 h 108"/>
                <a:gd name="T6" fmla="*/ 288 w 414"/>
                <a:gd name="T7" fmla="*/ 5 h 108"/>
                <a:gd name="T8" fmla="*/ 384 w 414"/>
                <a:gd name="T9" fmla="*/ 14 h 108"/>
                <a:gd name="T10" fmla="*/ 411 w 414"/>
                <a:gd name="T11" fmla="*/ 19 h 108"/>
                <a:gd name="T12" fmla="*/ 405 w 414"/>
                <a:gd name="T13" fmla="*/ 26 h 108"/>
                <a:gd name="T14" fmla="*/ 363 w 414"/>
                <a:gd name="T15" fmla="*/ 25 h 108"/>
                <a:gd name="T16" fmla="*/ 294 w 414"/>
                <a:gd name="T17" fmla="*/ 20 h 108"/>
                <a:gd name="T18" fmla="*/ 174 w 414"/>
                <a:gd name="T19" fmla="*/ 14 h 108"/>
                <a:gd name="T20" fmla="*/ 72 w 414"/>
                <a:gd name="T21" fmla="*/ 15 h 108"/>
                <a:gd name="T22" fmla="*/ 36 w 414"/>
                <a:gd name="T23" fmla="*/ 15 h 108"/>
                <a:gd name="T24" fmla="*/ 0 w 414"/>
                <a:gd name="T25" fmla="*/ 5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23"/>
            </a:xfrm>
            <a:custGeom>
              <a:avLst/>
              <a:gdLst>
                <a:gd name="T0" fmla="*/ 6 w 431"/>
                <a:gd name="T1" fmla="*/ 20 h 233"/>
                <a:gd name="T2" fmla="*/ 9 w 431"/>
                <a:gd name="T3" fmla="*/ 11 h 233"/>
                <a:gd name="T4" fmla="*/ 42 w 431"/>
                <a:gd name="T5" fmla="*/ 2 h 233"/>
                <a:gd name="T6" fmla="*/ 90 w 431"/>
                <a:gd name="T7" fmla="*/ 17 h 233"/>
                <a:gd name="T8" fmla="*/ 189 w 431"/>
                <a:gd name="T9" fmla="*/ 49 h 233"/>
                <a:gd name="T10" fmla="*/ 288 w 431"/>
                <a:gd name="T11" fmla="*/ 75 h 233"/>
                <a:gd name="T12" fmla="*/ 375 w 431"/>
                <a:gd name="T13" fmla="*/ 95 h 233"/>
                <a:gd name="T14" fmla="*/ 396 w 431"/>
                <a:gd name="T15" fmla="*/ 95 h 233"/>
                <a:gd name="T16" fmla="*/ 429 w 431"/>
                <a:gd name="T17" fmla="*/ 114 h 233"/>
                <a:gd name="T18" fmla="*/ 408 w 431"/>
                <a:gd name="T19" fmla="*/ 126 h 233"/>
                <a:gd name="T20" fmla="*/ 333 w 431"/>
                <a:gd name="T21" fmla="*/ 114 h 233"/>
                <a:gd name="T22" fmla="*/ 186 w 431"/>
                <a:gd name="T23" fmla="*/ 77 h 233"/>
                <a:gd name="T24" fmla="*/ 48 w 431"/>
                <a:gd name="T25" fmla="*/ 35 h 233"/>
                <a:gd name="T26" fmla="*/ 6 w 431"/>
                <a:gd name="T27" fmla="*/ 20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9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20638" y="4621187"/>
            <a:ext cx="9169400" cy="103057"/>
            <a:chOff x="0" y="4032"/>
            <a:chExt cx="5776" cy="87"/>
          </a:xfrm>
        </p:grpSpPr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750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01815"/>
            <a:ext cx="7772400" cy="1199213"/>
          </a:xfrm>
        </p:spPr>
        <p:txBody>
          <a:bodyPr anchorCtr="1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7502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2796606"/>
            <a:ext cx="6400800" cy="1029403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4761720"/>
            <a:ext cx="1905000" cy="3419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61720"/>
            <a:ext cx="2895600" cy="3419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61720"/>
            <a:ext cx="1905000" cy="341963"/>
          </a:xfrm>
        </p:spPr>
        <p:txBody>
          <a:bodyPr/>
          <a:lstStyle>
            <a:lvl1pPr>
              <a:defRPr/>
            </a:lvl1pPr>
          </a:lstStyle>
          <a:p>
            <a:fld id="{7864AF95-530E-49AE-8E1E-E81F351A0D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999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43AD1-6AA5-4747-8483-643DDF1441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529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576187"/>
            <a:ext cx="1943100" cy="39958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576187"/>
            <a:ext cx="5676900" cy="39958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4D0EB-EB14-46C8-972B-CC607F1D6B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136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050" y="832658"/>
            <a:ext cx="9156700" cy="567986"/>
            <a:chOff x="0" y="0"/>
            <a:chExt cx="5768" cy="477"/>
          </a:xfrm>
        </p:grpSpPr>
        <p:sp>
          <p:nvSpPr>
            <p:cNvPr id="5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98"/>
            </a:xfrm>
            <a:custGeom>
              <a:avLst/>
              <a:gdLst>
                <a:gd name="T0" fmla="*/ 0 w 414"/>
                <a:gd name="T1" fmla="*/ 5 h 108"/>
                <a:gd name="T2" fmla="*/ 24 w 414"/>
                <a:gd name="T3" fmla="*/ 5 h 108"/>
                <a:gd name="T4" fmla="*/ 156 w 414"/>
                <a:gd name="T5" fmla="*/ 2 h 108"/>
                <a:gd name="T6" fmla="*/ 288 w 414"/>
                <a:gd name="T7" fmla="*/ 5 h 108"/>
                <a:gd name="T8" fmla="*/ 384 w 414"/>
                <a:gd name="T9" fmla="*/ 14 h 108"/>
                <a:gd name="T10" fmla="*/ 411 w 414"/>
                <a:gd name="T11" fmla="*/ 19 h 108"/>
                <a:gd name="T12" fmla="*/ 405 w 414"/>
                <a:gd name="T13" fmla="*/ 26 h 108"/>
                <a:gd name="T14" fmla="*/ 363 w 414"/>
                <a:gd name="T15" fmla="*/ 25 h 108"/>
                <a:gd name="T16" fmla="*/ 294 w 414"/>
                <a:gd name="T17" fmla="*/ 20 h 108"/>
                <a:gd name="T18" fmla="*/ 174 w 414"/>
                <a:gd name="T19" fmla="*/ 14 h 108"/>
                <a:gd name="T20" fmla="*/ 72 w 414"/>
                <a:gd name="T21" fmla="*/ 15 h 108"/>
                <a:gd name="T22" fmla="*/ 36 w 414"/>
                <a:gd name="T23" fmla="*/ 15 h 108"/>
                <a:gd name="T24" fmla="*/ 0 w 414"/>
                <a:gd name="T25" fmla="*/ 5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23"/>
            </a:xfrm>
            <a:custGeom>
              <a:avLst/>
              <a:gdLst>
                <a:gd name="T0" fmla="*/ 6 w 431"/>
                <a:gd name="T1" fmla="*/ 20 h 233"/>
                <a:gd name="T2" fmla="*/ 9 w 431"/>
                <a:gd name="T3" fmla="*/ 11 h 233"/>
                <a:gd name="T4" fmla="*/ 42 w 431"/>
                <a:gd name="T5" fmla="*/ 2 h 233"/>
                <a:gd name="T6" fmla="*/ 90 w 431"/>
                <a:gd name="T7" fmla="*/ 17 h 233"/>
                <a:gd name="T8" fmla="*/ 189 w 431"/>
                <a:gd name="T9" fmla="*/ 49 h 233"/>
                <a:gd name="T10" fmla="*/ 288 w 431"/>
                <a:gd name="T11" fmla="*/ 75 h 233"/>
                <a:gd name="T12" fmla="*/ 375 w 431"/>
                <a:gd name="T13" fmla="*/ 95 h 233"/>
                <a:gd name="T14" fmla="*/ 396 w 431"/>
                <a:gd name="T15" fmla="*/ 95 h 233"/>
                <a:gd name="T16" fmla="*/ 429 w 431"/>
                <a:gd name="T17" fmla="*/ 114 h 233"/>
                <a:gd name="T18" fmla="*/ 408 w 431"/>
                <a:gd name="T19" fmla="*/ 126 h 233"/>
                <a:gd name="T20" fmla="*/ 333 w 431"/>
                <a:gd name="T21" fmla="*/ 114 h 233"/>
                <a:gd name="T22" fmla="*/ 186 w 431"/>
                <a:gd name="T23" fmla="*/ 77 h 233"/>
                <a:gd name="T24" fmla="*/ 48 w 431"/>
                <a:gd name="T25" fmla="*/ 35 h 233"/>
                <a:gd name="T26" fmla="*/ 6 w 431"/>
                <a:gd name="T27" fmla="*/ 20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9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20638" y="4621187"/>
            <a:ext cx="9169400" cy="103057"/>
            <a:chOff x="0" y="4032"/>
            <a:chExt cx="5776" cy="87"/>
          </a:xfrm>
        </p:grpSpPr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</p:grpSp>
      <p:sp>
        <p:nvSpPr>
          <p:cNvPr id="61750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01815"/>
            <a:ext cx="7772400" cy="1199213"/>
          </a:xfrm>
        </p:spPr>
        <p:txBody>
          <a:bodyPr anchorCtr="1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7502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2796604"/>
            <a:ext cx="6400800" cy="1029403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4761720"/>
            <a:ext cx="1905000" cy="3419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61720"/>
            <a:ext cx="2895600" cy="3419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61720"/>
            <a:ext cx="1905000" cy="3419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2EBA5-E314-4A8B-ABC2-DA9F219C18DB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277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154E-9626-4887-B7E4-9AECBC5A89C1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88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4863"/>
            <a:ext cx="7772400" cy="102237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601"/>
            <a:ext cx="7772400" cy="1124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BEAC-49EC-4077-BC95-BF93F60615A0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13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486135"/>
            <a:ext cx="3810000" cy="3085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6135"/>
            <a:ext cx="3810000" cy="3085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A2A8-BF47-4A1B-B97B-85E229240A4B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91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11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198"/>
            <a:ext cx="4040188" cy="4801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352"/>
            <a:ext cx="4040188" cy="2962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198"/>
            <a:ext cx="4041775" cy="4801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352"/>
            <a:ext cx="4041775" cy="2962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E102F-4D9C-4EEF-A184-2ADE8E906698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21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51162-AC12-4873-9DF9-404F43BA7141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8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C550E-9B6A-48DC-9B1C-B8C8C3269AE5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44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944"/>
            <a:ext cx="3008313" cy="87130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945"/>
            <a:ext cx="5111750" cy="43893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248"/>
            <a:ext cx="3008313" cy="35180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18CC7-6311-441F-8629-B6D05D06DBCC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7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93D4B-BADD-4BC0-AEB9-975DBCCA17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9721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99983"/>
            <a:ext cx="5486400" cy="42511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074"/>
            <a:ext cx="5486400" cy="3087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093"/>
            <a:ext cx="5486400" cy="60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1F198-A952-4D12-8528-77F59E11A2F9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710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E0B52-38DC-43D6-A6F2-28554A9BD8AA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748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576185"/>
            <a:ext cx="1943100" cy="39958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576185"/>
            <a:ext cx="5676900" cy="39958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67A6-FE67-40CA-AE5C-A8422BE640F0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3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4863"/>
            <a:ext cx="7772400" cy="102237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601"/>
            <a:ext cx="7772400" cy="1124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43B22-8FB6-4A47-BDF6-2A26AC314F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697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486136"/>
            <a:ext cx="3810000" cy="3085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6136"/>
            <a:ext cx="3810000" cy="3085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E6B52-73FF-4E8B-8B9E-D0304BF9ED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904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11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198"/>
            <a:ext cx="4040188" cy="4801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354"/>
            <a:ext cx="4040188" cy="2962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198"/>
            <a:ext cx="4041775" cy="4801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1631354"/>
            <a:ext cx="4041775" cy="2962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58571-A50F-4EAD-B1CD-3AA3BCB889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615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0C94F-3713-413C-BD6B-526F31715B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225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3AE9F-743F-47A9-92D3-E1B16EC94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346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944"/>
            <a:ext cx="3008313" cy="87130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945"/>
            <a:ext cx="5111750" cy="43893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250"/>
            <a:ext cx="3008313" cy="35180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6E578-8551-411A-A8F0-953B5E669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697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99984"/>
            <a:ext cx="5486400" cy="42511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076"/>
            <a:ext cx="5486400" cy="3087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093"/>
            <a:ext cx="5486400" cy="60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24004-56FB-4B6A-B20C-0C16AACFB6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006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"/>
            <a:ext cx="9156700" cy="567987"/>
            <a:chOff x="0" y="0"/>
            <a:chExt cx="5768" cy="477"/>
          </a:xfrm>
        </p:grpSpPr>
        <p:sp>
          <p:nvSpPr>
            <p:cNvPr id="1036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453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98"/>
            </a:xfrm>
            <a:custGeom>
              <a:avLst/>
              <a:gdLst>
                <a:gd name="T0" fmla="*/ 0 w 414"/>
                <a:gd name="T1" fmla="*/ 5 h 108"/>
                <a:gd name="T2" fmla="*/ 24 w 414"/>
                <a:gd name="T3" fmla="*/ 5 h 108"/>
                <a:gd name="T4" fmla="*/ 156 w 414"/>
                <a:gd name="T5" fmla="*/ 2 h 108"/>
                <a:gd name="T6" fmla="*/ 288 w 414"/>
                <a:gd name="T7" fmla="*/ 5 h 108"/>
                <a:gd name="T8" fmla="*/ 384 w 414"/>
                <a:gd name="T9" fmla="*/ 14 h 108"/>
                <a:gd name="T10" fmla="*/ 411 w 414"/>
                <a:gd name="T11" fmla="*/ 19 h 108"/>
                <a:gd name="T12" fmla="*/ 405 w 414"/>
                <a:gd name="T13" fmla="*/ 26 h 108"/>
                <a:gd name="T14" fmla="*/ 363 w 414"/>
                <a:gd name="T15" fmla="*/ 25 h 108"/>
                <a:gd name="T16" fmla="*/ 294 w 414"/>
                <a:gd name="T17" fmla="*/ 20 h 108"/>
                <a:gd name="T18" fmla="*/ 174 w 414"/>
                <a:gd name="T19" fmla="*/ 14 h 108"/>
                <a:gd name="T20" fmla="*/ 72 w 414"/>
                <a:gd name="T21" fmla="*/ 15 h 108"/>
                <a:gd name="T22" fmla="*/ 36 w 414"/>
                <a:gd name="T23" fmla="*/ 15 h 108"/>
                <a:gd name="T24" fmla="*/ 0 w 414"/>
                <a:gd name="T25" fmla="*/ 5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23"/>
            </a:xfrm>
            <a:custGeom>
              <a:avLst/>
              <a:gdLst>
                <a:gd name="T0" fmla="*/ 6 w 431"/>
                <a:gd name="T1" fmla="*/ 20 h 233"/>
                <a:gd name="T2" fmla="*/ 9 w 431"/>
                <a:gd name="T3" fmla="*/ 11 h 233"/>
                <a:gd name="T4" fmla="*/ 42 w 431"/>
                <a:gd name="T5" fmla="*/ 2 h 233"/>
                <a:gd name="T6" fmla="*/ 90 w 431"/>
                <a:gd name="T7" fmla="*/ 17 h 233"/>
                <a:gd name="T8" fmla="*/ 189 w 431"/>
                <a:gd name="T9" fmla="*/ 49 h 233"/>
                <a:gd name="T10" fmla="*/ 288 w 431"/>
                <a:gd name="T11" fmla="*/ 75 h 233"/>
                <a:gd name="T12" fmla="*/ 375 w 431"/>
                <a:gd name="T13" fmla="*/ 95 h 233"/>
                <a:gd name="T14" fmla="*/ 396 w 431"/>
                <a:gd name="T15" fmla="*/ 95 h 233"/>
                <a:gd name="T16" fmla="*/ 429 w 431"/>
                <a:gd name="T17" fmla="*/ 114 h 233"/>
                <a:gd name="T18" fmla="*/ 408 w 431"/>
                <a:gd name="T19" fmla="*/ 126 h 233"/>
                <a:gd name="T20" fmla="*/ 333 w 431"/>
                <a:gd name="T21" fmla="*/ 114 h 233"/>
                <a:gd name="T22" fmla="*/ 186 w 431"/>
                <a:gd name="T23" fmla="*/ 77 h 233"/>
                <a:gd name="T24" fmla="*/ 48 w 431"/>
                <a:gd name="T25" fmla="*/ 35 h 233"/>
                <a:gd name="T26" fmla="*/ 6 w 431"/>
                <a:gd name="T27" fmla="*/ 20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467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470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471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9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7" name="Group 25"/>
          <p:cNvGrpSpPr>
            <a:grpSpLocks/>
          </p:cNvGrpSpPr>
          <p:nvPr/>
        </p:nvGrpSpPr>
        <p:grpSpPr bwMode="auto">
          <a:xfrm>
            <a:off x="0" y="4635240"/>
            <a:ext cx="9169400" cy="103057"/>
            <a:chOff x="0" y="4032"/>
            <a:chExt cx="5776" cy="87"/>
          </a:xfrm>
        </p:grpSpPr>
        <p:sp>
          <p:nvSpPr>
            <p:cNvPr id="1033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6185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6136"/>
            <a:ext cx="7772400" cy="30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64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4775774"/>
            <a:ext cx="19050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6164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4775774"/>
            <a:ext cx="28956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6164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4775774"/>
            <a:ext cx="19050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fld id="{2268DA84-E9DF-4CE0-9D7D-E1625B1F9A6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"/>
            <a:ext cx="9156700" cy="567987"/>
            <a:chOff x="0" y="0"/>
            <a:chExt cx="5768" cy="477"/>
          </a:xfrm>
        </p:grpSpPr>
        <p:sp>
          <p:nvSpPr>
            <p:cNvPr id="1036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37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616453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1039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0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1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2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98"/>
            </a:xfrm>
            <a:custGeom>
              <a:avLst/>
              <a:gdLst>
                <a:gd name="T0" fmla="*/ 0 w 414"/>
                <a:gd name="T1" fmla="*/ 5 h 108"/>
                <a:gd name="T2" fmla="*/ 24 w 414"/>
                <a:gd name="T3" fmla="*/ 5 h 108"/>
                <a:gd name="T4" fmla="*/ 156 w 414"/>
                <a:gd name="T5" fmla="*/ 2 h 108"/>
                <a:gd name="T6" fmla="*/ 288 w 414"/>
                <a:gd name="T7" fmla="*/ 5 h 108"/>
                <a:gd name="T8" fmla="*/ 384 w 414"/>
                <a:gd name="T9" fmla="*/ 14 h 108"/>
                <a:gd name="T10" fmla="*/ 411 w 414"/>
                <a:gd name="T11" fmla="*/ 19 h 108"/>
                <a:gd name="T12" fmla="*/ 405 w 414"/>
                <a:gd name="T13" fmla="*/ 26 h 108"/>
                <a:gd name="T14" fmla="*/ 363 w 414"/>
                <a:gd name="T15" fmla="*/ 25 h 108"/>
                <a:gd name="T16" fmla="*/ 294 w 414"/>
                <a:gd name="T17" fmla="*/ 20 h 108"/>
                <a:gd name="T18" fmla="*/ 174 w 414"/>
                <a:gd name="T19" fmla="*/ 14 h 108"/>
                <a:gd name="T20" fmla="*/ 72 w 414"/>
                <a:gd name="T21" fmla="*/ 15 h 108"/>
                <a:gd name="T22" fmla="*/ 36 w 414"/>
                <a:gd name="T23" fmla="*/ 15 h 108"/>
                <a:gd name="T24" fmla="*/ 0 w 414"/>
                <a:gd name="T25" fmla="*/ 5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3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4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23"/>
            </a:xfrm>
            <a:custGeom>
              <a:avLst/>
              <a:gdLst>
                <a:gd name="T0" fmla="*/ 6 w 431"/>
                <a:gd name="T1" fmla="*/ 20 h 233"/>
                <a:gd name="T2" fmla="*/ 9 w 431"/>
                <a:gd name="T3" fmla="*/ 11 h 233"/>
                <a:gd name="T4" fmla="*/ 42 w 431"/>
                <a:gd name="T5" fmla="*/ 2 h 233"/>
                <a:gd name="T6" fmla="*/ 90 w 431"/>
                <a:gd name="T7" fmla="*/ 17 h 233"/>
                <a:gd name="T8" fmla="*/ 189 w 431"/>
                <a:gd name="T9" fmla="*/ 49 h 233"/>
                <a:gd name="T10" fmla="*/ 288 w 431"/>
                <a:gd name="T11" fmla="*/ 75 h 233"/>
                <a:gd name="T12" fmla="*/ 375 w 431"/>
                <a:gd name="T13" fmla="*/ 95 h 233"/>
                <a:gd name="T14" fmla="*/ 396 w 431"/>
                <a:gd name="T15" fmla="*/ 95 h 233"/>
                <a:gd name="T16" fmla="*/ 429 w 431"/>
                <a:gd name="T17" fmla="*/ 114 h 233"/>
                <a:gd name="T18" fmla="*/ 408 w 431"/>
                <a:gd name="T19" fmla="*/ 126 h 233"/>
                <a:gd name="T20" fmla="*/ 333 w 431"/>
                <a:gd name="T21" fmla="*/ 114 h 233"/>
                <a:gd name="T22" fmla="*/ 186 w 431"/>
                <a:gd name="T23" fmla="*/ 77 h 233"/>
                <a:gd name="T24" fmla="*/ 48 w 431"/>
                <a:gd name="T25" fmla="*/ 35 h 233"/>
                <a:gd name="T26" fmla="*/ 6 w 431"/>
                <a:gd name="T27" fmla="*/ 20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5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6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7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8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49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50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51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616467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1053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54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616470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616471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9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545472"/>
                </a:solidFill>
              </a:endParaRPr>
            </a:p>
          </p:txBody>
        </p:sp>
        <p:sp>
          <p:nvSpPr>
            <p:cNvPr id="1057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</p:grpSp>
      <p:grpSp>
        <p:nvGrpSpPr>
          <p:cNvPr id="1027" name="Group 25"/>
          <p:cNvGrpSpPr>
            <a:grpSpLocks/>
          </p:cNvGrpSpPr>
          <p:nvPr/>
        </p:nvGrpSpPr>
        <p:grpSpPr bwMode="auto">
          <a:xfrm>
            <a:off x="0" y="4635240"/>
            <a:ext cx="9169400" cy="103057"/>
            <a:chOff x="0" y="4032"/>
            <a:chExt cx="5776" cy="87"/>
          </a:xfrm>
        </p:grpSpPr>
        <p:sp>
          <p:nvSpPr>
            <p:cNvPr id="1033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34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 smtClean="0">
                <a:solidFill>
                  <a:srgbClr val="545472"/>
                </a:solidFill>
              </a:endParaRPr>
            </a:p>
          </p:txBody>
        </p:sp>
      </p:grpSp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6185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6135"/>
            <a:ext cx="7772400" cy="30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64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4775773"/>
            <a:ext cx="19050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164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4775773"/>
            <a:ext cx="28956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>
              <a:solidFill>
                <a:srgbClr val="545472"/>
              </a:solidFill>
            </a:endParaRPr>
          </a:p>
        </p:txBody>
      </p:sp>
      <p:sp>
        <p:nvSpPr>
          <p:cNvPr id="6164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4775773"/>
            <a:ext cx="1905000" cy="343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8FD995F-8EFF-4A5C-BA6B-ED0E6A2B2352}" type="slidenum">
              <a:rPr lang="ru-RU">
                <a:solidFill>
                  <a:srgbClr val="54547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0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page?q=1130982240&amp;p=7&amp;ag=ih&amp;rpt2=simage&amp;qs=text%3D%F2%F3%F0%F0%26stype%3Dim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http://im-tub.yandex.ru/i?id=49876235" TargetMode="Externa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hyperlink" Target="http://images.yandex.ru/yandpage?q=1130982240&amp;p=7&amp;ag=ih&amp;rpt2=simage&amp;qs=text%3D%F2%F3%F0%F0%26stype%3Dimage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http://im-tub.yandex.ru/i?id=4987623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page?q=1130982240&amp;p=7&amp;ag=ih&amp;rpt2=simage&amp;qs=text%3D%F2%F3%F0%F0%26stype%3Dim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im-tub.yandex.ru/i?id=49876235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6.xml"/><Relationship Id="rId7" Type="http://schemas.openxmlformats.org/officeDocument/2006/relationships/hyperlink" Target="http://images.yandex.ru/yandpage?q=1130982240&amp;p=7&amp;ag=ih&amp;rpt2=simage&amp;qs=text%3D%F2%F3%F0%F0%26stype%3Dim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Relationship Id="rId9" Type="http://schemas.openxmlformats.org/officeDocument/2006/relationships/image" Target="http://im-tub.yandex.ru/i?id=49876235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://images.yandex.ru/yandpage?q=1130982240&amp;p=7&amp;ag=ih&amp;rpt2=simage&amp;qs=text%3D%F2%F3%F0%F0%26stype%3Dimage" TargetMode="External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http://im-tub.yandex.ru/i?id=49876235" TargetMode="Externa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page?q=1130982240&amp;p=7&amp;ag=ih&amp;rpt2=simage&amp;qs=text%3D%F2%F3%F0%F0%26stype%3Dimag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im-tub.yandex.ru/i?id=49876235" TargetMode="Externa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page?q=1130982240&amp;p=7&amp;ag=ih&amp;rpt2=simage&amp;qs=text=%F2%F3%F0%F0&amp;stype=ima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http://im-tub.yandex.ru/i?id=49876235" TargetMode="Externa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images.yandex.ru/yandpage?q=1130982240&amp;p=7&amp;ag=ih&amp;rpt2=simage&amp;qs=text%3D%F2%F3%F0%F0%26stype%3Dimag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rspp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http://im-tub.yandex.ru/i?id=49876235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7.jpe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page?q=1130982240&amp;p=7&amp;ag=ih&amp;rpt2=simage&amp;qs=text%3D%F2%F3%F0%F0%26stype%3Dimag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im-tub.yandex.ru/i?id=49876235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jpeg"/><Relationship Id="rId7" Type="http://schemas.openxmlformats.org/officeDocument/2006/relationships/image" Target="../media/image4.png"/><Relationship Id="rId2" Type="http://schemas.openxmlformats.org/officeDocument/2006/relationships/hyperlink" Target="http://images.yandex.ru/yandpage?q=1130982240&amp;p=7&amp;ag=ih&amp;rpt2=simage&amp;qs=text%3D%F2%F3%F0%F0%26stype%3D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http://im-tub.yandex.ru/i?id=49876235" TargetMode="Externa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page?q=1130982240&amp;p=7&amp;ag=ih&amp;rpt2=simage&amp;qs=text%3D%F2%F3%F0%F0%26stype%3Dim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im-tub.yandex.ru/i?id=4987623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page?q=1130982240&amp;p=7&amp;ag=ih&amp;rpt2=simage&amp;qs=text%3D%F2%F3%F0%F0%26stype%3Dimage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http://im-tub.yandex.ru/i?id=49876235" TargetMode="Externa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15968" y="1611630"/>
            <a:ext cx="7894637" cy="6858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en-US" altLang="ru-RU" sz="2400" b="1" dirty="0" smtClean="0">
                <a:solidFill>
                  <a:schemeClr val="tx1"/>
                </a:solidFill>
              </a:rPr>
              <a:t/>
            </a:r>
            <a:br>
              <a:rPr lang="en-US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/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000" b="1" dirty="0">
                <a:solidFill>
                  <a:schemeClr val="tx1"/>
                </a:solidFill>
              </a:rPr>
              <a:t/>
            </a:r>
            <a:br>
              <a:rPr lang="ru-RU" altLang="ru-RU" sz="2000" b="1" dirty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> </a:t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000" b="1" dirty="0">
                <a:solidFill>
                  <a:schemeClr val="tx1"/>
                </a:solidFill>
              </a:rPr>
              <a:t/>
            </a:r>
            <a:br>
              <a:rPr lang="ru-RU" altLang="ru-RU" sz="2000" b="1" dirty="0">
                <a:solidFill>
                  <a:schemeClr val="tx1"/>
                </a:solidFill>
              </a:rPr>
            </a:b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>Социальные проекты компаний-лидеров </a:t>
            </a:r>
            <a:br>
              <a:rPr lang="ru-RU" altLang="ru-RU" sz="2400" b="1" dirty="0" smtClean="0">
                <a:solidFill>
                  <a:schemeClr val="tx1"/>
                </a:solidFill>
              </a:rPr>
            </a:br>
            <a:r>
              <a:rPr lang="ru-RU" altLang="ru-RU" sz="2400" b="1" dirty="0" smtClean="0">
                <a:solidFill>
                  <a:schemeClr val="tx1"/>
                </a:solidFill>
              </a:rPr>
              <a:t>ответственного бизнеса</a:t>
            </a:r>
            <a:r>
              <a:rPr lang="ru-RU" altLang="ru-RU" sz="2000" b="1" dirty="0" smtClean="0">
                <a:solidFill>
                  <a:schemeClr val="tx1"/>
                </a:solidFill>
              </a:rPr>
              <a:t/>
            </a:r>
            <a:br>
              <a:rPr lang="ru-RU" altLang="ru-RU" sz="2000" b="1" dirty="0" smtClean="0">
                <a:solidFill>
                  <a:schemeClr val="tx1"/>
                </a:solidFill>
              </a:rPr>
            </a:br>
            <a:endParaRPr lang="ru-RU" altLang="ru-RU" sz="1400" b="1" dirty="0" smtClean="0">
              <a:solidFill>
                <a:schemeClr val="tx1"/>
              </a:solidFill>
            </a:endParaRPr>
          </a:p>
        </p:txBody>
      </p:sp>
      <p:pic>
        <p:nvPicPr>
          <p:cNvPr id="3075" name="Picture 1030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6" y="4651636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05200" y="4684907"/>
            <a:ext cx="1625766" cy="338554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b="1" dirty="0">
                <a:solidFill>
                  <a:srgbClr val="545472"/>
                </a:solidFill>
              </a:rPr>
              <a:t>Москва, </a:t>
            </a:r>
            <a:r>
              <a:rPr lang="en-US" altLang="ru-RU" b="1" dirty="0">
                <a:solidFill>
                  <a:srgbClr val="545472"/>
                </a:solidFill>
              </a:rPr>
              <a:t>20</a:t>
            </a:r>
            <a:r>
              <a:rPr lang="ru-RU" altLang="ru-RU" b="1" dirty="0">
                <a:solidFill>
                  <a:srgbClr val="545472"/>
                </a:solidFill>
              </a:rPr>
              <a:t>17</a:t>
            </a:r>
            <a:endParaRPr lang="ru-RU" alt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39767" y="599934"/>
            <a:ext cx="7620000" cy="6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ru-RU" altLang="ru-RU" sz="2000" b="1" dirty="0" smtClean="0">
                <a:solidFill>
                  <a:schemeClr val="tx1"/>
                </a:solidFill>
              </a:rPr>
              <a:t>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Комитет РСПП по корпоративной социальной                      ответственности и демографической политике</a:t>
            </a:r>
            <a:endParaRPr lang="ru-RU" altLang="ru-RU" sz="2000" b="1" kern="0" dirty="0" smtClean="0"/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 bwMode="auto">
          <a:xfrm>
            <a:off x="898526" y="2297430"/>
            <a:ext cx="7970838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ru-RU" altLang="ru-RU" sz="2000" kern="0" dirty="0" smtClean="0">
                <a:solidFill>
                  <a:schemeClr val="tx1"/>
                </a:solidFill>
              </a:rPr>
              <a:t>		                                      </a:t>
            </a:r>
            <a:r>
              <a:rPr lang="ru-RU" altLang="ru-RU" sz="1400" b="1" kern="0" dirty="0" smtClean="0">
                <a:solidFill>
                  <a:schemeClr val="tx1"/>
                </a:solidFill>
              </a:rPr>
              <a:t>Елена Феоктистова</a:t>
            </a:r>
            <a:r>
              <a:rPr lang="ru-RU" altLang="ru-RU" sz="1400" kern="0" dirty="0" smtClean="0">
                <a:solidFill>
                  <a:schemeClr val="tx1"/>
                </a:solidFill>
              </a:rPr>
              <a:t>                         </a:t>
            </a:r>
            <a:r>
              <a:rPr lang="ru-RU" altLang="ru-RU" sz="1600" kern="0" dirty="0" smtClean="0">
                <a:solidFill>
                  <a:schemeClr val="tx1"/>
                </a:solidFill>
              </a:rPr>
              <a:t>			              		</a:t>
            </a:r>
            <a:br>
              <a:rPr lang="ru-RU" altLang="ru-RU" sz="1600" kern="0" dirty="0" smtClean="0">
                <a:solidFill>
                  <a:schemeClr val="tx1"/>
                </a:solidFill>
              </a:rPr>
            </a:br>
            <a:r>
              <a:rPr lang="ru-RU" altLang="ru-RU" sz="1600" kern="0" dirty="0" smtClean="0">
                <a:solidFill>
                  <a:schemeClr val="tx1"/>
                </a:solidFill>
              </a:rPr>
              <a:t>		      </a:t>
            </a:r>
            <a:r>
              <a:rPr lang="ru-RU" altLang="ru-RU" sz="1400" b="1" kern="0" dirty="0" smtClean="0">
                <a:solidFill>
                  <a:schemeClr val="tx1"/>
                </a:solidFill>
              </a:rPr>
              <a:t>Управляющий Директор по корпоративной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r>
              <a:rPr lang="ru-RU" altLang="ru-RU" sz="1400" b="1" kern="0" dirty="0" smtClean="0">
                <a:solidFill>
                  <a:schemeClr val="tx1"/>
                </a:solidFill>
              </a:rPr>
              <a:t> 		       ответственности, устойчивому развитию и  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r>
              <a:rPr lang="ru-RU" altLang="ru-RU" sz="1400" b="1" kern="0" dirty="0" smtClean="0">
                <a:solidFill>
                  <a:schemeClr val="tx1"/>
                </a:solidFill>
              </a:rPr>
              <a:t>	        	       социальному предпринимательству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r>
              <a:rPr lang="ru-RU" altLang="ru-RU" sz="1400" b="1" kern="0" dirty="0" smtClean="0">
                <a:solidFill>
                  <a:schemeClr val="tx1"/>
                </a:solidFill>
              </a:rPr>
              <a:t>                                  	       Российский союз промышленников  и 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r>
              <a:rPr lang="ru-RU" altLang="ru-RU" sz="1400" b="1" kern="0" dirty="0" smtClean="0">
                <a:solidFill>
                  <a:schemeClr val="tx1"/>
                </a:solidFill>
              </a:rPr>
              <a:t>            	                        предпринимателей(РСПП),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r>
              <a:rPr lang="ru-RU" altLang="ru-RU" sz="1400" b="1" kern="0" dirty="0" smtClean="0">
                <a:solidFill>
                  <a:schemeClr val="tx1"/>
                </a:solidFill>
              </a:rPr>
              <a:t>		       заместитель Председателя Комитета РСПП</a:t>
            </a:r>
            <a:br>
              <a:rPr lang="ru-RU" altLang="ru-RU" sz="1400" b="1" kern="0" dirty="0" smtClean="0">
                <a:solidFill>
                  <a:schemeClr val="tx1"/>
                </a:solidFill>
              </a:rPr>
            </a:br>
            <a:endParaRPr lang="ru-RU" altLang="ru-RU" sz="1400" b="1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838200" y="-171450"/>
            <a:ext cx="7696200" cy="772930"/>
          </a:xfrm>
        </p:spPr>
        <p:txBody>
          <a:bodyPr/>
          <a:lstStyle/>
          <a:p>
            <a:r>
              <a:rPr lang="ru-RU" altLang="ru-RU" sz="2000" b="1" dirty="0" smtClean="0"/>
              <a:t>Создавая общие ценности – примеры партнерских корпоративных социальных программ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253020"/>
              </p:ext>
            </p:extLst>
          </p:nvPr>
        </p:nvGraphicFramePr>
        <p:xfrm>
          <a:off x="152400" y="740142"/>
          <a:ext cx="8686800" cy="391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6" name="Picture 5" descr="http://im-tub.yandex.ru/i?id=49876235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6" y="4630556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3400" y="133350"/>
            <a:ext cx="8458200" cy="562131"/>
          </a:xfrm>
        </p:spPr>
        <p:txBody>
          <a:bodyPr/>
          <a:lstStyle/>
          <a:p>
            <a:r>
              <a:rPr lang="ru-RU" altLang="ru-RU" sz="2000" b="1" dirty="0" smtClean="0"/>
              <a:t>Приоритеты корпоративных социальных инвестиций 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в территориях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381000" y="772931"/>
            <a:ext cx="8686800" cy="371006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Укрепление здоровья, здорового образа жизни, развитие системы социальных услуг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 Развитие и повышение качества образования и профессионального обучения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dirty="0" smtClean="0"/>
              <a:t> Развитие социальной инфраструктуры, повышение качества жизни в территориях присутствия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 Поддержка малого бизнеса и социального предпринимательства </a:t>
            </a:r>
            <a:r>
              <a:rPr lang="ru-RU" altLang="ru-RU" sz="1600" dirty="0" smtClean="0"/>
              <a:t>(обучение, бизнес-инкубаторы, развитие инфраструктуры поддержки, консультирование и наставничество, финансовая поддержка)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 Поддержка культуры, развитие спорта</a:t>
            </a:r>
            <a:r>
              <a:rPr lang="ru-RU" altLang="ru-RU" sz="1600" dirty="0" smtClean="0"/>
              <a:t>, в том числе, массового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dirty="0" smtClean="0"/>
              <a:t> Поддержка  развития различных групп населения, особенно детей, оказание помощи социально уязвимым группам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 Защита и улучшение окружающей среды</a:t>
            </a:r>
          </a:p>
          <a:p>
            <a:pPr marL="0" indent="0">
              <a:buFont typeface="Wingdings" pitchFamily="2" charset="2"/>
              <a:buChar char="Ø"/>
            </a:pPr>
            <a:endParaRPr lang="ru-RU" altLang="ru-RU" sz="1800" dirty="0" smtClean="0"/>
          </a:p>
          <a:p>
            <a:pPr marL="0" indent="0">
              <a:buFont typeface="Wingdings" pitchFamily="2" charset="2"/>
              <a:buChar char="Ø"/>
            </a:pPr>
            <a:endParaRPr lang="ru-RU" altLang="ru-RU" sz="1800" dirty="0" smtClean="0"/>
          </a:p>
        </p:txBody>
      </p:sp>
      <p:pic>
        <p:nvPicPr>
          <p:cNvPr id="9220" name="Picture 5" descr="http://im-tub.yandex.ru/i?id=49876235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651636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57150"/>
            <a:ext cx="8991600" cy="562131"/>
          </a:xfrm>
        </p:spPr>
        <p:txBody>
          <a:bodyPr/>
          <a:lstStyle/>
          <a:p>
            <a:r>
              <a:rPr lang="ru-RU" altLang="ru-RU" sz="1800" b="1" dirty="0" smtClean="0"/>
              <a:t/>
            </a:r>
            <a:br>
              <a:rPr lang="ru-RU" altLang="ru-RU" sz="1800" b="1" dirty="0" smtClean="0"/>
            </a:br>
            <a:r>
              <a:rPr lang="ru-RU" altLang="ru-RU" sz="1800" b="1" dirty="0" smtClean="0"/>
              <a:t/>
            </a:r>
            <a:br>
              <a:rPr lang="ru-RU" altLang="ru-RU" sz="1800" b="1" dirty="0" smtClean="0"/>
            </a:br>
            <a:r>
              <a:rPr lang="ru-RU" altLang="ru-RU" sz="1800" b="1" dirty="0" smtClean="0"/>
              <a:t/>
            </a:r>
            <a:br>
              <a:rPr lang="ru-RU" altLang="ru-RU" sz="1800" b="1" dirty="0" smtClean="0"/>
            </a:br>
            <a:r>
              <a:rPr lang="ru-RU" altLang="ru-RU" sz="1800" b="1" dirty="0" smtClean="0"/>
              <a:t/>
            </a:r>
            <a:br>
              <a:rPr lang="ru-RU" altLang="ru-RU" sz="1800" b="1" dirty="0" smtClean="0"/>
            </a:br>
            <a:r>
              <a:rPr lang="ru-RU" altLang="ru-RU" sz="1800" b="1" dirty="0" smtClean="0"/>
              <a:t>Как власть не на словах, а на деле относится к бизнесу? (%)</a:t>
            </a:r>
            <a:br>
              <a:rPr lang="ru-RU" altLang="ru-RU" sz="1800" b="1" dirty="0" smtClean="0"/>
            </a:br>
            <a:r>
              <a:rPr lang="ru-RU" altLang="ru-RU" sz="1800" dirty="0" smtClean="0"/>
              <a:t>(по материалам ежегодного исследования РСПП о состоянии делового климата)</a:t>
            </a:r>
          </a:p>
        </p:txBody>
      </p:sp>
      <p:graphicFrame>
        <p:nvGraphicFramePr>
          <p:cNvPr id="10243" name="Объект 3"/>
          <p:cNvGraphicFramePr>
            <a:graphicFrameLocks noGrp="1"/>
          </p:cNvGraphicFramePr>
          <p:nvPr>
            <p:ph idx="1"/>
          </p:nvPr>
        </p:nvGraphicFramePr>
        <p:xfrm>
          <a:off x="330200" y="735455"/>
          <a:ext cx="8712200" cy="378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r:id="rId5" imgW="8711939" imgH="5127180" progId="Excel.Chart.8">
                  <p:embed/>
                </p:oleObj>
              </mc:Choice>
              <mc:Fallback>
                <p:oleObj r:id="rId5" imgW="8711939" imgH="5127180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735455"/>
                        <a:ext cx="8712200" cy="3785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4" name="Picture 5" descr="http://im-tub.yandex.ru/i?id=49876235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6" y="4707849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28600" y="210799"/>
            <a:ext cx="8534400" cy="393492"/>
          </a:xfrm>
        </p:spPr>
        <p:txBody>
          <a:bodyPr/>
          <a:lstStyle/>
          <a:p>
            <a:r>
              <a:rPr lang="ru-RU" altLang="ru-RU" sz="1800" b="1" smtClean="0"/>
              <a:t>Какие факторы и меры социальной поддержки будут стимулировать социальные инвестиции компаний в территориях (%)</a:t>
            </a:r>
            <a:endParaRPr lang="ru-RU" altLang="ru-RU" sz="1800" smtClean="0"/>
          </a:p>
        </p:txBody>
      </p:sp>
      <p:pic>
        <p:nvPicPr>
          <p:cNvPr id="11267" name="Picture 5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6" y="4725418"/>
            <a:ext cx="517525" cy="37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8" name="Объект 2"/>
          <p:cNvGraphicFramePr>
            <a:graphicFrameLocks noGrp="1"/>
          </p:cNvGraphicFramePr>
          <p:nvPr>
            <p:ph idx="1"/>
          </p:nvPr>
        </p:nvGraphicFramePr>
        <p:xfrm>
          <a:off x="360363" y="623031"/>
          <a:ext cx="8407400" cy="3953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r:id="rId7" imgW="8407113" imgH="5358848" progId="Excel.Chart.8">
                  <p:embed/>
                </p:oleObj>
              </mc:Choice>
              <mc:Fallback>
                <p:oleObj r:id="rId7" imgW="8407113" imgH="5358848" progId="Excel.Char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623031"/>
                        <a:ext cx="8407400" cy="3953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04800" y="438150"/>
            <a:ext cx="8448675" cy="2754443"/>
          </a:xfrm>
        </p:spPr>
        <p:txBody>
          <a:bodyPr>
            <a:normAutofit/>
          </a:bodyPr>
          <a:lstStyle/>
          <a:p>
            <a:pPr marL="45720" indent="0">
              <a:buFontTx/>
              <a:buNone/>
              <a:defRPr/>
            </a:pPr>
            <a:endParaRPr lang="ru-RU" dirty="0" smtClean="0"/>
          </a:p>
          <a:p>
            <a:pPr marL="45720" indent="0" algn="ctr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ВКЛАДА КОМПАНИЙ ЛИДЕРОВ </a:t>
            </a:r>
          </a:p>
          <a:p>
            <a:pPr marL="45720" indent="0" algn="ctr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ГОРОДОВ</a:t>
            </a:r>
          </a:p>
          <a:p>
            <a:pPr marL="45720" indent="0" algn="ctr">
              <a:buFontTx/>
              <a:buNone/>
              <a:defRPr/>
            </a:pP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(на основе соотнесения результатов по индексам РСПП и Рейтингу устойчивого развития городов)</a:t>
            </a:r>
            <a:endParaRPr lang="ru-RU" sz="2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Подзаголовок 2"/>
          <p:cNvSpPr txBox="1">
            <a:spLocks/>
          </p:cNvSpPr>
          <p:nvPr/>
        </p:nvSpPr>
        <p:spPr bwMode="auto">
          <a:xfrm>
            <a:off x="1447799" y="3638551"/>
            <a:ext cx="7516813" cy="106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450"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547688" indent="-182563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822325" indent="-182563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096963" indent="-182563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1389063" indent="-182563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1846263" indent="-182563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303463" indent="-182563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2760663" indent="-182563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217863" indent="-182563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Aft>
                <a:spcPts val="300"/>
              </a:spcAft>
              <a:buClr>
                <a:srgbClr val="7C7CA2"/>
              </a:buClr>
              <a:buSzPct val="130000"/>
              <a:buFont typeface="Georgia" pitchFamily="18" charset="0"/>
              <a:buNone/>
            </a:pPr>
            <a:r>
              <a:rPr lang="ru-RU" altLang="ru-RU" sz="2000" dirty="0" smtClean="0">
                <a:solidFill>
                  <a:srgbClr val="545472"/>
                </a:solidFill>
              </a:rPr>
              <a:t>Аналитический обзор корпоративных нефинансовых отчётов компаний 2015-2016 гг. выпуска «Ответственная деловая практика в зеркале отчетности», М:РСПП, 2017. </a:t>
            </a:r>
            <a:r>
              <a:rPr lang="ru-RU" altLang="ru-RU" sz="2000" b="1" dirty="0" smtClean="0">
                <a:solidFill>
                  <a:srgbClr val="545472"/>
                </a:solidFill>
              </a:rPr>
              <a:t>стр.76-96</a:t>
            </a:r>
          </a:p>
        </p:txBody>
      </p:sp>
    </p:spTree>
    <p:extLst>
      <p:ext uri="{BB962C8B-B14F-4D97-AF65-F5344CB8AC3E}">
        <p14:creationId xmlns:p14="http://schemas.microsoft.com/office/powerpoint/2010/main" val="8138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94" y="267013"/>
            <a:ext cx="8785225" cy="52322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Компании-лидеры российского бизнеса </a:t>
            </a:r>
            <a:r>
              <a:rPr lang="ru-RU" altLang="ru-R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(2014 -2015 гг.)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855" y="771108"/>
            <a:ext cx="8640763" cy="4339650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рост объёмов выручки в среднем на 15</a:t>
            </a: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20 %, рост чистой прибыли в 2</a:t>
            </a: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5 раза (</a:t>
            </a:r>
            <a:r>
              <a:rPr lang="ru-RU" altLang="ru-RU" sz="2400" i="1" dirty="0">
                <a:latin typeface="Calibri" pitchFamily="34" charset="0"/>
                <a:cs typeface="Times New Roman" pitchFamily="18" charset="0"/>
              </a:rPr>
              <a:t>в рублёвом выражении</a:t>
            </a: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); 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в среднем каждый пятый житель трудоспособного возраста в городах присутствия работает на предприятиях компаний.;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уровень зарплаты в среднем на 35</a:t>
            </a: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40 % выше, чем средний уровень зарплаты в их городах присутствия, и в 1,5 раза выше, чем в регионах, где расположены подразделения компаний.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altLang="ru-RU" sz="2400" dirty="0">
                <a:latin typeface="Calibri" pitchFamily="34" charset="0"/>
                <a:cs typeface="Times New Roman" pitchFamily="18" charset="0"/>
              </a:rPr>
              <a:t>рост объёма закупок товаров и услуг у местных предприятия малого и среднего бизнеса  (вклад в экономику региона</a:t>
            </a:r>
            <a:r>
              <a:rPr lang="ru-RU" altLang="ru-RU" sz="2400" dirty="0" smtClean="0">
                <a:latin typeface="Calibri" pitchFamily="34" charset="0"/>
                <a:cs typeface="Times New Roman" pitchFamily="18" charset="0"/>
              </a:rPr>
              <a:t>);</a:t>
            </a:r>
            <a:endParaRPr lang="ru-RU" altLang="ru-RU" sz="2400" dirty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950" y="699154"/>
            <a:ext cx="8928100" cy="4392820"/>
          </a:xfrm>
        </p:spPr>
        <p:txBody>
          <a:bodyPr>
            <a:noAutofit/>
          </a:bodyPr>
          <a:lstStyle/>
          <a:p>
            <a:pPr marL="0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300" smtClean="0">
                <a:latin typeface="Calibri" pitchFamily="34" charset="0"/>
                <a:cs typeface="Times New Roman" pitchFamily="18" charset="0"/>
              </a:rPr>
              <a:t>   рост расходов на социальные проекты для сотрудников и членов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  <a:cs typeface="Times New Roman" pitchFamily="18" charset="0"/>
              </a:rPr>
              <a:t>     их семей (материальная помощь работникам, членам их семей и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  <a:cs typeface="Times New Roman" pitchFamily="18" charset="0"/>
              </a:rPr>
              <a:t>     бывшим работникам, добровольное медицинское обеспечение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  <a:cs typeface="Times New Roman" pitchFamily="18" charset="0"/>
              </a:rPr>
              <a:t>     и медицинское обслуживание и др.); </a:t>
            </a:r>
          </a:p>
          <a:p>
            <a:pPr marL="0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300" smtClean="0">
                <a:latin typeface="Calibri" pitchFamily="34" charset="0"/>
                <a:cs typeface="Times New Roman" pitchFamily="18" charset="0"/>
              </a:rPr>
              <a:t>  </a:t>
            </a:r>
            <a:r>
              <a:rPr lang="ru-RU" altLang="ru-RU" sz="2300" smtClean="0">
                <a:latin typeface="Calibri" pitchFamily="34" charset="0"/>
              </a:rPr>
              <a:t>в структуре внешних социальных расходов преобладают проекты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</a:rPr>
              <a:t>     по развитию социальной инфраструктуры – образования,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</a:rPr>
              <a:t>    здравоохранения, культуры и спорта, поддержки малого и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</a:rPr>
              <a:t>    среднего бизнеса и социального предпринимательства, охраны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300" smtClean="0">
                <a:latin typeface="Calibri" pitchFamily="34" charset="0"/>
              </a:rPr>
              <a:t>    окружающей среды и природоохранных объектов;</a:t>
            </a:r>
          </a:p>
          <a:p>
            <a:pPr marL="0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300" smtClean="0">
                <a:latin typeface="Calibri" pitchFamily="34" charset="0"/>
              </a:rPr>
              <a:t>   развитие партнёрских проектов </a:t>
            </a:r>
            <a:r>
              <a:rPr lang="ru-RU" altLang="ru-RU" sz="2400" smtClean="0">
                <a:latin typeface="Calibri" pitchFamily="34" charset="0"/>
                <a:cs typeface="Times New Roman" pitchFamily="18" charset="0"/>
              </a:rPr>
              <a:t>с федеральными органами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ru-RU" altLang="ru-RU" sz="2400" smtClean="0">
                <a:latin typeface="Calibri" pitchFamily="34" charset="0"/>
                <a:cs typeface="Times New Roman" pitchFamily="18" charset="0"/>
              </a:rPr>
              <a:t>      власти, бизнес-партнерами и НКО.</a:t>
            </a:r>
            <a:endParaRPr lang="ru-RU" altLang="ru-RU" sz="2300" smtClean="0">
              <a:latin typeface="Calibri" pitchFamily="34" charset="0"/>
            </a:endParaRPr>
          </a:p>
          <a:p>
            <a:pPr marL="0">
              <a:buFont typeface="Wingdings" pitchFamily="2" charset="2"/>
              <a:buChar char="Ø"/>
            </a:pPr>
            <a:endParaRPr lang="ru-RU" altLang="ru-RU" sz="2300" smtClean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825" y="122967"/>
            <a:ext cx="8713788" cy="52322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2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Социальные проекты компаний-лидеров</a:t>
            </a:r>
            <a:endParaRPr lang="ru-RU" altLang="ru-R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82600" y="133350"/>
            <a:ext cx="8077200" cy="491864"/>
          </a:xfrm>
        </p:spPr>
        <p:txBody>
          <a:bodyPr/>
          <a:lstStyle/>
          <a:p>
            <a:r>
              <a:rPr lang="ru-RU" altLang="ru-RU" sz="2000" b="1" dirty="0" smtClean="0"/>
              <a:t>Возможные направления поддержки социальных инвестиций бизнеса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52400" y="491866"/>
            <a:ext cx="8686800" cy="472190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Налоговое стимулирование </a:t>
            </a:r>
            <a:r>
              <a:rPr lang="ru-RU" altLang="ru-RU" sz="1400" dirty="0" smtClean="0"/>
              <a:t>(выведение части затрат из под обложения налогом на прибыль; расширение перечня затрат, относимых на прочие расходы, связанные с производством (инвестиций в образовательные организации и программы, </a:t>
            </a:r>
            <a:r>
              <a:rPr lang="ru-RU" altLang="ru-RU" sz="1400" dirty="0" err="1" smtClean="0"/>
              <a:t>напрмер</a:t>
            </a:r>
            <a:r>
              <a:rPr lang="ru-RU" altLang="ru-RU" sz="1400" dirty="0" smtClean="0"/>
              <a:t>)  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Расширение возможностей совместного участия</a:t>
            </a:r>
            <a:r>
              <a:rPr lang="ru-RU" altLang="ru-RU" sz="1400" dirty="0" smtClean="0"/>
              <a:t> в реализации социальных программ значимых для местных сообществ и для компаний, за счет долевого финансирования из корпоративных средств и средств государственных программ, реализуемых органами власти в регионах (поддержка малого бизнеса, развитие моногородов, поддержка занятости и др.), использование различных форм партнерства, в </a:t>
            </a:r>
            <a:r>
              <a:rPr lang="ru-RU" altLang="ru-RU" sz="1400" dirty="0" err="1" smtClean="0"/>
              <a:t>т.ч</a:t>
            </a:r>
            <a:r>
              <a:rPr lang="ru-RU" altLang="ru-RU" sz="1400" dirty="0" smtClean="0"/>
              <a:t>. государственно-частного партнерства.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Ощутимая государственная поддержки малого бизнеса и, особенно, социального предпринимательства</a:t>
            </a:r>
            <a:r>
              <a:rPr lang="ru-RU" altLang="ru-RU" sz="1400" dirty="0" smtClean="0"/>
              <a:t>, что буде служить гарантией большей устойчивости социальных инвестиций бизнеса в сферу поддержки МСП.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Развитие инструментов поддержки  </a:t>
            </a:r>
            <a:r>
              <a:rPr lang="ru-RU" altLang="ru-RU" sz="1400" dirty="0" smtClean="0"/>
              <a:t>-  расширение сети ресурсных центров и улучшение условий их деятельности, обеспечение доступности консультационных и лизинговых услуг, создание благоприятных условий аренды земли, аренды помещений по срокам,  размерам платежей и пр.   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Создание условий для расширение участия негосударственного сектора в социальной сфере</a:t>
            </a:r>
            <a:r>
              <a:rPr lang="ru-RU" altLang="ru-RU" sz="1400" dirty="0" smtClean="0"/>
              <a:t>, </a:t>
            </a:r>
            <a:r>
              <a:rPr lang="ru-RU" altLang="ru-RU" sz="1400" b="1" dirty="0" smtClean="0"/>
              <a:t>в предоставлении социальных услуг </a:t>
            </a:r>
            <a:r>
              <a:rPr lang="ru-RU" altLang="ru-RU" sz="1400" dirty="0" smtClean="0"/>
              <a:t>(в </a:t>
            </a:r>
            <a:r>
              <a:rPr lang="ru-RU" altLang="ru-RU" sz="1400" dirty="0" err="1" smtClean="0"/>
              <a:t>т.ч</a:t>
            </a:r>
            <a:r>
              <a:rPr lang="ru-RU" altLang="ru-RU" sz="1400" dirty="0" smtClean="0"/>
              <a:t>., совершенствование действующего законодательства на основе анализ правоприменительной практики).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1400" b="1" dirty="0" smtClean="0"/>
              <a:t>Распространение успешного опыта партнерских проектов, признание и поощрение </a:t>
            </a:r>
            <a:r>
              <a:rPr lang="ru-RU" altLang="ru-RU" sz="1400" dirty="0" smtClean="0"/>
              <a:t>со стороны государства не только представителей бизнеса, но и глав регионов и муниципалитетов.</a:t>
            </a:r>
          </a:p>
        </p:txBody>
      </p:sp>
      <p:pic>
        <p:nvPicPr>
          <p:cNvPr id="19460" name="Picture 4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4707849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36625" cy="80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8545" y="428040"/>
            <a:ext cx="286921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81000" y="971550"/>
            <a:ext cx="8010531" cy="1165860"/>
          </a:xfrm>
        </p:spPr>
        <p:txBody>
          <a:bodyPr>
            <a:noAutofit/>
          </a:bodyPr>
          <a:lstStyle/>
          <a:p>
            <a:pPr marL="182563"/>
            <a: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ВСЕРОССИЙСКИЙ КОНКУРС РСПП</a:t>
            </a:r>
            <a:b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</a:br>
            <a: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«Лидеры российского бизнеса: динамика </a:t>
            </a:r>
            <a:r>
              <a:rPr lang="ru-RU" alt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 и </a:t>
            </a:r>
            <a: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ответственность–2016»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226695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solidFill>
                  <a:srgbClr val="C00000"/>
                </a:solidFill>
                <a:latin typeface="Minion Pro SmBd" pitchFamily="18" charset="0"/>
                <a:cs typeface="Arial" pitchFamily="34" charset="0"/>
              </a:rPr>
              <a:t>ПОБЕДИТЕЛИ   -   47 компаний, </a:t>
            </a:r>
            <a:r>
              <a:rPr lang="ru-RU" sz="1800" i="1" dirty="0" smtClean="0">
                <a:solidFill>
                  <a:srgbClr val="C00000"/>
                </a:solidFill>
                <a:latin typeface="Minion Pro SmBd" pitchFamily="18" charset="0"/>
                <a:cs typeface="Arial" pitchFamily="34" charset="0"/>
              </a:rPr>
              <a:t>в </a:t>
            </a:r>
            <a:r>
              <a:rPr lang="ru-RU" sz="1800" i="1" dirty="0" err="1" smtClean="0">
                <a:solidFill>
                  <a:srgbClr val="C00000"/>
                </a:solidFill>
                <a:latin typeface="Minion Pro SmBd" pitchFamily="18" charset="0"/>
                <a:cs typeface="Arial" pitchFamily="34" charset="0"/>
              </a:rPr>
              <a:t>т.ч</a:t>
            </a:r>
            <a:r>
              <a:rPr lang="ru-RU" sz="1800" i="1" dirty="0" smtClean="0">
                <a:solidFill>
                  <a:srgbClr val="C00000"/>
                </a:solidFill>
                <a:latin typeface="Minion Pro SmBd" pitchFamily="18" charset="0"/>
                <a:cs typeface="Arial" pitchFamily="34" charset="0"/>
              </a:rPr>
              <a:t>.</a:t>
            </a:r>
          </a:p>
          <a:p>
            <a:pPr lvl="0" algn="ctr">
              <a:defRPr/>
            </a:pPr>
            <a:r>
              <a:rPr lang="ru-RU" sz="2400" dirty="0" smtClean="0">
                <a:solidFill>
                  <a:srgbClr val="C00000"/>
                </a:solidFill>
                <a:latin typeface="Minion Pro SmBd" pitchFamily="18" charset="0"/>
                <a:cs typeface="Arial" pitchFamily="34" charset="0"/>
              </a:rPr>
              <a:t>в социальных номинациях - 26 компаний</a:t>
            </a:r>
            <a:endParaRPr lang="ru-RU" sz="2400" dirty="0">
              <a:solidFill>
                <a:srgbClr val="C00000"/>
              </a:solidFill>
              <a:latin typeface="Minion Pro SmBd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5976" y="3314909"/>
            <a:ext cx="76120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Цели Конкурса.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содействие устойчивому развитию компаний, которое отвечает долгосрочным экономическим интересам Российской Федерации;</a:t>
            </a:r>
          </a:p>
          <a:p>
            <a:r>
              <a:rPr lang="ru-RU" dirty="0"/>
              <a:t>- определение динамично развивающихся компаний по итогам года на основе экономических и социальных показателей их деятельности.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8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7612" y="1611630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развитие межсекторного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решении</a:t>
            </a:r>
          </a:p>
          <a:p>
            <a:pPr>
              <a:defRPr/>
            </a:pP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   социальных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проблем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территорий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поддержку и развитие социального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предпринимательства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высокое качество отчетности в области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устойчивого</a:t>
            </a:r>
          </a:p>
          <a:p>
            <a:pPr>
              <a:defRPr/>
            </a:pP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  развития</a:t>
            </a:r>
            <a:endParaRPr lang="ru-RU" sz="24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достижения в области охраны труда и здоровья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работников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экологическую 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ответственность</a:t>
            </a:r>
            <a:endParaRPr lang="ru-RU" sz="2400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811279" y="771560"/>
            <a:ext cx="7739061" cy="5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182563"/>
            <a:r>
              <a:rPr lang="ru-RU" altLang="ru-RU" sz="32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Pro-Regular"/>
              </a:rPr>
              <a:t>Социальные номинации Конкурса</a:t>
            </a:r>
            <a:endParaRPr lang="ru-RU" altLang="ru-RU" sz="32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763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66717" y="17145"/>
            <a:ext cx="8472487" cy="583211"/>
          </a:xfrm>
        </p:spPr>
        <p:txBody>
          <a:bodyPr/>
          <a:lstStyle/>
          <a:p>
            <a:r>
              <a:rPr lang="ru-RU" altLang="ru-RU" sz="2000" b="1" dirty="0" smtClean="0"/>
              <a:t>Информационно методическая поддержка РСПП развитию ответственной деловой практики</a:t>
            </a:r>
          </a:p>
        </p:txBody>
      </p:sp>
      <p:pic>
        <p:nvPicPr>
          <p:cNvPr id="20483" name="Picture 169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6" y="4717218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2" descr="C:\Users\OzeryanskayaMN.RSPP\Desktop\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4" y="660505"/>
            <a:ext cx="8100248" cy="396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9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6" y="185639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703" y="135652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в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265" y="2297430"/>
            <a:ext cx="8569325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000" b="1" i="1" dirty="0" smtClean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000" b="1" i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000" b="1" i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ПАО «Северсталь</a:t>
            </a:r>
            <a:r>
              <a:rPr lang="ru-RU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>
              <a:defRPr/>
            </a:pPr>
            <a:endParaRPr lang="ru-RU" sz="20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АФК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«Система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Компания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4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Металлоинвест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«ТВЭЛ» </a:t>
            </a:r>
            <a:endParaRPr lang="ru-RU" sz="24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ОАО </a:t>
            </a:r>
            <a:r>
              <a:rPr lang="ru-RU" sz="24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«Магнитогорский металлургический комбинат</a:t>
            </a:r>
            <a:r>
              <a:rPr lang="ru-RU" sz="24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6" y="185639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703" y="1356519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поддержку и развитие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социального</a:t>
            </a: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предпринимательства»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23" y="1977687"/>
            <a:ext cx="8569325" cy="220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5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«ГМК «Норильский никель»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ОК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РУСАЛ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«Объединенная металлургическая компания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9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7521" y="185639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703" y="1356519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оминация</a:t>
            </a:r>
            <a:r>
              <a:rPr lang="ru-RU" sz="2200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высокое качество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в области</a:t>
            </a: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устойчивого развития»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698" y="2132116"/>
            <a:ext cx="8514048" cy="220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Гран-при</a:t>
            </a:r>
            <a:r>
              <a:rPr lang="ru-RU" sz="2500" b="1" i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 «</a:t>
            </a:r>
            <a:r>
              <a:rPr lang="ru-RU" sz="25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Сахалин </a:t>
            </a:r>
            <a:r>
              <a:rPr lang="ru-RU" sz="2500" b="1" i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Энерджи</a:t>
            </a:r>
            <a:r>
              <a:rPr lang="ru-RU" sz="25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«СУЭК»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РусГидро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«Газпром нефть» </a:t>
            </a:r>
          </a:p>
        </p:txBody>
      </p:sp>
    </p:spTree>
    <p:extLst>
      <p:ext uri="{BB962C8B-B14F-4D97-AF65-F5344CB8AC3E}">
        <p14:creationId xmlns:p14="http://schemas.microsoft.com/office/powerpoint/2010/main" val="7126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84306" y="144078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118" y="1356523"/>
            <a:ext cx="8456466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достижения в области охраны труда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и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здоровья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</a:p>
          <a:p>
            <a:pPr>
              <a:defRPr/>
            </a:pPr>
            <a:endParaRPr lang="ru-RU" sz="2500" b="1" dirty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613" y="2327507"/>
            <a:ext cx="82549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F14124">
                    <a:lumMod val="50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Гран-при</a:t>
            </a:r>
            <a:r>
              <a:rPr lang="ru-RU" sz="2400" b="1" i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ru-RU" sz="24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«Производственное объединение «Завод имени Серго»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«Синарский трубный завод»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</a:t>
            </a:r>
            <a:r>
              <a:rPr lang="ru-RU" sz="20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Каменскволокно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«Ордена Ленина Научно-исследовательский и конструкторский институт энерготехники имени Н.А. </a:t>
            </a:r>
            <a:r>
              <a:rPr lang="ru-RU" sz="20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Доллежаля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       </a:t>
            </a:r>
            <a:endParaRPr lang="ru-RU" sz="20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6" y="185639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703" y="1356519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кадрового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потенциала»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23" y="1977687"/>
            <a:ext cx="856932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«ПО «Севмаш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Отраслевой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центр капитального строительства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Госкорпорации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Росатом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Тюменьэнерго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«Нижнекамскнефтехим» </a:t>
            </a:r>
          </a:p>
          <a:p>
            <a:pPr>
              <a:defRPr/>
            </a:pPr>
            <a:endParaRPr lang="ru-RU" sz="2500" b="1" i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7477"/>
            <a:ext cx="864096" cy="6739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6" y="185639"/>
            <a:ext cx="583247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703" y="1356519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экологическую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23" y="1869672"/>
            <a:ext cx="856932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4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ПАО «ГМК «Норильский никель» </a:t>
            </a:r>
            <a:endParaRPr lang="ru-RU" sz="2400" b="1" i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«Северсталь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«ТАНЕКО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ООО «</a:t>
            </a:r>
            <a:r>
              <a:rPr lang="ru-RU" sz="20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Медногорский</a:t>
            </a: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медно-серный комбинат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ФГУП «Предприятие по обращению с радиоактивными отходами «</a:t>
            </a:r>
            <a:r>
              <a:rPr lang="ru-RU" sz="2000" b="1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РосРАО</a:t>
            </a:r>
            <a:r>
              <a:rPr lang="ru-RU" sz="20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000" b="1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ОАО «Турбонасос» </a:t>
            </a:r>
          </a:p>
        </p:txBody>
      </p:sp>
    </p:spTree>
    <p:extLst>
      <p:ext uri="{BB962C8B-B14F-4D97-AF65-F5344CB8AC3E}">
        <p14:creationId xmlns:p14="http://schemas.microsoft.com/office/powerpoint/2010/main" val="194029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39763" y="445770"/>
            <a:ext cx="7772400" cy="85725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cs typeface="Times New Roman" pitchFamily="18" charset="0"/>
              </a:rPr>
              <a:t>Информация на Интернет-сайте РСПП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22636"/>
            <a:ext cx="7772400" cy="308586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ru-RU" sz="2800" b="1" dirty="0" smtClean="0">
                <a:solidFill>
                  <a:srgbClr val="1F4081"/>
                </a:solidFill>
                <a:cs typeface="Times New Roman" pitchFamily="18" charset="0"/>
              </a:rPr>
              <a:t>          </a:t>
            </a:r>
          </a:p>
          <a:p>
            <a:pPr algn="ctr" eaLnBrk="1" hangingPunct="1">
              <a:buFontTx/>
              <a:buNone/>
            </a:pPr>
            <a:r>
              <a:rPr lang="en-US" altLang="ru-RU" sz="2800" b="1" dirty="0" smtClean="0">
                <a:solidFill>
                  <a:srgbClr val="1F4081"/>
                </a:solidFill>
                <a:cs typeface="Times New Roman" pitchFamily="18" charset="0"/>
              </a:rPr>
              <a:t>	</a:t>
            </a:r>
            <a:r>
              <a:rPr lang="ru-RU" altLang="ru-RU" sz="2800" b="1" dirty="0" smtClean="0">
                <a:solidFill>
                  <a:srgbClr val="1F4081"/>
                </a:solidFill>
                <a:cs typeface="Times New Roman" pitchFamily="18" charset="0"/>
              </a:rPr>
              <a:t>Российский союз промышленников и предпринимателей (РСПП):</a:t>
            </a:r>
          </a:p>
          <a:p>
            <a:pPr eaLnBrk="1" hangingPunct="1">
              <a:buFontTx/>
              <a:buNone/>
            </a:pPr>
            <a:r>
              <a:rPr lang="en-US" altLang="ru-RU" sz="4000" dirty="0" smtClean="0"/>
              <a:t>			</a:t>
            </a:r>
            <a:r>
              <a:rPr lang="ru-RU" altLang="ru-RU" sz="4000" dirty="0" smtClean="0">
                <a:hlinkClick r:id="rId2"/>
              </a:rPr>
              <a:t>http://www.rspp.</a:t>
            </a:r>
            <a:r>
              <a:rPr lang="en-US" altLang="ru-RU" sz="4000" dirty="0" err="1" smtClean="0">
                <a:hlinkClick r:id="rId2"/>
              </a:rPr>
              <a:t>ru</a:t>
            </a:r>
            <a:endParaRPr lang="ru-RU" altLang="ru-RU" sz="4000" dirty="0" smtClean="0"/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pic>
        <p:nvPicPr>
          <p:cNvPr id="21508" name="Picture 4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6" y="4651636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6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7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8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10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10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10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10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10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FD7B3AE-E37C-41A4-AFEC-147226F3E092}" type="slidenum">
              <a:rPr lang="ru-RU" altLang="ru-RU" sz="1400">
                <a:latin typeface="Times New Roman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26</a:t>
            </a:fld>
            <a:endParaRPr lang="ru-RU" altLang="ru-RU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51667"/>
            <a:ext cx="863600" cy="67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35074" y="169811"/>
            <a:ext cx="75279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alt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Лидеры Индексов РСПП в области устойчивого развития, корпоративной ответственности и </a:t>
            </a:r>
            <a:r>
              <a:rPr lang="ru-RU" alt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отчётности</a:t>
            </a:r>
            <a:endParaRPr lang="ru-RU" alt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2293" name="Picture 2" descr="C:\Users\purtovadr\Desktop\индекс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9" b="9338"/>
          <a:stretch/>
        </p:blipFill>
        <p:spPr bwMode="auto">
          <a:xfrm>
            <a:off x="684213" y="1491991"/>
            <a:ext cx="7632700" cy="313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3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30" y="156929"/>
            <a:ext cx="936625" cy="80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8545" y="428040"/>
            <a:ext cx="286921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257304" y="156929"/>
            <a:ext cx="6629400" cy="1188673"/>
          </a:xfrm>
        </p:spPr>
        <p:txBody>
          <a:bodyPr>
            <a:noAutofit/>
          </a:bodyPr>
          <a:lstStyle/>
          <a:p>
            <a:pPr marL="182563"/>
            <a:r>
              <a:rPr lang="ru-RU" alt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ОТВЕТСТВЕННАЯ ДЕЛОВАЯ ПРАКТИКА В ЗЕРКАЛЕ ОТЧЁТНОСТИ: </a:t>
            </a:r>
            <a:br>
              <a:rPr lang="ru-RU" alt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</a:br>
            <a:r>
              <a:rPr lang="ru-RU" alt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Pro-Regular"/>
              </a:rPr>
              <a:t>настоящее и будущее</a:t>
            </a:r>
            <a:endParaRPr lang="ru-RU" altLang="ru-RU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1788" y="1890168"/>
            <a:ext cx="6272212" cy="75653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1800" b="1" smtClean="0">
                <a:solidFill>
                  <a:srgbClr val="0070C0"/>
                </a:solidFill>
              </a:rPr>
              <a:t>Аналитический обзор корпоративных нефинансовых отчётов: 2015 – 2016 годы выпуска</a:t>
            </a:r>
          </a:p>
        </p:txBody>
      </p:sp>
      <p:pic>
        <p:nvPicPr>
          <p:cNvPr id="9" name="Picture 2" descr="C:\Users\OzeryanskayaMN\Desktop\НРБ 2017\фото обложки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9" y="1924129"/>
            <a:ext cx="2090737" cy="2583461"/>
          </a:xfrm>
          <a:prstGeom prst="rect">
            <a:avLst/>
          </a:prstGeom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8440" name="Прямоугольник 1"/>
          <p:cNvSpPr>
            <a:spLocks noChangeArrowheads="1"/>
          </p:cNvSpPr>
          <p:nvPr/>
        </p:nvSpPr>
        <p:spPr bwMode="auto">
          <a:xfrm>
            <a:off x="2663831" y="2715796"/>
            <a:ext cx="63277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ru-RU" altLang="ru-RU">
                <a:solidFill>
                  <a:srgbClr val="002060"/>
                </a:solidFill>
              </a:rPr>
              <a:t>Пятый выпуск Обзора подготовлен в рамках совместной работы </a:t>
            </a:r>
            <a:r>
              <a:rPr lang="ru-RU" altLang="ru-RU" b="1">
                <a:solidFill>
                  <a:srgbClr val="002060"/>
                </a:solidFill>
              </a:rPr>
              <a:t>Комитета РСПП и Управления корпоративной ответственности, устойчивого развития и социального предпринимательства РСПП</a:t>
            </a:r>
          </a:p>
        </p:txBody>
      </p:sp>
      <p:sp>
        <p:nvSpPr>
          <p:cNvPr id="18441" name="Прямоугольник 2"/>
          <p:cNvSpPr>
            <a:spLocks noChangeArrowheads="1"/>
          </p:cNvSpPr>
          <p:nvPr/>
        </p:nvSpPr>
        <p:spPr bwMode="auto">
          <a:xfrm>
            <a:off x="2671763" y="4030949"/>
            <a:ext cx="59055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/>
            <a:r>
              <a:rPr lang="ru-RU" altLang="ru-RU" sz="1700">
                <a:solidFill>
                  <a:srgbClr val="002060"/>
                </a:solidFill>
              </a:rPr>
              <a:t>Обзор подготовлен при поддержке </a:t>
            </a:r>
          </a:p>
          <a:p>
            <a:pPr algn="just"/>
            <a:r>
              <a:rPr lang="ru-RU" altLang="ru-RU" sz="1700" b="1">
                <a:solidFill>
                  <a:srgbClr val="002060"/>
                </a:solidFill>
              </a:rPr>
              <a:t>Компании</a:t>
            </a:r>
            <a:r>
              <a:rPr lang="ru-RU" altLang="ru-RU" sz="1700">
                <a:solidFill>
                  <a:srgbClr val="002060"/>
                </a:solidFill>
              </a:rPr>
              <a:t> </a:t>
            </a:r>
            <a:r>
              <a:rPr lang="ru-RU" altLang="ru-RU" sz="1700" b="1">
                <a:solidFill>
                  <a:srgbClr val="002060"/>
                </a:solidFill>
              </a:rPr>
              <a:t>«Металлоинвест»</a:t>
            </a:r>
          </a:p>
          <a:p>
            <a:pPr algn="just"/>
            <a:endParaRPr lang="ru-RU" altLang="ru-RU">
              <a:solidFill>
                <a:srgbClr val="002060"/>
              </a:solidFill>
            </a:endParaRPr>
          </a:p>
        </p:txBody>
      </p:sp>
      <p:pic>
        <p:nvPicPr>
          <p:cNvPr id="184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19" y="4119956"/>
            <a:ext cx="2592387" cy="387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68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28606" y="14054"/>
            <a:ext cx="8915399" cy="637457"/>
          </a:xfrm>
        </p:spPr>
        <p:txBody>
          <a:bodyPr/>
          <a:lstStyle/>
          <a:p>
            <a:r>
              <a:rPr lang="ru-RU" altLang="ru-RU" sz="1800" b="1" dirty="0" smtClean="0"/>
              <a:t>Ответственное ведение бизнеса – основа устойчивого развития компаний, укрепление экономики и социальных основ государства</a:t>
            </a:r>
            <a:endParaRPr lang="ru-RU" altLang="ru-RU" sz="2400" dirty="0" smtClean="0"/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0" y="651511"/>
            <a:ext cx="8839200" cy="4337404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altLang="ru-RU" sz="1500" dirty="0" smtClean="0"/>
              <a:t>	Эффективным и устойчивым может быть тот  бизнес, который обеспечивает экономический прогресс в сочетании с социальным прогрессом, ориентирован на достижение сбалансированности трех компонентов устойчивого развития – экономического, социального и экологического. </a:t>
            </a:r>
          </a:p>
          <a:p>
            <a:pPr marL="0" indent="0" algn="just">
              <a:buFontTx/>
              <a:buNone/>
            </a:pPr>
            <a:r>
              <a:rPr lang="ru-RU" altLang="ru-RU" sz="1500" dirty="0" smtClean="0"/>
              <a:t>	Конкурентоспособность в современном мире определяется эффективностью использования не только производственных активов и финансовых ресурсов, но и трудовых, качество которых 	становится одним из главных конкурентных преимуществ.  </a:t>
            </a:r>
          </a:p>
          <a:p>
            <a:pPr marL="0" indent="0" algn="just">
              <a:buFontTx/>
              <a:buNone/>
            </a:pPr>
            <a:r>
              <a:rPr lang="ru-RU" altLang="ru-RU" sz="1500" dirty="0" smtClean="0"/>
              <a:t>	Структура и результативность социальных инвестиций, связанных с развитием персонала, улучшением условий труда, созданием благоприятной социальной среды в территориях проживания работников и их семей - это вопросы стратегии развития компаний, их устойчивости.</a:t>
            </a:r>
          </a:p>
          <a:p>
            <a:pPr marL="0" indent="0" algn="just">
              <a:buFontTx/>
              <a:buNone/>
            </a:pPr>
            <a:r>
              <a:rPr lang="ru-RU" altLang="ru-RU" sz="1500" dirty="0" smtClean="0"/>
              <a:t> 	Важно  находить разумный баланс между поддержанием производственных мощностей, текущими социальными расходами, обеспечением доходов на вложенный капитал, а также инвестированием в развитие производства, а это будущие рабочие места,  доходы бюджета, социальные инвестиции. </a:t>
            </a:r>
          </a:p>
          <a:p>
            <a:pPr marL="0" indent="0" algn="just">
              <a:buFontTx/>
              <a:buNone/>
            </a:pPr>
            <a:r>
              <a:rPr lang="ru-RU" altLang="ru-RU" sz="1500" dirty="0" smtClean="0"/>
              <a:t>	Инвестиции, в </a:t>
            </a:r>
            <a:r>
              <a:rPr lang="ru-RU" altLang="ru-RU" sz="1500" dirty="0" err="1" smtClean="0"/>
              <a:t>т.ч</a:t>
            </a:r>
            <a:r>
              <a:rPr lang="ru-RU" altLang="ru-RU" sz="1500" dirty="0" smtClean="0"/>
              <a:t>., социальные, должны быть эффективными, нацеленными на устойчивый позитивный результат, что означает необходимость системного подхода к организации деятельности в этой сфере.</a:t>
            </a:r>
          </a:p>
        </p:txBody>
      </p:sp>
      <p:pic>
        <p:nvPicPr>
          <p:cNvPr id="7172" name="Picture 4" descr="http://im-tub.yandex.ru/i?id=49876235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5" y="4723565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Управляющая кнопка: далее 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4800" y="772932"/>
            <a:ext cx="609600" cy="196746"/>
          </a:xfrm>
          <a:prstGeom prst="actionButtonForwardNex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7174" name="Управляющая кнопка: далее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4800" y="1699044"/>
            <a:ext cx="609600" cy="196746"/>
          </a:xfrm>
          <a:prstGeom prst="actionButtonForwardNex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7175" name="Управляющая кнопка: далее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4800" y="2403806"/>
            <a:ext cx="609600" cy="196746"/>
          </a:xfrm>
          <a:prstGeom prst="actionButtonForwardNex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7176" name="Управляющая кнопка: далее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4800" y="3365604"/>
            <a:ext cx="609600" cy="196746"/>
          </a:xfrm>
          <a:prstGeom prst="actionButtonForwardNex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7177" name="Управляющая кнопка: далее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4800" y="4351030"/>
            <a:ext cx="609600" cy="196746"/>
          </a:xfrm>
          <a:prstGeom prst="actionButtonForwardNex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41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914400" y="-70267"/>
            <a:ext cx="7620000" cy="604291"/>
          </a:xfrm>
        </p:spPr>
        <p:txBody>
          <a:bodyPr/>
          <a:lstStyle/>
          <a:p>
            <a:r>
              <a:rPr lang="ru-RU" altLang="ru-RU" sz="2000" b="1" dirty="0" smtClean="0"/>
              <a:t>Социальные инвестиции бизнеса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58744" y="604292"/>
            <a:ext cx="9085256" cy="410355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1400" i="1" dirty="0" smtClean="0"/>
              <a:t>Корпоративный сектор – активный субъект социальной политики, вносит  значительный вклад в обучение и повышение квалификации персонала, улучшение условий труда, обеспечение социальной защиты работников, в решение социально-значимых проблем в регионах присутствия, развитие социальной инфраструктуры, поддержку развития малого , в. </a:t>
            </a:r>
            <a:r>
              <a:rPr lang="ru-RU" altLang="ru-RU" sz="1400" i="1" dirty="0" err="1" smtClean="0"/>
              <a:t>т.ч</a:t>
            </a:r>
            <a:r>
              <a:rPr lang="ru-RU" altLang="ru-RU" sz="1400" i="1" dirty="0" smtClean="0"/>
              <a:t>., социального предпринимательства, являясь при этом главным источником формирования социального бюджета государства.</a:t>
            </a:r>
          </a:p>
          <a:p>
            <a:pPr marL="0" indent="0">
              <a:buFontTx/>
              <a:buNone/>
            </a:pPr>
            <a:r>
              <a:rPr lang="ru-RU" altLang="ru-RU" sz="1500" b="1" dirty="0" smtClean="0"/>
              <a:t>	Внутренние социальные инвестиции (социальные программы в интересах сотрудников) –   более 200 млрд. руб. в год  ( оценка расходов по коллективным договорам)</a:t>
            </a:r>
          </a:p>
          <a:p>
            <a:pPr marL="0" indent="0">
              <a:buFontTx/>
              <a:buNone/>
            </a:pPr>
            <a:r>
              <a:rPr lang="ru-RU" altLang="ru-RU" sz="1500" b="1" dirty="0" smtClean="0"/>
              <a:t>	Около 80% поступлений на программы дополнительного медицинского страхования  - средства компаний, страхующих сотрудников по программам ДМС</a:t>
            </a:r>
          </a:p>
          <a:p>
            <a:pPr marL="0" indent="0">
              <a:buFontTx/>
              <a:buNone/>
            </a:pPr>
            <a:r>
              <a:rPr lang="ru-RU" altLang="ru-RU" sz="1500" dirty="0" smtClean="0"/>
              <a:t>Крупные  компании разрабатывают политику и стандарты корпоративной благотворительности, учреждают специальные корпоративные фонды, сотрудничают с независимыми благотворительными фондами и НКО:</a:t>
            </a:r>
          </a:p>
          <a:p>
            <a:pPr marL="0" indent="0">
              <a:buFontTx/>
              <a:buNone/>
            </a:pPr>
            <a:r>
              <a:rPr lang="ru-RU" altLang="ru-RU" sz="1500" b="1" dirty="0" smtClean="0"/>
              <a:t>	По оценкам более 100 млрд. руб. в год  – вложения в социальные программы во внешнем сообществе</a:t>
            </a:r>
          </a:p>
          <a:p>
            <a:pPr marL="0" indent="0">
              <a:buFontTx/>
              <a:buNone/>
            </a:pPr>
            <a:r>
              <a:rPr lang="ru-RU" altLang="ru-RU" sz="1500" b="1" dirty="0" smtClean="0"/>
              <a:t>	Более 75% поступлений в благотворительные фонды – средства корпоративного сектора</a:t>
            </a:r>
          </a:p>
        </p:txBody>
      </p:sp>
      <p:pic>
        <p:nvPicPr>
          <p:cNvPr id="4100" name="Picture 4" descr="http://im-tub.yandex.ru/i?id=49876235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4" y="4683259"/>
            <a:ext cx="517525" cy="371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5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6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7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9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93A558B-97F2-42B1-AE2C-07A839B9B8CD}" type="slidenum">
              <a:rPr lang="ru-RU" altLang="ru-RU" sz="1400">
                <a:latin typeface="Times New Roman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ru-RU" altLang="ru-RU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69931" y="133350"/>
            <a:ext cx="7315200" cy="505918"/>
          </a:xfrm>
        </p:spPr>
        <p:txBody>
          <a:bodyPr/>
          <a:lstStyle/>
          <a:p>
            <a:r>
              <a:rPr lang="ru-RU" altLang="ru-RU" sz="2000" b="1" dirty="0" smtClean="0"/>
              <a:t>Социальные инвестиции  компаний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b="1" dirty="0" smtClean="0"/>
              <a:t>во внешнем сообществе</a:t>
            </a:r>
            <a:endParaRPr lang="ru-RU" altLang="ru-RU" sz="2000" dirty="0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76200" y="742950"/>
            <a:ext cx="8850313" cy="376627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1600" b="1" i="1" dirty="0" smtClean="0"/>
              <a:t>Развитие социально инфраструктуры, корпоративные благотворительные программы:</a:t>
            </a:r>
          </a:p>
          <a:p>
            <a:pPr marL="0" indent="0">
              <a:buFontTx/>
              <a:buNone/>
            </a:pPr>
            <a:endParaRPr lang="ru-RU" altLang="ru-RU" sz="1600" b="1" i="1" dirty="0" smtClean="0"/>
          </a:p>
          <a:p>
            <a:pPr marL="0" indent="0">
              <a:buFontTx/>
              <a:buNone/>
            </a:pPr>
            <a:r>
              <a:rPr lang="ru-RU" altLang="ru-RU" sz="1600" b="1" dirty="0" smtClean="0">
                <a:solidFill>
                  <a:srgbClr val="4D004D"/>
                </a:solidFill>
              </a:rPr>
              <a:t>Примеры расходов компаний в 2015 г.: </a:t>
            </a:r>
            <a:r>
              <a:rPr lang="ru-RU" altLang="ru-RU" sz="1600" dirty="0" smtClean="0">
                <a:solidFill>
                  <a:srgbClr val="4D004D"/>
                </a:solidFill>
              </a:rPr>
              <a:t>(по данным публичных нефинансовых отчетов компаний)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ПАО «ГМК «Норильский Никель»:</a:t>
            </a:r>
          </a:p>
          <a:p>
            <a:pPr marL="0" indent="0">
              <a:buFontTx/>
              <a:buChar char="•"/>
            </a:pPr>
            <a:r>
              <a:rPr lang="ru-RU" altLang="ru-RU" sz="1600" dirty="0" smtClean="0"/>
              <a:t>Благотворительность – </a:t>
            </a:r>
            <a:r>
              <a:rPr lang="ru-RU" altLang="ru-RU" sz="1600" b="1" dirty="0" smtClean="0"/>
              <a:t>3,7</a:t>
            </a:r>
            <a:r>
              <a:rPr lang="ru-RU" altLang="ru-RU" sz="1600" dirty="0" smtClean="0"/>
              <a:t> млрд руб.</a:t>
            </a:r>
          </a:p>
          <a:p>
            <a:pPr marL="0" indent="0">
              <a:buFontTx/>
              <a:buChar char="•"/>
            </a:pPr>
            <a:r>
              <a:rPr lang="ru-RU" altLang="ru-RU" sz="1600" dirty="0" smtClean="0"/>
              <a:t>Инвестиции в проекты социальной направленности – </a:t>
            </a:r>
            <a:r>
              <a:rPr lang="ru-RU" altLang="ru-RU" sz="1600" b="1" dirty="0" smtClean="0"/>
              <a:t>2,7</a:t>
            </a:r>
            <a:r>
              <a:rPr lang="ru-RU" altLang="ru-RU" sz="1600" dirty="0" smtClean="0"/>
              <a:t> млрд руб.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ПАО «ЛУКОЙЛ» - 4,6</a:t>
            </a:r>
            <a:r>
              <a:rPr lang="ru-RU" altLang="ru-RU" sz="1600" dirty="0" smtClean="0"/>
              <a:t> млрд руб.</a:t>
            </a:r>
            <a:r>
              <a:rPr lang="ru-RU" altLang="ru-RU" sz="1600" b="1" dirty="0" smtClean="0"/>
              <a:t>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ПАО «Северсталь» </a:t>
            </a:r>
            <a:r>
              <a:rPr lang="ru-RU" altLang="ru-RU" sz="1600" b="1" i="1" dirty="0" smtClean="0"/>
              <a:t>- </a:t>
            </a:r>
            <a:r>
              <a:rPr lang="ru-RU" altLang="ru-RU" sz="1600" dirty="0" smtClean="0"/>
              <a:t>35 млн долл. США (о</a:t>
            </a:r>
            <a:r>
              <a:rPr lang="ru-RU" altLang="ru-RU" sz="1600" i="1" dirty="0" smtClean="0"/>
              <a:t>коло </a:t>
            </a:r>
            <a:r>
              <a:rPr lang="ru-RU" altLang="ru-RU" sz="1600" b="1" i="1" dirty="0" smtClean="0"/>
              <a:t>2 млрд </a:t>
            </a:r>
            <a:r>
              <a:rPr lang="ru-RU" altLang="ru-RU" sz="1600" i="1" dirty="0" smtClean="0"/>
              <a:t>руб.)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Компания «</a:t>
            </a:r>
            <a:r>
              <a:rPr lang="ru-RU" altLang="ru-RU" sz="1600" b="1" dirty="0" err="1" smtClean="0"/>
              <a:t>Металлоинвест</a:t>
            </a:r>
            <a:r>
              <a:rPr lang="ru-RU" altLang="ru-RU" sz="1600" b="1" dirty="0" smtClean="0"/>
              <a:t>» - 2,7</a:t>
            </a:r>
            <a:r>
              <a:rPr lang="ru-RU" altLang="ru-RU" sz="1600" i="1" dirty="0" smtClean="0"/>
              <a:t> </a:t>
            </a:r>
            <a:r>
              <a:rPr lang="ru-RU" altLang="ru-RU" sz="1600" dirty="0" smtClean="0"/>
              <a:t>млрд руб.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ПАО «ММК» </a:t>
            </a:r>
            <a:r>
              <a:rPr lang="ru-RU" altLang="ru-RU" sz="1600" dirty="0" smtClean="0"/>
              <a:t>- </a:t>
            </a:r>
            <a:r>
              <a:rPr lang="ru-RU" altLang="ru-RU" sz="1600" b="1" dirty="0" smtClean="0"/>
              <a:t>1,4</a:t>
            </a:r>
            <a:r>
              <a:rPr lang="ru-RU" altLang="ru-RU" sz="1600" dirty="0" smtClean="0"/>
              <a:t> млрд руб. 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altLang="ru-RU" sz="1600" b="1" dirty="0" smtClean="0"/>
              <a:t>АФК «Система» </a:t>
            </a:r>
            <a:r>
              <a:rPr lang="ru-RU" altLang="ru-RU" sz="1600" dirty="0" smtClean="0"/>
              <a:t>(вместе с ДЗО) – </a:t>
            </a:r>
            <a:r>
              <a:rPr lang="ru-RU" altLang="ru-RU" sz="1600" b="1" dirty="0" smtClean="0"/>
              <a:t>1,35</a:t>
            </a:r>
            <a:r>
              <a:rPr lang="ru-RU" altLang="ru-RU" sz="1600" dirty="0" smtClean="0"/>
              <a:t> млрд руб.</a:t>
            </a:r>
          </a:p>
          <a:p>
            <a:pPr marL="0" indent="0">
              <a:buFontTx/>
              <a:buNone/>
            </a:pPr>
            <a:endParaRPr lang="ru-RU" altLang="ru-RU" sz="1800" dirty="0" smtClean="0"/>
          </a:p>
        </p:txBody>
      </p:sp>
      <p:pic>
        <p:nvPicPr>
          <p:cNvPr id="5124" name="Picture 4" descr="http://im-tub.yandex.ru/i?id=49876235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6" y="4683259"/>
            <a:ext cx="517525" cy="371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85800" y="57150"/>
            <a:ext cx="7696200" cy="491864"/>
          </a:xfrm>
        </p:spPr>
        <p:txBody>
          <a:bodyPr/>
          <a:lstStyle/>
          <a:p>
            <a:r>
              <a:rPr lang="ru-RU" altLang="ru-RU" sz="2000" b="1" dirty="0" smtClean="0"/>
              <a:t>Характерные особенности и признаки стратегии социальных инвестиций  у лидеров 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304800" y="548080"/>
            <a:ext cx="8686800" cy="414965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Работа на опережение, поиск  эффективных технологий организации работы, внедрение проектного метода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Направленность  усилий  на решение действительно   актуальных для местных сообществ проблем, значимых и для компании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Расширение круг а заинтересованных сторон,  нахождение точек  пересечения интересов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Формирование партнерских отношений, работа в сотрудничестве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Стремление к устойчивости  результатов  и обеспечение видимых текущих достижений, ориентация на эффективность социальных инвестиций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ru-RU" altLang="ru-RU" sz="1600" i="1" dirty="0" smtClean="0">
                <a:solidFill>
                  <a:srgbClr val="002060"/>
                </a:solidFill>
              </a:rPr>
              <a:t>Развитие территории за счет создания условий для реализации потенциала населения, преобразование среды через вовлечение жителей  как залог устойчивости преобразований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ru-RU" altLang="ru-RU" sz="1600" i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ru-RU" altLang="ru-RU" sz="1600" dirty="0" smtClean="0">
                <a:solidFill>
                  <a:srgbClr val="002060"/>
                </a:solidFill>
              </a:rPr>
              <a:t>Приоритет инвестициям в развитие человеческого капитала и улучшение социального климата в окружающем сообществе</a:t>
            </a:r>
            <a:endParaRPr lang="ru-RU" altLang="ru-RU" sz="1600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33113" y="0"/>
            <a:ext cx="9220200" cy="5213144"/>
            <a:chOff x="0" y="0"/>
            <a:chExt cx="5760" cy="4117"/>
          </a:xfrm>
          <a:noFill/>
        </p:grpSpPr>
        <p:sp>
          <p:nvSpPr>
            <p:cNvPr id="28675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40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endParaRPr lang="ru-RU" b="1">
                <a:solidFill>
                  <a:schemeClr val="bg1"/>
                </a:solidFill>
              </a:endParaRPr>
            </a:p>
          </p:txBody>
        </p:sp>
        <p:sp>
          <p:nvSpPr>
            <p:cNvPr id="28676" name="Text Box 3"/>
            <p:cNvSpPr txBox="1">
              <a:spLocks noChangeArrowheads="1"/>
            </p:cNvSpPr>
            <p:nvPr/>
          </p:nvSpPr>
          <p:spPr bwMode="auto">
            <a:xfrm rot="16200000">
              <a:off x="4114" y="2007"/>
              <a:ext cx="3020" cy="1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1200" b="1" dirty="0">
                  <a:solidFill>
                    <a:srgbClr val="0099E6"/>
                  </a:solidFill>
                  <a:latin typeface="+mn-lt"/>
                </a:rPr>
                <a:t> </a:t>
              </a:r>
            </a:p>
          </p:txBody>
        </p:sp>
        <p:sp>
          <p:nvSpPr>
            <p:cNvPr id="28678" name="Rectangle 5"/>
            <p:cNvSpPr>
              <a:spLocks noChangeArrowheads="1"/>
            </p:cNvSpPr>
            <p:nvPr/>
          </p:nvSpPr>
          <p:spPr bwMode="auto">
            <a:xfrm>
              <a:off x="0" y="3923"/>
              <a:ext cx="4992" cy="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79" name="Rectangle 6"/>
            <p:cNvSpPr>
              <a:spLocks noChangeArrowheads="1"/>
            </p:cNvSpPr>
            <p:nvPr/>
          </p:nvSpPr>
          <p:spPr bwMode="auto">
            <a:xfrm flipV="1">
              <a:off x="0" y="3980"/>
              <a:ext cx="4968" cy="13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80" name="Rectangle 7"/>
            <p:cNvSpPr>
              <a:spLocks noChangeArrowheads="1"/>
            </p:cNvSpPr>
            <p:nvPr/>
          </p:nvSpPr>
          <p:spPr bwMode="auto">
            <a:xfrm>
              <a:off x="0" y="4035"/>
              <a:ext cx="4956" cy="2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81" name="Rectangle 8"/>
            <p:cNvSpPr>
              <a:spLocks noChangeArrowheads="1"/>
            </p:cNvSpPr>
            <p:nvPr/>
          </p:nvSpPr>
          <p:spPr bwMode="auto">
            <a:xfrm>
              <a:off x="5574" y="3919"/>
              <a:ext cx="186" cy="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82" name="Rectangle 9"/>
            <p:cNvSpPr>
              <a:spLocks noChangeArrowheads="1"/>
            </p:cNvSpPr>
            <p:nvPr/>
          </p:nvSpPr>
          <p:spPr bwMode="auto">
            <a:xfrm>
              <a:off x="5556" y="3977"/>
              <a:ext cx="204" cy="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683" name="Rectangle 10"/>
            <p:cNvSpPr>
              <a:spLocks noChangeArrowheads="1"/>
            </p:cNvSpPr>
            <p:nvPr/>
          </p:nvSpPr>
          <p:spPr bwMode="auto">
            <a:xfrm>
              <a:off x="5540" y="4037"/>
              <a:ext cx="220" cy="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aphicFrame>
        <p:nvGraphicFramePr>
          <p:cNvPr id="17" name="Схема 16"/>
          <p:cNvGraphicFramePr/>
          <p:nvPr/>
        </p:nvGraphicFramePr>
        <p:xfrm>
          <a:off x="357001" y="-21080"/>
          <a:ext cx="8515350" cy="697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Rectangle 1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7239000" cy="339471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smtClean="0">
                <a:solidFill>
                  <a:srgbClr val="003366"/>
                </a:solidFill>
              </a:rPr>
              <a:t>           </a:t>
            </a:r>
          </a:p>
        </p:txBody>
      </p:sp>
      <p:grpSp>
        <p:nvGrpSpPr>
          <p:cNvPr id="3" name="Группа 50"/>
          <p:cNvGrpSpPr/>
          <p:nvPr/>
        </p:nvGrpSpPr>
        <p:grpSpPr>
          <a:xfrm>
            <a:off x="756777" y="739490"/>
            <a:ext cx="3356271" cy="1149684"/>
            <a:chOff x="2748934" y="-171684"/>
            <a:chExt cx="3080071" cy="988272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64" name="Скругленный прямоугольник 63"/>
            <p:cNvSpPr/>
            <p:nvPr/>
          </p:nvSpPr>
          <p:spPr>
            <a:xfrm>
              <a:off x="2768602" y="-171684"/>
              <a:ext cx="3060403" cy="988272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Скругленный прямоугольник 4"/>
            <p:cNvSpPr/>
            <p:nvPr/>
          </p:nvSpPr>
          <p:spPr>
            <a:xfrm>
              <a:off x="2748934" y="-145086"/>
              <a:ext cx="2963917" cy="891786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24765" rIns="49530" bIns="2476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800" b="1" dirty="0">
                  <a:solidFill>
                    <a:schemeClr val="accent5">
                      <a:lumMod val="25000"/>
                    </a:schemeClr>
                  </a:solidFill>
                </a:rPr>
                <a:t>Совместную разработку проектов на основе согласованного выбора приоритетов</a:t>
              </a:r>
            </a:p>
          </p:txBody>
        </p:sp>
      </p:grpSp>
      <p:grpSp>
        <p:nvGrpSpPr>
          <p:cNvPr id="4" name="Группа 51"/>
          <p:cNvGrpSpPr/>
          <p:nvPr/>
        </p:nvGrpSpPr>
        <p:grpSpPr>
          <a:xfrm>
            <a:off x="4994755" y="649293"/>
            <a:ext cx="3085240" cy="1516451"/>
            <a:chOff x="2720359" y="1003012"/>
            <a:chExt cx="3060403" cy="988272"/>
          </a:xfrm>
          <a:solidFill>
            <a:srgbClr val="006699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62" name="Скругленный прямоугольник 61"/>
            <p:cNvSpPr/>
            <p:nvPr/>
          </p:nvSpPr>
          <p:spPr>
            <a:xfrm>
              <a:off x="2720359" y="1003012"/>
              <a:ext cx="3060403" cy="988272"/>
            </a:xfrm>
            <a:prstGeom prst="round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Скругленный прямоугольник 6"/>
            <p:cNvSpPr/>
            <p:nvPr/>
          </p:nvSpPr>
          <p:spPr>
            <a:xfrm>
              <a:off x="2768602" y="1088189"/>
              <a:ext cx="2963917" cy="891786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24765" rIns="49530" bIns="2476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800" b="1" dirty="0"/>
                <a:t>Распределения ответственности за исполнение и достижение результата</a:t>
              </a:r>
            </a:p>
          </p:txBody>
        </p:sp>
      </p:grpSp>
      <p:grpSp>
        <p:nvGrpSpPr>
          <p:cNvPr id="5" name="Группа 52"/>
          <p:cNvGrpSpPr/>
          <p:nvPr/>
        </p:nvGrpSpPr>
        <p:grpSpPr>
          <a:xfrm>
            <a:off x="4941075" y="3989289"/>
            <a:ext cx="2895600" cy="931254"/>
            <a:chOff x="4716178" y="1927746"/>
            <a:chExt cx="2887919" cy="120658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60" name="Скругленный прямоугольник 59"/>
            <p:cNvSpPr/>
            <p:nvPr/>
          </p:nvSpPr>
          <p:spPr>
            <a:xfrm>
              <a:off x="4915459" y="2018341"/>
              <a:ext cx="2489357" cy="1115985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Скругленный прямоугольник 8"/>
            <p:cNvSpPr/>
            <p:nvPr/>
          </p:nvSpPr>
          <p:spPr>
            <a:xfrm>
              <a:off x="4716178" y="1927746"/>
              <a:ext cx="2887919" cy="1124172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24765" rIns="49530" bIns="2476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800" b="1" dirty="0">
                  <a:solidFill>
                    <a:srgbClr val="FFFFFF"/>
                  </a:solidFill>
                </a:rPr>
                <a:t>Долевое финансирование</a:t>
              </a:r>
            </a:p>
          </p:txBody>
        </p:sp>
      </p:grpSp>
      <p:grpSp>
        <p:nvGrpSpPr>
          <p:cNvPr id="6" name="Группа 53"/>
          <p:cNvGrpSpPr/>
          <p:nvPr/>
        </p:nvGrpSpPr>
        <p:grpSpPr>
          <a:xfrm>
            <a:off x="4941079" y="2276628"/>
            <a:ext cx="3062917" cy="1723718"/>
            <a:chOff x="2714965" y="3090976"/>
            <a:chExt cx="3060403" cy="988272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8" name="Скругленный прямоугольник 57"/>
            <p:cNvSpPr/>
            <p:nvPr/>
          </p:nvSpPr>
          <p:spPr>
            <a:xfrm>
              <a:off x="2714965" y="3090976"/>
              <a:ext cx="3060403" cy="988272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Скругленный прямоугольник 10"/>
            <p:cNvSpPr/>
            <p:nvPr/>
          </p:nvSpPr>
          <p:spPr>
            <a:xfrm>
              <a:off x="2768602" y="3163560"/>
              <a:ext cx="2963917" cy="891786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24765" rIns="49530" bIns="2476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800" b="1" dirty="0">
                  <a:solidFill>
                    <a:schemeClr val="accent5">
                      <a:lumMod val="10000"/>
                    </a:schemeClr>
                  </a:solidFill>
                </a:rPr>
                <a:t>Формирование </a:t>
              </a:r>
              <a:r>
                <a:rPr lang="ru-RU" sz="1800" b="1" dirty="0">
                  <a:solidFill>
                    <a:schemeClr val="accent5">
                      <a:lumMod val="25000"/>
                    </a:schemeClr>
                  </a:solidFill>
                </a:rPr>
                <a:t>механизмов контроля расходов и достижения целей, стремление к устойчивым результатам</a:t>
              </a:r>
            </a:p>
          </p:txBody>
        </p:sp>
      </p:grpSp>
      <p:grpSp>
        <p:nvGrpSpPr>
          <p:cNvPr id="7" name="Группа 54"/>
          <p:cNvGrpSpPr/>
          <p:nvPr/>
        </p:nvGrpSpPr>
        <p:grpSpPr>
          <a:xfrm>
            <a:off x="347669" y="2098096"/>
            <a:ext cx="3682113" cy="1792038"/>
            <a:chOff x="2720359" y="4076019"/>
            <a:chExt cx="3118597" cy="1065256"/>
          </a:xfrm>
          <a:solidFill>
            <a:srgbClr val="006699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6" name="Скругленный прямоугольник 55"/>
            <p:cNvSpPr/>
            <p:nvPr/>
          </p:nvSpPr>
          <p:spPr>
            <a:xfrm>
              <a:off x="2720359" y="4153003"/>
              <a:ext cx="3060403" cy="988272"/>
            </a:xfrm>
            <a:prstGeom prst="round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Скругленный прямоугольник 12"/>
            <p:cNvSpPr/>
            <p:nvPr/>
          </p:nvSpPr>
          <p:spPr>
            <a:xfrm>
              <a:off x="2794852" y="4076019"/>
              <a:ext cx="3044104" cy="962683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9530" tIns="24765" rIns="49530" bIns="24765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800" b="1" dirty="0"/>
                <a:t>Обучение государственных и муниципальных служащих, специалистов НКО принципам управления финансами и проектами, навыкам партнерства</a:t>
              </a:r>
            </a:p>
          </p:txBody>
        </p:sp>
      </p:grpSp>
      <p:pic>
        <p:nvPicPr>
          <p:cNvPr id="7178" name="Picture 5" descr="http://im-tub.yandex.ru/i?id=49876235">
            <a:hlinkClick r:id="rId8"/>
          </p:cNvPr>
          <p:cNvPicPr>
            <a:picLocks noChangeAspect="1" noChangeArrowheads="1"/>
          </p:cNvPicPr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9" y="4689111"/>
            <a:ext cx="517525" cy="37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Скругленный прямоугольник 8"/>
          <p:cNvSpPr/>
          <p:nvPr/>
        </p:nvSpPr>
        <p:spPr>
          <a:xfrm>
            <a:off x="1676406" y="4081074"/>
            <a:ext cx="2662965" cy="844158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>
            <a:glow rad="127000">
              <a:schemeClr val="accent5">
                <a:lumMod val="50000"/>
              </a:schemeClr>
            </a:glow>
            <a:innerShdw blurRad="114300">
              <a:schemeClr val="accent5"/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9530" tIns="24765" rIns="49530" bIns="24765" anchor="ctr"/>
          <a:lstStyle>
            <a:lvl1pPr defTabSz="57785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57785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57785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57785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57785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5778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5778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5778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5778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800" b="1" dirty="0">
                <a:solidFill>
                  <a:srgbClr val="23404B"/>
                </a:solidFill>
              </a:rPr>
              <a:t>Стремление внести вклад в устойчивое развитие территории</a:t>
            </a:r>
            <a:endParaRPr lang="ru-RU" altLang="ru-RU" sz="1800" b="1" dirty="0">
              <a:solidFill>
                <a:srgbClr val="B2CFDB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кварель">
  <a:themeElements>
    <a:clrScheme name="Акварель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Акварел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Акварель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Акварель">
  <a:themeElements>
    <a:clrScheme name="Акварель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Акварел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Акварель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7304</TotalTime>
  <Words>1381</Words>
  <Application>Microsoft Office PowerPoint</Application>
  <PresentationFormat>Экран (16:9)</PresentationFormat>
  <Paragraphs>205</Paragraphs>
  <Slides>26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Акварель</vt:lpstr>
      <vt:lpstr>1_Акварель</vt:lpstr>
      <vt:lpstr>Диаграмма Microsoft Excel</vt:lpstr>
      <vt:lpstr>                    Социальные проекты компаний-лидеров  ответственного бизнеса </vt:lpstr>
      <vt:lpstr>Информационно методическая поддержка РСПП развитию ответственной деловой практики</vt:lpstr>
      <vt:lpstr>Презентация PowerPoint</vt:lpstr>
      <vt:lpstr>ОТВЕТСТВЕННАЯ ДЕЛОВАЯ ПРАКТИКА В ЗЕРКАЛЕ ОТЧЁТНОСТИ:  настоящее и будущее</vt:lpstr>
      <vt:lpstr>Ответственное ведение бизнеса – основа устойчивого развития компаний, укрепление экономики и социальных основ государства</vt:lpstr>
      <vt:lpstr>Социальные инвестиции бизнеса</vt:lpstr>
      <vt:lpstr>Социальные инвестиции  компаний во внешнем сообществе</vt:lpstr>
      <vt:lpstr>Характерные особенности и признаки стратегии социальных инвестиций  у лидеров </vt:lpstr>
      <vt:lpstr>Презентация PowerPoint</vt:lpstr>
      <vt:lpstr>Создавая общие ценности – примеры партнерских корпоративных социальных программ </vt:lpstr>
      <vt:lpstr>Приоритеты корпоративных социальных инвестиций  в территориях</vt:lpstr>
      <vt:lpstr>    Как власть не на словах, а на деле относится к бизнесу? (%) (по материалам ежегодного исследования РСПП о состоянии делового климата)</vt:lpstr>
      <vt:lpstr>Какие факторы и меры социальной поддержки будут стимулировать социальные инвестиции компаний в территориях (%)</vt:lpstr>
      <vt:lpstr>Презентация PowerPoint</vt:lpstr>
      <vt:lpstr>Презентация PowerPoint</vt:lpstr>
      <vt:lpstr>Презентация PowerPoint</vt:lpstr>
      <vt:lpstr>Возможные направления поддержки социальных инвестиций бизнеса</vt:lpstr>
      <vt:lpstr>ВСЕРОССИЙСКИЙ КОНКУРС РСПП «Лидеры российского бизнеса: динамика  и ответственность–2016»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на Интернет-сайте РСПП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Возможные направления развития адресных социальных программ в России</dc:title>
  <dc:creator>efeoktistova</dc:creator>
  <cp:lastModifiedBy>Копылова Галина Альфредовна</cp:lastModifiedBy>
  <cp:revision>679</cp:revision>
  <cp:lastPrinted>2017-04-04T11:05:24Z</cp:lastPrinted>
  <dcterms:created xsi:type="dcterms:W3CDTF">2005-02-21T15:03:11Z</dcterms:created>
  <dcterms:modified xsi:type="dcterms:W3CDTF">2017-04-04T16:54:34Z</dcterms:modified>
</cp:coreProperties>
</file>