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67" r:id="rId2"/>
    <p:sldId id="671" r:id="rId3"/>
    <p:sldId id="674" r:id="rId4"/>
    <p:sldId id="672" r:id="rId5"/>
    <p:sldId id="675" r:id="rId6"/>
    <p:sldId id="676" r:id="rId7"/>
    <p:sldId id="677" r:id="rId8"/>
    <p:sldId id="678" r:id="rId9"/>
    <p:sldId id="679" r:id="rId10"/>
  </p:sldIdLst>
  <p:sldSz cx="9144000" cy="6858000" type="screen4x3"/>
  <p:notesSz cx="6797675" cy="9856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D9D9F3"/>
    <a:srgbClr val="C0E399"/>
    <a:srgbClr val="FFFF79"/>
    <a:srgbClr val="20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9" autoAdjust="0"/>
    <p:restoredTop sz="94434" autoAdjust="0"/>
  </p:normalViewPr>
  <p:slideViewPr>
    <p:cSldViewPr>
      <p:cViewPr varScale="1">
        <p:scale>
          <a:sx n="59" d="100"/>
          <a:sy n="59" d="100"/>
        </p:scale>
        <p:origin x="76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5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EC5558-3EE7-42CD-B8EB-6C637BF847BC}" type="datetimeFigureOut">
              <a:rPr lang="ru-RU"/>
              <a:pPr>
                <a:defRPr/>
              </a:pPr>
              <a:t>10.12.2015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5C25-B6EE-4C47-81AE-03605B97F8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412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CA15AE-8E11-475E-A960-F4A30515882C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29792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B2DBC-B812-4525-8D81-783365D6F2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D62A-E815-4A4C-8F1F-FB89FFB699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03C51-6B8A-47B8-A7FA-63B9448FBC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D277-D976-4ADE-A9CD-992CA4A1B0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9EAF5-B06C-45A7-86B3-B066663C1C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40F16-D35E-4226-8564-1FCDE3E973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9087-65C6-485F-A478-D5EE92182F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BAC90-DD2C-45CA-9AA8-8DDEB520FE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55D14-157E-43DA-A651-E300ACA0E4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5B69A-9E73-4A41-83EC-98A76C5B24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409A1-67E9-4AEE-8CD2-C80293C279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987F7-5E65-4FD6-A748-AFB36E4BB5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E96F8-D20F-460F-A306-5F835510C7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3EBB57E-3BFB-45C9-B5B0-A6B4F5213B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258888" y="0"/>
            <a:ext cx="8137525" cy="1484313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классических университетов </a:t>
            </a:r>
            <a:r>
              <a:rPr lang="ru-RU" alt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оссии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19508" y="1484313"/>
            <a:ext cx="9001000" cy="4525963"/>
          </a:xfrm>
        </p:spPr>
        <p:txBody>
          <a:bodyPr/>
          <a:lstStyle/>
          <a:p>
            <a:pPr algn="ctr">
              <a:buFontTx/>
              <a:buNone/>
            </a:pPr>
            <a:endParaRPr lang="ru-RU" alt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ru-RU" alt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опыта актуализации ФГОС ВО с учетом требований  </a:t>
            </a:r>
            <a:r>
              <a:rPr lang="ru-RU" sz="2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стандартов </a:t>
            </a:r>
            <a: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контексте </a:t>
            </a:r>
            <a: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общеевропейской модели </a:t>
            </a:r>
            <a:r>
              <a:rPr lang="ru-RU" sz="2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в течение всей жизни (</a:t>
            </a:r>
            <a:r>
              <a:rPr lang="en-US" sz="2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LLL</a:t>
            </a:r>
            <a:r>
              <a:rPr lang="ru-RU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ru-RU" sz="2400" b="1" dirty="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ru-RU" alt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u-RU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Караваева Евгения Владимировна</a:t>
            </a:r>
          </a:p>
          <a:p>
            <a:pPr algn="ctr" eaLnBrk="1" hangingPunct="1">
              <a:buFontTx/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Исполнительный директор АКУР,</a:t>
            </a:r>
          </a:p>
          <a:p>
            <a:pPr algn="ctr" eaLnBrk="1" hangingPunct="1">
              <a:buFontTx/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проректора МГУ имени </a:t>
            </a:r>
            <a:r>
              <a:rPr lang="ru-RU" alt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endParaRPr lang="en-US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ru-RU" altLang="ru-RU" sz="24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Общероссийский Форум 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«Национальная система квалификаций России» (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6" descr="acur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1524001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95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8" y="116632"/>
            <a:ext cx="8435280" cy="50405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Европейская система квалификаций (ЕСК) как основа реализации модели образования в течении всей жизни (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980728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0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труда</a:t>
            </a:r>
            <a:endParaRPr lang="ru-RU" sz="20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81145" y="4941168"/>
            <a:ext cx="1776491" cy="720080"/>
          </a:xfrm>
          <a:prstGeom prst="ellipse">
            <a:avLst/>
          </a:prstGeom>
          <a:solidFill>
            <a:srgbClr val="C0E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МСКЗ-2008</a:t>
            </a:r>
            <a:endParaRPr lang="ru-RU" sz="1800" b="1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32-конечная звезда 21"/>
          <p:cNvSpPr/>
          <p:nvPr/>
        </p:nvSpPr>
        <p:spPr>
          <a:xfrm>
            <a:off x="107504" y="1641494"/>
            <a:ext cx="2316057" cy="2939634"/>
          </a:xfrm>
          <a:prstGeom prst="star32">
            <a:avLst>
              <a:gd name="adj" fmla="val 48408"/>
            </a:avLst>
          </a:prstGeom>
          <a:solidFill>
            <a:srgbClr val="C0E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ru-RU" sz="1400" b="1" i="1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квалификации и компетенции </a:t>
            </a:r>
            <a:br>
              <a:rPr lang="ru-RU" sz="1400" b="1" i="1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НРК,</a:t>
            </a:r>
            <a:r>
              <a:rPr lang="en-US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рамки </a:t>
            </a:r>
            <a:r>
              <a:rPr lang="ru-RU" sz="1400" i="1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квалификаций и компетенций, профессиональные стандарты</a:t>
            </a: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316965"/>
              </p:ext>
            </p:extLst>
          </p:nvPr>
        </p:nvGraphicFramePr>
        <p:xfrm>
          <a:off x="3106629" y="1740376"/>
          <a:ext cx="2761515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1850"/>
                <a:gridCol w="471623"/>
                <a:gridCol w="403946"/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</a:t>
                      </a:r>
                      <a:r>
                        <a:rPr lang="ru-RU" sz="16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квали-фикации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79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186751" y="1848388"/>
            <a:ext cx="307777" cy="3708412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1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знаний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18799" y="1848388"/>
            <a:ext cx="307777" cy="3708412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1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умений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77242" y="1884392"/>
            <a:ext cx="692497" cy="3708412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1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(степень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и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автономности)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2123728" y="1052736"/>
            <a:ext cx="4956751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771800" y="836712"/>
            <a:ext cx="3649166" cy="7200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ru-RU" sz="20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Европейская рамка квалификаций (ЕРК)</a:t>
            </a:r>
            <a:endParaRPr lang="ru-RU" sz="2000" b="1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164288" y="980728"/>
            <a:ext cx="1800200" cy="504056"/>
          </a:xfrm>
          <a:prstGeom prst="roundRect">
            <a:avLst/>
          </a:prstGeom>
          <a:solidFill>
            <a:srgbClr val="D9D9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000" b="1" i="1" u="sng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endParaRPr lang="ru-RU" sz="2000" b="1" i="1" u="sng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23528" y="980728"/>
            <a:ext cx="1775503" cy="504056"/>
          </a:xfrm>
          <a:prstGeom prst="roundRect">
            <a:avLst/>
          </a:prstGeom>
          <a:solidFill>
            <a:srgbClr val="C0E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000" b="1" i="1" u="sng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труда</a:t>
            </a:r>
            <a:endParaRPr lang="ru-RU" sz="2000" b="1" i="1" u="sng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420966" y="1628800"/>
            <a:ext cx="2543522" cy="4104456"/>
          </a:xfrm>
          <a:prstGeom prst="roundRect">
            <a:avLst/>
          </a:prstGeom>
          <a:solidFill>
            <a:srgbClr val="D9D9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ru-RU" sz="1400" b="1" i="1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по </a:t>
            </a:r>
            <a:r>
              <a:rPr lang="ru-RU" sz="14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образованию</a:t>
            </a:r>
          </a:p>
          <a:p>
            <a:r>
              <a:rPr lang="ru-RU" sz="1400" b="1" i="1" u="sng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ЕПВО</a:t>
            </a:r>
          </a:p>
          <a:p>
            <a:endParaRPr lang="en-US" sz="1400" i="1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endParaRPr lang="en-US" sz="1400" i="1" u="sng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en-US" sz="1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endParaRPr lang="en-US" sz="1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endParaRPr lang="ru-RU" sz="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короткий </a:t>
            </a:r>
            <a:b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 ВО</a:t>
            </a:r>
            <a:endParaRPr lang="ru-RU" sz="1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5868144" y="2708920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5868144" y="3140968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5868144" y="3573016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5868144" y="3933056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5868144" y="4365104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5858619" y="4744194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5868144" y="5157192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5868144" y="5517232"/>
            <a:ext cx="64807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2423561" y="2708920"/>
            <a:ext cx="708279" cy="216024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22" idx="3"/>
          </p:cNvCxnSpPr>
          <p:nvPr/>
        </p:nvCxnSpPr>
        <p:spPr>
          <a:xfrm>
            <a:off x="2423561" y="3111311"/>
            <a:ext cx="708279" cy="29657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411760" y="3356992"/>
            <a:ext cx="712649" cy="216024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339752" y="3501008"/>
            <a:ext cx="784657" cy="432048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2339752" y="3645024"/>
            <a:ext cx="737346" cy="72008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2246596" y="3789040"/>
            <a:ext cx="877813" cy="1008112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157636" y="3933056"/>
            <a:ext cx="919462" cy="1224136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2051720" y="4077072"/>
            <a:ext cx="1025378" cy="1479728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9" idx="0"/>
            <a:endCxn id="22" idx="2"/>
          </p:cNvCxnSpPr>
          <p:nvPr/>
        </p:nvCxnSpPr>
        <p:spPr>
          <a:xfrm flipH="1" flipV="1">
            <a:off x="1265533" y="4581128"/>
            <a:ext cx="3858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Овал 75"/>
          <p:cNvSpPr/>
          <p:nvPr/>
        </p:nvSpPr>
        <p:spPr>
          <a:xfrm>
            <a:off x="7043981" y="4941168"/>
            <a:ext cx="1776491" cy="720080"/>
          </a:xfrm>
          <a:prstGeom prst="ellipse">
            <a:avLst/>
          </a:prstGeom>
          <a:solidFill>
            <a:srgbClr val="D9D9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МСКО-2011</a:t>
            </a:r>
            <a:endParaRPr lang="ru-RU" sz="1800" b="1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Прямая со стрелкой 76"/>
          <p:cNvCxnSpPr>
            <a:stCxn id="76" idx="0"/>
          </p:cNvCxnSpPr>
          <p:nvPr/>
        </p:nvCxnSpPr>
        <p:spPr>
          <a:xfrm flipH="1" flipV="1">
            <a:off x="7913902" y="4164762"/>
            <a:ext cx="18325" cy="776406"/>
          </a:xfrm>
          <a:prstGeom prst="straightConnector1">
            <a:avLst/>
          </a:prstGeom>
          <a:ln w="317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авая фигурная скобка 77"/>
          <p:cNvSpPr/>
          <p:nvPr/>
        </p:nvSpPr>
        <p:spPr>
          <a:xfrm>
            <a:off x="7216551" y="2636912"/>
            <a:ext cx="235769" cy="1440160"/>
          </a:xfrm>
          <a:prstGeom prst="rightBrace">
            <a:avLst>
              <a:gd name="adj1" fmla="val 8333"/>
              <a:gd name="adj2" fmla="val 49339"/>
            </a:avLst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7394282" y="2356653"/>
            <a:ext cx="15215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i="1" u="sng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Points</a:t>
            </a:r>
            <a:endParaRPr lang="en-US" sz="1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предметных областей </a:t>
            </a:r>
            <a:b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(универсальные и профессиональные компетенции выпускников)</a:t>
            </a:r>
            <a:endParaRPr lang="ru-RU" sz="1400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Правая фигурная скобка 82"/>
          <p:cNvSpPr/>
          <p:nvPr/>
        </p:nvSpPr>
        <p:spPr>
          <a:xfrm rot="5400000">
            <a:off x="4440621" y="2581915"/>
            <a:ext cx="292292" cy="6654269"/>
          </a:xfrm>
          <a:prstGeom prst="rightBrace">
            <a:avLst>
              <a:gd name="adj1" fmla="val 8333"/>
              <a:gd name="adj2" fmla="val 49339"/>
            </a:avLst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269391" y="6108979"/>
            <a:ext cx="6662836" cy="63239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сертификации компетенций и результатов обучения, полученных в процессе формального (основного и дополнительного) и неформального обучения </a:t>
            </a:r>
            <a:b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(ключевой элемент - </a:t>
            </a:r>
            <a:r>
              <a:rPr lang="en-US" sz="14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r>
              <a:rPr lang="ru-RU" sz="1400" b="1" i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b="1" i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8" y="116632"/>
            <a:ext cx="8435280" cy="50405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3970292" y="2237157"/>
            <a:ext cx="1368152" cy="864096"/>
          </a:xfrm>
          <a:prstGeom prst="mathNotEqua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34162" y="636861"/>
            <a:ext cx="3672408" cy="3728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000" b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квалификации по образованию </a:t>
            </a:r>
          </a:p>
          <a:p>
            <a:pPr algn="ctr"/>
            <a:r>
              <a:rPr lang="ru-RU" sz="20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(дескрипторы: характер знаний, характер умений, отношение; минимальный объем </a:t>
            </a:r>
            <a:r>
              <a:rPr lang="ru-RU" sz="2000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редитов </a:t>
            </a:r>
            <a:r>
              <a:rPr lang="en-US" sz="20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r>
              <a:rPr lang="ru-RU" sz="20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получения квалификации определенного уровня)</a:t>
            </a:r>
            <a:endParaRPr lang="en-US" sz="2000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образования и предметные области</a:t>
            </a:r>
          </a:p>
          <a:p>
            <a:r>
              <a:rPr lang="ru-RU" sz="24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МСКО-2011</a:t>
            </a:r>
            <a:endParaRPr lang="ru-RU" sz="2400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2447" y="4581128"/>
            <a:ext cx="8784976" cy="1965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24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профессиональной квалификации наряду с формальным образованием может быть  осуществлено через сертификацию компетенций (или РО), полученных через доп.  или неформальное образование, через опыт деятельности </a:t>
            </a:r>
            <a:r>
              <a:rPr lang="ru-RU" sz="2400" b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ECTS)</a:t>
            </a:r>
            <a:endParaRPr lang="ru-RU" sz="2400" b="1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2848" y="620688"/>
            <a:ext cx="3888432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000" b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профессиональной </a:t>
            </a:r>
          </a:p>
          <a:p>
            <a:pPr algn="ctr"/>
            <a:r>
              <a:rPr lang="ru-RU" sz="2000" b="1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</a:t>
            </a:r>
          </a:p>
          <a:p>
            <a:pPr algn="ctr"/>
            <a:r>
              <a:rPr lang="ru-RU" sz="20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(характер работы, уровень формального образования, объем неформального обучения)</a:t>
            </a:r>
          </a:p>
          <a:p>
            <a:pPr algn="ctr"/>
            <a:endParaRPr lang="ru-RU" sz="2000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и подгруппы занятий в соответствии с МСКЗ-2008</a:t>
            </a:r>
            <a:endParaRPr lang="ru-RU" sz="2400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4084159" y="1788936"/>
            <a:ext cx="1162882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8" y="116632"/>
            <a:ext cx="8435280" cy="50405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США – Национальная модель компетенций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9134" y="800708"/>
            <a:ext cx="3888432" cy="5832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КАТАЛОГИ КОМПЕТЕНЦИЙ всех уровней сложности для различных областей деятельности </a:t>
            </a: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(открытые электронные ресурсы)</a:t>
            </a:r>
            <a:endParaRPr lang="ru-RU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2458" y="800708"/>
            <a:ext cx="3752030" cy="5868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dirty="0" smtClean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ОБРАЗОВАТЕЛЬ-</a:t>
            </a: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НЫЕ МОДУЛИ </a:t>
            </a: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</a:p>
          <a:p>
            <a:pPr algn="ctr"/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ОБРАЗОВАТЕЛЬ-НЫЕ ПРОГРАММЫ</a:t>
            </a:r>
          </a:p>
          <a:p>
            <a:pPr algn="ctr"/>
            <a:r>
              <a:rPr lang="ru-RU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формирования требуемых компетенций </a:t>
            </a:r>
          </a:p>
          <a:p>
            <a:pPr algn="ctr"/>
            <a:r>
              <a:rPr lang="ru-RU" dirty="0">
                <a:solidFill>
                  <a:srgbClr val="200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(открытые электронные ресурсы)</a:t>
            </a:r>
          </a:p>
          <a:p>
            <a:pPr algn="ctr"/>
            <a:endParaRPr lang="ru-RU" dirty="0">
              <a:solidFill>
                <a:srgbClr val="200B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4211960" y="3068960"/>
            <a:ext cx="936104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8256"/>
            <a:ext cx="8229600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НСК России</a:t>
            </a:r>
            <a:endParaRPr lang="ru-RU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«Перевернутая» последовательность действий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(сначала ФГОС,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ПС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(возможно) Национальная рамка квалификаций (НРК)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(секторальные) рамки квалификаций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разработки ФГОС и ПС в России не была официально принята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как следствие, не были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сделаны отраслевые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(секторальные)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квалификаций. 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настоящему моменту НЕТ современного ИНТЕРФЕЙСА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образованием и рынком труда, а значит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СИСТЕМНОЙ ОСНОВЫ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актуализация ФГОС в соответствии с введенными Профессиональными стандартами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694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НСК России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профессионального образования России (основного и дополнительного) нет инструмента «переноса и накопления результатов обучения» с целью их последующей сертификации (аналога системы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как программы СПО и ДПО вообще не применяют систему зачетных единиц (академических кредитов) для оценивания общих трудозатрат для достижения заданных результатов обучения. Без преодоления этого барьера в России невозможно будет построить систему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23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СПК и федеральным УМО перед процедурой актуализации ФГОС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разработать рабочие варианты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отраслевых (секторальных) рамок квалификаций и компетенций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(«рамки-интерфейсы» между отраслевым рынком труда и профильным образованием), четко обозначив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«ядро» профессиональной подготовки (через компетенции и результаты обучения) отдельно для программ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магистратуры, аспирантуры, а также определив – какие именно компетенции могут быт получены в системе ДПО, при неформальном обучении и обучении на рабочем месте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Отличный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реализованный пример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Секторальная рамка квалификаций в области «Информатики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(Консорциум российских университетов (МГУ, ННГУ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европейских университетов,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вендеров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членов СПК при НСПК)  - проект в рамках программы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TEMPUS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6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19256" cy="1584176"/>
          </a:xfrm>
        </p:spPr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229600" cy="5001419"/>
          </a:xfrm>
        </p:spPr>
        <p:txBody>
          <a:bodyPr/>
          <a:lstStyle/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актуализации «сквозных» видов профессиональной деятельности,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90% действующих ФГОС ВО (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научно-исследовательская, педагогическая, организационно-управленческая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необходимо добиться единообразия в подходах при сопряжении ФГОС и ПС хотя бы внутри области образования.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вышла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инициативой организовать координацию действий заинтересованных сторон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(разработчики Концепции педагогического образования, федеральные УМО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разработчиков ПС в области педагогической деятельности)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точек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сопряжения  ФГОС и ПС в части 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деятельности выпускников программ бакалавров, магистратуры, аспирантуры по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«непедагогическим» направлениям подготовки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(области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«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 науки», «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науки», «Науки об обществе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выхода профессиональных стандартов, регулирующих область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проведения  научных исследований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АКУР может взять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координацию актуализации ФГОС</a:t>
            </a:r>
          </a:p>
          <a:p>
            <a:pPr marL="0" lv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Просить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АВВЭМ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на себя координацию действий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заинтересованных сторон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актуализации во всех ФГОС «сквозного» вида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организационно-управленческого».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единообразную систему зачетных единиц (академических кредитов) на всех уровнях профессионального образования и в системе дополнительного профессионального образования (максимально приблизив ее к системе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72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6256</TotalTime>
  <Words>688</Words>
  <Application>Microsoft Office PowerPoint</Application>
  <PresentationFormat>Экран (4:3)</PresentationFormat>
  <Paragraphs>85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Ассоциация классических университетов России</vt:lpstr>
      <vt:lpstr>Европейская система квалификаций (ЕСК) как основа реализации модели образования в течении всей жизни (LLL)</vt:lpstr>
      <vt:lpstr>Важно!</vt:lpstr>
      <vt:lpstr>США – Национальная модель компетенций</vt:lpstr>
      <vt:lpstr>Особенности формирования НСК России</vt:lpstr>
      <vt:lpstr>Особенности формирования НСК России</vt:lpstr>
      <vt:lpstr>ПРЕДЛОЖЕНИЯ</vt:lpstr>
      <vt:lpstr>ПРЕДЛОЖЕНИЯ</vt:lpstr>
      <vt:lpstr>ПРЕДЛОЖЕНИЯ</vt:lpstr>
    </vt:vector>
  </TitlesOfParts>
  <Company>NhT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UMO</dc:creator>
  <cp:lastModifiedBy>Serg</cp:lastModifiedBy>
  <cp:revision>780</cp:revision>
  <cp:lastPrinted>2015-12-09T20:21:55Z</cp:lastPrinted>
  <dcterms:created xsi:type="dcterms:W3CDTF">2011-12-14T15:57:34Z</dcterms:created>
  <dcterms:modified xsi:type="dcterms:W3CDTF">2015-12-10T05:32:20Z</dcterms:modified>
</cp:coreProperties>
</file>