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olors6.xml" ContentType="application/vnd.ms-office.chartcolorstyle+xml"/>
  <Override PartName="/ppt/charts/style13.xml" ContentType="application/vnd.ms-office.chart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style11.xml" ContentType="application/vnd.ms-office.chartstyle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olors14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2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style8.xml" ContentType="application/vnd.ms-office.chartstyle+xml"/>
  <Override PartName="/ppt/charts/style9.xml" ContentType="application/vnd.ms-office.chartstyle+xml"/>
  <Override PartName="/ppt/charts/style7.xml" ContentType="application/vnd.ms-office.chart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colors9.xml" ContentType="application/vnd.ms-office.chartcolorstyle+xml"/>
  <Override PartName="/ppt/charts/style14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charts/style10.xml" ContentType="application/vnd.ms-office.chart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13.xml" ContentType="application/vnd.ms-office.chartcolorstyl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01" r:id="rId1"/>
  </p:sldMasterIdLst>
  <p:notesMasterIdLst>
    <p:notesMasterId r:id="rId9"/>
  </p:notesMasterIdLst>
  <p:handoutMasterIdLst>
    <p:handoutMasterId r:id="rId10"/>
  </p:handoutMasterIdLst>
  <p:sldIdLst>
    <p:sldId id="450" r:id="rId2"/>
    <p:sldId id="451" r:id="rId3"/>
    <p:sldId id="447" r:id="rId4"/>
    <p:sldId id="449" r:id="rId5"/>
    <p:sldId id="448" r:id="rId6"/>
    <p:sldId id="452" r:id="rId7"/>
    <p:sldId id="45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 Rostov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002C55"/>
    <a:srgbClr val="223B64"/>
    <a:srgbClr val="05315C"/>
    <a:srgbClr val="8E0000"/>
    <a:srgbClr val="0189E1"/>
    <a:srgbClr val="00530B"/>
    <a:srgbClr val="037D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4" autoAdjust="0"/>
    <p:restoredTop sz="95280" autoAdjust="0"/>
  </p:normalViewPr>
  <p:slideViewPr>
    <p:cSldViewPr snapToGrid="0">
      <p:cViewPr varScale="1">
        <p:scale>
          <a:sx n="66" d="100"/>
          <a:sy n="66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lkozlova\Desktop\&#1054;&#1087;&#1088;&#1086;&#1089;_&#1048;&#1058;_&#1088;&#1077;&#1079;&#1091;&#1083;&#1100;&#1090;&#1072;&#1090;&#1099;_2407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baseline="0" dirty="0" smtClean="0">
                <a:solidFill>
                  <a:sysClr val="windowText" lastClr="000000"/>
                </a:solidFill>
                <a:effectLst/>
              </a:rPr>
              <a:t>Тип организации</a:t>
            </a:r>
            <a:r>
              <a:rPr lang="ru-RU" sz="1400" b="1" i="0" u="none" strike="noStrike" baseline="0" dirty="0" smtClean="0">
                <a:solidFill>
                  <a:sysClr val="windowText" lastClr="000000"/>
                </a:solidFill>
              </a:rPr>
              <a:t> </a:t>
            </a:r>
            <a:endParaRPr lang="ru-RU" sz="1400" b="1" dirty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'Данные по организациям'!$A$4:$A$8</c:f>
              <c:strCache>
                <c:ptCount val="5"/>
                <c:pt idx="0">
                  <c:v>объединение работодателей или близких по задачам структур (СРО, ТПП и др.)</c:v>
                </c:pt>
                <c:pt idx="1">
                  <c:v>некоммерческая организация</c:v>
                </c:pt>
                <c:pt idx="2">
                  <c:v>образовательное, научное организаций и иное государственное учреждение</c:v>
                </c:pt>
                <c:pt idx="3">
                  <c:v>работодатель</c:v>
                </c:pt>
                <c:pt idx="4">
                  <c:v>другое</c:v>
                </c:pt>
              </c:strCache>
            </c:strRef>
          </c:cat>
          <c:val>
            <c:numRef>
              <c:f>'Данные по организациям'!$B$4:$B$8</c:f>
              <c:numCache>
                <c:formatCode>0.0</c:formatCode>
                <c:ptCount val="5"/>
                <c:pt idx="0">
                  <c:v>2.1276595744680997</c:v>
                </c:pt>
                <c:pt idx="1">
                  <c:v>4.2553191489361986</c:v>
                </c:pt>
                <c:pt idx="2">
                  <c:v>36.170212765957011</c:v>
                </c:pt>
                <c:pt idx="3">
                  <c:v>46.808510638298003</c:v>
                </c:pt>
                <c:pt idx="4">
                  <c:v>10.638297872340001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75-4202-AAAB-74A9FADED201}"/>
            </c:ext>
          </c:extLst>
        </c:ser>
        <c:gapWidth val="182"/>
        <c:axId val="64669568"/>
        <c:axId val="64691584"/>
      </c:barChart>
      <c:catAx>
        <c:axId val="6466956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691584"/>
        <c:crosses val="autoZero"/>
        <c:auto val="1"/>
        <c:lblAlgn val="ctr"/>
        <c:lblOffset val="100"/>
      </c:catAx>
      <c:valAx>
        <c:axId val="6469158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66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1"/>
                </a:solidFill>
                <a:effectLst/>
              </a:rPr>
              <a:t>Оцените эффективность способов поиска кандидатов на вакантные рабочие места по 5-балльной шкале, где «1» – совершенно не эффективно, «5» – очень эффективно»</a:t>
            </a:r>
            <a:endParaRPr lang="ru-RU" sz="1050" dirty="0">
              <a:solidFill>
                <a:schemeClr val="tx1"/>
              </a:solidFill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stacked"/>
        <c:ser>
          <c:idx val="0"/>
          <c:order val="0"/>
          <c:tx>
            <c:strRef>
              <c:f>Лист5!$B$1</c:f>
              <c:strCache>
                <c:ptCount val="1"/>
                <c:pt idx="0">
                  <c:v>1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Лист5!$A$2:$A$10</c:f>
              <c:strCache>
                <c:ptCount val="9"/>
                <c:pt idx="0">
                  <c:v>Обращение в государственную службу занятости населения (центр занятости населения)</c:v>
                </c:pt>
                <c:pt idx="1">
                  <c:v>Обращение в частные кадровые агентства</c:v>
                </c:pt>
                <c:pt idx="2">
                  <c:v>Объявления в СМИ (в газетах, по радио, на телевидении)</c:v>
                </c:pt>
                <c:pt idx="3">
                  <c:v>Объявления на специализированных интернет-порталах </c:v>
                </c:pt>
                <c:pt idx="4">
                  <c:v>Поиск с помощью коллег, знакомых</c:v>
                </c:pt>
                <c:pt idx="5">
                  <c:v>Отбор из резерва кандидатов, сформированного компанией</c:v>
                </c:pt>
                <c:pt idx="6">
                  <c:v>Привлечение сотрудников других компаний отрасли</c:v>
                </c:pt>
                <c:pt idx="7">
                  <c:v>Привлечение выпускников вузов и учреждений СПО на практику, стажировку</c:v>
                </c:pt>
                <c:pt idx="8">
                  <c:v>Целевое обучение студентов в вузах за счет компании</c:v>
                </c:pt>
              </c:strCache>
            </c:strRef>
          </c:cat>
          <c:val>
            <c:numRef>
              <c:f>Лист5!$B$2:$B$10</c:f>
              <c:numCache>
                <c:formatCode>0.0</c:formatCode>
                <c:ptCount val="9"/>
                <c:pt idx="0">
                  <c:v>26.415094339622996</c:v>
                </c:pt>
                <c:pt idx="1">
                  <c:v>18.867924528302005</c:v>
                </c:pt>
                <c:pt idx="2">
                  <c:v>22.641509433961996</c:v>
                </c:pt>
                <c:pt idx="3">
                  <c:v>7.5471698113208001</c:v>
                </c:pt>
                <c:pt idx="4">
                  <c:v>3.7735849056604005</c:v>
                </c:pt>
                <c:pt idx="5">
                  <c:v>5.6603773584905994</c:v>
                </c:pt>
                <c:pt idx="6">
                  <c:v>9.4339622641508978</c:v>
                </c:pt>
                <c:pt idx="7">
                  <c:v>7.5471698113208001</c:v>
                </c:pt>
                <c:pt idx="8">
                  <c:v>11.320754716981002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C5-4B2A-9D28-4FC39CFF2294}"/>
            </c:ext>
          </c:extLst>
        </c:ser>
        <c:ser>
          <c:idx val="1"/>
          <c:order val="1"/>
          <c:tx>
            <c:strRef>
              <c:f>Лист5!$C$1</c:f>
              <c:strCache>
                <c:ptCount val="1"/>
                <c:pt idx="0">
                  <c:v>2 балла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Лист5!$A$2:$A$10</c:f>
              <c:strCache>
                <c:ptCount val="9"/>
                <c:pt idx="0">
                  <c:v>Обращение в государственную службу занятости населения (центр занятости населения)</c:v>
                </c:pt>
                <c:pt idx="1">
                  <c:v>Обращение в частные кадровые агентства</c:v>
                </c:pt>
                <c:pt idx="2">
                  <c:v>Объявления в СМИ (в газетах, по радио, на телевидении)</c:v>
                </c:pt>
                <c:pt idx="3">
                  <c:v>Объявления на специализированных интернет-порталах </c:v>
                </c:pt>
                <c:pt idx="4">
                  <c:v>Поиск с помощью коллег, знакомых</c:v>
                </c:pt>
                <c:pt idx="5">
                  <c:v>Отбор из резерва кандидатов, сформированного компанией</c:v>
                </c:pt>
                <c:pt idx="6">
                  <c:v>Привлечение сотрудников других компаний отрасли</c:v>
                </c:pt>
                <c:pt idx="7">
                  <c:v>Привлечение выпускников вузов и учреждений СПО на практику, стажировку</c:v>
                </c:pt>
                <c:pt idx="8">
                  <c:v>Целевое обучение студентов в вузах за счет компании</c:v>
                </c:pt>
              </c:strCache>
            </c:strRef>
          </c:cat>
          <c:val>
            <c:numRef>
              <c:f>Лист5!$C$2:$C$10</c:f>
              <c:numCache>
                <c:formatCode>0.0</c:formatCode>
                <c:ptCount val="9"/>
                <c:pt idx="0">
                  <c:v>7.5471698113208001</c:v>
                </c:pt>
                <c:pt idx="1">
                  <c:v>15.094339622642</c:v>
                </c:pt>
                <c:pt idx="2">
                  <c:v>9.4339622641508978</c:v>
                </c:pt>
                <c:pt idx="3">
                  <c:v>13.207547169811001</c:v>
                </c:pt>
                <c:pt idx="4">
                  <c:v>5.6603773584905994</c:v>
                </c:pt>
                <c:pt idx="5">
                  <c:v>15.094339622642</c:v>
                </c:pt>
                <c:pt idx="6">
                  <c:v>15.094339622642</c:v>
                </c:pt>
                <c:pt idx="7">
                  <c:v>9.4339622641508978</c:v>
                </c:pt>
                <c:pt idx="8">
                  <c:v>13.207547169811001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C5-4B2A-9D28-4FC39CFF2294}"/>
            </c:ext>
          </c:extLst>
        </c:ser>
        <c:ser>
          <c:idx val="2"/>
          <c:order val="2"/>
          <c:tx>
            <c:strRef>
              <c:f>Лист5!$D$1</c:f>
              <c:strCache>
                <c:ptCount val="1"/>
                <c:pt idx="0">
                  <c:v>3 балла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Лист5!$A$2:$A$10</c:f>
              <c:strCache>
                <c:ptCount val="9"/>
                <c:pt idx="0">
                  <c:v>Обращение в государственную службу занятости населения (центр занятости населения)</c:v>
                </c:pt>
                <c:pt idx="1">
                  <c:v>Обращение в частные кадровые агентства</c:v>
                </c:pt>
                <c:pt idx="2">
                  <c:v>Объявления в СМИ (в газетах, по радио, на телевидении)</c:v>
                </c:pt>
                <c:pt idx="3">
                  <c:v>Объявления на специализированных интернет-порталах </c:v>
                </c:pt>
                <c:pt idx="4">
                  <c:v>Поиск с помощью коллег, знакомых</c:v>
                </c:pt>
                <c:pt idx="5">
                  <c:v>Отбор из резерва кандидатов, сформированного компанией</c:v>
                </c:pt>
                <c:pt idx="6">
                  <c:v>Привлечение сотрудников других компаний отрасли</c:v>
                </c:pt>
                <c:pt idx="7">
                  <c:v>Привлечение выпускников вузов и учреждений СПО на практику, стажировку</c:v>
                </c:pt>
                <c:pt idx="8">
                  <c:v>Целевое обучение студентов в вузах за счет компании</c:v>
                </c:pt>
              </c:strCache>
            </c:strRef>
          </c:cat>
          <c:val>
            <c:numRef>
              <c:f>Лист5!$D$2:$D$10</c:f>
              <c:numCache>
                <c:formatCode>0.0</c:formatCode>
                <c:ptCount val="9"/>
                <c:pt idx="0">
                  <c:v>41.509433962263998</c:v>
                </c:pt>
                <c:pt idx="1">
                  <c:v>54.716981132075006</c:v>
                </c:pt>
                <c:pt idx="2">
                  <c:v>50.943396226415004</c:v>
                </c:pt>
                <c:pt idx="3">
                  <c:v>43.396226415093992</c:v>
                </c:pt>
                <c:pt idx="4">
                  <c:v>43.396226415093992</c:v>
                </c:pt>
                <c:pt idx="5">
                  <c:v>58.490566037735995</c:v>
                </c:pt>
                <c:pt idx="6">
                  <c:v>58.490566037735995</c:v>
                </c:pt>
                <c:pt idx="7">
                  <c:v>54.716981132075006</c:v>
                </c:pt>
                <c:pt idx="8">
                  <c:v>52.830188679244991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1C5-4B2A-9D28-4FC39CFF2294}"/>
            </c:ext>
          </c:extLst>
        </c:ser>
        <c:ser>
          <c:idx val="3"/>
          <c:order val="3"/>
          <c:tx>
            <c:strRef>
              <c:f>Лист5!$E$1</c:f>
              <c:strCache>
                <c:ptCount val="1"/>
                <c:pt idx="0">
                  <c:v>4 балла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Лист5!$A$2:$A$10</c:f>
              <c:strCache>
                <c:ptCount val="9"/>
                <c:pt idx="0">
                  <c:v>Обращение в государственную службу занятости населения (центр занятости населения)</c:v>
                </c:pt>
                <c:pt idx="1">
                  <c:v>Обращение в частные кадровые агентства</c:v>
                </c:pt>
                <c:pt idx="2">
                  <c:v>Объявления в СМИ (в газетах, по радио, на телевидении)</c:v>
                </c:pt>
                <c:pt idx="3">
                  <c:v>Объявления на специализированных интернет-порталах </c:v>
                </c:pt>
                <c:pt idx="4">
                  <c:v>Поиск с помощью коллег, знакомых</c:v>
                </c:pt>
                <c:pt idx="5">
                  <c:v>Отбор из резерва кандидатов, сформированного компанией</c:v>
                </c:pt>
                <c:pt idx="6">
                  <c:v>Привлечение сотрудников других компаний отрасли</c:v>
                </c:pt>
                <c:pt idx="7">
                  <c:v>Привлечение выпускников вузов и учреждений СПО на практику, стажировку</c:v>
                </c:pt>
                <c:pt idx="8">
                  <c:v>Целевое обучение студентов в вузах за счет компании</c:v>
                </c:pt>
              </c:strCache>
            </c:strRef>
          </c:cat>
          <c:val>
            <c:numRef>
              <c:f>Лист5!$E$2:$E$10</c:f>
              <c:numCache>
                <c:formatCode>0.0</c:formatCode>
                <c:ptCount val="9"/>
                <c:pt idx="0">
                  <c:v>11.320754716981002</c:v>
                </c:pt>
                <c:pt idx="1">
                  <c:v>7.5471698113208001</c:v>
                </c:pt>
                <c:pt idx="2">
                  <c:v>5.6603773584905994</c:v>
                </c:pt>
                <c:pt idx="3">
                  <c:v>18.867924528302005</c:v>
                </c:pt>
                <c:pt idx="4">
                  <c:v>32.075471698112999</c:v>
                </c:pt>
                <c:pt idx="5">
                  <c:v>13.207547169811001</c:v>
                </c:pt>
                <c:pt idx="6">
                  <c:v>16.981132075471994</c:v>
                </c:pt>
                <c:pt idx="7">
                  <c:v>15.094339622642</c:v>
                </c:pt>
                <c:pt idx="8">
                  <c:v>9.4339622641508978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C5-4B2A-9D28-4FC39CFF2294}"/>
            </c:ext>
          </c:extLst>
        </c:ser>
        <c:ser>
          <c:idx val="4"/>
          <c:order val="4"/>
          <c:tx>
            <c:strRef>
              <c:f>Лист5!$F$1</c:f>
              <c:strCache>
                <c:ptCount val="1"/>
                <c:pt idx="0">
                  <c:v>5 баллов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Лист5!$A$2:$A$10</c:f>
              <c:strCache>
                <c:ptCount val="9"/>
                <c:pt idx="0">
                  <c:v>Обращение в государственную службу занятости населения (центр занятости населения)</c:v>
                </c:pt>
                <c:pt idx="1">
                  <c:v>Обращение в частные кадровые агентства</c:v>
                </c:pt>
                <c:pt idx="2">
                  <c:v>Объявления в СМИ (в газетах, по радио, на телевидении)</c:v>
                </c:pt>
                <c:pt idx="3">
                  <c:v>Объявления на специализированных интернет-порталах </c:v>
                </c:pt>
                <c:pt idx="4">
                  <c:v>Поиск с помощью коллег, знакомых</c:v>
                </c:pt>
                <c:pt idx="5">
                  <c:v>Отбор из резерва кандидатов, сформированного компанией</c:v>
                </c:pt>
                <c:pt idx="6">
                  <c:v>Привлечение сотрудников других компаний отрасли</c:v>
                </c:pt>
                <c:pt idx="7">
                  <c:v>Привлечение выпускников вузов и учреждений СПО на практику, стажировку</c:v>
                </c:pt>
                <c:pt idx="8">
                  <c:v>Целевое обучение студентов в вузах за счет компании</c:v>
                </c:pt>
              </c:strCache>
            </c:strRef>
          </c:cat>
          <c:val>
            <c:numRef>
              <c:f>Лист5!$F$2:$F$10</c:f>
              <c:numCache>
                <c:formatCode>0.0</c:formatCode>
                <c:ptCount val="9"/>
                <c:pt idx="0">
                  <c:v>13.207547169811001</c:v>
                </c:pt>
                <c:pt idx="1">
                  <c:v>3.7735849056604005</c:v>
                </c:pt>
                <c:pt idx="2">
                  <c:v>11.320754716981002</c:v>
                </c:pt>
                <c:pt idx="3">
                  <c:v>16.981132075471994</c:v>
                </c:pt>
                <c:pt idx="4">
                  <c:v>15.094339622642</c:v>
                </c:pt>
                <c:pt idx="5">
                  <c:v>7.5471698113208001</c:v>
                </c:pt>
                <c:pt idx="6">
                  <c:v>0</c:v>
                </c:pt>
                <c:pt idx="7">
                  <c:v>13.207547169811001</c:v>
                </c:pt>
                <c:pt idx="8">
                  <c:v>13.207547169811001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C5-4B2A-9D28-4FC39CFF2294}"/>
            </c:ext>
          </c:extLst>
        </c:ser>
        <c:dLbls/>
        <c:overlap val="100"/>
        <c:axId val="82164736"/>
        <c:axId val="82174720"/>
      </c:barChart>
      <c:catAx>
        <c:axId val="8216473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2174720"/>
        <c:crosses val="autoZero"/>
        <c:auto val="1"/>
        <c:lblAlgn val="ctr"/>
        <c:lblOffset val="100"/>
      </c:catAx>
      <c:valAx>
        <c:axId val="8217472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16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b="1">
                <a:solidFill>
                  <a:sysClr val="windowText" lastClr="000000"/>
                </a:solidFill>
              </a:rPr>
              <a:t>Довольны ли Вы уровнем подготовки выпускников системы профессионального образования (СПО-ВО)?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v>СПО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'Подготовка выпускников'!$A$2:$A$5</c:f>
              <c:strCache>
                <c:ptCount val="4"/>
                <c:pt idx="0">
                  <c:v>2 балла</c:v>
                </c:pt>
                <c:pt idx="1">
                  <c:v>3 балла</c:v>
                </c:pt>
                <c:pt idx="2">
                  <c:v>4 балла</c:v>
                </c:pt>
                <c:pt idx="3">
                  <c:v>5 баллов</c:v>
                </c:pt>
              </c:strCache>
            </c:strRef>
          </c:cat>
          <c:val>
            <c:numRef>
              <c:f>'Подготовка выпускников'!$B$2:$B$5</c:f>
              <c:numCache>
                <c:formatCode>0.0</c:formatCode>
                <c:ptCount val="4"/>
                <c:pt idx="0">
                  <c:v>8.5106382978723012</c:v>
                </c:pt>
                <c:pt idx="1">
                  <c:v>29.787234042552996</c:v>
                </c:pt>
                <c:pt idx="2">
                  <c:v>44.680851063829998</c:v>
                </c:pt>
                <c:pt idx="3">
                  <c:v>17.021276595744997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9E-4052-B2DD-6C08B53D306B}"/>
            </c:ext>
          </c:extLst>
        </c:ser>
        <c:ser>
          <c:idx val="1"/>
          <c:order val="1"/>
          <c:tx>
            <c:v>Высшее образование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val>
            <c:numRef>
              <c:f>'Подготовка выпускников'!$B$8:$B$11</c:f>
              <c:numCache>
                <c:formatCode>0.0</c:formatCode>
                <c:ptCount val="4"/>
                <c:pt idx="0">
                  <c:v>8.5106382978723012</c:v>
                </c:pt>
                <c:pt idx="1">
                  <c:v>19.148936170212995</c:v>
                </c:pt>
                <c:pt idx="2">
                  <c:v>53.191489361701997</c:v>
                </c:pt>
                <c:pt idx="3">
                  <c:v>19.148936170212995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9E-4052-B2DD-6C08B53D306B}"/>
            </c:ext>
          </c:extLst>
        </c:ser>
        <c:dLbls>
          <c:showVal val="1"/>
        </c:dLbls>
        <c:shape val="box"/>
        <c:axId val="98972032"/>
        <c:axId val="98973568"/>
        <c:axId val="0"/>
      </c:bar3DChart>
      <c:catAx>
        <c:axId val="989720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973568"/>
        <c:crosses val="autoZero"/>
        <c:auto val="1"/>
        <c:lblAlgn val="ctr"/>
        <c:lblOffset val="100"/>
      </c:catAx>
      <c:valAx>
        <c:axId val="989735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97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007575959123036"/>
          <c:y val="0.21406058617672788"/>
          <c:w val="0.24550160687824954"/>
          <c:h val="0.1674343832020997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i="0" u="none" strike="noStrike" baseline="0">
                <a:solidFill>
                  <a:sysClr val="windowText" lastClr="000000"/>
                </a:solidFill>
                <a:effectLst/>
              </a:rPr>
              <a:t>Какими критериями Вы руководствуетесь при приеме на работу выпускников вузов и учреждений СПО?</a:t>
            </a:r>
            <a:endParaRPr lang="ru-RU" sz="1050" b="1" i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'Подготовка выпускников'!$A$14:$A$23</c:f>
              <c:strCache>
                <c:ptCount val="10"/>
                <c:pt idx="0">
                  <c:v>Руководствуемся другими критериями</c:v>
                </c:pt>
                <c:pt idx="1">
                  <c:v>Образование претендентов не имеет для нас значения</c:v>
                </c:pt>
                <c:pt idx="2">
                  <c:v>Принимаем только обучавшихся по программам, разработанным при участии нашей компании</c:v>
                </c:pt>
                <c:pt idx="3">
                  <c:v>Другое</c:v>
                </c:pt>
                <c:pt idx="4">
                  <c:v>Рекомендательные письма, характеристики</c:v>
                </c:pt>
                <c:pt idx="5">
                  <c:v>Уровень профессиональных знаний, выявленный в рамках профессионального тестирования, анкетирования</c:v>
                </c:pt>
                <c:pt idx="6">
                  <c:v>Наличие опыта работы по профилю деятельности компании</c:v>
                </c:pt>
                <c:pt idx="7">
                  <c:v>Принимаем из любых технических вузов и учреждений СПО</c:v>
                </c:pt>
                <c:pt idx="8">
                  <c:v>Принимаем только из профильных вузов и учреждений СПО</c:v>
                </c:pt>
                <c:pt idx="9">
                  <c:v>Наличие свидетельства о квалификации или других квалификационных сертификатов</c:v>
                </c:pt>
              </c:strCache>
            </c:strRef>
          </c:cat>
          <c:val>
            <c:numRef>
              <c:f>'Подготовка выпускников'!$B$14:$B$23</c:f>
              <c:numCache>
                <c:formatCode>0.0</c:formatCode>
                <c:ptCount val="10"/>
                <c:pt idx="0">
                  <c:v>0.87719298245614008</c:v>
                </c:pt>
                <c:pt idx="1">
                  <c:v>2.6315789473683999</c:v>
                </c:pt>
                <c:pt idx="2">
                  <c:v>0.87719298245614008</c:v>
                </c:pt>
                <c:pt idx="3">
                  <c:v>0.87719298245614008</c:v>
                </c:pt>
                <c:pt idx="4">
                  <c:v>11.403508771930001</c:v>
                </c:pt>
                <c:pt idx="5">
                  <c:v>21.929824561404001</c:v>
                </c:pt>
                <c:pt idx="6">
                  <c:v>16.666666666666995</c:v>
                </c:pt>
                <c:pt idx="7">
                  <c:v>9.6491228070174984</c:v>
                </c:pt>
                <c:pt idx="8">
                  <c:v>14.035087719298001</c:v>
                </c:pt>
                <c:pt idx="9">
                  <c:v>21.052631578946993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15-4F60-BCE9-94C9C8F226E3}"/>
            </c:ext>
          </c:extLst>
        </c:ser>
        <c:dLbls/>
        <c:shape val="box"/>
        <c:axId val="99097600"/>
        <c:axId val="99099392"/>
        <c:axId val="0"/>
      </c:bar3DChart>
      <c:catAx>
        <c:axId val="9909760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9099392"/>
        <c:crosses val="autoZero"/>
        <c:auto val="1"/>
        <c:lblAlgn val="ctr"/>
        <c:lblOffset val="100"/>
      </c:catAx>
      <c:valAx>
        <c:axId val="9909939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09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i="0" u="none" strike="noStrike" baseline="0">
                <a:solidFill>
                  <a:sysClr val="windowText" lastClr="000000"/>
                </a:solidFill>
                <a:effectLst/>
              </a:rPr>
              <a:t>Считаете ли Вы необходимым сокращение продолжительности обучения по образовательным программам в области информационных технологий?</a:t>
            </a:r>
            <a:r>
              <a:rPr lang="ru-RU" sz="1050" b="1" i="0" u="none" strike="noStrike" baseline="0">
                <a:solidFill>
                  <a:sysClr val="windowText" lastClr="000000"/>
                </a:solidFill>
              </a:rPr>
              <a:t> </a:t>
            </a:r>
            <a:endParaRPr lang="ru-RU" sz="1050" b="1" i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8C-4894-A0E8-7EC61AA5C306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8C-4894-A0E8-7EC61AA5C306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48C-4894-A0E8-7EC61AA5C306}"/>
              </c:ext>
            </c:extLst>
          </c:dPt>
          <c:dLbls>
            <c:dLblPos val="outEnd"/>
            <c:showVal val="1"/>
            <c:showLeaderLines val="1"/>
          </c:dLbls>
          <c:cat>
            <c:strRef>
              <c:f>'Подготовка выпускников'!$A$26:$A$28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'Подготовка выпускников'!$B$26:$B$28</c:f>
              <c:numCache>
                <c:formatCode>0.0</c:formatCode>
                <c:ptCount val="3"/>
                <c:pt idx="0">
                  <c:v>5.7692307692308002</c:v>
                </c:pt>
                <c:pt idx="1">
                  <c:v>51.923076923077005</c:v>
                </c:pt>
                <c:pt idx="2">
                  <c:v>42.307692307691987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48C-4894-A0E8-7EC61AA5C306}"/>
            </c:ext>
          </c:extLst>
        </c:ser>
        <c:dLbls>
          <c:dLblPos val="outEnd"/>
          <c:showVal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/>
              <a:t>Проводится ли в компании повышение квалификации работников за счет средств компании?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Проводится ли в компании повышение квалификации работников за счет средств компании?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</c:v>
                </c:pt>
                <c:pt idx="1">
                  <c:v>31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9071960807100841"/>
          <c:y val="0.33962360543295594"/>
          <c:w val="0.13293649416136283"/>
          <c:h val="0.201925109190186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Собственными силами</c:v>
                </c:pt>
              </c:strCache>
            </c:strRef>
          </c:tx>
          <c:dLbls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привлечением подрядчиков</c:v>
                </c:pt>
              </c:strCache>
            </c:strRef>
          </c:tx>
          <c:dLbls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</c:ser>
        <c:axId val="55374976"/>
        <c:axId val="59978880"/>
      </c:barChart>
      <c:catAx>
        <c:axId val="55374976"/>
        <c:scaling>
          <c:orientation val="minMax"/>
        </c:scaling>
        <c:axPos val="b"/>
        <c:numFmt formatCode="General" sourceLinked="1"/>
        <c:tickLblPos val="nextTo"/>
        <c:crossAx val="59978880"/>
        <c:crosses val="autoZero"/>
        <c:auto val="1"/>
        <c:lblAlgn val="ctr"/>
        <c:lblOffset val="100"/>
      </c:catAx>
      <c:valAx>
        <c:axId val="59978880"/>
        <c:scaling>
          <c:orientation val="minMax"/>
        </c:scaling>
        <c:axPos val="l"/>
        <c:majorGridlines/>
        <c:numFmt formatCode="General" sourceLinked="1"/>
        <c:tickLblPos val="nextTo"/>
        <c:crossAx val="5537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522581882310785"/>
          <c:y val="0.3491665476416248"/>
          <c:w val="0.30146637368533008"/>
          <c:h val="0.31459251536610461"/>
        </c:manualLayout>
      </c:layout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/>
              <a:t>Участвуют ли специалисты Вашей компании в подготовке слушателей в образовательных организациях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Участвуют ли специалисты Вашей компании в подготовке слушателей в образовательных организациях </c:v>
                </c:pt>
              </c:strCache>
            </c:strRef>
          </c:tx>
          <c:dLbls>
            <c:dLbl>
              <c:idx val="0"/>
              <c:layout/>
              <c:dLblPos val="outEnd"/>
              <c:showVal val="1"/>
            </c:dLbl>
            <c:dLbl>
              <c:idx val="1"/>
              <c:layout/>
              <c:dLblPos val="outEnd"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baseline="0" dirty="0" smtClean="0">
                <a:solidFill>
                  <a:sysClr val="windowText" lastClr="000000"/>
                </a:solidFill>
                <a:effectLst/>
              </a:rPr>
              <a:t>Размер организации </a:t>
            </a:r>
            <a:r>
              <a:rPr lang="ru-RU" sz="1400" b="1" i="0" u="none" strike="noStrike" baseline="0" dirty="0">
                <a:solidFill>
                  <a:sysClr val="windowText" lastClr="000000"/>
                </a:solidFill>
                <a:effectLst/>
              </a:rPr>
              <a:t>по средней численности работающего (занятого) персонала</a:t>
            </a:r>
            <a:endParaRPr lang="ru-RU" sz="1400" b="1" dirty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870-4454-A82F-D78F1706FAD5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870-4454-A82F-D78F1706FAD5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870-4454-A82F-D78F1706FAD5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870-4454-A82F-D78F1706FA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'Данные по организациям'!$A$13:$A$16</c:f>
              <c:strCache>
                <c:ptCount val="4"/>
                <c:pt idx="0">
                  <c:v>крупные - от 250 человек</c:v>
                </c:pt>
                <c:pt idx="1">
                  <c:v>средние – от 101 до 250 человек</c:v>
                </c:pt>
                <c:pt idx="2">
                  <c:v>малые – от 16 до 100 человек</c:v>
                </c:pt>
                <c:pt idx="3">
                  <c:v>микропредприятия – до 15 человек</c:v>
                </c:pt>
              </c:strCache>
            </c:strRef>
          </c:cat>
          <c:val>
            <c:numRef>
              <c:f>'Данные по организациям'!$B$13:$B$16</c:f>
              <c:numCache>
                <c:formatCode>General</c:formatCode>
                <c:ptCount val="4"/>
                <c:pt idx="0">
                  <c:v>15</c:v>
                </c:pt>
                <c:pt idx="1">
                  <c:v>17.5</c:v>
                </c:pt>
                <c:pt idx="2">
                  <c:v>42.5</c:v>
                </c:pt>
                <c:pt idx="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870-4454-A82F-D78F1706FAD5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522160484417916"/>
          <c:y val="0.15301794550235845"/>
          <c:w val="0.73298739094801979"/>
          <c:h val="0.2666957210071775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i="0" u="none" strike="noStrike" baseline="0" dirty="0">
                <a:solidFill>
                  <a:sysClr val="windowText" lastClr="000000"/>
                </a:solidFill>
                <a:effectLst/>
              </a:rPr>
              <a:t>Знакомы ли Вы с профстандартами в области информационных технологий, утвержденными Минтрудом России </a:t>
            </a:r>
            <a:r>
              <a:rPr lang="ru-RU" sz="1000" b="1" i="0" u="none" strike="noStrike" baseline="0" dirty="0">
                <a:solidFill>
                  <a:sysClr val="windowText" lastClr="000000"/>
                </a:solidFill>
                <a:effectLst/>
              </a:rPr>
              <a:t>(</a:t>
            </a:r>
            <a:r>
              <a:rPr lang="en-US" sz="1000" b="1" i="0" u="none" strike="noStrike" baseline="0" dirty="0">
                <a:solidFill>
                  <a:sysClr val="windowText" lastClr="000000"/>
                </a:solidFill>
                <a:effectLst/>
              </a:rPr>
              <a:t>http://profstandart.rosmintrud.ru)?</a:t>
            </a:r>
            <a:r>
              <a:rPr lang="en-US" sz="1000" b="1" i="0" u="none" strike="noStrike" baseline="0" dirty="0">
                <a:solidFill>
                  <a:sysClr val="windowText" lastClr="000000"/>
                </a:solidFill>
              </a:rPr>
              <a:t> </a:t>
            </a:r>
            <a:endParaRPr lang="ru-RU" sz="1000" b="1" i="0" dirty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2F-498C-B726-664AC1C5E4FA}"/>
              </c:ext>
            </c:extLst>
          </c:dPt>
          <c:dPt>
            <c:idx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2F-498C-B726-664AC1C5E4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'Применение ПС'!$A$2:$A$3</c:f>
              <c:strCache>
                <c:ptCount val="2"/>
                <c:pt idx="0">
                  <c:v>Да, знаком</c:v>
                </c:pt>
                <c:pt idx="1">
                  <c:v>Нет, не знаком</c:v>
                </c:pt>
              </c:strCache>
            </c:strRef>
          </c:cat>
          <c:val>
            <c:numRef>
              <c:f>'Применение ПС'!$B$2:$B$3</c:f>
              <c:numCache>
                <c:formatCode>0.0</c:formatCode>
                <c:ptCount val="2"/>
                <c:pt idx="0">
                  <c:v>69.230769230768999</c:v>
                </c:pt>
                <c:pt idx="1">
                  <c:v>30.769230769230997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32F-498C-B726-664AC1C5E4FA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i="0" u="none" strike="noStrike" baseline="0">
                <a:solidFill>
                  <a:sysClr val="windowText" lastClr="000000"/>
                </a:solidFill>
                <a:effectLst/>
              </a:rPr>
              <a:t>Применяются ли в настоящее время в Вашей компании профстандарты?</a:t>
            </a:r>
            <a:r>
              <a:rPr lang="ru-RU" sz="1100" b="1" i="0" u="none" strike="noStrike" baseline="0">
                <a:solidFill>
                  <a:sysClr val="windowText" lastClr="000000"/>
                </a:solidFill>
              </a:rPr>
              <a:t> </a:t>
            </a:r>
            <a:endParaRPr lang="ru-RU" sz="1100" b="1" i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'Применение ПС'!$A$6:$A$10</c:f>
              <c:strCache>
                <c:ptCount val="5"/>
                <c:pt idx="0">
                  <c:v>Да, профстандарты только начинают применяться в организации</c:v>
                </c:pt>
                <c:pt idx="1">
                  <c:v>Да, внедрение профстандартов практически полностью осуществлено</c:v>
                </c:pt>
                <c:pt idx="2">
                  <c:v>Планируется применение профстандартов в ближайшее время</c:v>
                </c:pt>
                <c:pt idx="3">
                  <c:v>Предполагается применение профессиональных стандартов в отдалённой перспективе</c:v>
                </c:pt>
                <c:pt idx="4">
                  <c:v>Нет, не планируется</c:v>
                </c:pt>
              </c:strCache>
            </c:strRef>
          </c:cat>
          <c:val>
            <c:numRef>
              <c:f>'Применение ПС'!$B$6:$B$10</c:f>
              <c:numCache>
                <c:formatCode>0.0</c:formatCode>
                <c:ptCount val="5"/>
                <c:pt idx="0">
                  <c:v>34.090909090909008</c:v>
                </c:pt>
                <c:pt idx="1">
                  <c:v>25</c:v>
                </c:pt>
                <c:pt idx="2">
                  <c:v>22.727272727273</c:v>
                </c:pt>
                <c:pt idx="3">
                  <c:v>13.636363636364001</c:v>
                </c:pt>
                <c:pt idx="4">
                  <c:v>4.5454545454544988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83-4556-B279-C3643D6D3EC4}"/>
            </c:ext>
          </c:extLst>
        </c:ser>
        <c:dLbls/>
        <c:shape val="box"/>
        <c:axId val="78699520"/>
        <c:axId val="78971648"/>
        <c:axId val="0"/>
      </c:bar3DChart>
      <c:catAx>
        <c:axId val="78699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971648"/>
        <c:crosses val="autoZero"/>
        <c:auto val="1"/>
        <c:lblAlgn val="ctr"/>
        <c:lblOffset val="100"/>
      </c:catAx>
      <c:valAx>
        <c:axId val="789716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69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i="0" u="none" strike="noStrike" baseline="0">
                <a:solidFill>
                  <a:sysClr val="windowText" lastClr="000000"/>
                </a:solidFill>
                <a:effectLst/>
              </a:rPr>
              <a:t>По каким направлениям кадровой политики в Вашей компании применяются / планируются к применению профстандарты?</a:t>
            </a:r>
            <a:endParaRPr lang="ru-RU" sz="1100" b="1" i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cat>
            <c:strRef>
              <c:f>'Применение ПС'!$A$13:$A$20</c:f>
              <c:strCache>
                <c:ptCount val="8"/>
                <c:pt idx="0">
                  <c:v>Аттестация, оценка работников, квалификаций</c:v>
                </c:pt>
                <c:pt idx="1">
                  <c:v>Разработка должностных инструкций</c:v>
                </c:pt>
                <c:pt idx="2">
                  <c:v>Обучение персонала</c:v>
                </c:pt>
                <c:pt idx="3">
                  <c:v>Подбор персонала, определение требований при найме персонала</c:v>
                </c:pt>
                <c:pt idx="4">
                  <c:v>Определение потребности в работниках с определенным уровнем квалификации</c:v>
                </c:pt>
                <c:pt idx="5">
                  <c:v>Оплата труда</c:v>
                </c:pt>
                <c:pt idx="6">
                  <c:v>Планирование карьеры работников</c:v>
                </c:pt>
                <c:pt idx="7">
                  <c:v>Другое</c:v>
                </c:pt>
              </c:strCache>
            </c:strRef>
          </c:cat>
          <c:val>
            <c:numRef>
              <c:f>'Применение ПС'!$B$13:$B$20</c:f>
              <c:numCache>
                <c:formatCode>0.0</c:formatCode>
                <c:ptCount val="8"/>
                <c:pt idx="0">
                  <c:v>30.534351145038002</c:v>
                </c:pt>
                <c:pt idx="1">
                  <c:v>21.374045801526997</c:v>
                </c:pt>
                <c:pt idx="2">
                  <c:v>16.030534351144997</c:v>
                </c:pt>
                <c:pt idx="3">
                  <c:v>13.740458015267</c:v>
                </c:pt>
                <c:pt idx="4">
                  <c:v>8.3969465648855017</c:v>
                </c:pt>
                <c:pt idx="5">
                  <c:v>7.6335877862594987</c:v>
                </c:pt>
                <c:pt idx="6">
                  <c:v>1.5267175572519001</c:v>
                </c:pt>
                <c:pt idx="7">
                  <c:v>0.76335877862595003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8F-4B82-86C2-768F81E09333}"/>
            </c:ext>
          </c:extLst>
        </c:ser>
        <c:dLbls/>
        <c:shape val="box"/>
        <c:axId val="79001088"/>
        <c:axId val="79002624"/>
        <c:axId val="0"/>
      </c:bar3DChart>
      <c:catAx>
        <c:axId val="7900108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9002624"/>
        <c:crosses val="autoZero"/>
        <c:auto val="1"/>
        <c:lblAlgn val="ctr"/>
        <c:lblOffset val="100"/>
      </c:catAx>
      <c:valAx>
        <c:axId val="7900262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00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i="0" u="none" strike="noStrike" baseline="0">
                <a:solidFill>
                  <a:sysClr val="windowText" lastClr="000000"/>
                </a:solidFill>
                <a:effectLst/>
              </a:rPr>
              <a:t>Знаете ли Вы о  Справочнике профессий (</a:t>
            </a:r>
            <a:r>
              <a:rPr lang="en-US" sz="1100" b="1" i="0" u="none" strike="noStrike" baseline="0">
                <a:solidFill>
                  <a:sysClr val="windowText" lastClr="000000"/>
                </a:solidFill>
                <a:effectLst/>
              </a:rPr>
              <a:t>http://spravochnik.rosmintrud.ru/)?</a:t>
            </a:r>
            <a:r>
              <a:rPr lang="en-US" sz="1100" b="1" i="0" u="none" strike="noStrike" baseline="0">
                <a:solidFill>
                  <a:sysClr val="windowText" lastClr="000000"/>
                </a:solidFill>
              </a:rPr>
              <a:t> </a:t>
            </a:r>
            <a:endParaRPr lang="ru-RU" sz="1100" b="1" i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58-4DDC-A964-BD9CA1FB7B0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58-4DDC-A964-BD9CA1FB7B0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58-4DDC-A964-BD9CA1FB7B0D}"/>
              </c:ext>
            </c:extLst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'Подбор персонала'!$A$104:$A$106</c:f>
              <c:strCache>
                <c:ptCount val="3"/>
                <c:pt idx="0">
                  <c:v>Нет, не слышали</c:v>
                </c:pt>
                <c:pt idx="1">
                  <c:v>Да, активно используем в работе</c:v>
                </c:pt>
                <c:pt idx="2">
                  <c:v>Да, имеем общее представление</c:v>
                </c:pt>
              </c:strCache>
            </c:strRef>
          </c:cat>
          <c:val>
            <c:numRef>
              <c:f>'Подбор персонала'!$B$104:$B$106</c:f>
              <c:numCache>
                <c:formatCode>0.0</c:formatCode>
                <c:ptCount val="3"/>
                <c:pt idx="0">
                  <c:v>15.686274509804003</c:v>
                </c:pt>
                <c:pt idx="1">
                  <c:v>35.294117647059011</c:v>
                </c:pt>
                <c:pt idx="2">
                  <c:v>49.019607843136995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D58-4DDC-A964-BD9CA1FB7B0D}"/>
            </c:ext>
          </c:extLst>
        </c:ser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i="0" u="none" strike="noStrike" baseline="0" dirty="0">
                <a:solidFill>
                  <a:sysClr val="windowText" lastClr="000000"/>
                </a:solidFill>
                <a:effectLst/>
              </a:rPr>
              <a:t>Есть ли профессии (специальности, должности) в области информационных технологий, по которым компании сложно найти подходящих специалистов?</a:t>
            </a:r>
            <a:r>
              <a:rPr lang="ru-RU" sz="1050" b="1" i="0" u="none" strike="noStrike" baseline="0" dirty="0">
                <a:solidFill>
                  <a:sysClr val="windowText" lastClr="000000"/>
                </a:solidFill>
              </a:rPr>
              <a:t> </a:t>
            </a:r>
            <a:endParaRPr lang="ru-RU" sz="1050" b="1" i="0" dirty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29801459381780127"/>
          <c:y val="0.21294657382703197"/>
          <c:w val="0.33490682214319606"/>
          <c:h val="0.69020014027172227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E1-427F-952E-477647A941F2}"/>
              </c:ext>
            </c:extLst>
          </c:dPt>
          <c:dPt>
            <c:idx val="1"/>
            <c:explosion val="2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E1-427F-952E-477647A941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'Подбор персонала'!$A$2:$A$3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'Подбор персонала'!$B$2:$B$3</c:f>
              <c:numCache>
                <c:formatCode>General</c:formatCode>
                <c:ptCount val="2"/>
                <c:pt idx="0">
                  <c:v>34</c:v>
                </c:pt>
                <c:pt idx="1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E1-427F-952E-477647A941F2}"/>
            </c:ext>
          </c:extLst>
        </c:ser>
        <c:dLbls>
          <c:showPercent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0258324889623625"/>
          <c:y val="0.2039026629935721"/>
          <c:w val="0.10501700202929709"/>
          <c:h val="8.207124935829304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i="0" u="none" strike="noStrike" baseline="0">
                <a:solidFill>
                  <a:sysClr val="windowText" lastClr="000000"/>
                </a:solidFill>
                <a:effectLst/>
              </a:rPr>
              <a:t>С какими проблемами сталкивается Ваша компания при подборе специалистов в области информационных технологий?</a:t>
            </a:r>
            <a:r>
              <a:rPr lang="ru-RU" sz="1050" b="1" i="0" u="none" strike="noStrike" baseline="0">
                <a:solidFill>
                  <a:sysClr val="windowText" lastClr="000000"/>
                </a:solidFill>
              </a:rPr>
              <a:t> </a:t>
            </a:r>
            <a:endParaRPr lang="ru-RU" sz="1050" b="1" i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'Подбор персонала'!$A$6:$A$12</c:f>
              <c:strCache>
                <c:ptCount val="7"/>
                <c:pt idx="0">
                  <c:v>Недостаточный опыт работы по профессии у кандидатов</c:v>
                </c:pt>
                <c:pt idx="1">
                  <c:v>Недостаточный уровень образования кандидатов</c:v>
                </c:pt>
                <c:pt idx="2">
                  <c:v>Несоответствие кандидатов квалификационным требованиям компании (по уровню подготовки, знаниям, необходимым для работы)</c:v>
                </c:pt>
                <c:pt idx="3">
                  <c:v>Недостаточно специалистов необходимых направлений</c:v>
                </c:pt>
                <c:pt idx="4">
                  <c:v>Другое</c:v>
                </c:pt>
                <c:pt idx="5">
                  <c:v>Недостаток сквозных компетенций у кандидатов</c:v>
                </c:pt>
                <c:pt idx="6">
                  <c:v>Недостаток профессиональных цифровых компетенций у кандидатов</c:v>
                </c:pt>
              </c:strCache>
            </c:strRef>
          </c:cat>
          <c:val>
            <c:numRef>
              <c:f>'Подбор персонала'!$B$6:$B$12</c:f>
              <c:numCache>
                <c:formatCode>0.0</c:formatCode>
                <c:ptCount val="7"/>
                <c:pt idx="0">
                  <c:v>34.246575342466009</c:v>
                </c:pt>
                <c:pt idx="1">
                  <c:v>24.657534246574997</c:v>
                </c:pt>
                <c:pt idx="2">
                  <c:v>17.808219178081991</c:v>
                </c:pt>
                <c:pt idx="3">
                  <c:v>12.328767123287999</c:v>
                </c:pt>
                <c:pt idx="4">
                  <c:v>5.4794520547945007</c:v>
                </c:pt>
                <c:pt idx="5">
                  <c:v>4.1095890410958988</c:v>
                </c:pt>
                <c:pt idx="6">
                  <c:v>1.3698630136985999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EF-4D38-9126-C702EF96E5C2}"/>
            </c:ext>
          </c:extLst>
        </c:ser>
        <c:dLbls/>
        <c:shape val="box"/>
        <c:axId val="82111488"/>
        <c:axId val="79381248"/>
        <c:axId val="0"/>
      </c:bar3DChart>
      <c:catAx>
        <c:axId val="8211148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381248"/>
        <c:crosses val="autoZero"/>
        <c:auto val="1"/>
        <c:lblAlgn val="ctr"/>
        <c:lblOffset val="100"/>
      </c:catAx>
      <c:valAx>
        <c:axId val="7938124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11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i="0" u="none" strike="noStrike" baseline="0" dirty="0">
                <a:solidFill>
                  <a:sysClr val="windowText" lastClr="000000"/>
                </a:solidFill>
                <a:effectLst/>
              </a:rPr>
              <a:t>Какие меры Вы предпринимаете для решения кадровых вопросов?</a:t>
            </a:r>
            <a:r>
              <a:rPr lang="ru-RU" sz="1050" b="1" i="0" u="none" strike="noStrike" baseline="0" dirty="0">
                <a:solidFill>
                  <a:sysClr val="windowText" lastClr="000000"/>
                </a:solidFill>
              </a:rPr>
              <a:t> </a:t>
            </a:r>
            <a:endParaRPr lang="ru-RU" sz="1050" b="1" i="0" dirty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'Подбор персонала'!$A$15</c:f>
              <c:strCache>
                <c:ptCount val="1"/>
                <c:pt idx="0">
                  <c:v>Поощрение самообучения работников в целях повышения квалификации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'Подбор персонала'!$B$15</c:f>
              <c:numCache>
                <c:formatCode>0.0</c:formatCode>
                <c:ptCount val="1"/>
                <c:pt idx="0">
                  <c:v>25.892857142857004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A2-46DB-A719-9A61F767655D}"/>
            </c:ext>
          </c:extLst>
        </c:ser>
        <c:ser>
          <c:idx val="1"/>
          <c:order val="1"/>
          <c:tx>
            <c:strRef>
              <c:f>'Подбор персонала'!$A$16</c:f>
              <c:strCache>
                <c:ptCount val="1"/>
                <c:pt idx="0">
                  <c:v>Переобучение персонала (в корпоративном формате или по договорам с организациями)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'Подбор персонала'!$B$16</c:f>
              <c:numCache>
                <c:formatCode>0.0</c:formatCode>
                <c:ptCount val="1"/>
                <c:pt idx="0">
                  <c:v>22.321428571428996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A2-46DB-A719-9A61F767655D}"/>
            </c:ext>
          </c:extLst>
        </c:ser>
        <c:ser>
          <c:idx val="2"/>
          <c:order val="2"/>
          <c:tx>
            <c:strRef>
              <c:f>'Подбор персонала'!$A$17</c:f>
              <c:strCache>
                <c:ptCount val="1"/>
                <c:pt idx="0">
                  <c:v>Формирование кадрового резерва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'Подбор персонала'!$B$17</c:f>
              <c:numCache>
                <c:formatCode>0.0</c:formatCode>
                <c:ptCount val="1"/>
                <c:pt idx="0">
                  <c:v>17.857142857142996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A2-46DB-A719-9A61F767655D}"/>
            </c:ext>
          </c:extLst>
        </c:ser>
        <c:ser>
          <c:idx val="3"/>
          <c:order val="3"/>
          <c:tx>
            <c:strRef>
              <c:f>'Подбор персонала'!$A$18</c:f>
              <c:strCache>
                <c:ptCount val="1"/>
                <c:pt idx="0">
                  <c:v>Организация наставничества, консультаций со специалистами, более опытными сотрудниками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'Подбор персонала'!$B$18</c:f>
              <c:numCache>
                <c:formatCode>0.0</c:formatCode>
                <c:ptCount val="1"/>
                <c:pt idx="0">
                  <c:v>15.178571428570999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5A2-46DB-A719-9A61F767655D}"/>
            </c:ext>
          </c:extLst>
        </c:ser>
        <c:ser>
          <c:idx val="4"/>
          <c:order val="4"/>
          <c:tx>
            <c:strRef>
              <c:f>'Подбор персонала'!$A$19</c:f>
              <c:strCache>
                <c:ptCount val="1"/>
                <c:pt idx="0">
                  <c:v>Организация стажировок для студентов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val>
            <c:numRef>
              <c:f>'Подбор персонала'!$B$19</c:f>
              <c:numCache>
                <c:formatCode>0.0</c:formatCode>
                <c:ptCount val="1"/>
                <c:pt idx="0">
                  <c:v>11.607142857143002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5A2-46DB-A719-9A61F767655D}"/>
            </c:ext>
          </c:extLst>
        </c:ser>
        <c:ser>
          <c:idx val="5"/>
          <c:order val="5"/>
          <c:tx>
            <c:strRef>
              <c:f>'Подбор персонала'!$A$20</c:f>
              <c:strCache>
                <c:ptCount val="1"/>
                <c:pt idx="0">
                  <c:v>Организация стажировок работников в подразделениях компании или у партнеров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val>
            <c:numRef>
              <c:f>'Подбор персонала'!$B$20</c:f>
              <c:numCache>
                <c:formatCode>0.0</c:formatCode>
                <c:ptCount val="1"/>
                <c:pt idx="0">
                  <c:v>6.25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5A2-46DB-A719-9A61F767655D}"/>
            </c:ext>
          </c:extLst>
        </c:ser>
        <c:ser>
          <c:idx val="6"/>
          <c:order val="6"/>
          <c:tx>
            <c:strRef>
              <c:f>'Подбор персонала'!$A$21</c:f>
              <c:strCache>
                <c:ptCount val="1"/>
                <c:pt idx="0">
                  <c:v>Другое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val>
            <c:numRef>
              <c:f>'Подбор персонала'!$B$21</c:f>
              <c:numCache>
                <c:formatCode>0.0</c:formatCode>
                <c:ptCount val="1"/>
                <c:pt idx="0">
                  <c:v>0.89285714285713991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5A2-46DB-A719-9A61F767655D}"/>
            </c:ext>
          </c:extLst>
        </c:ser>
        <c:dLbls/>
        <c:axId val="79063296"/>
        <c:axId val="79085568"/>
      </c:barChart>
      <c:catAx>
        <c:axId val="79063296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79085568"/>
        <c:crosses val="autoZero"/>
        <c:auto val="1"/>
        <c:lblAlgn val="ctr"/>
        <c:lblOffset val="100"/>
      </c:catAx>
      <c:valAx>
        <c:axId val="790855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06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33333333333344"/>
          <c:y val="0.23163750364537766"/>
          <c:w val="0.34166666666666673"/>
          <c:h val="0.7654746281714787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0A534-9969-4B66-8093-6141539A8BB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D45BC-D560-4F1B-AF4B-CDE8663298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335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CCFAD-03E5-4A1F-9CC9-72F7E66AD56B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18173-F6F9-48BB-AA91-0ED259025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189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310658-6AB9-4B79-B341-5560E3D1CEE7}" type="slidenum">
              <a:rPr lang="ru-RU" altLang="ru-RU" smtClean="0"/>
              <a:pPr/>
              <a:t>1</a:t>
            </a:fld>
            <a:endParaRPr lang="ru-RU" alt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0929B-AA08-48F3-8DB2-E3F583D703F8}" type="slidenum">
              <a:rPr lang="ru-RU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413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0929B-AA08-48F3-8DB2-E3F583D703F8}" type="slidenum">
              <a:rPr lang="ru-RU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078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0929B-AA08-48F3-8DB2-E3F583D703F8}" type="slidenum">
              <a:rPr lang="ru-RU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64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452176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62923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352221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847541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46686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2698649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3830028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970265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62469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349688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87761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096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>
    <p:fade thruBlk="1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ros.rosmintrud.ru/polls/288" TargetMode="External"/><Relationship Id="rId5" Type="http://schemas.openxmlformats.org/officeDocument/2006/relationships/hyperlink" Target="http://opros.rosmintrud.ru/polls/active" TargetMode="External"/><Relationship Id="rId4" Type="http://schemas.openxmlformats.org/officeDocument/2006/relationships/hyperlink" Target="http://opros.rosmintrud.ru/polls/2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6"/>
            <a:ext cx="1611677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83502" y="6309305"/>
            <a:ext cx="1344148" cy="54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27648" y="6309321"/>
            <a:ext cx="1899133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80043" y="6288355"/>
            <a:ext cx="1611677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063545" y="6309303"/>
            <a:ext cx="1344148" cy="54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407691" y="6309320"/>
            <a:ext cx="1899133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11231893" y="6371160"/>
            <a:ext cx="960107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47862" y="164638"/>
            <a:ext cx="2351492" cy="2215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Прямоугольник 1"/>
          <p:cNvSpPr>
            <a:spLocks noChangeArrowheads="1"/>
          </p:cNvSpPr>
          <p:nvPr/>
        </p:nvSpPr>
        <p:spPr bwMode="auto">
          <a:xfrm>
            <a:off x="3119967" y="4084639"/>
            <a:ext cx="6815667" cy="67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 algn="ctr"/>
            <a: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</a:br>
            <a:endParaRPr lang="ru-RU" altLang="ru-RU" dirty="0"/>
          </a:p>
        </p:txBody>
      </p:sp>
      <p:sp>
        <p:nvSpPr>
          <p:cNvPr id="15" name="Прямоугольник 1"/>
          <p:cNvSpPr>
            <a:spLocks noChangeArrowheads="1"/>
          </p:cNvSpPr>
          <p:nvPr/>
        </p:nvSpPr>
        <p:spPr bwMode="auto">
          <a:xfrm>
            <a:off x="3278737" y="5445226"/>
            <a:ext cx="8881575" cy="67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</a:br>
            <a:endParaRPr lang="ru-RU" alt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935633" y="5836950"/>
            <a:ext cx="2001247" cy="446272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ru-RU" sz="2100" dirty="0" smtClean="0">
                <a:solidFill>
                  <a:srgbClr val="17375E"/>
                </a:solidFill>
                <a:latin typeface="Times New Roman"/>
                <a:cs typeface="Times New Roman"/>
              </a:rPr>
              <a:t>25 июля </a:t>
            </a:r>
            <a:r>
              <a:rPr lang="ru-RU" sz="2100" dirty="0">
                <a:solidFill>
                  <a:srgbClr val="17375E"/>
                </a:solidFill>
                <a:latin typeface="Times New Roman"/>
                <a:cs typeface="Times New Roman"/>
              </a:rPr>
              <a:t>2018 г.</a:t>
            </a:r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51851" y="6371106"/>
            <a:ext cx="1728192" cy="48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1103931" y="2275420"/>
            <a:ext cx="10312908" cy="314444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endParaRPr lang="ru-RU" sz="4300" b="1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ПОТРЕБНОСТЬ В КВАЛИФИЦИРОВАННЫХ КАДРАХ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ОБЛАСТИ ИНФОРМАЦИОННЫХ ТЕХНОЛОГИЙ: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предварительные результаты опроса работодателей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4300" b="1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4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267" y="193028"/>
            <a:ext cx="10959008" cy="658084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Участники опроса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3391" y="837399"/>
            <a:ext cx="11244557" cy="54807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Количество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анкет - 54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20"/>
          <p:cNvGrpSpPr/>
          <p:nvPr/>
        </p:nvGrpSpPr>
        <p:grpSpPr>
          <a:xfrm>
            <a:off x="239349" y="6119682"/>
            <a:ext cx="11677128" cy="738319"/>
            <a:chOff x="148604" y="4696303"/>
            <a:chExt cx="8609788" cy="44540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900" b="1" dirty="0"/>
            </a:p>
          </p:txBody>
        </p:sp>
        <p:grpSp>
          <p:nvGrpSpPr>
            <p:cNvPr id="5" name="Группа 11"/>
            <p:cNvGrpSpPr/>
            <p:nvPr/>
          </p:nvGrpSpPr>
          <p:grpSpPr>
            <a:xfrm>
              <a:off x="148604" y="4696303"/>
              <a:ext cx="8609788" cy="445409"/>
              <a:chOff x="148604" y="4696303"/>
              <a:chExt cx="8609788" cy="445409"/>
            </a:xfrm>
          </p:grpSpPr>
          <p:pic>
            <p:nvPicPr>
              <p:cNvPr id="8" name="Picture 1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9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0" name="Номер слайда 10"/>
              <p:cNvSpPr txBox="1">
                <a:spLocks/>
              </p:cNvSpPr>
              <p:nvPr/>
            </p:nvSpPr>
            <p:spPr>
              <a:xfrm>
                <a:off x="6634096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24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2</a:t>
                </a:fld>
                <a:endParaRPr lang="ru-RU" sz="2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967" y="2"/>
            <a:ext cx="1905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Объект 34">
            <a:extLst>
              <a:ext uri="{FF2B5EF4-FFF2-40B4-BE49-F238E27FC236}">
                <a16:creationId xmlns:a16="http://schemas.microsoft.com/office/drawing/2014/main" xmlns="" id="{F7BC05F2-5065-424B-B981-E8F5BFF280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17020991"/>
              </p:ext>
            </p:extLst>
          </p:nvPr>
        </p:nvGraphicFramePr>
        <p:xfrm>
          <a:off x="5091766" y="567888"/>
          <a:ext cx="6374253" cy="316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xmlns="" id="{3672E6D5-FECD-4889-865C-E063CCDAC8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74901366"/>
              </p:ext>
            </p:extLst>
          </p:nvPr>
        </p:nvGraphicFramePr>
        <p:xfrm>
          <a:off x="1" y="1559293"/>
          <a:ext cx="5091764" cy="4052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300312" y="3828425"/>
            <a:ext cx="6096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Участники, в том числе:</a:t>
            </a:r>
          </a:p>
          <a:p>
            <a:pPr lvl="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ПАО «МТС»</a:t>
            </a:r>
          </a:p>
          <a:p>
            <a:pPr lvl="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ПАО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Ростелеком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ОООР «Союз машиностроителей России»</a:t>
            </a:r>
          </a:p>
          <a:p>
            <a:pPr lvl="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Российская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телевизионная и радиовещательная сеть</a:t>
            </a:r>
          </a:p>
          <a:p>
            <a:pPr lvl="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ООО «САП СНГ»</a:t>
            </a:r>
          </a:p>
          <a:p>
            <a:pPr lvl="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ООО «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АТЕК-Энерго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»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2362199" y="365125"/>
            <a:ext cx="105156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1800" dirty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sz="1800" dirty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Arial Narrow" pitchFamily="34" charset="0"/>
              </a:rPr>
            </a:br>
            <a:endParaRPr lang="ru-RU" sz="16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134599" y="6356350"/>
            <a:ext cx="2743200" cy="365125"/>
          </a:xfrm>
        </p:spPr>
        <p:txBody>
          <a:bodyPr/>
          <a:lstStyle/>
          <a:p>
            <a:pPr>
              <a:defRPr/>
            </a:pPr>
            <a:fld id="{FD9C2717-3005-4DA4-8CCE-B3B7D5180F0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AC61A6EA-4D50-40F7-A39E-7B04CC1CD8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9661120"/>
              </p:ext>
            </p:extLst>
          </p:nvPr>
        </p:nvGraphicFramePr>
        <p:xfrm>
          <a:off x="167680" y="131884"/>
          <a:ext cx="4572000" cy="2977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xmlns="" id="{D68ACBD3-E65C-4EED-91F0-240598F9E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76461855"/>
              </p:ext>
            </p:extLst>
          </p:nvPr>
        </p:nvGraphicFramePr>
        <p:xfrm>
          <a:off x="4697129" y="219456"/>
          <a:ext cx="704569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xmlns="" id="{B32430E1-54BB-4FF6-B19D-0A06A8AEC5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7107420"/>
              </p:ext>
            </p:extLst>
          </p:nvPr>
        </p:nvGraphicFramePr>
        <p:xfrm>
          <a:off x="669031" y="3202056"/>
          <a:ext cx="7239000" cy="3044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xmlns="" id="{FF0D619F-183A-47CD-B8F2-FF8846BDC1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3769864"/>
              </p:ext>
            </p:extLst>
          </p:nvPr>
        </p:nvGraphicFramePr>
        <p:xfrm>
          <a:off x="7810040" y="3355229"/>
          <a:ext cx="4057909" cy="273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3" name="Группа 20"/>
          <p:cNvGrpSpPr/>
          <p:nvPr/>
        </p:nvGrpSpPr>
        <p:grpSpPr>
          <a:xfrm>
            <a:off x="239349" y="6119682"/>
            <a:ext cx="11677128" cy="738319"/>
            <a:chOff x="148604" y="4696303"/>
            <a:chExt cx="8609788" cy="445409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900" b="1" dirty="0"/>
            </a:p>
          </p:txBody>
        </p:sp>
        <p:grpSp>
          <p:nvGrpSpPr>
            <p:cNvPr id="28" name="Группа 11"/>
            <p:cNvGrpSpPr/>
            <p:nvPr/>
          </p:nvGrpSpPr>
          <p:grpSpPr>
            <a:xfrm>
              <a:off x="148604" y="4696303"/>
              <a:ext cx="8609788" cy="445409"/>
              <a:chOff x="148604" y="4696303"/>
              <a:chExt cx="8609788" cy="445409"/>
            </a:xfrm>
          </p:grpSpPr>
          <p:pic>
            <p:nvPicPr>
              <p:cNvPr id="29" name="Picture 1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9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31" name="Номер слайда 10"/>
              <p:cNvSpPr txBox="1">
                <a:spLocks/>
              </p:cNvSpPr>
              <p:nvPr/>
            </p:nvSpPr>
            <p:spPr>
              <a:xfrm>
                <a:off x="6634096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24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3</a:t>
                </a:fld>
                <a:endParaRPr lang="ru-RU" sz="2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78091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2362199" y="365125"/>
            <a:ext cx="105156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1800" dirty="0">
                <a:latin typeface="Arial Narrow" pitchFamily="34" charset="0"/>
              </a:rPr>
              <a:t/>
            </a:r>
            <a:br>
              <a:rPr lang="ru-RU" sz="1800" dirty="0">
                <a:latin typeface="Arial Narrow" pitchFamily="34" charset="0"/>
              </a:rPr>
            </a:br>
            <a:r>
              <a:rPr lang="ru-RU" sz="1800" dirty="0">
                <a:latin typeface="Arial Narrow" pitchFamily="34" charset="0"/>
              </a:rPr>
              <a:t/>
            </a:r>
            <a:br>
              <a:rPr lang="ru-RU" sz="1800" dirty="0">
                <a:latin typeface="Arial Narrow" pitchFamily="34" charset="0"/>
              </a:rPr>
            </a:br>
            <a:endParaRPr lang="ru-RU" sz="1600" dirty="0">
              <a:latin typeface="Arial Narrow" pitchFamily="34" charset="0"/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965CDCF2-6AEB-428B-B0BD-1932F9DE70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296049"/>
              </p:ext>
            </p:extLst>
          </p:nvPr>
        </p:nvGraphicFramePr>
        <p:xfrm>
          <a:off x="0" y="119108"/>
          <a:ext cx="5756027" cy="269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0BE9BA4A-C301-4F40-99EB-B6BCD3BF20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91606993"/>
              </p:ext>
            </p:extLst>
          </p:nvPr>
        </p:nvGraphicFramePr>
        <p:xfrm>
          <a:off x="5767753" y="90976"/>
          <a:ext cx="6036801" cy="3034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xmlns="" id="{87515D1D-538B-450E-B56E-ABDD678CB2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8199138"/>
              </p:ext>
            </p:extLst>
          </p:nvPr>
        </p:nvGraphicFramePr>
        <p:xfrm>
          <a:off x="6133557" y="3125062"/>
          <a:ext cx="5966463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xmlns="" id="{981C1838-ECD8-4F6A-B3D3-0A2A957C7B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84336677"/>
              </p:ext>
            </p:extLst>
          </p:nvPr>
        </p:nvGraphicFramePr>
        <p:xfrm>
          <a:off x="173483" y="3046933"/>
          <a:ext cx="6407573" cy="3384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2" name="Группа 20"/>
          <p:cNvGrpSpPr/>
          <p:nvPr/>
        </p:nvGrpSpPr>
        <p:grpSpPr>
          <a:xfrm>
            <a:off x="229724" y="6119681"/>
            <a:ext cx="11677128" cy="738319"/>
            <a:chOff x="148604" y="4696303"/>
            <a:chExt cx="8609788" cy="445409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900" b="1" dirty="0"/>
            </a:p>
          </p:txBody>
        </p:sp>
        <p:grpSp>
          <p:nvGrpSpPr>
            <p:cNvPr id="27" name="Группа 11"/>
            <p:cNvGrpSpPr/>
            <p:nvPr/>
          </p:nvGrpSpPr>
          <p:grpSpPr>
            <a:xfrm>
              <a:off x="148604" y="4696303"/>
              <a:ext cx="8609788" cy="445409"/>
              <a:chOff x="148604" y="4696303"/>
              <a:chExt cx="8609788" cy="445409"/>
            </a:xfrm>
          </p:grpSpPr>
          <p:pic>
            <p:nvPicPr>
              <p:cNvPr id="28" name="Picture 1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9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30" name="Номер слайда 10"/>
              <p:cNvSpPr txBox="1">
                <a:spLocks/>
              </p:cNvSpPr>
              <p:nvPr/>
            </p:nvSpPr>
            <p:spPr>
              <a:xfrm>
                <a:off x="6634096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24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4</a:t>
                </a:fld>
                <a:endParaRPr lang="ru-RU" sz="2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7632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2362199" y="365125"/>
            <a:ext cx="105156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1800" dirty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sz="1800" dirty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Arial Narrow" pitchFamily="34" charset="0"/>
              </a:rPr>
            </a:br>
            <a:endParaRPr lang="ru-RU" sz="16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134599" y="6356350"/>
            <a:ext cx="2743200" cy="365125"/>
          </a:xfrm>
        </p:spPr>
        <p:txBody>
          <a:bodyPr/>
          <a:lstStyle/>
          <a:p>
            <a:pPr>
              <a:defRPr/>
            </a:pPr>
            <a:fld id="{FD9C2717-3005-4DA4-8CCE-B3B7D5180F0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5CC08D-68EF-4B0F-AEE2-8D8CF4F93F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6163621"/>
              </p:ext>
            </p:extLst>
          </p:nvPr>
        </p:nvGraphicFramePr>
        <p:xfrm>
          <a:off x="202131" y="319088"/>
          <a:ext cx="55249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403FEBDB-1688-498C-AEF6-87CE59549A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60586117"/>
              </p:ext>
            </p:extLst>
          </p:nvPr>
        </p:nvGraphicFramePr>
        <p:xfrm>
          <a:off x="5617583" y="136525"/>
          <a:ext cx="6447996" cy="372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xmlns="" id="{7DD10689-A048-471F-8952-BAC6E52EA5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13751052"/>
              </p:ext>
            </p:extLst>
          </p:nvPr>
        </p:nvGraphicFramePr>
        <p:xfrm>
          <a:off x="423315" y="3296971"/>
          <a:ext cx="48128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3" name="Группа 20"/>
          <p:cNvGrpSpPr/>
          <p:nvPr/>
        </p:nvGrpSpPr>
        <p:grpSpPr>
          <a:xfrm>
            <a:off x="229724" y="6119681"/>
            <a:ext cx="11677128" cy="738319"/>
            <a:chOff x="148604" y="4696303"/>
            <a:chExt cx="8609788" cy="445409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900" b="1" dirty="0"/>
            </a:p>
          </p:txBody>
        </p:sp>
        <p:grpSp>
          <p:nvGrpSpPr>
            <p:cNvPr id="28" name="Группа 11"/>
            <p:cNvGrpSpPr/>
            <p:nvPr/>
          </p:nvGrpSpPr>
          <p:grpSpPr>
            <a:xfrm>
              <a:off x="148604" y="4696303"/>
              <a:ext cx="8609788" cy="445409"/>
              <a:chOff x="148604" y="4696303"/>
              <a:chExt cx="8609788" cy="445409"/>
            </a:xfrm>
          </p:grpSpPr>
          <p:pic>
            <p:nvPicPr>
              <p:cNvPr id="29" name="Picture 1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9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31" name="Номер слайда 10"/>
              <p:cNvSpPr txBox="1">
                <a:spLocks/>
              </p:cNvSpPr>
              <p:nvPr/>
            </p:nvSpPr>
            <p:spPr>
              <a:xfrm>
                <a:off x="6634096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24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5</a:t>
                </a:fld>
                <a:endParaRPr lang="ru-RU" sz="2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27978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0"/>
          <p:cNvGrpSpPr/>
          <p:nvPr/>
        </p:nvGrpSpPr>
        <p:grpSpPr>
          <a:xfrm>
            <a:off x="239349" y="6119682"/>
            <a:ext cx="11677128" cy="738319"/>
            <a:chOff x="148604" y="4696303"/>
            <a:chExt cx="8609788" cy="44540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900" b="1" dirty="0"/>
            </a:p>
          </p:txBody>
        </p:sp>
        <p:grpSp>
          <p:nvGrpSpPr>
            <p:cNvPr id="5" name="Группа 11"/>
            <p:cNvGrpSpPr/>
            <p:nvPr/>
          </p:nvGrpSpPr>
          <p:grpSpPr>
            <a:xfrm>
              <a:off x="148604" y="4696303"/>
              <a:ext cx="8609788" cy="445409"/>
              <a:chOff x="148604" y="4696303"/>
              <a:chExt cx="8609788" cy="445409"/>
            </a:xfrm>
          </p:grpSpPr>
          <p:pic>
            <p:nvPicPr>
              <p:cNvPr id="8" name="Picture 1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9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0" name="Номер слайда 10"/>
              <p:cNvSpPr txBox="1">
                <a:spLocks/>
              </p:cNvSpPr>
              <p:nvPr/>
            </p:nvSpPr>
            <p:spPr>
              <a:xfrm>
                <a:off x="6634096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24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6</a:t>
                </a:fld>
                <a:endParaRPr lang="ru-RU" sz="2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967" y="2"/>
            <a:ext cx="1905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12132" y="383390"/>
          <a:ext cx="3996239" cy="242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728102" y="546412"/>
          <a:ext cx="5446829" cy="294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762325" y="21825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/>
              <a:t>В каких формах проводится или планируется повышение квалификации работников?</a:t>
            </a:r>
            <a:endParaRPr lang="ru-RU" sz="1200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256078" y="4071351"/>
          <a:ext cx="6621497" cy="1286510"/>
        </p:xfrm>
        <a:graphic>
          <a:graphicData uri="http://schemas.openxmlformats.org/drawingml/2006/table">
            <a:tbl>
              <a:tblPr/>
              <a:tblGrid>
                <a:gridCol w="6621497"/>
              </a:tblGrid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Основные причины, почему сотрудники компаний не участвуют в подготовке слушателей</a:t>
                      </a:r>
                      <a:r>
                        <a:rPr lang="ru-R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в образовательных организациях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подготовленных для этих целей специалистов - 36%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высокая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занятость сотрудников компаний – 14%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838467" y="3347364"/>
          <a:ext cx="3281145" cy="2225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413" y="274640"/>
            <a:ext cx="10766987" cy="1138137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 кадрового обеспечения в области информационных технологий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5413" y="1412777"/>
            <a:ext cx="10780779" cy="471338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Проводятся опросы: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20"/>
          <p:cNvGrpSpPr/>
          <p:nvPr/>
        </p:nvGrpSpPr>
        <p:grpSpPr>
          <a:xfrm>
            <a:off x="239349" y="6119682"/>
            <a:ext cx="11677128" cy="738319"/>
            <a:chOff x="148604" y="4696303"/>
            <a:chExt cx="8609788" cy="44540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900" b="1" dirty="0"/>
            </a:p>
          </p:txBody>
        </p:sp>
        <p:grpSp>
          <p:nvGrpSpPr>
            <p:cNvPr id="5" name="Группа 11"/>
            <p:cNvGrpSpPr/>
            <p:nvPr/>
          </p:nvGrpSpPr>
          <p:grpSpPr>
            <a:xfrm>
              <a:off x="148604" y="4696303"/>
              <a:ext cx="8609788" cy="445409"/>
              <a:chOff x="148604" y="4696303"/>
              <a:chExt cx="8609788" cy="445409"/>
            </a:xfrm>
          </p:grpSpPr>
          <p:pic>
            <p:nvPicPr>
              <p:cNvPr id="8" name="Picture 1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9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0" name="Номер слайда 10"/>
              <p:cNvSpPr txBox="1">
                <a:spLocks/>
              </p:cNvSpPr>
              <p:nvPr/>
            </p:nvSpPr>
            <p:spPr>
              <a:xfrm>
                <a:off x="6634096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24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7</a:t>
                </a:fld>
                <a:endParaRPr lang="ru-RU" sz="2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967" y="2"/>
            <a:ext cx="1905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15414" y="2180861"/>
          <a:ext cx="10753197" cy="33167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62147"/>
                <a:gridCol w="2806651"/>
                <a:gridCol w="3584399"/>
              </a:tblGrid>
              <a:tr h="1259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Выявление спроса работодателей на квалификации и подготовку кадров в области информационных технологий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Arial" pitchFamily="34" charset="0"/>
                          <a:cs typeface="Arial" pitchFamily="34" charset="0"/>
                        </a:rPr>
                        <a:t>16 июля</a:t>
                      </a:r>
                      <a:r>
                        <a:rPr lang="ru-RU" sz="1900" baseline="0" dirty="0" smtClean="0">
                          <a:latin typeface="Arial" pitchFamily="34" charset="0"/>
                          <a:cs typeface="Arial" pitchFamily="34" charset="0"/>
                        </a:rPr>
                        <a:t> – 16 августа 2018 года</a:t>
                      </a:r>
                      <a:endParaRPr lang="ru-RU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latin typeface="Arial" pitchFamily="34" charset="0"/>
                          <a:cs typeface="Arial" pitchFamily="34" charset="0"/>
                          <a:hlinkClick r:id="rId4"/>
                        </a:rPr>
                        <a:t>http://opros.rosmintrud.ru/polls/287</a:t>
                      </a:r>
                      <a:endParaRPr lang="ru-RU" sz="1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Актуализация макета профессионального стандарта</a:t>
                      </a:r>
                      <a:endParaRPr lang="ru-RU" sz="1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Arial" pitchFamily="34" charset="0"/>
                          <a:cs typeface="Arial" pitchFamily="34" charset="0"/>
                        </a:rPr>
                        <a:t>До 31 июля 2018 года</a:t>
                      </a:r>
                      <a:endParaRPr lang="ru-RU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5"/>
                        </a:rPr>
                        <a:t>http://opros.rosmintrud.ru/polls/active</a:t>
                      </a:r>
                      <a:endParaRPr lang="ru-RU" sz="1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59840"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Уточнение перечня профессий и перспектив развития рынка труда в области информационных технологий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17 августа</a:t>
                      </a:r>
                      <a:r>
                        <a:rPr lang="ru-RU" sz="1900" baseline="0" dirty="0" smtClean="0"/>
                        <a:t> – 30 сентября 2018 года</a:t>
                      </a:r>
                      <a:endParaRPr lang="ru-RU" sz="19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6"/>
                        </a:rPr>
                        <a:t>http://opros.rosmintrud.ru/polls/288</a:t>
                      </a:r>
                      <a:endParaRPr lang="ru-RU" sz="1900" b="0" i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3583</TotalTime>
  <Words>369</Words>
  <Application>Microsoft Office PowerPoint</Application>
  <PresentationFormat>Произвольный</PresentationFormat>
  <Paragraphs>67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Участники опроса</vt:lpstr>
      <vt:lpstr>  </vt:lpstr>
      <vt:lpstr>  </vt:lpstr>
      <vt:lpstr>  </vt:lpstr>
      <vt:lpstr>Слайд 6</vt:lpstr>
      <vt:lpstr> Мониторинг кадрового обеспечения в области информационных технологий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Тармин Виктор Анатольевич</dc:creator>
  <cp:lastModifiedBy>NIITruda</cp:lastModifiedBy>
  <cp:revision>334</cp:revision>
  <dcterms:created xsi:type="dcterms:W3CDTF">2016-03-25T08:20:37Z</dcterms:created>
  <dcterms:modified xsi:type="dcterms:W3CDTF">2018-07-25T10:46:55Z</dcterms:modified>
</cp:coreProperties>
</file>