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charts/colors8.xml" ContentType="application/vnd.ms-office.chartcolor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charts/colors6.xml" ContentType="application/vnd.ms-office.chartcolorstyle+xml"/>
  <Override PartName="/ppt/charts/style13.xml" ContentType="application/vnd.ms-office.chart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charts/style11.xml" ContentType="application/vnd.ms-office.chartstyle+xml"/>
  <Override PartName="/ppt/charts/colors4.xml" ContentType="application/vnd.ms-office.chartcolorstyle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olors14.xml" ContentType="application/vnd.ms-office.chartcolorstyl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olors12.xml" ContentType="application/vnd.ms-office.chartcolorstyle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olors10.xml" ContentType="application/vnd.ms-office.chartcolorstyle+xml"/>
  <Override PartName="/ppt/charts/style8.xml" ContentType="application/vnd.ms-office.chartstyle+xml"/>
  <Override PartName="/ppt/charts/style9.xml" ContentType="application/vnd.ms-office.chartstyle+xml"/>
  <Override PartName="/ppt/charts/style7.xml" ContentType="application/vnd.ms-office.chart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Default Extension="xlsx" ContentType="application/vnd.openxmlformats-officedocument.spreadsheetml.sheet"/>
  <Override PartName="/ppt/charts/style5.xml" ContentType="application/vnd.ms-office.chartstyle+xml"/>
  <Override PartName="/ppt/charts/style6.xml" ContentType="application/vnd.ms-office.chartstyl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charts/style4.xml" ContentType="application/vnd.ms-office.chartstyl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charts/colors9.xml" ContentType="application/vnd.ms-office.chartcolorstyle+xml"/>
  <Override PartName="/ppt/charts/style14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olors7.xml" ContentType="application/vnd.ms-office.chartcolorstyle+xml"/>
  <Override PartName="/ppt/charts/style12.xml" ContentType="application/vnd.ms-office.chart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charts/chart16.xml" ContentType="application/vnd.openxmlformats-officedocument.drawingml.chart+xml"/>
  <Default Extension="jpeg" ContentType="image/jpeg"/>
  <Override PartName="/ppt/charts/style10.xml" ContentType="application/vnd.ms-office.chartstyle+xml"/>
  <Override PartName="/ppt/charts/colors5.xml" ContentType="application/vnd.ms-office.chartcolorstyl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charts/colors13.xml" ContentType="application/vnd.ms-office.chartcolorstyl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1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01" r:id="rId1"/>
  </p:sldMasterIdLst>
  <p:notesMasterIdLst>
    <p:notesMasterId r:id="rId9"/>
  </p:notesMasterIdLst>
  <p:handoutMasterIdLst>
    <p:handoutMasterId r:id="rId10"/>
  </p:handoutMasterIdLst>
  <p:sldIdLst>
    <p:sldId id="450" r:id="rId2"/>
    <p:sldId id="451" r:id="rId3"/>
    <p:sldId id="447" r:id="rId4"/>
    <p:sldId id="449" r:id="rId5"/>
    <p:sldId id="448" r:id="rId6"/>
    <p:sldId id="452" r:id="rId7"/>
    <p:sldId id="45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ladimir Rostov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002C55"/>
    <a:srgbClr val="223B64"/>
    <a:srgbClr val="05315C"/>
    <a:srgbClr val="8E0000"/>
    <a:srgbClr val="0189E1"/>
    <a:srgbClr val="00530B"/>
    <a:srgbClr val="037DD5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44" autoAdjust="0"/>
    <p:restoredTop sz="95280" autoAdjust="0"/>
  </p:normalViewPr>
  <p:slideViewPr>
    <p:cSldViewPr snapToGrid="0">
      <p:cViewPr varScale="1">
        <p:scale>
          <a:sx n="66" d="100"/>
          <a:sy n="66" d="100"/>
        </p:scale>
        <p:origin x="-560" y="-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900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microsoft.com/office/2011/relationships/chartStyle" Target="style11.xml"/><Relationship Id="rId2" Type="http://schemas.microsoft.com/office/2011/relationships/chartColorStyle" Target="colors11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12.xml.rels><?xml version="1.0" encoding="UTF-8" standalone="yes"?>
<Relationships xmlns="http://schemas.openxmlformats.org/package/2006/relationships"><Relationship Id="rId3" Type="http://schemas.microsoft.com/office/2011/relationships/chartStyle" Target="style13.xml"/><Relationship Id="rId2" Type="http://schemas.microsoft.com/office/2011/relationships/chartColorStyle" Target="colors13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13.xml.rels><?xml version="1.0" encoding="UTF-8" standalone="yes"?>
<Relationships xmlns="http://schemas.openxmlformats.org/package/2006/relationships"><Relationship Id="rId3" Type="http://schemas.microsoft.com/office/2011/relationships/chartStyle" Target="style14.xml"/><Relationship Id="rId2" Type="http://schemas.microsoft.com/office/2011/relationships/chartColorStyle" Target="colors14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Style" Target="style4.xml"/><Relationship Id="rId2" Type="http://schemas.microsoft.com/office/2011/relationships/chartColorStyle" Target="colors4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8.xml"/><Relationship Id="rId2" Type="http://schemas.microsoft.com/office/2011/relationships/chartColorStyle" Target="colors8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microsoft.com/office/2011/relationships/chartStyle" Target="style9.xml"/><Relationship Id="rId2" Type="http://schemas.microsoft.com/office/2011/relationships/chartColorStyle" Target="colors9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microsoft.com/office/2011/relationships/chartStyle" Target="style10.xml"/><Relationship Id="rId2" Type="http://schemas.microsoft.com/office/2011/relationships/chartColorStyle" Target="colors10.xml"/><Relationship Id="rId1" Type="http://schemas.openxmlformats.org/officeDocument/2006/relationships/oleObject" Target="file:///C:\Users\lkozlova\Desktop\&#1054;&#1087;&#1088;&#1086;&#1089;_&#1048;&#1058;_&#1088;&#1077;&#1079;&#1091;&#1083;&#1100;&#1090;&#1072;&#1090;&#1099;_2407201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baseline="0" dirty="0" smtClean="0">
                <a:solidFill>
                  <a:sysClr val="windowText" lastClr="000000"/>
                </a:solidFill>
                <a:effectLst/>
              </a:rPr>
              <a:t>Тип организации</a:t>
            </a:r>
            <a:r>
              <a:rPr lang="ru-RU" sz="1400" b="1" i="0" u="none" strike="noStrike" baseline="0" dirty="0" smtClean="0">
                <a:solidFill>
                  <a:sysClr val="windowText" lastClr="000000"/>
                </a:solidFill>
              </a:rPr>
              <a:t> </a:t>
            </a:r>
            <a:endParaRPr lang="ru-RU" sz="1400" b="1" dirty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clustered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</c:spPr>
          <c:cat>
            <c:strRef>
              <c:f>'Данные по организациям'!$A$4:$A$8</c:f>
              <c:strCache>
                <c:ptCount val="5"/>
                <c:pt idx="0">
                  <c:v>объединение работодателей или близких по задачам структур (СРО, ТПП и др.)</c:v>
                </c:pt>
                <c:pt idx="1">
                  <c:v>некоммерческая организация</c:v>
                </c:pt>
                <c:pt idx="2">
                  <c:v>образовательное, научное организаций и иное государственное учреждение</c:v>
                </c:pt>
                <c:pt idx="3">
                  <c:v>работодатель</c:v>
                </c:pt>
                <c:pt idx="4">
                  <c:v>другое</c:v>
                </c:pt>
              </c:strCache>
            </c:strRef>
          </c:cat>
          <c:val>
            <c:numRef>
              <c:f>'Данные по организациям'!$B$4:$B$8</c:f>
              <c:numCache>
                <c:formatCode>0.0</c:formatCode>
                <c:ptCount val="5"/>
                <c:pt idx="0">
                  <c:v>2.1276595744680997</c:v>
                </c:pt>
                <c:pt idx="1">
                  <c:v>4.2553191489361986</c:v>
                </c:pt>
                <c:pt idx="2">
                  <c:v>36.170212765957011</c:v>
                </c:pt>
                <c:pt idx="3">
                  <c:v>46.808510638298003</c:v>
                </c:pt>
                <c:pt idx="4">
                  <c:v>10.638297872340001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675-4202-AAAB-74A9FADED201}"/>
            </c:ext>
          </c:extLst>
        </c:ser>
        <c:gapWidth val="182"/>
        <c:axId val="64669568"/>
        <c:axId val="64691584"/>
      </c:barChart>
      <c:catAx>
        <c:axId val="6466956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691584"/>
        <c:crosses val="autoZero"/>
        <c:auto val="1"/>
        <c:lblAlgn val="ctr"/>
        <c:lblOffset val="100"/>
      </c:catAx>
      <c:valAx>
        <c:axId val="6469158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4669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50" b="1" dirty="0">
                <a:solidFill>
                  <a:schemeClr val="tx1"/>
                </a:solidFill>
                <a:effectLst/>
              </a:rPr>
              <a:t>Оцените эффективность способов поиска кандидатов на вакантные рабочие места по 5-балльной шкале, где «1» – совершенно не эффективно, «5» – очень эффективно»</a:t>
            </a:r>
            <a:endParaRPr lang="ru-RU" sz="1050" dirty="0">
              <a:solidFill>
                <a:schemeClr val="tx1"/>
              </a:solidFill>
              <a:effectLst/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bar"/>
        <c:grouping val="stacked"/>
        <c:ser>
          <c:idx val="0"/>
          <c:order val="0"/>
          <c:tx>
            <c:strRef>
              <c:f>Лист5!$B$1</c:f>
              <c:strCache>
                <c:ptCount val="1"/>
                <c:pt idx="0">
                  <c:v>1 балл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Лист5!$A$2:$A$10</c:f>
              <c:strCache>
                <c:ptCount val="9"/>
                <c:pt idx="0">
                  <c:v>Обращение в государственную службу занятости населения (центр занятости населения)</c:v>
                </c:pt>
                <c:pt idx="1">
                  <c:v>Обращение в частные кадровые агентства</c:v>
                </c:pt>
                <c:pt idx="2">
                  <c:v>Объявления в СМИ (в газетах, по радио, на телевидении)</c:v>
                </c:pt>
                <c:pt idx="3">
                  <c:v>Объявления на специализированных интернет-порталах </c:v>
                </c:pt>
                <c:pt idx="4">
                  <c:v>Поиск с помощью коллег, знакомых</c:v>
                </c:pt>
                <c:pt idx="5">
                  <c:v>Отбор из резерва кандидатов, сформированного компанией</c:v>
                </c:pt>
                <c:pt idx="6">
                  <c:v>Привлечение сотрудников других компаний отрасли</c:v>
                </c:pt>
                <c:pt idx="7">
                  <c:v>Привлечение выпускников вузов и учреждений СПО на практику, стажировку</c:v>
                </c:pt>
                <c:pt idx="8">
                  <c:v>Целевое обучение студентов в вузах за счет компании</c:v>
                </c:pt>
              </c:strCache>
            </c:strRef>
          </c:cat>
          <c:val>
            <c:numRef>
              <c:f>Лист5!$B$2:$B$10</c:f>
              <c:numCache>
                <c:formatCode>0.0</c:formatCode>
                <c:ptCount val="9"/>
                <c:pt idx="0">
                  <c:v>26.415094339622996</c:v>
                </c:pt>
                <c:pt idx="1">
                  <c:v>18.867924528302005</c:v>
                </c:pt>
                <c:pt idx="2">
                  <c:v>22.641509433961996</c:v>
                </c:pt>
                <c:pt idx="3">
                  <c:v>7.5471698113208001</c:v>
                </c:pt>
                <c:pt idx="4">
                  <c:v>3.7735849056604005</c:v>
                </c:pt>
                <c:pt idx="5">
                  <c:v>5.6603773584905994</c:v>
                </c:pt>
                <c:pt idx="6">
                  <c:v>9.4339622641508978</c:v>
                </c:pt>
                <c:pt idx="7">
                  <c:v>7.5471698113208001</c:v>
                </c:pt>
                <c:pt idx="8">
                  <c:v>11.320754716981002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1C5-4B2A-9D28-4FC39CFF2294}"/>
            </c:ext>
          </c:extLst>
        </c:ser>
        <c:ser>
          <c:idx val="1"/>
          <c:order val="1"/>
          <c:tx>
            <c:strRef>
              <c:f>Лист5!$C$1</c:f>
              <c:strCache>
                <c:ptCount val="1"/>
                <c:pt idx="0">
                  <c:v>2 балла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Лист5!$A$2:$A$10</c:f>
              <c:strCache>
                <c:ptCount val="9"/>
                <c:pt idx="0">
                  <c:v>Обращение в государственную службу занятости населения (центр занятости населения)</c:v>
                </c:pt>
                <c:pt idx="1">
                  <c:v>Обращение в частные кадровые агентства</c:v>
                </c:pt>
                <c:pt idx="2">
                  <c:v>Объявления в СМИ (в газетах, по радио, на телевидении)</c:v>
                </c:pt>
                <c:pt idx="3">
                  <c:v>Объявления на специализированных интернет-порталах </c:v>
                </c:pt>
                <c:pt idx="4">
                  <c:v>Поиск с помощью коллег, знакомых</c:v>
                </c:pt>
                <c:pt idx="5">
                  <c:v>Отбор из резерва кандидатов, сформированного компанией</c:v>
                </c:pt>
                <c:pt idx="6">
                  <c:v>Привлечение сотрудников других компаний отрасли</c:v>
                </c:pt>
                <c:pt idx="7">
                  <c:v>Привлечение выпускников вузов и учреждений СПО на практику, стажировку</c:v>
                </c:pt>
                <c:pt idx="8">
                  <c:v>Целевое обучение студентов в вузах за счет компании</c:v>
                </c:pt>
              </c:strCache>
            </c:strRef>
          </c:cat>
          <c:val>
            <c:numRef>
              <c:f>Лист5!$C$2:$C$10</c:f>
              <c:numCache>
                <c:formatCode>0.0</c:formatCode>
                <c:ptCount val="9"/>
                <c:pt idx="0">
                  <c:v>7.5471698113208001</c:v>
                </c:pt>
                <c:pt idx="1">
                  <c:v>15.094339622642</c:v>
                </c:pt>
                <c:pt idx="2">
                  <c:v>9.4339622641508978</c:v>
                </c:pt>
                <c:pt idx="3">
                  <c:v>13.207547169811001</c:v>
                </c:pt>
                <c:pt idx="4">
                  <c:v>5.6603773584905994</c:v>
                </c:pt>
                <c:pt idx="5">
                  <c:v>15.094339622642</c:v>
                </c:pt>
                <c:pt idx="6">
                  <c:v>15.094339622642</c:v>
                </c:pt>
                <c:pt idx="7">
                  <c:v>9.4339622641508978</c:v>
                </c:pt>
                <c:pt idx="8">
                  <c:v>13.207547169811001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1C5-4B2A-9D28-4FC39CFF2294}"/>
            </c:ext>
          </c:extLst>
        </c:ser>
        <c:ser>
          <c:idx val="2"/>
          <c:order val="2"/>
          <c:tx>
            <c:strRef>
              <c:f>Лист5!$D$1</c:f>
              <c:strCache>
                <c:ptCount val="1"/>
                <c:pt idx="0">
                  <c:v>3 балла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Лист5!$A$2:$A$10</c:f>
              <c:strCache>
                <c:ptCount val="9"/>
                <c:pt idx="0">
                  <c:v>Обращение в государственную службу занятости населения (центр занятости населения)</c:v>
                </c:pt>
                <c:pt idx="1">
                  <c:v>Обращение в частные кадровые агентства</c:v>
                </c:pt>
                <c:pt idx="2">
                  <c:v>Объявления в СМИ (в газетах, по радио, на телевидении)</c:v>
                </c:pt>
                <c:pt idx="3">
                  <c:v>Объявления на специализированных интернет-порталах </c:v>
                </c:pt>
                <c:pt idx="4">
                  <c:v>Поиск с помощью коллег, знакомых</c:v>
                </c:pt>
                <c:pt idx="5">
                  <c:v>Отбор из резерва кандидатов, сформированного компанией</c:v>
                </c:pt>
                <c:pt idx="6">
                  <c:v>Привлечение сотрудников других компаний отрасли</c:v>
                </c:pt>
                <c:pt idx="7">
                  <c:v>Привлечение выпускников вузов и учреждений СПО на практику, стажировку</c:v>
                </c:pt>
                <c:pt idx="8">
                  <c:v>Целевое обучение студентов в вузах за счет компании</c:v>
                </c:pt>
              </c:strCache>
            </c:strRef>
          </c:cat>
          <c:val>
            <c:numRef>
              <c:f>Лист5!$D$2:$D$10</c:f>
              <c:numCache>
                <c:formatCode>0.0</c:formatCode>
                <c:ptCount val="9"/>
                <c:pt idx="0">
                  <c:v>41.509433962263998</c:v>
                </c:pt>
                <c:pt idx="1">
                  <c:v>54.716981132075006</c:v>
                </c:pt>
                <c:pt idx="2">
                  <c:v>50.943396226415004</c:v>
                </c:pt>
                <c:pt idx="3">
                  <c:v>43.396226415093992</c:v>
                </c:pt>
                <c:pt idx="4">
                  <c:v>43.396226415093992</c:v>
                </c:pt>
                <c:pt idx="5">
                  <c:v>58.490566037735995</c:v>
                </c:pt>
                <c:pt idx="6">
                  <c:v>58.490566037735995</c:v>
                </c:pt>
                <c:pt idx="7">
                  <c:v>54.716981132075006</c:v>
                </c:pt>
                <c:pt idx="8">
                  <c:v>52.830188679244991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E1C5-4B2A-9D28-4FC39CFF2294}"/>
            </c:ext>
          </c:extLst>
        </c:ser>
        <c:ser>
          <c:idx val="3"/>
          <c:order val="3"/>
          <c:tx>
            <c:strRef>
              <c:f>Лист5!$E$1</c:f>
              <c:strCache>
                <c:ptCount val="1"/>
                <c:pt idx="0">
                  <c:v>4 балла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Лист5!$A$2:$A$10</c:f>
              <c:strCache>
                <c:ptCount val="9"/>
                <c:pt idx="0">
                  <c:v>Обращение в государственную службу занятости населения (центр занятости населения)</c:v>
                </c:pt>
                <c:pt idx="1">
                  <c:v>Обращение в частные кадровые агентства</c:v>
                </c:pt>
                <c:pt idx="2">
                  <c:v>Объявления в СМИ (в газетах, по радио, на телевидении)</c:v>
                </c:pt>
                <c:pt idx="3">
                  <c:v>Объявления на специализированных интернет-порталах </c:v>
                </c:pt>
                <c:pt idx="4">
                  <c:v>Поиск с помощью коллег, знакомых</c:v>
                </c:pt>
                <c:pt idx="5">
                  <c:v>Отбор из резерва кандидатов, сформированного компанией</c:v>
                </c:pt>
                <c:pt idx="6">
                  <c:v>Привлечение сотрудников других компаний отрасли</c:v>
                </c:pt>
                <c:pt idx="7">
                  <c:v>Привлечение выпускников вузов и учреждений СПО на практику, стажировку</c:v>
                </c:pt>
                <c:pt idx="8">
                  <c:v>Целевое обучение студентов в вузах за счет компании</c:v>
                </c:pt>
              </c:strCache>
            </c:strRef>
          </c:cat>
          <c:val>
            <c:numRef>
              <c:f>Лист5!$E$2:$E$10</c:f>
              <c:numCache>
                <c:formatCode>0.0</c:formatCode>
                <c:ptCount val="9"/>
                <c:pt idx="0">
                  <c:v>11.320754716981002</c:v>
                </c:pt>
                <c:pt idx="1">
                  <c:v>7.5471698113208001</c:v>
                </c:pt>
                <c:pt idx="2">
                  <c:v>5.6603773584905994</c:v>
                </c:pt>
                <c:pt idx="3">
                  <c:v>18.867924528302005</c:v>
                </c:pt>
                <c:pt idx="4">
                  <c:v>32.075471698112999</c:v>
                </c:pt>
                <c:pt idx="5">
                  <c:v>13.207547169811001</c:v>
                </c:pt>
                <c:pt idx="6">
                  <c:v>16.981132075471994</c:v>
                </c:pt>
                <c:pt idx="7">
                  <c:v>15.094339622642</c:v>
                </c:pt>
                <c:pt idx="8">
                  <c:v>9.4339622641508978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E1C5-4B2A-9D28-4FC39CFF2294}"/>
            </c:ext>
          </c:extLst>
        </c:ser>
        <c:ser>
          <c:idx val="4"/>
          <c:order val="4"/>
          <c:tx>
            <c:strRef>
              <c:f>Лист5!$F$1</c:f>
              <c:strCache>
                <c:ptCount val="1"/>
                <c:pt idx="0">
                  <c:v>5 баллов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cat>
            <c:strRef>
              <c:f>Лист5!$A$2:$A$10</c:f>
              <c:strCache>
                <c:ptCount val="9"/>
                <c:pt idx="0">
                  <c:v>Обращение в государственную службу занятости населения (центр занятости населения)</c:v>
                </c:pt>
                <c:pt idx="1">
                  <c:v>Обращение в частные кадровые агентства</c:v>
                </c:pt>
                <c:pt idx="2">
                  <c:v>Объявления в СМИ (в газетах, по радио, на телевидении)</c:v>
                </c:pt>
                <c:pt idx="3">
                  <c:v>Объявления на специализированных интернет-порталах </c:v>
                </c:pt>
                <c:pt idx="4">
                  <c:v>Поиск с помощью коллег, знакомых</c:v>
                </c:pt>
                <c:pt idx="5">
                  <c:v>Отбор из резерва кандидатов, сформированного компанией</c:v>
                </c:pt>
                <c:pt idx="6">
                  <c:v>Привлечение сотрудников других компаний отрасли</c:v>
                </c:pt>
                <c:pt idx="7">
                  <c:v>Привлечение выпускников вузов и учреждений СПО на практику, стажировку</c:v>
                </c:pt>
                <c:pt idx="8">
                  <c:v>Целевое обучение студентов в вузах за счет компании</c:v>
                </c:pt>
              </c:strCache>
            </c:strRef>
          </c:cat>
          <c:val>
            <c:numRef>
              <c:f>Лист5!$F$2:$F$10</c:f>
              <c:numCache>
                <c:formatCode>0.0</c:formatCode>
                <c:ptCount val="9"/>
                <c:pt idx="0">
                  <c:v>13.207547169811001</c:v>
                </c:pt>
                <c:pt idx="1">
                  <c:v>3.7735849056604005</c:v>
                </c:pt>
                <c:pt idx="2">
                  <c:v>11.320754716981002</c:v>
                </c:pt>
                <c:pt idx="3">
                  <c:v>16.981132075471994</c:v>
                </c:pt>
                <c:pt idx="4">
                  <c:v>15.094339622642</c:v>
                </c:pt>
                <c:pt idx="5">
                  <c:v>7.5471698113208001</c:v>
                </c:pt>
                <c:pt idx="6">
                  <c:v>0</c:v>
                </c:pt>
                <c:pt idx="7">
                  <c:v>13.207547169811001</c:v>
                </c:pt>
                <c:pt idx="8">
                  <c:v>13.207547169811001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E1C5-4B2A-9D28-4FC39CFF2294}"/>
            </c:ext>
          </c:extLst>
        </c:ser>
        <c:dLbls/>
        <c:overlap val="100"/>
        <c:axId val="82164736"/>
        <c:axId val="82174720"/>
      </c:barChart>
      <c:catAx>
        <c:axId val="8216473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82174720"/>
        <c:crosses val="autoZero"/>
        <c:auto val="1"/>
        <c:lblAlgn val="ctr"/>
        <c:lblOffset val="100"/>
      </c:catAx>
      <c:valAx>
        <c:axId val="82174720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164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50" b="1">
                <a:solidFill>
                  <a:sysClr val="windowText" lastClr="000000"/>
                </a:solidFill>
              </a:rPr>
              <a:t>Довольны ли Вы уровнем подготовки выпускников системы профессионального образования (СПО-ВО)?</a:t>
            </a: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tx>
            <c:v>СПО</c:v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'Подготовка выпускников'!$A$2:$A$5</c:f>
              <c:strCache>
                <c:ptCount val="4"/>
                <c:pt idx="0">
                  <c:v>2 балла</c:v>
                </c:pt>
                <c:pt idx="1">
                  <c:v>3 балла</c:v>
                </c:pt>
                <c:pt idx="2">
                  <c:v>4 балла</c:v>
                </c:pt>
                <c:pt idx="3">
                  <c:v>5 баллов</c:v>
                </c:pt>
              </c:strCache>
            </c:strRef>
          </c:cat>
          <c:val>
            <c:numRef>
              <c:f>'Подготовка выпускников'!$B$2:$B$5</c:f>
              <c:numCache>
                <c:formatCode>0.0</c:formatCode>
                <c:ptCount val="4"/>
                <c:pt idx="0">
                  <c:v>8.5106382978723012</c:v>
                </c:pt>
                <c:pt idx="1">
                  <c:v>29.787234042552996</c:v>
                </c:pt>
                <c:pt idx="2">
                  <c:v>44.680851063829998</c:v>
                </c:pt>
                <c:pt idx="3">
                  <c:v>17.021276595744997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89E-4052-B2DD-6C08B53D306B}"/>
            </c:ext>
          </c:extLst>
        </c:ser>
        <c:ser>
          <c:idx val="1"/>
          <c:order val="1"/>
          <c:tx>
            <c:v>Высшее образование</c:v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val>
            <c:numRef>
              <c:f>'Подготовка выпускников'!$B$8:$B$11</c:f>
              <c:numCache>
                <c:formatCode>0.0</c:formatCode>
                <c:ptCount val="4"/>
                <c:pt idx="0">
                  <c:v>8.5106382978723012</c:v>
                </c:pt>
                <c:pt idx="1">
                  <c:v>19.148936170212995</c:v>
                </c:pt>
                <c:pt idx="2">
                  <c:v>53.191489361701997</c:v>
                </c:pt>
                <c:pt idx="3">
                  <c:v>19.148936170212995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89E-4052-B2DD-6C08B53D306B}"/>
            </c:ext>
          </c:extLst>
        </c:ser>
        <c:dLbls>
          <c:showVal val="1"/>
        </c:dLbls>
        <c:shape val="box"/>
        <c:axId val="98972032"/>
        <c:axId val="98973568"/>
        <c:axId val="0"/>
      </c:bar3DChart>
      <c:catAx>
        <c:axId val="98972032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973568"/>
        <c:crosses val="autoZero"/>
        <c:auto val="1"/>
        <c:lblAlgn val="ctr"/>
        <c:lblOffset val="100"/>
      </c:catAx>
      <c:valAx>
        <c:axId val="989735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8972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007575959123036"/>
          <c:y val="0.21406058617672788"/>
          <c:w val="0.24550160687824954"/>
          <c:h val="0.16743438320209975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50" b="1" i="0" u="none" strike="noStrike" baseline="0">
                <a:solidFill>
                  <a:sysClr val="windowText" lastClr="000000"/>
                </a:solidFill>
                <a:effectLst/>
              </a:rPr>
              <a:t>Какими критериями Вы руководствуетесь при приеме на работу выпускников вузов и учреждений СПО?</a:t>
            </a:r>
            <a:endParaRPr lang="ru-RU" sz="1050" b="1" i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'Подготовка выпускников'!$A$14:$A$23</c:f>
              <c:strCache>
                <c:ptCount val="10"/>
                <c:pt idx="0">
                  <c:v>Руководствуемся другими критериями</c:v>
                </c:pt>
                <c:pt idx="1">
                  <c:v>Образование претендентов не имеет для нас значения</c:v>
                </c:pt>
                <c:pt idx="2">
                  <c:v>Принимаем только обучавшихся по программам, разработанным при участии нашей компании</c:v>
                </c:pt>
                <c:pt idx="3">
                  <c:v>Другое</c:v>
                </c:pt>
                <c:pt idx="4">
                  <c:v>Рекомендательные письма, характеристики</c:v>
                </c:pt>
                <c:pt idx="5">
                  <c:v>Уровень профессиональных знаний, выявленный в рамках профессионального тестирования, анкетирования</c:v>
                </c:pt>
                <c:pt idx="6">
                  <c:v>Наличие опыта работы по профилю деятельности компании</c:v>
                </c:pt>
                <c:pt idx="7">
                  <c:v>Принимаем из любых технических вузов и учреждений СПО</c:v>
                </c:pt>
                <c:pt idx="8">
                  <c:v>Принимаем только из профильных вузов и учреждений СПО</c:v>
                </c:pt>
                <c:pt idx="9">
                  <c:v>Наличие свидетельства о квалификации или других квалификационных сертификатов</c:v>
                </c:pt>
              </c:strCache>
            </c:strRef>
          </c:cat>
          <c:val>
            <c:numRef>
              <c:f>'Подготовка выпускников'!$B$14:$B$23</c:f>
              <c:numCache>
                <c:formatCode>0.0</c:formatCode>
                <c:ptCount val="10"/>
                <c:pt idx="0">
                  <c:v>0.87719298245614008</c:v>
                </c:pt>
                <c:pt idx="1">
                  <c:v>2.6315789473683999</c:v>
                </c:pt>
                <c:pt idx="2">
                  <c:v>0.87719298245614008</c:v>
                </c:pt>
                <c:pt idx="3">
                  <c:v>0.87719298245614008</c:v>
                </c:pt>
                <c:pt idx="4">
                  <c:v>11.403508771930001</c:v>
                </c:pt>
                <c:pt idx="5">
                  <c:v>21.929824561404001</c:v>
                </c:pt>
                <c:pt idx="6">
                  <c:v>16.666666666666995</c:v>
                </c:pt>
                <c:pt idx="7">
                  <c:v>9.6491228070174984</c:v>
                </c:pt>
                <c:pt idx="8">
                  <c:v>14.035087719298001</c:v>
                </c:pt>
                <c:pt idx="9">
                  <c:v>21.052631578946993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1915-4F60-BCE9-94C9C8F226E3}"/>
            </c:ext>
          </c:extLst>
        </c:ser>
        <c:dLbls/>
        <c:shape val="box"/>
        <c:axId val="99097600"/>
        <c:axId val="99099392"/>
        <c:axId val="0"/>
      </c:bar3DChart>
      <c:catAx>
        <c:axId val="99097600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99099392"/>
        <c:crosses val="autoZero"/>
        <c:auto val="1"/>
        <c:lblAlgn val="ctr"/>
        <c:lblOffset val="100"/>
      </c:catAx>
      <c:valAx>
        <c:axId val="9909939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90976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50" b="1" i="0" u="none" strike="noStrike" baseline="0">
                <a:solidFill>
                  <a:sysClr val="windowText" lastClr="000000"/>
                </a:solidFill>
                <a:effectLst/>
              </a:rPr>
              <a:t>Считаете ли Вы необходимым сокращение продолжительности обучения по образовательным программам в области информационных технологий?</a:t>
            </a:r>
            <a:r>
              <a:rPr lang="ru-RU" sz="1050" b="1" i="0" u="none" strike="noStrike" baseline="0">
                <a:solidFill>
                  <a:sysClr val="windowText" lastClr="000000"/>
                </a:solidFill>
              </a:rPr>
              <a:t> </a:t>
            </a:r>
            <a:endParaRPr lang="ru-RU" sz="1050" b="1" i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48C-4894-A0E8-7EC61AA5C306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48C-4894-A0E8-7EC61AA5C306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248C-4894-A0E8-7EC61AA5C306}"/>
              </c:ext>
            </c:extLst>
          </c:dPt>
          <c:dLbls>
            <c:dLblPos val="outEnd"/>
            <c:showVal val="1"/>
            <c:showLeaderLines val="1"/>
          </c:dLbls>
          <c:cat>
            <c:strRef>
              <c:f>'Подготовка выпускников'!$A$26:$A$28</c:f>
              <c:strCache>
                <c:ptCount val="3"/>
                <c:pt idx="0">
                  <c:v>Да</c:v>
                </c:pt>
                <c:pt idx="1">
                  <c:v>Нет</c:v>
                </c:pt>
                <c:pt idx="2">
                  <c:v>Затрудняюсь ответить</c:v>
                </c:pt>
              </c:strCache>
            </c:strRef>
          </c:cat>
          <c:val>
            <c:numRef>
              <c:f>'Подготовка выпускников'!$B$26:$B$28</c:f>
              <c:numCache>
                <c:formatCode>0.0</c:formatCode>
                <c:ptCount val="3"/>
                <c:pt idx="0">
                  <c:v>5.7692307692308002</c:v>
                </c:pt>
                <c:pt idx="1">
                  <c:v>51.923076923077005</c:v>
                </c:pt>
                <c:pt idx="2">
                  <c:v>42.307692307691987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248C-4894-A0E8-7EC61AA5C306}"/>
            </c:ext>
          </c:extLst>
        </c:ser>
        <c:dLbls>
          <c:dLblPos val="outEnd"/>
          <c:showVal val="1"/>
        </c:dLbls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200" dirty="0"/>
              <a:t>Проводится ли в компании повышение квалификации работников за счет средств компании?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Проводится ли в компании повышение квалификации работников за счет средств компании?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69</c:v>
                </c:pt>
                <c:pt idx="1">
                  <c:v>31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9071960807100841"/>
          <c:y val="0.33962360543295594"/>
          <c:w val="0.13293649416136283"/>
          <c:h val="0.201925109190186"/>
        </c:manualLayout>
      </c:layout>
      <c:txPr>
        <a:bodyPr/>
        <a:lstStyle/>
        <a:p>
          <a:pPr>
            <a:defRPr sz="11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Собственными силами</c:v>
                </c:pt>
              </c:strCache>
            </c:strRef>
          </c:tx>
          <c:dLbls>
            <c:dLblPos val="outEnd"/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22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 привлечением подрядчиков</c:v>
                </c:pt>
              </c:strCache>
            </c:strRef>
          </c:tx>
          <c:dLbls>
            <c:dLblPos val="outEnd"/>
            <c:showVal val="1"/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46</c:v>
                </c:pt>
              </c:numCache>
            </c:numRef>
          </c:val>
        </c:ser>
        <c:axId val="55374976"/>
        <c:axId val="59978880"/>
      </c:barChart>
      <c:catAx>
        <c:axId val="55374976"/>
        <c:scaling>
          <c:orientation val="minMax"/>
        </c:scaling>
        <c:axPos val="b"/>
        <c:numFmt formatCode="General" sourceLinked="1"/>
        <c:tickLblPos val="nextTo"/>
        <c:crossAx val="59978880"/>
        <c:crosses val="autoZero"/>
        <c:auto val="1"/>
        <c:lblAlgn val="ctr"/>
        <c:lblOffset val="100"/>
      </c:catAx>
      <c:valAx>
        <c:axId val="59978880"/>
        <c:scaling>
          <c:orientation val="minMax"/>
        </c:scaling>
        <c:axPos val="l"/>
        <c:majorGridlines/>
        <c:numFmt formatCode="General" sourceLinked="1"/>
        <c:tickLblPos val="nextTo"/>
        <c:crossAx val="5537497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8522581882310785"/>
          <c:y val="0.3491665476416248"/>
          <c:w val="0.30146637368533008"/>
          <c:h val="0.31459251536610461"/>
        </c:manualLayout>
      </c:layout>
    </c:legend>
    <c:plotVisOnly val="1"/>
  </c:chart>
  <c:txPr>
    <a:bodyPr/>
    <a:lstStyle/>
    <a:p>
      <a:pPr>
        <a:defRPr sz="1200"/>
      </a:pPr>
      <a:endParaRPr lang="ru-RU"/>
    </a:p>
  </c:txPr>
  <c:externalData r:id="rId1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200" dirty="0"/>
              <a:t>Участвуют ли специалисты Вашей компании в подготовке слушателей в образовательных организациях </a:t>
            </a: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Участвуют ли специалисты Вашей компании в подготовке слушателей в образовательных организациях </c:v>
                </c:pt>
              </c:strCache>
            </c:strRef>
          </c:tx>
          <c:dLbls>
            <c:dLbl>
              <c:idx val="0"/>
              <c:layout/>
              <c:dLblPos val="outEnd"/>
              <c:showVal val="1"/>
            </c:dLbl>
            <c:dLbl>
              <c:idx val="1"/>
              <c:layout/>
              <c:dLblPos val="outEnd"/>
              <c:showVal val="1"/>
            </c:dLbl>
            <c:delete val="1"/>
            <c:txPr>
              <a:bodyPr/>
              <a:lstStyle/>
              <a:p>
                <a:pPr>
                  <a:defRPr sz="1200"/>
                </a:pPr>
                <a:endParaRPr lang="ru-RU"/>
              </a:p>
            </c:txPr>
          </c:dLbls>
          <c:cat>
            <c:strRef>
              <c:f>Лист1!$A$2:$A$3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39</c:v>
                </c:pt>
                <c:pt idx="1">
                  <c:v>61</c:v>
                </c:pt>
              </c:numCache>
            </c:numRef>
          </c:val>
        </c:ser>
      </c:pie3DChart>
    </c:plotArea>
    <c:legend>
      <c:legendPos val="r"/>
      <c:layout/>
      <c:txPr>
        <a:bodyPr/>
        <a:lstStyle/>
        <a:p>
          <a:pPr>
            <a:defRPr sz="11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i="0" u="none" strike="noStrike" baseline="0" dirty="0" smtClean="0">
                <a:solidFill>
                  <a:sysClr val="windowText" lastClr="000000"/>
                </a:solidFill>
                <a:effectLst/>
              </a:rPr>
              <a:t>Размер организации </a:t>
            </a:r>
            <a:r>
              <a:rPr lang="ru-RU" sz="1400" b="1" i="0" u="none" strike="noStrike" baseline="0" dirty="0">
                <a:solidFill>
                  <a:sysClr val="windowText" lastClr="000000"/>
                </a:solidFill>
                <a:effectLst/>
              </a:rPr>
              <a:t>по средней численности работающего (занятого) персонала</a:t>
            </a:r>
            <a:endParaRPr lang="ru-RU" sz="1400" b="1" dirty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870-4454-A82F-D78F1706FAD5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870-4454-A82F-D78F1706FAD5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870-4454-A82F-D78F1706FAD5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870-4454-A82F-D78F1706FAD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'Данные по организациям'!$A$13:$A$16</c:f>
              <c:strCache>
                <c:ptCount val="4"/>
                <c:pt idx="0">
                  <c:v>крупные - от 250 человек</c:v>
                </c:pt>
                <c:pt idx="1">
                  <c:v>средние – от 101 до 250 человек</c:v>
                </c:pt>
                <c:pt idx="2">
                  <c:v>малые – от 16 до 100 человек</c:v>
                </c:pt>
                <c:pt idx="3">
                  <c:v>микропредприятия – до 15 человек</c:v>
                </c:pt>
              </c:strCache>
            </c:strRef>
          </c:cat>
          <c:val>
            <c:numRef>
              <c:f>'Данные по организациям'!$B$13:$B$16</c:f>
              <c:numCache>
                <c:formatCode>General</c:formatCode>
                <c:ptCount val="4"/>
                <c:pt idx="0">
                  <c:v>15</c:v>
                </c:pt>
                <c:pt idx="1">
                  <c:v>17.5</c:v>
                </c:pt>
                <c:pt idx="2">
                  <c:v>42.5</c:v>
                </c:pt>
                <c:pt idx="3">
                  <c:v>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8-0870-4454-A82F-D78F1706FAD5}"/>
            </c:ext>
          </c:extLst>
        </c:ser>
        <c:dLbls>
          <c:showPercent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2522160484417916"/>
          <c:y val="0.15301794550235845"/>
          <c:w val="0.73298739094801979"/>
          <c:h val="0.26669572100717759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1" i="0" u="none" strike="noStrike" baseline="0" dirty="0">
                <a:solidFill>
                  <a:sysClr val="windowText" lastClr="000000"/>
                </a:solidFill>
                <a:effectLst/>
              </a:rPr>
              <a:t>Знакомы ли Вы с профстандартами в области информационных технологий, утвержденными Минтрудом России </a:t>
            </a:r>
            <a:r>
              <a:rPr lang="ru-RU" sz="1000" b="1" i="0" u="none" strike="noStrike" baseline="0" dirty="0">
                <a:solidFill>
                  <a:sysClr val="windowText" lastClr="000000"/>
                </a:solidFill>
                <a:effectLst/>
              </a:rPr>
              <a:t>(</a:t>
            </a:r>
            <a:r>
              <a:rPr lang="en-US" sz="1000" b="1" i="0" u="none" strike="noStrike" baseline="0" dirty="0">
                <a:solidFill>
                  <a:sysClr val="windowText" lastClr="000000"/>
                </a:solidFill>
                <a:effectLst/>
              </a:rPr>
              <a:t>http://profstandart.rosmintrud.ru)?</a:t>
            </a:r>
            <a:r>
              <a:rPr lang="en-US" sz="1000" b="1" i="0" u="none" strike="noStrike" baseline="0" dirty="0">
                <a:solidFill>
                  <a:sysClr val="windowText" lastClr="000000"/>
                </a:solidFill>
              </a:rPr>
              <a:t> </a:t>
            </a:r>
            <a:endParaRPr lang="ru-RU" sz="1000" b="1" i="0" dirty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C32F-498C-B726-664AC1C5E4FA}"/>
              </c:ext>
            </c:extLst>
          </c:dPt>
          <c:dPt>
            <c:idx val="1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C32F-498C-B726-664AC1C5E4F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'Применение ПС'!$A$2:$A$3</c:f>
              <c:strCache>
                <c:ptCount val="2"/>
                <c:pt idx="0">
                  <c:v>Да, знаком</c:v>
                </c:pt>
                <c:pt idx="1">
                  <c:v>Нет, не знаком</c:v>
                </c:pt>
              </c:strCache>
            </c:strRef>
          </c:cat>
          <c:val>
            <c:numRef>
              <c:f>'Применение ПС'!$B$2:$B$3</c:f>
              <c:numCache>
                <c:formatCode>0.0</c:formatCode>
                <c:ptCount val="2"/>
                <c:pt idx="0">
                  <c:v>69.230769230768999</c:v>
                </c:pt>
                <c:pt idx="1">
                  <c:v>30.769230769230997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32F-498C-B726-664AC1C5E4FA}"/>
            </c:ext>
          </c:extLst>
        </c:ser>
        <c:dLbls>
          <c:showPercent val="1"/>
        </c:dLbls>
      </c:pie3DChart>
      <c:spPr>
        <a:noFill/>
        <a:ln>
          <a:noFill/>
        </a:ln>
        <a:effectLst/>
      </c:spPr>
    </c:plotArea>
    <c:legend>
      <c:legendPos val="t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1" i="0" u="none" strike="noStrike" baseline="0">
                <a:solidFill>
                  <a:sysClr val="windowText" lastClr="000000"/>
                </a:solidFill>
                <a:effectLst/>
              </a:rPr>
              <a:t>Применяются ли в настоящее время в Вашей компании профстандарты?</a:t>
            </a:r>
            <a:r>
              <a:rPr lang="ru-RU" sz="1100" b="1" i="0" u="none" strike="noStrike" baseline="0">
                <a:solidFill>
                  <a:sysClr val="windowText" lastClr="000000"/>
                </a:solidFill>
              </a:rPr>
              <a:t> </a:t>
            </a:r>
            <a:endParaRPr lang="ru-RU" sz="1100" b="1" i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'Применение ПС'!$A$6:$A$10</c:f>
              <c:strCache>
                <c:ptCount val="5"/>
                <c:pt idx="0">
                  <c:v>Да, профстандарты только начинают применяться в организации</c:v>
                </c:pt>
                <c:pt idx="1">
                  <c:v>Да, внедрение профстандартов практически полностью осуществлено</c:v>
                </c:pt>
                <c:pt idx="2">
                  <c:v>Планируется применение профстандартов в ближайшее время</c:v>
                </c:pt>
                <c:pt idx="3">
                  <c:v>Предполагается применение профессиональных стандартов в отдалённой перспективе</c:v>
                </c:pt>
                <c:pt idx="4">
                  <c:v>Нет, не планируется</c:v>
                </c:pt>
              </c:strCache>
            </c:strRef>
          </c:cat>
          <c:val>
            <c:numRef>
              <c:f>'Применение ПС'!$B$6:$B$10</c:f>
              <c:numCache>
                <c:formatCode>0.0</c:formatCode>
                <c:ptCount val="5"/>
                <c:pt idx="0">
                  <c:v>34.090909090909008</c:v>
                </c:pt>
                <c:pt idx="1">
                  <c:v>25</c:v>
                </c:pt>
                <c:pt idx="2">
                  <c:v>22.727272727273</c:v>
                </c:pt>
                <c:pt idx="3">
                  <c:v>13.636363636364001</c:v>
                </c:pt>
                <c:pt idx="4">
                  <c:v>4.5454545454544988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F83-4556-B279-C3643D6D3EC4}"/>
            </c:ext>
          </c:extLst>
        </c:ser>
        <c:dLbls/>
        <c:shape val="box"/>
        <c:axId val="78699520"/>
        <c:axId val="78971648"/>
        <c:axId val="0"/>
      </c:bar3DChart>
      <c:catAx>
        <c:axId val="7869952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971648"/>
        <c:crosses val="autoZero"/>
        <c:auto val="1"/>
        <c:lblAlgn val="ctr"/>
        <c:lblOffset val="100"/>
      </c:catAx>
      <c:valAx>
        <c:axId val="7897164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869952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1" i="0" u="none" strike="noStrike" baseline="0">
                <a:solidFill>
                  <a:sysClr val="windowText" lastClr="000000"/>
                </a:solidFill>
                <a:effectLst/>
              </a:rPr>
              <a:t>По каким направлениям кадровой политики в Вашей компании применяются / планируются к применению профстандарты?</a:t>
            </a:r>
            <a:endParaRPr lang="ru-RU" sz="1100" b="1" i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ser>
          <c:idx val="0"/>
          <c:order val="0"/>
          <c:spPr>
            <a:solidFill>
              <a:schemeClr val="accent6"/>
            </a:solidFill>
            <a:ln>
              <a:noFill/>
            </a:ln>
            <a:effectLst/>
            <a:sp3d/>
          </c:spPr>
          <c:cat>
            <c:strRef>
              <c:f>'Применение ПС'!$A$13:$A$20</c:f>
              <c:strCache>
                <c:ptCount val="8"/>
                <c:pt idx="0">
                  <c:v>Аттестация, оценка работников, квалификаций</c:v>
                </c:pt>
                <c:pt idx="1">
                  <c:v>Разработка должностных инструкций</c:v>
                </c:pt>
                <c:pt idx="2">
                  <c:v>Обучение персонала</c:v>
                </c:pt>
                <c:pt idx="3">
                  <c:v>Подбор персонала, определение требований при найме персонала</c:v>
                </c:pt>
                <c:pt idx="4">
                  <c:v>Определение потребности в работниках с определенным уровнем квалификации</c:v>
                </c:pt>
                <c:pt idx="5">
                  <c:v>Оплата труда</c:v>
                </c:pt>
                <c:pt idx="6">
                  <c:v>Планирование карьеры работников</c:v>
                </c:pt>
                <c:pt idx="7">
                  <c:v>Другое</c:v>
                </c:pt>
              </c:strCache>
            </c:strRef>
          </c:cat>
          <c:val>
            <c:numRef>
              <c:f>'Применение ПС'!$B$13:$B$20</c:f>
              <c:numCache>
                <c:formatCode>0.0</c:formatCode>
                <c:ptCount val="8"/>
                <c:pt idx="0">
                  <c:v>30.534351145038002</c:v>
                </c:pt>
                <c:pt idx="1">
                  <c:v>21.374045801526997</c:v>
                </c:pt>
                <c:pt idx="2">
                  <c:v>16.030534351144997</c:v>
                </c:pt>
                <c:pt idx="3">
                  <c:v>13.740458015267</c:v>
                </c:pt>
                <c:pt idx="4">
                  <c:v>8.3969465648855017</c:v>
                </c:pt>
                <c:pt idx="5">
                  <c:v>7.6335877862594987</c:v>
                </c:pt>
                <c:pt idx="6">
                  <c:v>1.5267175572519001</c:v>
                </c:pt>
                <c:pt idx="7">
                  <c:v>0.76335877862595003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8F-4B82-86C2-768F81E09333}"/>
            </c:ext>
          </c:extLst>
        </c:ser>
        <c:dLbls/>
        <c:shape val="box"/>
        <c:axId val="79001088"/>
        <c:axId val="79002624"/>
        <c:axId val="0"/>
      </c:bar3DChart>
      <c:catAx>
        <c:axId val="7900108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Arial" panose="020B0604020202020204" pitchFamily="34" charset="0"/>
              </a:defRPr>
            </a:pPr>
            <a:endParaRPr lang="ru-RU"/>
          </a:p>
        </c:txPr>
        <c:crossAx val="79002624"/>
        <c:crosses val="autoZero"/>
        <c:auto val="1"/>
        <c:lblAlgn val="ctr"/>
        <c:lblOffset val="100"/>
      </c:catAx>
      <c:valAx>
        <c:axId val="79002624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0010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100" b="1" i="0" u="none" strike="noStrike" baseline="0">
                <a:solidFill>
                  <a:sysClr val="windowText" lastClr="000000"/>
                </a:solidFill>
                <a:effectLst/>
              </a:rPr>
              <a:t>Знаете ли Вы о  Справочнике профессий (</a:t>
            </a:r>
            <a:r>
              <a:rPr lang="en-US" sz="1100" b="1" i="0" u="none" strike="noStrike" baseline="0">
                <a:solidFill>
                  <a:sysClr val="windowText" lastClr="000000"/>
                </a:solidFill>
                <a:effectLst/>
              </a:rPr>
              <a:t>http://spravochnik.rosmintrud.ru/)?</a:t>
            </a:r>
            <a:r>
              <a:rPr lang="en-US" sz="1100" b="1" i="0" u="none" strike="noStrike" baseline="0">
                <a:solidFill>
                  <a:sysClr val="windowText" lastClr="000000"/>
                </a:solidFill>
              </a:rPr>
              <a:t> </a:t>
            </a:r>
            <a:endParaRPr lang="ru-RU" sz="1100" b="1" i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rotX val="30"/>
      <c:depthPercent val="100"/>
      <c:perspective val="30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D58-4DDC-A964-BD9CA1FB7B0D}"/>
              </c:ext>
            </c:extLst>
          </c:dPt>
          <c:dPt>
            <c:idx val="1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D58-4DDC-A964-BD9CA1FB7B0D}"/>
              </c:ext>
            </c:extLst>
          </c:dPt>
          <c:dPt>
            <c:idx val="2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D58-4DDC-A964-BD9CA1FB7B0D}"/>
              </c:ext>
            </c:extLst>
          </c:dPt>
          <c:dLbls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dLblPos val="outEnd"/>
            <c:showVal val="1"/>
            <c:showLeaderLines val="1"/>
          </c:dLbls>
          <c:cat>
            <c:strRef>
              <c:f>'Подбор персонала'!$A$104:$A$106</c:f>
              <c:strCache>
                <c:ptCount val="3"/>
                <c:pt idx="0">
                  <c:v>Нет, не слышали</c:v>
                </c:pt>
                <c:pt idx="1">
                  <c:v>Да, активно используем в работе</c:v>
                </c:pt>
                <c:pt idx="2">
                  <c:v>Да, имеем общее представление</c:v>
                </c:pt>
              </c:strCache>
            </c:strRef>
          </c:cat>
          <c:val>
            <c:numRef>
              <c:f>'Подбор персонала'!$B$104:$B$106</c:f>
              <c:numCache>
                <c:formatCode>0.0</c:formatCode>
                <c:ptCount val="3"/>
                <c:pt idx="0">
                  <c:v>15.686274509804003</c:v>
                </c:pt>
                <c:pt idx="1">
                  <c:v>35.294117647059011</c:v>
                </c:pt>
                <c:pt idx="2">
                  <c:v>49.019607843136995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0D58-4DDC-A964-BD9CA1FB7B0D}"/>
            </c:ext>
          </c:extLst>
        </c:ser>
        <c:dLbls/>
      </c:pie3DChart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50" b="1" i="0" u="none" strike="noStrike" baseline="0" dirty="0">
                <a:solidFill>
                  <a:sysClr val="windowText" lastClr="000000"/>
                </a:solidFill>
                <a:effectLst/>
              </a:rPr>
              <a:t>Есть ли профессии (специальности, должности) в области информационных технологий, по которым компании сложно найти подходящих специалистов?</a:t>
            </a:r>
            <a:r>
              <a:rPr lang="ru-RU" sz="1050" b="1" i="0" u="none" strike="noStrike" baseline="0" dirty="0">
                <a:solidFill>
                  <a:sysClr val="windowText" lastClr="000000"/>
                </a:solidFill>
              </a:rPr>
              <a:t> </a:t>
            </a:r>
            <a:endParaRPr lang="ru-RU" sz="1050" b="1" i="0" dirty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>
        <c:manualLayout>
          <c:layoutTarget val="inner"/>
          <c:xMode val="edge"/>
          <c:yMode val="edge"/>
          <c:x val="0.29801459381780127"/>
          <c:y val="0.21294657382703197"/>
          <c:w val="0.33490682214319606"/>
          <c:h val="0.69020014027172227"/>
        </c:manualLayout>
      </c:layout>
      <c:doughnutChart>
        <c:varyColors val="1"/>
        <c:ser>
          <c:idx val="0"/>
          <c:order val="0"/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24E1-427F-952E-477647A941F2}"/>
              </c:ext>
            </c:extLst>
          </c:dPt>
          <c:dPt>
            <c:idx val="1"/>
            <c:explosion val="2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24E1-427F-952E-477647A941F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showPercent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'Подбор персонала'!$A$2:$A$3</c:f>
              <c:strCache>
                <c:ptCount val="2"/>
                <c:pt idx="0">
                  <c:v>Да</c:v>
                </c:pt>
                <c:pt idx="1">
                  <c:v>Нет</c:v>
                </c:pt>
              </c:strCache>
            </c:strRef>
          </c:cat>
          <c:val>
            <c:numRef>
              <c:f>'Подбор персонала'!$B$2:$B$3</c:f>
              <c:numCache>
                <c:formatCode>General</c:formatCode>
                <c:ptCount val="2"/>
                <c:pt idx="0">
                  <c:v>34</c:v>
                </c:pt>
                <c:pt idx="1">
                  <c:v>66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24E1-427F-952E-477647A941F2}"/>
            </c:ext>
          </c:extLst>
        </c:ser>
        <c:dLbls>
          <c:showPercent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70258324889623625"/>
          <c:y val="0.2039026629935721"/>
          <c:w val="0.10501700202929709"/>
          <c:h val="8.2071249358293047E-2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50" b="1" i="0" u="none" strike="noStrike" baseline="0">
                <a:solidFill>
                  <a:sysClr val="windowText" lastClr="000000"/>
                </a:solidFill>
                <a:effectLst/>
              </a:rPr>
              <a:t>С какими проблемами сталкивается Ваша компания при подборе специалистов в области информационных технологий?</a:t>
            </a:r>
            <a:r>
              <a:rPr lang="ru-RU" sz="1050" b="1" i="0" u="none" strike="noStrike" baseline="0">
                <a:solidFill>
                  <a:sysClr val="windowText" lastClr="000000"/>
                </a:solidFill>
              </a:rPr>
              <a:t> </a:t>
            </a:r>
            <a:endParaRPr lang="ru-RU" sz="1050" b="1" i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view3D>
      <c:depthPercent val="100"/>
      <c:rAngAx val="1"/>
    </c:view3D>
    <c:floor>
      <c:spPr>
        <a:noFill/>
        <a:ln>
          <a:noFill/>
        </a:ln>
        <a:effectLst/>
        <a:sp3d/>
      </c:spPr>
    </c:floor>
    <c:sideWall>
      <c:spPr>
        <a:noFill/>
        <a:ln>
          <a:noFill/>
        </a:ln>
        <a:effectLst/>
        <a:sp3d/>
      </c:spPr>
    </c:sideWall>
    <c:backWall>
      <c:spPr>
        <a:noFill/>
        <a:ln>
          <a:noFill/>
        </a:ln>
        <a:effectLst/>
        <a:sp3d/>
      </c:spPr>
    </c:backWall>
    <c:plotArea>
      <c:layout/>
      <c:bar3DChart>
        <c:barDir val="bar"/>
        <c:grouping val="stacked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  <a:sp3d/>
          </c:spPr>
          <c:cat>
            <c:strRef>
              <c:f>'Подбор персонала'!$A$6:$A$12</c:f>
              <c:strCache>
                <c:ptCount val="7"/>
                <c:pt idx="0">
                  <c:v>Недостаточный опыт работы по профессии у кандидатов</c:v>
                </c:pt>
                <c:pt idx="1">
                  <c:v>Недостаточный уровень образования кандидатов</c:v>
                </c:pt>
                <c:pt idx="2">
                  <c:v>Несоответствие кандидатов квалификационным требованиям компании (по уровню подготовки, знаниям, необходимым для работы)</c:v>
                </c:pt>
                <c:pt idx="3">
                  <c:v>Недостаточно специалистов необходимых направлений</c:v>
                </c:pt>
                <c:pt idx="4">
                  <c:v>Другое</c:v>
                </c:pt>
                <c:pt idx="5">
                  <c:v>Недостаток сквозных компетенций у кандидатов</c:v>
                </c:pt>
                <c:pt idx="6">
                  <c:v>Недостаток профессиональных цифровых компетенций у кандидатов</c:v>
                </c:pt>
              </c:strCache>
            </c:strRef>
          </c:cat>
          <c:val>
            <c:numRef>
              <c:f>'Подбор персонала'!$B$6:$B$12</c:f>
              <c:numCache>
                <c:formatCode>0.0</c:formatCode>
                <c:ptCount val="7"/>
                <c:pt idx="0">
                  <c:v>34.246575342466009</c:v>
                </c:pt>
                <c:pt idx="1">
                  <c:v>24.657534246574997</c:v>
                </c:pt>
                <c:pt idx="2">
                  <c:v>17.808219178081991</c:v>
                </c:pt>
                <c:pt idx="3">
                  <c:v>12.328767123287999</c:v>
                </c:pt>
                <c:pt idx="4">
                  <c:v>5.4794520547945007</c:v>
                </c:pt>
                <c:pt idx="5">
                  <c:v>4.1095890410958988</c:v>
                </c:pt>
                <c:pt idx="6">
                  <c:v>1.3698630136985999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88EF-4D38-9126-C702EF96E5C2}"/>
            </c:ext>
          </c:extLst>
        </c:ser>
        <c:dLbls/>
        <c:shape val="box"/>
        <c:axId val="82111488"/>
        <c:axId val="79381248"/>
        <c:axId val="0"/>
      </c:bar3DChart>
      <c:catAx>
        <c:axId val="82111488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381248"/>
        <c:crosses val="autoZero"/>
        <c:auto val="1"/>
        <c:lblAlgn val="ctr"/>
        <c:lblOffset val="100"/>
      </c:catAx>
      <c:valAx>
        <c:axId val="7938124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21114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 rot="0" spcFirstLastPara="1" vertOverflow="ellipsis" vert="horz" wrap="square" anchor="ctr" anchorCtr="1"/>
          <a:lstStyle/>
          <a:p>
            <a:pPr>
              <a:defRPr sz="105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050" b="1" i="0" u="none" strike="noStrike" baseline="0" dirty="0">
                <a:solidFill>
                  <a:sysClr val="windowText" lastClr="000000"/>
                </a:solidFill>
                <a:effectLst/>
              </a:rPr>
              <a:t>Какие меры Вы предпринимаете для решения кадровых вопросов?</a:t>
            </a:r>
            <a:r>
              <a:rPr lang="ru-RU" sz="1050" b="1" i="0" u="none" strike="noStrike" baseline="0" dirty="0">
                <a:solidFill>
                  <a:sysClr val="windowText" lastClr="000000"/>
                </a:solidFill>
              </a:rPr>
              <a:t> </a:t>
            </a:r>
            <a:endParaRPr lang="ru-RU" sz="1050" b="1" i="0" dirty="0">
              <a:solidFill>
                <a:sysClr val="windowText" lastClr="000000"/>
              </a:solidFill>
            </a:endParaRPr>
          </a:p>
        </c:rich>
      </c:tx>
      <c:layout/>
      <c:spPr>
        <a:noFill/>
        <a:ln>
          <a:noFill/>
        </a:ln>
        <a:effectLst/>
      </c:spPr>
    </c:title>
    <c:plotArea>
      <c:layout/>
      <c:barChart>
        <c:barDir val="col"/>
        <c:grouping val="clustered"/>
        <c:ser>
          <c:idx val="0"/>
          <c:order val="0"/>
          <c:tx>
            <c:strRef>
              <c:f>'Подбор персонала'!$A$15</c:f>
              <c:strCache>
                <c:ptCount val="1"/>
                <c:pt idx="0">
                  <c:v>Поощрение самообучения работников в целях повышения квалификации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val>
            <c:numRef>
              <c:f>'Подбор персонала'!$B$15</c:f>
              <c:numCache>
                <c:formatCode>0.0</c:formatCode>
                <c:ptCount val="1"/>
                <c:pt idx="0">
                  <c:v>25.892857142857004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5A2-46DB-A719-9A61F767655D}"/>
            </c:ext>
          </c:extLst>
        </c:ser>
        <c:ser>
          <c:idx val="1"/>
          <c:order val="1"/>
          <c:tx>
            <c:strRef>
              <c:f>'Подбор персонала'!$A$16</c:f>
              <c:strCache>
                <c:ptCount val="1"/>
                <c:pt idx="0">
                  <c:v>Переобучение персонала (в корпоративном формате или по договорам с организациями)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val>
            <c:numRef>
              <c:f>'Подбор персонала'!$B$16</c:f>
              <c:numCache>
                <c:formatCode>0.0</c:formatCode>
                <c:ptCount val="1"/>
                <c:pt idx="0">
                  <c:v>22.321428571428996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5A2-46DB-A719-9A61F767655D}"/>
            </c:ext>
          </c:extLst>
        </c:ser>
        <c:ser>
          <c:idx val="2"/>
          <c:order val="2"/>
          <c:tx>
            <c:strRef>
              <c:f>'Подбор персонала'!$A$17</c:f>
              <c:strCache>
                <c:ptCount val="1"/>
                <c:pt idx="0">
                  <c:v>Формирование кадрового резерва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val>
            <c:numRef>
              <c:f>'Подбор персонала'!$B$17</c:f>
              <c:numCache>
                <c:formatCode>0.0</c:formatCode>
                <c:ptCount val="1"/>
                <c:pt idx="0">
                  <c:v>17.857142857142996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C5A2-46DB-A719-9A61F767655D}"/>
            </c:ext>
          </c:extLst>
        </c:ser>
        <c:ser>
          <c:idx val="3"/>
          <c:order val="3"/>
          <c:tx>
            <c:strRef>
              <c:f>'Подбор персонала'!$A$18</c:f>
              <c:strCache>
                <c:ptCount val="1"/>
                <c:pt idx="0">
                  <c:v>Организация наставничества, консультаций со специалистами, более опытными сотрудниками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val>
            <c:numRef>
              <c:f>'Подбор персонала'!$B$18</c:f>
              <c:numCache>
                <c:formatCode>0.0</c:formatCode>
                <c:ptCount val="1"/>
                <c:pt idx="0">
                  <c:v>15.178571428570999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C5A2-46DB-A719-9A61F767655D}"/>
            </c:ext>
          </c:extLst>
        </c:ser>
        <c:ser>
          <c:idx val="4"/>
          <c:order val="4"/>
          <c:tx>
            <c:strRef>
              <c:f>'Подбор персонала'!$A$19</c:f>
              <c:strCache>
                <c:ptCount val="1"/>
                <c:pt idx="0">
                  <c:v>Организация стажировок для студентов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val>
            <c:numRef>
              <c:f>'Подбор персонала'!$B$19</c:f>
              <c:numCache>
                <c:formatCode>0.0</c:formatCode>
                <c:ptCount val="1"/>
                <c:pt idx="0">
                  <c:v>11.607142857143002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C5A2-46DB-A719-9A61F767655D}"/>
            </c:ext>
          </c:extLst>
        </c:ser>
        <c:ser>
          <c:idx val="5"/>
          <c:order val="5"/>
          <c:tx>
            <c:strRef>
              <c:f>'Подбор персонала'!$A$20</c:f>
              <c:strCache>
                <c:ptCount val="1"/>
                <c:pt idx="0">
                  <c:v>Организация стажировок работников в подразделениях компании или у партнеров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val>
            <c:numRef>
              <c:f>'Подбор персонала'!$B$20</c:f>
              <c:numCache>
                <c:formatCode>0.0</c:formatCode>
                <c:ptCount val="1"/>
                <c:pt idx="0">
                  <c:v>6.25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C5A2-46DB-A719-9A61F767655D}"/>
            </c:ext>
          </c:extLst>
        </c:ser>
        <c:ser>
          <c:idx val="6"/>
          <c:order val="6"/>
          <c:tx>
            <c:strRef>
              <c:f>'Подбор персонала'!$A$21</c:f>
              <c:strCache>
                <c:ptCount val="1"/>
                <c:pt idx="0">
                  <c:v>Другое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val>
            <c:numRef>
              <c:f>'Подбор персонала'!$B$21</c:f>
              <c:numCache>
                <c:formatCode>0.0</c:formatCode>
                <c:ptCount val="1"/>
                <c:pt idx="0">
                  <c:v>0.89285714285713991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C5A2-46DB-A719-9A61F767655D}"/>
            </c:ext>
          </c:extLst>
        </c:ser>
        <c:dLbls/>
        <c:axId val="79063296"/>
        <c:axId val="79085568"/>
      </c:barChart>
      <c:catAx>
        <c:axId val="79063296"/>
        <c:scaling>
          <c:orientation val="minMax"/>
        </c:scaling>
        <c:delete val="1"/>
        <c:axPos val="b"/>
        <c:numFmt formatCode="General" sourceLinked="1"/>
        <c:majorTickMark val="none"/>
        <c:tickLblPos val="none"/>
        <c:crossAx val="79085568"/>
        <c:crosses val="autoZero"/>
        <c:auto val="1"/>
        <c:lblAlgn val="ctr"/>
        <c:lblOffset val="100"/>
      </c:catAx>
      <c:valAx>
        <c:axId val="790855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90632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833333333333344"/>
          <c:y val="0.23163750364537766"/>
          <c:w val="0.34166666666666673"/>
          <c:h val="0.7654746281714787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0A534-9969-4B66-8093-6141539A8BB0}" type="datetimeFigureOut">
              <a:rPr lang="ru-RU" smtClean="0"/>
              <a:pPr/>
              <a:t>25.07.2018</a:t>
            </a:fld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4D45BC-D560-4F1B-AF4B-CDE86632986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5335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2CCFAD-03E5-4A1F-9CC9-72F7E66AD56B}" type="datetimeFigureOut">
              <a:rPr lang="ru-RU" smtClean="0"/>
              <a:pPr/>
              <a:t>25.07.2018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18173-F6F9-48BB-AA91-0ED259025F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1896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9220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A310658-6AB9-4B79-B341-5560E3D1CEE7}" type="slidenum">
              <a:rPr lang="ru-RU" altLang="ru-RU" smtClean="0"/>
              <a:pPr/>
              <a:t>1</a:t>
            </a:fld>
            <a:endParaRPr lang="ru-RU" alt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60929B-AA08-48F3-8DB2-E3F583D703F8}" type="slidenum">
              <a:rPr lang="ru-RU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541307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60929B-AA08-48F3-8DB2-E3F583D703F8}" type="slidenum">
              <a:rPr lang="ru-RU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807876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62468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60929B-AA08-48F3-8DB2-E3F583D703F8}" type="slidenum">
              <a:rPr lang="ru-RU" smtClean="0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5648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4521763"/>
      </p:ext>
    </p:extLst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8562923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8352221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3847541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3466868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12698649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93830028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9702651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6662469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83496882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877613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E480-5C73-46E0-8641-7D65DD22AC1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00960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ransition>
    <p:fade thruBlk="1"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6.xml"/><Relationship Id="rId5" Type="http://schemas.openxmlformats.org/officeDocument/2006/relationships/chart" Target="../charts/char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0.xml"/><Relationship Id="rId5" Type="http://schemas.openxmlformats.org/officeDocument/2006/relationships/chart" Target="../charts/chart9.xml"/><Relationship Id="rId4" Type="http://schemas.openxmlformats.org/officeDocument/2006/relationships/chart" Target="../charts/char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chart" Target="../charts/chart13.xml"/><Relationship Id="rId4" Type="http://schemas.openxmlformats.org/officeDocument/2006/relationships/chart" Target="../charts/char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pros.rosmintrud.ru/polls/288" TargetMode="External"/><Relationship Id="rId5" Type="http://schemas.openxmlformats.org/officeDocument/2006/relationships/hyperlink" Target="http://opros.rosmintrud.ru/polls/active" TargetMode="External"/><Relationship Id="rId4" Type="http://schemas.openxmlformats.org/officeDocument/2006/relationships/hyperlink" Target="http://opros.rosmintrud.ru/polls/287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1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0" y="6288356"/>
            <a:ext cx="1611677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83502" y="6309305"/>
            <a:ext cx="1344148" cy="54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5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927648" y="6309321"/>
            <a:ext cx="1899133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3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480043" y="6288355"/>
            <a:ext cx="1611677" cy="569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16"/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8063545" y="6309303"/>
            <a:ext cx="1344148" cy="5486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17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407691" y="6309320"/>
            <a:ext cx="1899133" cy="548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 r="44438"/>
          <a:stretch>
            <a:fillRect/>
          </a:stretch>
        </p:blipFill>
        <p:spPr bwMode="auto">
          <a:xfrm>
            <a:off x="11231893" y="6371160"/>
            <a:ext cx="960107" cy="486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Picture 1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47862" y="164638"/>
            <a:ext cx="2351492" cy="2215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0" name="Прямоугольник 1"/>
          <p:cNvSpPr>
            <a:spLocks noChangeArrowheads="1"/>
          </p:cNvSpPr>
          <p:nvPr/>
        </p:nvSpPr>
        <p:spPr bwMode="auto">
          <a:xfrm>
            <a:off x="3119967" y="4084639"/>
            <a:ext cx="6815667" cy="67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1917" tIns="60958" rIns="121917" bIns="60958">
            <a:spAutoFit/>
          </a:bodyPr>
          <a:lstStyle/>
          <a:p>
            <a:pPr algn="ctr"/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</a:br>
            <a:endParaRPr lang="ru-RU" altLang="ru-RU" dirty="0"/>
          </a:p>
        </p:txBody>
      </p:sp>
      <p:sp>
        <p:nvSpPr>
          <p:cNvPr id="15" name="Прямоугольник 1"/>
          <p:cNvSpPr>
            <a:spLocks noChangeArrowheads="1"/>
          </p:cNvSpPr>
          <p:nvPr/>
        </p:nvSpPr>
        <p:spPr bwMode="auto">
          <a:xfrm>
            <a:off x="3278737" y="5445226"/>
            <a:ext cx="8881575" cy="677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917" tIns="60958" rIns="121917" bIns="60958">
            <a:spAutoFit/>
          </a:bodyPr>
          <a:lstStyle/>
          <a:p>
            <a:pPr algn="ctr"/>
            <a: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  <a:t/>
            </a:r>
            <a:br>
              <a:rPr lang="ru-RU" altLang="ru-RU" dirty="0">
                <a:solidFill>
                  <a:schemeClr val="tx2"/>
                </a:solidFill>
                <a:cs typeface="Times New Roman" pitchFamily="18" charset="0"/>
              </a:rPr>
            </a:br>
            <a:endParaRPr lang="ru-RU" alt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9935633" y="5836950"/>
            <a:ext cx="2001247" cy="446272"/>
          </a:xfrm>
          <a:prstGeom prst="rect">
            <a:avLst/>
          </a:prstGeom>
          <a:noFill/>
        </p:spPr>
        <p:txBody>
          <a:bodyPr wrap="none" lIns="121917" tIns="60958" rIns="121917" bIns="60958" rtlCol="0">
            <a:spAutoFit/>
          </a:bodyPr>
          <a:lstStyle/>
          <a:p>
            <a:r>
              <a:rPr lang="ru-RU" sz="2100" dirty="0" smtClean="0">
                <a:solidFill>
                  <a:srgbClr val="17375E"/>
                </a:solidFill>
                <a:latin typeface="Times New Roman"/>
                <a:cs typeface="Times New Roman"/>
              </a:rPr>
              <a:t>25 июля </a:t>
            </a:r>
            <a:r>
              <a:rPr lang="ru-RU" sz="2100" dirty="0">
                <a:solidFill>
                  <a:srgbClr val="17375E"/>
                </a:solidFill>
                <a:latin typeface="Times New Roman"/>
                <a:cs typeface="Times New Roman"/>
              </a:rPr>
              <a:t>2018 г.</a:t>
            </a:r>
          </a:p>
        </p:txBody>
      </p:sp>
      <p:pic>
        <p:nvPicPr>
          <p:cNvPr id="2066" name="Picture 18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4751851" y="6371106"/>
            <a:ext cx="1728192" cy="4868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Прямоугольник 17"/>
          <p:cNvSpPr/>
          <p:nvPr/>
        </p:nvSpPr>
        <p:spPr>
          <a:xfrm>
            <a:off x="1103931" y="2275420"/>
            <a:ext cx="10312908" cy="3144447"/>
          </a:xfrm>
          <a:prstGeom prst="rect">
            <a:avLst/>
          </a:prstGeom>
        </p:spPr>
        <p:txBody>
          <a:bodyPr wrap="square" lIns="121917" tIns="60958" rIns="121917" bIns="60958">
            <a:spAutoFit/>
          </a:bodyPr>
          <a:lstStyle/>
          <a:p>
            <a:pPr algn="ctr"/>
            <a:endParaRPr lang="ru-RU" sz="4300" b="1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ПОТРЕБНОСТЬ В КВАЛИФИЦИРОВАННЫХ КАДРАХ </a:t>
            </a:r>
            <a:endParaRPr lang="ru-RU" sz="32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ОБЛАСТИ ИНФОРМАЦИОННЫХ ТЕХНОЛОГИЙ: </a:t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предварительные результаты опроса работодателей</a:t>
            </a:r>
            <a:endParaRPr lang="ru-RU" sz="32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4300" b="1" baseline="300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endParaRPr lang="ru-RU" sz="4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5267" y="193028"/>
            <a:ext cx="10959008" cy="658084"/>
          </a:xfrm>
        </p:spPr>
        <p:txBody>
          <a:bodyPr/>
          <a:lstStyle/>
          <a:p>
            <a:pPr algn="l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Участники опроса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23391" y="837399"/>
            <a:ext cx="11244557" cy="54807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Количество </a:t>
            </a:r>
            <a:r>
              <a:rPr lang="ru-RU" sz="2400" dirty="0" smtClean="0">
                <a:solidFill>
                  <a:schemeClr val="tx2">
                    <a:lumMod val="50000"/>
                  </a:schemeClr>
                </a:solidFill>
              </a:rPr>
              <a:t>анкет - 54</a:t>
            </a:r>
          </a:p>
          <a:p>
            <a:pPr>
              <a:buNone/>
            </a:pPr>
            <a:r>
              <a:rPr lang="ru-RU" sz="2400" dirty="0" smtClean="0"/>
              <a:t> </a:t>
            </a:r>
          </a:p>
          <a:p>
            <a:pPr>
              <a:spcBef>
                <a:spcPts val="600"/>
              </a:spcBef>
              <a:buNone/>
            </a:pPr>
            <a:endParaRPr lang="ru-RU" sz="1800" dirty="0" smtClean="0"/>
          </a:p>
          <a:p>
            <a:pPr>
              <a:spcBef>
                <a:spcPts val="600"/>
              </a:spcBef>
              <a:buNone/>
            </a:pPr>
            <a:endParaRPr lang="ru-RU" sz="1800" dirty="0" smtClean="0"/>
          </a:p>
          <a:p>
            <a:pPr>
              <a:spcBef>
                <a:spcPts val="600"/>
              </a:spcBef>
              <a:buNone/>
            </a:pPr>
            <a:endParaRPr lang="ru-RU" sz="1800" dirty="0" smtClean="0"/>
          </a:p>
          <a:p>
            <a:pPr>
              <a:spcBef>
                <a:spcPts val="600"/>
              </a:spcBef>
              <a:buNone/>
            </a:pPr>
            <a:endParaRPr lang="ru-RU" sz="1800" dirty="0" smtClean="0"/>
          </a:p>
          <a:p>
            <a:pPr>
              <a:spcBef>
                <a:spcPts val="600"/>
              </a:spcBef>
              <a:buNone/>
            </a:pPr>
            <a:endParaRPr lang="ru-RU" sz="1800" dirty="0" smtClean="0"/>
          </a:p>
          <a:p>
            <a:pPr marL="0" indent="0">
              <a:buNone/>
            </a:pP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20"/>
          <p:cNvGrpSpPr/>
          <p:nvPr/>
        </p:nvGrpSpPr>
        <p:grpSpPr>
          <a:xfrm>
            <a:off x="239349" y="6119682"/>
            <a:ext cx="11677128" cy="738319"/>
            <a:chOff x="148604" y="4696303"/>
            <a:chExt cx="8609788" cy="44540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900" b="1" dirty="0"/>
            </a:p>
          </p:txBody>
        </p:sp>
        <p:grpSp>
          <p:nvGrpSpPr>
            <p:cNvPr id="5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8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9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10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24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2</a:t>
                </a:fld>
                <a:endParaRPr lang="ru-RU" sz="2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967" y="2"/>
            <a:ext cx="1905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Объект 34">
            <a:extLst>
              <a:ext uri="{FF2B5EF4-FFF2-40B4-BE49-F238E27FC236}">
                <a16:creationId xmlns:a16="http://schemas.microsoft.com/office/drawing/2014/main" xmlns="" id="{F7BC05F2-5065-424B-B981-E8F5BFF2800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17020991"/>
              </p:ext>
            </p:extLst>
          </p:nvPr>
        </p:nvGraphicFramePr>
        <p:xfrm>
          <a:off x="5091766" y="567888"/>
          <a:ext cx="6374253" cy="3166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>
            <a:extLst>
              <a:ext uri="{FF2B5EF4-FFF2-40B4-BE49-F238E27FC236}">
                <a16:creationId xmlns:a16="http://schemas.microsoft.com/office/drawing/2014/main" xmlns="" id="{3672E6D5-FECD-4889-865C-E063CCDAC8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74901366"/>
              </p:ext>
            </p:extLst>
          </p:nvPr>
        </p:nvGraphicFramePr>
        <p:xfrm>
          <a:off x="1" y="1559293"/>
          <a:ext cx="5091764" cy="4052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300312" y="3828425"/>
            <a:ext cx="6096000" cy="249299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Участники, в том числе:</a:t>
            </a:r>
          </a:p>
          <a:p>
            <a:pPr lvl="0">
              <a:spcBef>
                <a:spcPts val="60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ПАО «МТС»</a:t>
            </a:r>
          </a:p>
          <a:p>
            <a:pPr lvl="0">
              <a:spcBef>
                <a:spcPts val="60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ПАО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Ростелеком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>
              <a:spcBef>
                <a:spcPts val="600"/>
              </a:spcBef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ОООР «Союз машиностроителей России»</a:t>
            </a:r>
          </a:p>
          <a:p>
            <a:pPr lvl="0">
              <a:spcBef>
                <a:spcPts val="60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Российская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телевизионная и радиовещательная сеть</a:t>
            </a:r>
          </a:p>
          <a:p>
            <a:pPr lvl="0">
              <a:spcBef>
                <a:spcPts val="60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ООО «САП СНГ»</a:t>
            </a:r>
          </a:p>
          <a:p>
            <a:pPr lvl="0">
              <a:spcBef>
                <a:spcPts val="600"/>
              </a:spcBef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ООО «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АТЕК-Энерго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»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2362199" y="365125"/>
            <a:ext cx="10515600" cy="13255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1800" dirty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800" dirty="0">
                <a:solidFill>
                  <a:schemeClr val="tx2"/>
                </a:solidFill>
                <a:latin typeface="Arial Narrow" pitchFamily="34" charset="0"/>
              </a:rPr>
            </a:br>
            <a:r>
              <a:rPr lang="ru-RU" sz="1800" dirty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800" dirty="0">
                <a:solidFill>
                  <a:schemeClr val="tx2"/>
                </a:solidFill>
                <a:latin typeface="Arial Narrow" pitchFamily="34" charset="0"/>
              </a:rPr>
            </a:br>
            <a:endParaRPr lang="ru-RU" sz="1600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134599" y="6356350"/>
            <a:ext cx="2743200" cy="365125"/>
          </a:xfrm>
        </p:spPr>
        <p:txBody>
          <a:bodyPr/>
          <a:lstStyle/>
          <a:p>
            <a:pPr>
              <a:defRPr/>
            </a:pPr>
            <a:fld id="{FD9C2717-3005-4DA4-8CCE-B3B7D5180F05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AC61A6EA-4D50-40F7-A39E-7B04CC1CD8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79661120"/>
              </p:ext>
            </p:extLst>
          </p:nvPr>
        </p:nvGraphicFramePr>
        <p:xfrm>
          <a:off x="167680" y="131884"/>
          <a:ext cx="4572000" cy="2977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xmlns="" id="{D68ACBD3-E65C-4EED-91F0-240598F9E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76461855"/>
              </p:ext>
            </p:extLst>
          </p:nvPr>
        </p:nvGraphicFramePr>
        <p:xfrm>
          <a:off x="4697129" y="219456"/>
          <a:ext cx="7045692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1" name="Диаграмма 20">
            <a:extLst>
              <a:ext uri="{FF2B5EF4-FFF2-40B4-BE49-F238E27FC236}">
                <a16:creationId xmlns:a16="http://schemas.microsoft.com/office/drawing/2014/main" xmlns="" id="{B32430E1-54BB-4FF6-B19D-0A06A8AEC5F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197107420"/>
              </p:ext>
            </p:extLst>
          </p:nvPr>
        </p:nvGraphicFramePr>
        <p:xfrm>
          <a:off x="669031" y="3202056"/>
          <a:ext cx="7239000" cy="3044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2" name="Диаграмма 21">
            <a:extLst>
              <a:ext uri="{FF2B5EF4-FFF2-40B4-BE49-F238E27FC236}">
                <a16:creationId xmlns:a16="http://schemas.microsoft.com/office/drawing/2014/main" xmlns="" id="{FF0D619F-183A-47CD-B8F2-FF8846BDC1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03769864"/>
              </p:ext>
            </p:extLst>
          </p:nvPr>
        </p:nvGraphicFramePr>
        <p:xfrm>
          <a:off x="7810040" y="3355229"/>
          <a:ext cx="4057909" cy="2738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23" name="Группа 20"/>
          <p:cNvGrpSpPr/>
          <p:nvPr/>
        </p:nvGrpSpPr>
        <p:grpSpPr>
          <a:xfrm>
            <a:off x="239349" y="6119682"/>
            <a:ext cx="11677128" cy="738319"/>
            <a:chOff x="148604" y="4696303"/>
            <a:chExt cx="8609788" cy="445409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900" b="1" dirty="0"/>
            </a:p>
          </p:txBody>
        </p:sp>
        <p:grpSp>
          <p:nvGrpSpPr>
            <p:cNvPr id="28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29" name="Picture 1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9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31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24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3</a:t>
                </a:fld>
                <a:endParaRPr lang="ru-RU" sz="2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780919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2362199" y="365125"/>
            <a:ext cx="10515600" cy="13255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1800" dirty="0">
                <a:latin typeface="Arial Narrow" pitchFamily="34" charset="0"/>
              </a:rPr>
              <a:t/>
            </a:r>
            <a:br>
              <a:rPr lang="ru-RU" sz="1800" dirty="0">
                <a:latin typeface="Arial Narrow" pitchFamily="34" charset="0"/>
              </a:rPr>
            </a:br>
            <a:r>
              <a:rPr lang="ru-RU" sz="1800" dirty="0">
                <a:latin typeface="Arial Narrow" pitchFamily="34" charset="0"/>
              </a:rPr>
              <a:t/>
            </a:r>
            <a:br>
              <a:rPr lang="ru-RU" sz="1800" dirty="0">
                <a:latin typeface="Arial Narrow" pitchFamily="34" charset="0"/>
              </a:rPr>
            </a:br>
            <a:endParaRPr lang="ru-RU" sz="1600" dirty="0">
              <a:latin typeface="Arial Narrow" pitchFamily="34" charset="0"/>
            </a:endParaRPr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965CDCF2-6AEB-428B-B0BD-1932F9DE702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98296049"/>
              </p:ext>
            </p:extLst>
          </p:nvPr>
        </p:nvGraphicFramePr>
        <p:xfrm>
          <a:off x="0" y="119108"/>
          <a:ext cx="5756027" cy="26914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0BE9BA4A-C301-4F40-99EB-B6BCD3BF20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91606993"/>
              </p:ext>
            </p:extLst>
          </p:nvPr>
        </p:nvGraphicFramePr>
        <p:xfrm>
          <a:off x="5767753" y="90976"/>
          <a:ext cx="6036801" cy="30340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xmlns="" id="{87515D1D-538B-450E-B56E-ABDD678CB2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058199138"/>
              </p:ext>
            </p:extLst>
          </p:nvPr>
        </p:nvGraphicFramePr>
        <p:xfrm>
          <a:off x="6133557" y="3125062"/>
          <a:ext cx="5966463" cy="32131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1" name="Диаграмма 20">
            <a:extLst>
              <a:ext uri="{FF2B5EF4-FFF2-40B4-BE49-F238E27FC236}">
                <a16:creationId xmlns:a16="http://schemas.microsoft.com/office/drawing/2014/main" xmlns="" id="{981C1838-ECD8-4F6A-B3D3-0A2A957C7BA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84336677"/>
              </p:ext>
            </p:extLst>
          </p:nvPr>
        </p:nvGraphicFramePr>
        <p:xfrm>
          <a:off x="173483" y="3046933"/>
          <a:ext cx="6407573" cy="33849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22" name="Группа 20"/>
          <p:cNvGrpSpPr/>
          <p:nvPr/>
        </p:nvGrpSpPr>
        <p:grpSpPr>
          <a:xfrm>
            <a:off x="229724" y="6119681"/>
            <a:ext cx="11677128" cy="738319"/>
            <a:chOff x="148604" y="4696303"/>
            <a:chExt cx="8609788" cy="445409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900" b="1" dirty="0"/>
            </a:p>
          </p:txBody>
        </p:sp>
        <p:grpSp>
          <p:nvGrpSpPr>
            <p:cNvPr id="27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28" name="Picture 13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9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9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30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24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4</a:t>
                </a:fld>
                <a:endParaRPr lang="ru-RU" sz="2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2763265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>
          <a:xfrm>
            <a:off x="2362199" y="365125"/>
            <a:ext cx="10515600" cy="1325563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ru-RU" sz="1800" dirty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800" dirty="0">
                <a:solidFill>
                  <a:schemeClr val="tx2"/>
                </a:solidFill>
                <a:latin typeface="Arial Narrow" pitchFamily="34" charset="0"/>
              </a:rPr>
            </a:br>
            <a:r>
              <a:rPr lang="ru-RU" sz="1800" dirty="0">
                <a:solidFill>
                  <a:schemeClr val="tx2"/>
                </a:solidFill>
                <a:latin typeface="Arial Narrow" pitchFamily="34" charset="0"/>
              </a:rPr>
              <a:t/>
            </a:r>
            <a:br>
              <a:rPr lang="ru-RU" sz="1800" dirty="0">
                <a:solidFill>
                  <a:schemeClr val="tx2"/>
                </a:solidFill>
                <a:latin typeface="Arial Narrow" pitchFamily="34" charset="0"/>
              </a:rPr>
            </a:br>
            <a:endParaRPr lang="ru-RU" sz="1600" dirty="0">
              <a:solidFill>
                <a:schemeClr val="tx2"/>
              </a:solidFill>
              <a:latin typeface="Arial Narrow" pitchFamily="34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10134599" y="6356350"/>
            <a:ext cx="2743200" cy="365125"/>
          </a:xfrm>
        </p:spPr>
        <p:txBody>
          <a:bodyPr/>
          <a:lstStyle/>
          <a:p>
            <a:pPr>
              <a:defRPr/>
            </a:pPr>
            <a:fld id="{FD9C2717-3005-4DA4-8CCE-B3B7D5180F05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graphicFrame>
        <p:nvGraphicFramePr>
          <p:cNvPr id="15" name="Диаграмма 14">
            <a:extLst>
              <a:ext uri="{FF2B5EF4-FFF2-40B4-BE49-F238E27FC236}">
                <a16:creationId xmlns:a16="http://schemas.microsoft.com/office/drawing/2014/main" xmlns="" id="{005CC08D-68EF-4B0F-AEE2-8D8CF4F93F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416163621"/>
              </p:ext>
            </p:extLst>
          </p:nvPr>
        </p:nvGraphicFramePr>
        <p:xfrm>
          <a:off x="202131" y="319088"/>
          <a:ext cx="552490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9" name="Диаграмма 18">
            <a:extLst>
              <a:ext uri="{FF2B5EF4-FFF2-40B4-BE49-F238E27FC236}">
                <a16:creationId xmlns:a16="http://schemas.microsoft.com/office/drawing/2014/main" xmlns="" id="{403FEBDB-1688-498C-AEF6-87CE59549A7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160586117"/>
              </p:ext>
            </p:extLst>
          </p:nvPr>
        </p:nvGraphicFramePr>
        <p:xfrm>
          <a:off x="5617583" y="136525"/>
          <a:ext cx="6447996" cy="37232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0" name="Диаграмма 19">
            <a:extLst>
              <a:ext uri="{FF2B5EF4-FFF2-40B4-BE49-F238E27FC236}">
                <a16:creationId xmlns:a16="http://schemas.microsoft.com/office/drawing/2014/main" xmlns="" id="{7DD10689-A048-471F-8952-BAC6E52EA5F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013751052"/>
              </p:ext>
            </p:extLst>
          </p:nvPr>
        </p:nvGraphicFramePr>
        <p:xfrm>
          <a:off x="423315" y="3296971"/>
          <a:ext cx="4812828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23" name="Группа 20"/>
          <p:cNvGrpSpPr/>
          <p:nvPr/>
        </p:nvGrpSpPr>
        <p:grpSpPr>
          <a:xfrm>
            <a:off x="229724" y="6119681"/>
            <a:ext cx="11677128" cy="738319"/>
            <a:chOff x="148604" y="4696303"/>
            <a:chExt cx="8609788" cy="445409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900" b="1" dirty="0"/>
            </a:p>
          </p:txBody>
        </p:sp>
        <p:grpSp>
          <p:nvGrpSpPr>
            <p:cNvPr id="28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29" name="Picture 13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30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9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31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24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5</a:t>
                </a:fld>
                <a:endParaRPr lang="ru-RU" sz="2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xmlns="" val="1279781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20"/>
          <p:cNvGrpSpPr/>
          <p:nvPr/>
        </p:nvGrpSpPr>
        <p:grpSpPr>
          <a:xfrm>
            <a:off x="239349" y="6119682"/>
            <a:ext cx="11677128" cy="738319"/>
            <a:chOff x="148604" y="4696303"/>
            <a:chExt cx="8609788" cy="44540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900" b="1" dirty="0"/>
            </a:p>
          </p:txBody>
        </p:sp>
        <p:grpSp>
          <p:nvGrpSpPr>
            <p:cNvPr id="5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8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9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10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24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6</a:t>
                </a:fld>
                <a:endParaRPr lang="ru-RU" sz="2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967" y="2"/>
            <a:ext cx="1905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12132" y="383390"/>
          <a:ext cx="3996239" cy="24271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/>
          <p:nvPr/>
        </p:nvGraphicFramePr>
        <p:xfrm>
          <a:off x="5728102" y="546412"/>
          <a:ext cx="5446829" cy="29475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5762325" y="218257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dirty="0" smtClean="0"/>
              <a:t>В каких формах проводится или планируется повышение квалификации работников?</a:t>
            </a:r>
            <a:endParaRPr lang="ru-RU" sz="1200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5256078" y="4071351"/>
          <a:ext cx="6621497" cy="1286510"/>
        </p:xfrm>
        <a:graphic>
          <a:graphicData uri="http://schemas.openxmlformats.org/drawingml/2006/table">
            <a:tbl>
              <a:tblPr/>
              <a:tblGrid>
                <a:gridCol w="6621497"/>
              </a:tblGrid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200"/>
                        </a:spcBef>
                        <a:spcAft>
                          <a:spcPts val="120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Основные причины, почему сотрудники компаний не участвуют в подготовке слушателей</a:t>
                      </a:r>
                      <a:r>
                        <a:rPr lang="ru-RU" sz="1800" b="1" baseline="0" dirty="0" smtClean="0">
                          <a:latin typeface="Calibri"/>
                          <a:ea typeface="Calibri"/>
                          <a:cs typeface="Times New Roman"/>
                        </a:rPr>
                        <a:t> в образовательных организациях</a:t>
                      </a:r>
                      <a:r>
                        <a:rPr lang="ru-RU" sz="1800" b="1" dirty="0" smtClean="0">
                          <a:latin typeface="Calibri"/>
                          <a:ea typeface="Calibri"/>
                          <a:cs typeface="Times New Roman"/>
                        </a:rPr>
                        <a:t>:</a:t>
                      </a:r>
                      <a:endParaRPr lang="ru-RU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нет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подготовленных для этих целей специалистов - 36%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8415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1200"/>
                        </a:spcAft>
                        <a:buFont typeface="Wingdings" pitchFamily="2" charset="2"/>
                        <a:buChar char="§"/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высокая </a:t>
                      </a:r>
                      <a:r>
                        <a:rPr lang="ru-RU" sz="1800" dirty="0" smtClean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занятость сотрудников компаний – 14%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Диаграмма 15"/>
          <p:cNvGraphicFramePr/>
          <p:nvPr/>
        </p:nvGraphicFramePr>
        <p:xfrm>
          <a:off x="838467" y="3347364"/>
          <a:ext cx="3281145" cy="2225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413" y="274640"/>
            <a:ext cx="10766987" cy="1138137"/>
          </a:xfrm>
        </p:spPr>
        <p:txBody>
          <a:bodyPr>
            <a:normAutofit fontScale="90000"/>
          </a:bodyPr>
          <a:lstStyle/>
          <a:p>
            <a:pPr algn="l"/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Мониторинг кадрового обеспечения в области информационных технологий</a:t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</a:br>
            <a:endParaRPr lang="ru-RU" sz="2400" dirty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15413" y="1412777"/>
            <a:ext cx="10780779" cy="4713388"/>
          </a:xfrm>
        </p:spPr>
        <p:txBody>
          <a:bodyPr/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Проводятся опросы:</a:t>
            </a:r>
          </a:p>
          <a:p>
            <a:pPr marL="0" indent="0">
              <a:buNone/>
            </a:pPr>
            <a:endParaRPr lang="ru-RU" sz="2400" dirty="0" smtClean="0">
              <a:solidFill>
                <a:schemeClr val="accent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" name="Группа 20"/>
          <p:cNvGrpSpPr/>
          <p:nvPr/>
        </p:nvGrpSpPr>
        <p:grpSpPr>
          <a:xfrm>
            <a:off x="239349" y="6119682"/>
            <a:ext cx="11677128" cy="738319"/>
            <a:chOff x="148604" y="4696303"/>
            <a:chExt cx="8609788" cy="445409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6621739" y="5056585"/>
              <a:ext cx="71438" cy="85127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900" b="1" dirty="0"/>
            </a:p>
          </p:txBody>
        </p:sp>
        <p:grpSp>
          <p:nvGrpSpPr>
            <p:cNvPr id="5" name="Группа 11"/>
            <p:cNvGrpSpPr/>
            <p:nvPr/>
          </p:nvGrpSpPr>
          <p:grpSpPr>
            <a:xfrm>
              <a:off x="148604" y="4696303"/>
              <a:ext cx="8609788" cy="445409"/>
              <a:chOff x="148604" y="4696303"/>
              <a:chExt cx="8609788" cy="445409"/>
            </a:xfrm>
          </p:grpSpPr>
          <p:pic>
            <p:nvPicPr>
              <p:cNvPr id="8" name="Picture 13"/>
              <p:cNvPicPr>
                <a:picLocks noChangeAspect="1" noChangeArrowheads="1"/>
              </p:cNvPicPr>
              <p:nvPr/>
            </p:nvPicPr>
            <p:blipFill>
              <a:blip r:embed="rId2" cstate="print"/>
              <a:srcRect/>
              <a:stretch>
                <a:fillRect/>
              </a:stretch>
            </p:blipFill>
            <p:spPr bwMode="auto">
              <a:xfrm>
                <a:off x="148604" y="4696303"/>
                <a:ext cx="1800225" cy="37028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9" name="Прямоугольник 7"/>
              <p:cNvSpPr>
                <a:spLocks noChangeArrowheads="1"/>
              </p:cNvSpPr>
              <p:nvPr/>
            </p:nvSpPr>
            <p:spPr bwMode="auto">
              <a:xfrm>
                <a:off x="2710954" y="5054797"/>
                <a:ext cx="3913510" cy="86915"/>
              </a:xfrm>
              <a:prstGeom prst="rect">
                <a:avLst/>
              </a:prstGeom>
              <a:gradFill rotWithShape="1">
                <a:gsLst>
                  <a:gs pos="0">
                    <a:srgbClr val="003C73">
                      <a:alpha val="60001"/>
                    </a:srgbClr>
                  </a:gs>
                  <a:gs pos="100000">
                    <a:srgbClr val="001C35">
                      <a:alpha val="79999"/>
                    </a:srgbClr>
                  </a:gs>
                </a:gsLst>
                <a:lin ang="5400000" scaled="1"/>
              </a:gradFill>
              <a:ln w="25400" algn="ctr">
                <a:noFill/>
                <a:miter lim="800000"/>
                <a:headEnd/>
                <a:tailEnd/>
              </a:ln>
            </p:spPr>
            <p:txBody>
              <a:bodyPr anchor="ctr"/>
              <a:lstStyle/>
              <a:p>
                <a:pPr algn="ctr"/>
                <a:endParaRPr lang="ru-RU" altLang="ru-RU" sz="1900" b="1" dirty="0">
                  <a:solidFill>
                    <a:srgbClr val="FFFFFF"/>
                  </a:solidFill>
                  <a:latin typeface="Calibri" pitchFamily="34" charset="0"/>
                </a:endParaRPr>
              </a:p>
            </p:txBody>
          </p:sp>
          <p:sp>
            <p:nvSpPr>
              <p:cNvPr id="10" name="Номер слайда 10"/>
              <p:cNvSpPr txBox="1">
                <a:spLocks/>
              </p:cNvSpPr>
              <p:nvPr/>
            </p:nvSpPr>
            <p:spPr>
              <a:xfrm>
                <a:off x="6634096" y="4810707"/>
                <a:ext cx="2124296" cy="273844"/>
              </a:xfrm>
              <a:prstGeom prst="rect">
                <a:avLst/>
              </a:prstGeom>
            </p:spPr>
            <p:txBody>
              <a:bodyPr vert="horz" lIns="91440" tIns="45720" rIns="91440" bIns="45720" rtlCol="0" anchor="ctr"/>
              <a:lstStyle>
                <a:defPPr>
                  <a:defRPr lang="ru-RU"/>
                </a:defPPr>
                <a:lvl1pPr algn="r" rtl="0" fontAlgn="auto">
                  <a:spcBef>
                    <a:spcPts val="0"/>
                  </a:spcBef>
                  <a:spcAft>
                    <a:spcPts val="0"/>
                  </a:spcAft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2pPr>
                <a:lvl3pPr marL="9144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3pPr>
                <a:lvl4pPr marL="13716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4pPr>
                <a:lvl5pPr marL="1828800" algn="l" rtl="0" fontAlgn="base">
                  <a:spcBef>
                    <a:spcPct val="0"/>
                  </a:spcBef>
                  <a:spcAft>
                    <a:spcPct val="0"/>
                  </a:spcAft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5pPr>
                <a:lvl6pPr marL="22860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6pPr>
                <a:lvl7pPr marL="27432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7pPr>
                <a:lvl8pPr marL="32004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8pPr>
                <a:lvl9pPr marL="3657600" algn="l" defTabSz="914400" rtl="0" eaLnBrk="1" latinLnBrk="0" hangingPunct="1">
                  <a:defRPr kern="1200">
                    <a:solidFill>
                      <a:schemeClr val="tx1"/>
                    </a:solidFill>
                    <a:latin typeface="Arial" pitchFamily="34" charset="0"/>
                    <a:ea typeface="+mn-ea"/>
                    <a:cs typeface="Arial" pitchFamily="34" charset="0"/>
                  </a:defRPr>
                </a:lvl9pPr>
              </a:lstStyle>
              <a:p>
                <a:pPr fontAlgn="base">
                  <a:spcBef>
                    <a:spcPct val="20000"/>
                  </a:spcBef>
                  <a:spcAft>
                    <a:spcPct val="0"/>
                  </a:spcAft>
                </a:pPr>
                <a:fld id="{E82FD445-9FF3-4C59-AC99-C2C11B0F3B48}" type="slidenum">
                  <a:rPr lang="ru-RU" sz="2400" smtClean="0">
                    <a:solidFill>
                      <a:prstClr val="black">
                        <a:lumMod val="65000"/>
                        <a:lumOff val="35000"/>
                      </a:prstClr>
                    </a:solidFill>
                    <a:latin typeface="Arial Black" pitchFamily="34" charset="0"/>
                    <a:cs typeface="Arial" pitchFamily="34" charset="0"/>
                  </a:rPr>
                  <a:pPr fontAlgn="base">
                    <a:spcBef>
                      <a:spcPct val="20000"/>
                    </a:spcBef>
                    <a:spcAft>
                      <a:spcPct val="0"/>
                    </a:spcAft>
                  </a:pPr>
                  <a:t>7</a:t>
                </a:fld>
                <a:endParaRPr lang="ru-RU" sz="2400" dirty="0">
                  <a:solidFill>
                    <a:prstClr val="black">
                      <a:lumMod val="65000"/>
                      <a:lumOff val="35000"/>
                    </a:prstClr>
                  </a:solidFill>
                  <a:latin typeface="Arial Black" pitchFamily="34" charset="0"/>
                  <a:cs typeface="Arial" pitchFamily="34" charset="0"/>
                </a:endParaRPr>
              </a:p>
            </p:txBody>
          </p:sp>
        </p:grpSp>
      </p:grpSp>
      <p:pic>
        <p:nvPicPr>
          <p:cNvPr id="11" name="Picture 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4967" y="2"/>
            <a:ext cx="1905000" cy="11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15414" y="2180861"/>
          <a:ext cx="10753197" cy="331670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4362147"/>
                <a:gridCol w="2806651"/>
                <a:gridCol w="3584399"/>
              </a:tblGrid>
              <a:tr h="1259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Выявление спроса работодателей на квалификации и подготовку кадров в области информационных технологий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Arial" pitchFamily="34" charset="0"/>
                          <a:cs typeface="Arial" pitchFamily="34" charset="0"/>
                        </a:rPr>
                        <a:t>16 июля</a:t>
                      </a:r>
                      <a:r>
                        <a:rPr lang="ru-RU" sz="1900" baseline="0" dirty="0" smtClean="0">
                          <a:latin typeface="Arial" pitchFamily="34" charset="0"/>
                          <a:cs typeface="Arial" pitchFamily="34" charset="0"/>
                        </a:rPr>
                        <a:t> – 16 августа 2018 года</a:t>
                      </a:r>
                      <a:endParaRPr lang="ru-RU" sz="1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latin typeface="Arial" pitchFamily="34" charset="0"/>
                          <a:cs typeface="Arial" pitchFamily="34" charset="0"/>
                          <a:hlinkClick r:id="rId4"/>
                        </a:rPr>
                        <a:t>http://opros.rosmintrud.ru/polls/287</a:t>
                      </a:r>
                      <a:endParaRPr lang="ru-RU" sz="19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563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Актуализация макета профессионального стандарта</a:t>
                      </a:r>
                      <a:endParaRPr lang="ru-RU" sz="19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dirty="0" smtClean="0">
                          <a:latin typeface="Arial" pitchFamily="34" charset="0"/>
                          <a:cs typeface="Arial" pitchFamily="34" charset="0"/>
                        </a:rPr>
                        <a:t>До 31 июля 2018 года</a:t>
                      </a:r>
                      <a:endParaRPr lang="ru-RU" sz="1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  <a:hlinkClick r:id="rId5"/>
                        </a:rPr>
                        <a:t>http://opros.rosmintrud.ru/polls/active</a:t>
                      </a:r>
                      <a:endParaRPr lang="ru-RU" sz="19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1259840">
                <a:tc>
                  <a:txBody>
                    <a:bodyPr/>
                    <a:lstStyle/>
                    <a:p>
                      <a:r>
                        <a:rPr lang="ru-RU" sz="190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Уточнение перечня профессий и перспектив развития рынка труда в области информационных технологий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dirty="0" smtClean="0"/>
                        <a:t>17 августа</a:t>
                      </a:r>
                      <a:r>
                        <a:rPr lang="ru-RU" sz="1900" baseline="0" dirty="0" smtClean="0"/>
                        <a:t> – 30 сентября 2018 года</a:t>
                      </a:r>
                      <a:endParaRPr lang="ru-RU" sz="1900" dirty="0"/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900" b="0" i="0" kern="1200" dirty="0" smtClean="0">
                          <a:solidFill>
                            <a:schemeClr val="dk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  <a:hlinkClick r:id="rId6"/>
                        </a:rPr>
                        <a:t>http://opros.rosmintrud.ru/polls/288</a:t>
                      </a:r>
                      <a:endParaRPr lang="ru-RU" sz="1900" b="0" i="0" kern="1200" dirty="0" smtClean="0">
                        <a:solidFill>
                          <a:schemeClr val="dk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  <a:p>
                      <a:endParaRPr lang="ru-RU" sz="19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3583</TotalTime>
  <Words>369</Words>
  <Application>Microsoft Office PowerPoint</Application>
  <PresentationFormat>Произвольный</PresentationFormat>
  <Paragraphs>67</Paragraphs>
  <Slides>7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Office Theme</vt:lpstr>
      <vt:lpstr>Слайд 1</vt:lpstr>
      <vt:lpstr>Участники опроса</vt:lpstr>
      <vt:lpstr>  </vt:lpstr>
      <vt:lpstr>  </vt:lpstr>
      <vt:lpstr>  </vt:lpstr>
      <vt:lpstr>Слайд 6</vt:lpstr>
      <vt:lpstr> Мониторинг кадрового обеспечения в области информационных технологий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Тармин Виктор Анатольевич</dc:creator>
  <cp:lastModifiedBy>NIITruda</cp:lastModifiedBy>
  <cp:revision>334</cp:revision>
  <dcterms:created xsi:type="dcterms:W3CDTF">2016-03-25T08:20:37Z</dcterms:created>
  <dcterms:modified xsi:type="dcterms:W3CDTF">2018-07-25T10:46:55Z</dcterms:modified>
</cp:coreProperties>
</file>