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11"/>
  </p:notesMasterIdLst>
  <p:sldIdLst>
    <p:sldId id="289" r:id="rId2"/>
    <p:sldId id="288" r:id="rId3"/>
    <p:sldId id="306" r:id="rId4"/>
    <p:sldId id="302" r:id="rId5"/>
    <p:sldId id="297" r:id="rId6"/>
    <p:sldId id="307" r:id="rId7"/>
    <p:sldId id="295" r:id="rId8"/>
    <p:sldId id="308" r:id="rId9"/>
    <p:sldId id="299" r:id="rId10"/>
  </p:sldIdLst>
  <p:sldSz cx="9144000" cy="6858000" type="screen4x3"/>
  <p:notesSz cx="6781800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10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7" autoAdjust="0"/>
    <p:restoredTop sz="94676" autoAdjust="0"/>
  </p:normalViewPr>
  <p:slideViewPr>
    <p:cSldViewPr>
      <p:cViewPr>
        <p:scale>
          <a:sx n="100" d="100"/>
          <a:sy n="100" d="100"/>
        </p:scale>
        <p:origin x="-120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172" y="-108"/>
      </p:cViewPr>
      <p:guideLst>
        <p:guide orient="horz" pos="3110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B3C2F-AA2B-4E76-A10C-577F81E46BF1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8180" y="4690269"/>
            <a:ext cx="54254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3878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1451" y="9378824"/>
            <a:ext cx="293878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032F9-691F-4C63-893D-35856B68D1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140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032F9-691F-4C63-893D-35856B68D16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457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032F9-691F-4C63-893D-35856B68D16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664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DFDCB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FDCB7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638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DFDCB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FDCB7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4488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DFDCB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FDCB7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5411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DFDCB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FDCB7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525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DFDCB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FDCB7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3036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DFDCB7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FDCB7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0669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DFDCB7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FDCB7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632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DFDCB7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FDCB7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9196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DFDCB7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FDCB7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8216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DFDCB7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FDCB7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7507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DFDCB7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FDCB7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0831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srgbClr val="DFDCB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srgbClr val="DFDCB7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082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 spd="slow">
    <p:wip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268760"/>
            <a:ext cx="7416824" cy="2952328"/>
          </a:xfrm>
        </p:spPr>
        <p:txBody>
          <a:bodyPr anchor="t"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Об актуализации ФГОС высшего образования в соответствии с принимаемыми профессиональными стандартами</a:t>
            </a:r>
            <a:endParaRPr lang="ru-RU" sz="3200" b="1" dirty="0">
              <a:solidFill>
                <a:schemeClr val="tx1"/>
              </a:solidFill>
            </a:endParaRPr>
          </a:p>
        </p:txBody>
      </p:sp>
      <p:pic>
        <p:nvPicPr>
          <p:cNvPr id="1027" name="Picture 3" descr="C:\Users\zhidkov-aa\Desktop\image0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1226"/>
            <a:ext cx="4644008" cy="100751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3995936" y="4581128"/>
            <a:ext cx="4416846" cy="16561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 smtClean="0">
                <a:solidFill>
                  <a:schemeClr val="tx1"/>
                </a:solidFill>
              </a:rPr>
              <a:t>Соболев Александр Борисович,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Директор Департамента государственной политики в сфере высшего образования Минобрнауки России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563888" y="6272825"/>
            <a:ext cx="2880319" cy="3874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 smtClean="0">
                <a:solidFill>
                  <a:schemeClr val="tx1"/>
                </a:solidFill>
              </a:rPr>
              <a:t>Москва, 10 декабря 2015 г.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751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251520" y="0"/>
            <a:ext cx="8208912" cy="836712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Утвержденные ФГОС ВО </a:t>
            </a:r>
            <a:b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(по состоянию на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декабря 2015 г.)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rgbClr val="2F2B20"/>
                </a:solidFill>
              </a:rPr>
              <a:pPr/>
              <a:t>2</a:t>
            </a:fld>
            <a:endParaRPr lang="ru-RU" dirty="0">
              <a:solidFill>
                <a:srgbClr val="2F2B20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417364"/>
              </p:ext>
            </p:extLst>
          </p:nvPr>
        </p:nvGraphicFramePr>
        <p:xfrm>
          <a:off x="323528" y="908720"/>
          <a:ext cx="8640960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008112"/>
                <a:gridCol w="1152128"/>
                <a:gridCol w="935934"/>
                <a:gridCol w="1008112"/>
                <a:gridCol w="1008112"/>
                <a:gridCol w="936274"/>
                <a:gridCol w="100811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Уровень ВО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Бакалавриат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Магистратура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Специалитет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Аспирантура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Адъюнктура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Ординатура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Асситентура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-стажировка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количество ФГОС ВО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194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Минобрнауки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Зарегистрировано в Минюсте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106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Заголовок 8"/>
          <p:cNvSpPr txBox="1">
            <a:spLocks/>
          </p:cNvSpPr>
          <p:nvPr/>
        </p:nvSpPr>
        <p:spPr>
          <a:xfrm>
            <a:off x="323528" y="4509120"/>
            <a:ext cx="792088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2F2B20"/>
                </a:solidFill>
                <a:latin typeface="Times New Roman" pitchFamily="18" charset="0"/>
                <a:cs typeface="Times New Roman" pitchFamily="18" charset="0"/>
              </a:rPr>
              <a:t>Утвержденные профессиональные стандарты </a:t>
            </a:r>
            <a:r>
              <a:rPr lang="ru-RU" sz="2000" b="1" dirty="0" smtClean="0">
                <a:solidFill>
                  <a:srgbClr val="2F2B20"/>
                </a:solidFill>
                <a:latin typeface="Times New Roman" pitchFamily="18" charset="0"/>
                <a:cs typeface="Times New Roman" pitchFamily="18" charset="0"/>
              </a:rPr>
              <a:t>(по состоянию на 8 декабря 2015 г.), по данным портала </a:t>
            </a:r>
            <a:r>
              <a:rPr lang="en-US" sz="2000" b="1" dirty="0" smtClean="0">
                <a:solidFill>
                  <a:srgbClr val="2F2B20"/>
                </a:solidFill>
                <a:latin typeface="Times New Roman" pitchFamily="18" charset="0"/>
                <a:cs typeface="Times New Roman" pitchFamily="18" charset="0"/>
              </a:rPr>
              <a:t>profstandart.rosmintrud.ru</a:t>
            </a:r>
            <a:endParaRPr lang="ru-RU" sz="2000" b="1" dirty="0">
              <a:solidFill>
                <a:srgbClr val="2F2B2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835601"/>
              </p:ext>
            </p:extLst>
          </p:nvPr>
        </p:nvGraphicFramePr>
        <p:xfrm>
          <a:off x="354101" y="5733256"/>
          <a:ext cx="8064896" cy="750663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032448"/>
                <a:gridCol w="4032448"/>
              </a:tblGrid>
              <a:tr h="37982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Минтрудом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>
                          <a:latin typeface="Times New Roman" pitchFamily="18" charset="0"/>
                          <a:cs typeface="Times New Roman" pitchFamily="18" charset="0"/>
                        </a:rPr>
                        <a:t>624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Зарегистрировано в Минюсте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567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58394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10400" y="6453336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357663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076306" cy="623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87592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97842" y="703884"/>
            <a:ext cx="2794546" cy="9387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Направление в 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России сведений об утвержденных ПС (изменениях в ПС</a:t>
            </a:r>
          </a:p>
          <a:p>
            <a:pPr algn="ctr"/>
            <a:r>
              <a:rPr lang="ru-RU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 дней со дня вступления в силу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Минтруд России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4532" y="44624"/>
            <a:ext cx="798641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Организация совместной работы представителей образовательного и профессионального сообщества в процессе разработки и актуализации ФГОС ВО в соответствии с принимаемыми ПС (в соответствии с проектом Межведомственного регламента)</a:t>
            </a:r>
            <a:endParaRPr lang="ru-RU" sz="1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3192388" y="930927"/>
            <a:ext cx="21602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408412" y="703884"/>
            <a:ext cx="3062043" cy="22929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spAutoFit/>
          </a:bodyPr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Направление в НСПК (РГ по применению ПС в системе профессионального образования и обучения) запроса о предоставлении сведений об СПК, за которыми закреплены утвержденные ПС (в случае отсутствия СПК – об объединении работодателей, ключевом работодателе) и о предоставлении информации о ФГОС ВО, сопряженных с утвержденными ПС (+ позиция о необходимости актуализации либо разработке ФГОС ВО)</a:t>
            </a:r>
          </a:p>
          <a:p>
            <a:pPr algn="ctr"/>
            <a:r>
              <a:rPr lang="ru-RU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 дней со дня получения сведений из Минтруда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России</a:t>
            </a:r>
          </a:p>
          <a:p>
            <a:pPr algn="ctr"/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России  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0455" y="891147"/>
            <a:ext cx="244475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6715128" y="704196"/>
            <a:ext cx="1949868" cy="21236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spAutoFit/>
          </a:bodyPr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Формирование сведений о соотнесении ФГОС ВО и ПС, позиции о необходимости актуализации либо разработке ФГОС ВО</a:t>
            </a:r>
          </a:p>
          <a:p>
            <a:pPr algn="ctr"/>
            <a:r>
              <a:rPr lang="ru-RU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 дней со дня получения запроса из </a:t>
            </a:r>
            <a:r>
              <a:rPr lang="ru-RU" sz="1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России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СПК (объединение работодателей, ключевой работодатель), Рабочая группа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Блок-схема: процесс 25"/>
          <p:cNvSpPr/>
          <p:nvPr/>
        </p:nvSpPr>
        <p:spPr>
          <a:xfrm>
            <a:off x="485877" y="3087389"/>
            <a:ext cx="2330868" cy="2800767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spAutoFit/>
          </a:bodyPr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Направление информации об утвержденных ПС, СПК (объединении работодателей, ключевом работодателе), соотнесении ПС и ФГОС ВО и позиции о необходимости актуализации либо разработке ФГОС ВО в федеральное УМО и/или образовательные организации, ответственные за разработку (актуализацию) соответствующих ФГОС ВО</a:t>
            </a:r>
          </a:p>
          <a:p>
            <a:pPr algn="ctr"/>
            <a:r>
              <a:rPr lang="ru-RU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 позднее 20 дней после получения данных из Минтруда России</a:t>
            </a:r>
          </a:p>
          <a:p>
            <a:pPr algn="ctr"/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России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02" y="4109296"/>
            <a:ext cx="244475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6745" y="4099100"/>
            <a:ext cx="244475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Прямоугольник 27"/>
          <p:cNvSpPr/>
          <p:nvPr/>
        </p:nvSpPr>
        <p:spPr>
          <a:xfrm>
            <a:off x="3061220" y="3087388"/>
            <a:ext cx="3409403" cy="29700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spAutoFit/>
          </a:bodyPr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Анализ полученных данных, направление в 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России сведений: </a:t>
            </a:r>
          </a:p>
          <a:p>
            <a:pPr marL="228600" indent="-228600">
              <a:buAutoNum type="arabicParenR"/>
            </a:pP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б учете положений ПС в ФГОС ВО;</a:t>
            </a:r>
          </a:p>
          <a:p>
            <a:pPr marL="228600" indent="-228600">
              <a:buAutoNum type="arabicParenR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 необходимости доработки и (или) разработки ФГОС ВО в соответствии с ПС с приложением проекта изменений в ФГОС ВО или проекта нового ФГОС ВО, согласованного с СПК, и положительного заключения СПК на указанный проект;</a:t>
            </a:r>
          </a:p>
          <a:p>
            <a:pPr marL="228600" indent="-228600">
              <a:buAutoNum type="arabicParenR"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 невозможности выполнения работы по подготовке приказа об актуализации ФГОС ВО с указанием причин и сроков предоставления проекта приказа</a:t>
            </a:r>
          </a:p>
          <a:p>
            <a:pPr algn="ctr"/>
            <a:r>
              <a:rPr lang="ru-RU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течение месяца после получения сведений из </a:t>
            </a:r>
            <a:r>
              <a:rPr lang="ru-RU" sz="1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России</a:t>
            </a:r>
          </a:p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Федеральные УМО, организации-разработчики ФГОС ВО, СПК</a:t>
            </a:r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0623" y="4099100"/>
            <a:ext cx="244475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Прямоугольник 28"/>
          <p:cNvSpPr/>
          <p:nvPr/>
        </p:nvSpPr>
        <p:spPr>
          <a:xfrm>
            <a:off x="6685362" y="3087389"/>
            <a:ext cx="2321398" cy="28007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Рассмотрение материалов, поступивших из федерального УМО и/или от разработчика ФГОС ВО, при необходимости разработка и утверждение в установленном порядке приказа об утверждении ФГОС ВО и/или внесении изменений в ФГОС ВО </a:t>
            </a:r>
          </a:p>
          <a:p>
            <a:pPr algn="ctr"/>
            <a:r>
              <a:rPr lang="ru-RU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течение месяца (рассмотрение предложений)</a:t>
            </a:r>
          </a:p>
          <a:p>
            <a:pPr algn="ctr"/>
            <a:r>
              <a:rPr lang="ru-RU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течение года со дня утверждения ПС (выход приказа)</a:t>
            </a:r>
          </a:p>
          <a:p>
            <a:pPr algn="ctr"/>
            <a:r>
              <a:rPr lang="ru-RU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*После 01.07.2016 г. – в течение года (после вступления в силу ФЗ № 122</a:t>
            </a:r>
          </a:p>
          <a:p>
            <a:pPr algn="ctr"/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России 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Надпись 2"/>
          <p:cNvSpPr txBox="1">
            <a:spLocks noChangeArrowheads="1"/>
          </p:cNvSpPr>
          <p:nvPr/>
        </p:nvSpPr>
        <p:spPr bwMode="auto">
          <a:xfrm>
            <a:off x="299775" y="6156001"/>
            <a:ext cx="8500092" cy="657376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Участие представителей СПК (объединения работодателей, ключевого работодателя) в формировании и актуализации ФГОС ВО, наличие положительного заключения СПК на проект ФГОС ВО (изменений в ФГОС ВО) являются обязательными условиями для положительного заключения НСПК на ФГОС ВО.</a:t>
            </a:r>
            <a:endParaRPr kumimoji="0" lang="ru-RU" alt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179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52565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Применение профессионального стандарта при организации подготовки по программам высшего образования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>
              <a:buClr>
                <a:srgbClr val="C00000"/>
              </a:buClr>
              <a:buNone/>
            </a:pPr>
            <a:r>
              <a:rPr lang="ru-RU" sz="1000" dirty="0" smtClean="0"/>
              <a:t> </a:t>
            </a:r>
          </a:p>
          <a:p>
            <a:pPr marL="0" indent="0">
              <a:buClr>
                <a:srgbClr val="C00000"/>
              </a:buClr>
              <a:buNone/>
            </a:pPr>
            <a:endParaRPr lang="ru-RU" sz="1000" dirty="0" smtClean="0"/>
          </a:p>
          <a:p>
            <a:pPr marL="0" indent="0">
              <a:buClr>
                <a:srgbClr val="C00000"/>
              </a:buClr>
              <a:buNone/>
            </a:pPr>
            <a:endParaRPr lang="ru-RU" sz="2800" b="1" u="sng" dirty="0" smtClean="0"/>
          </a:p>
          <a:p>
            <a:pPr marL="0" indent="0">
              <a:buClr>
                <a:srgbClr val="C00000"/>
              </a:buClr>
              <a:buNone/>
            </a:pPr>
            <a:endParaRPr lang="ru-RU" sz="2800" b="1" u="sng" dirty="0" smtClean="0"/>
          </a:p>
          <a:p>
            <a:pPr marL="0" indent="0">
              <a:buClr>
                <a:srgbClr val="C00000"/>
              </a:buClr>
              <a:buNone/>
            </a:pPr>
            <a:endParaRPr lang="ru-RU" sz="2800" b="1" u="sng" dirty="0" smtClean="0"/>
          </a:p>
          <a:p>
            <a:pPr marL="0" indent="0">
              <a:buClr>
                <a:srgbClr val="C00000"/>
              </a:buClr>
              <a:buNone/>
            </a:pPr>
            <a:endParaRPr lang="ru-RU" sz="2800" b="1" u="sng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691952" y="1196752"/>
            <a:ext cx="5248200" cy="15121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ФГОС ВО</a:t>
            </a:r>
          </a:p>
          <a:p>
            <a:pPr algn="ctr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Раздел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– перечень профессиональных стандартов, сопряжённых с ФГОС ВО</a:t>
            </a:r>
          </a:p>
          <a:p>
            <a:pPr algn="ctr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Раздел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IV –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перечень обобщённых трудовых функций, сопрягаемых с данным ФГОС ВО 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1952" y="4102606"/>
            <a:ext cx="5248200" cy="14146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основной образовательной программы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конкретной направленности (профиля), исходя из заказа ключевых работодателей, образовательных потребностей абитуриентов, материально-технических, методических и иных условий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5661248"/>
            <a:ext cx="8352926" cy="8640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Необходимым условием конструирования конкретной ООП является возможность выбора конкретных ПС, для которых (область профессиональной деятельности, отрасль) осуществляется подготовка специалистов 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95400" y="2899035"/>
            <a:ext cx="5244752" cy="11060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Примерная основная образовательная программы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Перечень ПС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Перечень ОТФ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10400" y="6506872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mtClean="0">
                <a:cs typeface="Aharoni" panose="02010803020104030203" pitchFamily="2" charset="-79"/>
              </a:rPr>
              <a:pPr/>
              <a:t>5</a:t>
            </a:fld>
            <a:endParaRPr lang="ru-RU" dirty="0">
              <a:cs typeface="Aharoni" panose="02010803020104030203" pitchFamily="2" charset="-79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00193" y="1196752"/>
            <a:ext cx="2520279" cy="15121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Ответственный исполнитель -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России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Уровень документа – НПА 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Вид документа -  приказ/методические рекомендации)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602" y="3320541"/>
            <a:ext cx="45085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478" y="4707230"/>
            <a:ext cx="450850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478" y="1950294"/>
            <a:ext cx="450850" cy="15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6300194" y="2899034"/>
            <a:ext cx="2520278" cy="11060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Ответственный исполнитель – УМО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Вид документа – 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методические рекомендации/ООП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300192" y="4102606"/>
            <a:ext cx="2520279" cy="14146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Ответственный исполнитель – образовательные организации высшего образования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Вид документа - ООП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272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80920" cy="864096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Очень сложно сконструировать ООП, объединяющую требования всех ПС</a:t>
            </a:r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10400" y="6486797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chemeClr val="tx1"/>
                </a:solidFill>
              </a:rPr>
              <a:pPr/>
              <a:t>6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07504" y="908720"/>
            <a:ext cx="2880319" cy="3874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solidFill>
                  <a:srgbClr val="000000"/>
                </a:solidFill>
              </a:rPr>
              <a:t>Пример</a:t>
            </a:r>
            <a:endParaRPr lang="ru-RU" sz="2000" b="1" dirty="0">
              <a:solidFill>
                <a:srgbClr val="000000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131840" y="1102432"/>
            <a:ext cx="5459610" cy="4774535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itchFamily="34" charset="0"/>
              <a:buNone/>
            </a:pPr>
            <a:r>
              <a:rPr lang="ru-RU" sz="2400" b="1" dirty="0" smtClean="0">
                <a:solidFill>
                  <a:srgbClr val="000000"/>
                </a:solidFill>
              </a:rPr>
              <a:t>40.013</a:t>
            </a:r>
            <a:r>
              <a:rPr lang="ru-RU" sz="2400" dirty="0" smtClean="0">
                <a:solidFill>
                  <a:srgbClr val="000000"/>
                </a:solidFill>
              </a:rPr>
              <a:t>  Специалист по разработке технологий и программ для оборудования с ЧПУ </a:t>
            </a:r>
          </a:p>
          <a:p>
            <a:pPr marL="114300" indent="0">
              <a:buFont typeface="Arial" pitchFamily="34" charset="0"/>
              <a:buNone/>
            </a:pPr>
            <a:r>
              <a:rPr lang="ru-RU" sz="2400" b="1" dirty="0" smtClean="0">
                <a:solidFill>
                  <a:srgbClr val="000000"/>
                </a:solidFill>
              </a:rPr>
              <a:t>40.014</a:t>
            </a:r>
            <a:r>
              <a:rPr lang="ru-RU" sz="2400" dirty="0" smtClean="0">
                <a:solidFill>
                  <a:srgbClr val="000000"/>
                </a:solidFill>
              </a:rPr>
              <a:t>  Специалист по технологиям заготовительного производства </a:t>
            </a:r>
          </a:p>
          <a:p>
            <a:pPr marL="114300" indent="0">
              <a:buFont typeface="Arial" pitchFamily="34" charset="0"/>
              <a:buNone/>
            </a:pPr>
            <a:r>
              <a:rPr lang="ru-RU" sz="2400" b="1" dirty="0" smtClean="0">
                <a:solidFill>
                  <a:srgbClr val="000000"/>
                </a:solidFill>
              </a:rPr>
              <a:t>40.031</a:t>
            </a:r>
            <a:r>
              <a:rPr lang="ru-RU" sz="2400" dirty="0" smtClean="0">
                <a:solidFill>
                  <a:srgbClr val="000000"/>
                </a:solidFill>
              </a:rPr>
              <a:t>  Специалист по технологиям материалообрабатывающего производства </a:t>
            </a:r>
          </a:p>
          <a:p>
            <a:pPr marL="114300" indent="0">
              <a:buFont typeface="Arial" pitchFamily="34" charset="0"/>
              <a:buNone/>
            </a:pPr>
            <a:r>
              <a:rPr lang="ru-RU" sz="2400" b="1" dirty="0" smtClean="0">
                <a:solidFill>
                  <a:srgbClr val="000000"/>
                </a:solidFill>
              </a:rPr>
              <a:t>40.052</a:t>
            </a:r>
            <a:r>
              <a:rPr lang="ru-RU" sz="2400" dirty="0" smtClean="0">
                <a:solidFill>
                  <a:srgbClr val="000000"/>
                </a:solidFill>
              </a:rPr>
              <a:t>  Специалист по проектированию оснастки и специального инструмента </a:t>
            </a:r>
          </a:p>
          <a:p>
            <a:pPr marL="114300" indent="0">
              <a:buFont typeface="Arial" pitchFamily="34" charset="0"/>
              <a:buNone/>
            </a:pPr>
            <a:r>
              <a:rPr lang="ru-RU" sz="2400" b="1" dirty="0" smtClean="0">
                <a:solidFill>
                  <a:srgbClr val="000000"/>
                </a:solidFill>
              </a:rPr>
              <a:t>40.069 </a:t>
            </a:r>
            <a:r>
              <a:rPr lang="ru-RU" sz="2400" dirty="0" smtClean="0">
                <a:solidFill>
                  <a:srgbClr val="000000"/>
                </a:solidFill>
              </a:rPr>
              <a:t> Специалист по наладке и испытаниям технологического оборудования механосборочного производства </a:t>
            </a:r>
          </a:p>
          <a:p>
            <a:pPr marL="114300" indent="0">
              <a:buFont typeface="Arial" pitchFamily="34" charset="0"/>
              <a:buNone/>
            </a:pPr>
            <a:r>
              <a:rPr lang="ru-RU" sz="2400" b="1" dirty="0" smtClean="0">
                <a:solidFill>
                  <a:srgbClr val="000000"/>
                </a:solidFill>
              </a:rPr>
              <a:t>40.072</a:t>
            </a:r>
            <a:r>
              <a:rPr lang="ru-RU" sz="2400" dirty="0" smtClean="0">
                <a:solidFill>
                  <a:srgbClr val="000000"/>
                </a:solidFill>
              </a:rPr>
              <a:t>  Специалист по наладке и испытаниям технологического оборудования кузнечного производства </a:t>
            </a:r>
          </a:p>
          <a:p>
            <a:pPr marL="114300" indent="0">
              <a:buFont typeface="Arial" pitchFamily="34" charset="0"/>
              <a:buNone/>
            </a:pPr>
            <a:r>
              <a:rPr lang="ru-RU" sz="2400" b="1" dirty="0" smtClean="0">
                <a:solidFill>
                  <a:srgbClr val="000000"/>
                </a:solidFill>
              </a:rPr>
              <a:t>40.081</a:t>
            </a:r>
            <a:r>
              <a:rPr lang="ru-RU" sz="2400" dirty="0" smtClean="0">
                <a:solidFill>
                  <a:srgbClr val="000000"/>
                </a:solidFill>
              </a:rPr>
              <a:t>  Специалист по анализу и диагностике технологических комплексов механосборочного производства </a:t>
            </a:r>
          </a:p>
          <a:p>
            <a:pPr marL="114300" indent="0">
              <a:buFont typeface="Arial" pitchFamily="34" charset="0"/>
              <a:buNone/>
            </a:pPr>
            <a:r>
              <a:rPr lang="ru-RU" sz="2400" b="1" dirty="0" smtClean="0">
                <a:solidFill>
                  <a:srgbClr val="000000"/>
                </a:solidFill>
              </a:rPr>
              <a:t>40.083  </a:t>
            </a:r>
            <a:r>
              <a:rPr lang="ru-RU" sz="2400" dirty="0" smtClean="0">
                <a:solidFill>
                  <a:srgbClr val="000000"/>
                </a:solidFill>
              </a:rPr>
              <a:t>Специалист по компьютерному проектированию технологических процессов </a:t>
            </a:r>
          </a:p>
          <a:p>
            <a:pPr marL="114300" indent="0">
              <a:buFont typeface="Arial" pitchFamily="34" charset="0"/>
              <a:buNone/>
            </a:pPr>
            <a:r>
              <a:rPr lang="ru-RU" sz="2400" b="1" dirty="0" smtClean="0">
                <a:solidFill>
                  <a:srgbClr val="000000"/>
                </a:solidFill>
              </a:rPr>
              <a:t>40.089</a:t>
            </a:r>
            <a:r>
              <a:rPr lang="ru-RU" sz="2400" dirty="0" smtClean="0">
                <a:solidFill>
                  <a:srgbClr val="000000"/>
                </a:solidFill>
              </a:rPr>
              <a:t>  Специалист по компьютерному программированию станков с числовым программным управлением </a:t>
            </a:r>
          </a:p>
          <a:p>
            <a:pPr marL="114300" indent="0">
              <a:buFont typeface="Arial" pitchFamily="34" charset="0"/>
              <a:buNone/>
            </a:pPr>
            <a:r>
              <a:rPr lang="ru-RU" sz="2400" b="1" dirty="0" smtClean="0">
                <a:solidFill>
                  <a:srgbClr val="000000"/>
                </a:solidFill>
              </a:rPr>
              <a:t>40.090</a:t>
            </a:r>
            <a:r>
              <a:rPr lang="ru-RU" sz="2400" dirty="0" smtClean="0">
                <a:solidFill>
                  <a:srgbClr val="000000"/>
                </a:solidFill>
              </a:rPr>
              <a:t>  Специалист по контролю качества механосборочного производства </a:t>
            </a:r>
          </a:p>
          <a:p>
            <a:pPr marL="114300" indent="0">
              <a:buFont typeface="Arial" pitchFamily="34" charset="0"/>
              <a:buNone/>
            </a:pPr>
            <a:r>
              <a:rPr lang="ru-RU" sz="2400" b="1" dirty="0" smtClean="0">
                <a:solidFill>
                  <a:srgbClr val="000000"/>
                </a:solidFill>
              </a:rPr>
              <a:t>40.100 </a:t>
            </a:r>
            <a:r>
              <a:rPr lang="ru-RU" sz="2400" dirty="0" smtClean="0">
                <a:solidFill>
                  <a:srgbClr val="000000"/>
                </a:solidFill>
              </a:rPr>
              <a:t> Специалист по инструментальному обеспечению механосборочного производства </a:t>
            </a:r>
            <a:endParaRPr lang="ru-RU" sz="2400" dirty="0">
              <a:solidFill>
                <a:srgbClr val="000000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1331640" y="1296145"/>
            <a:ext cx="1656183" cy="21328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500535" y="4038601"/>
            <a:ext cx="487288" cy="2544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2235931" y="4038601"/>
            <a:ext cx="823901" cy="6145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2051720" y="4038601"/>
            <a:ext cx="1008112" cy="104658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1941239" y="4038601"/>
            <a:ext cx="1118593" cy="14786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1941239" y="2514973"/>
            <a:ext cx="1046584" cy="12188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2159731" y="2906872"/>
            <a:ext cx="828092" cy="82692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2299567" y="3429001"/>
            <a:ext cx="688256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2643695" y="3861048"/>
            <a:ext cx="344128" cy="2484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1484040" y="1695450"/>
            <a:ext cx="1497285" cy="18859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V="1">
            <a:off x="1691680" y="2060849"/>
            <a:ext cx="1296143" cy="16729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Объект 2"/>
          <p:cNvSpPr txBox="1">
            <a:spLocks/>
          </p:cNvSpPr>
          <p:nvPr/>
        </p:nvSpPr>
        <p:spPr>
          <a:xfrm>
            <a:off x="120502" y="1340768"/>
            <a:ext cx="2579290" cy="50405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itchFamily="34" charset="0"/>
              <a:buNone/>
            </a:pPr>
            <a:r>
              <a:rPr lang="ru-RU" b="1" u="sng" dirty="0" smtClean="0">
                <a:solidFill>
                  <a:srgbClr val="000000"/>
                </a:solidFill>
              </a:rPr>
              <a:t>15.03.01 Машиностроение (бакалавр):</a:t>
            </a:r>
          </a:p>
        </p:txBody>
      </p:sp>
    </p:spTree>
    <p:extLst>
      <p:ext uri="{BB962C8B-B14F-4D97-AF65-F5344CB8AC3E}">
        <p14:creationId xmlns:p14="http://schemas.microsoft.com/office/powerpoint/2010/main" val="26999344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136904" cy="619268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000000"/>
                </a:solidFill>
                <a:latin typeface="+mj-lt"/>
              </a:rPr>
              <a:t>Подготовлена новая редакция приказа о внесении изменений в ФГОС ВО в соответствии с принимаемыми ПС</a:t>
            </a:r>
            <a:endParaRPr lang="ru-RU" b="1" dirty="0">
              <a:solidFill>
                <a:srgbClr val="000000"/>
              </a:solidFill>
              <a:latin typeface="+mj-lt"/>
            </a:endParaRPr>
          </a:p>
          <a:p>
            <a:pPr marL="0" indent="0"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федеральном государственном образовательном стандарте высшего образования по направлению подготовки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хх.хх.хх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_____________(уровень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xx.xx.xx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утвержденном приказом Министерства образования и науки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Российской Федерации от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месяца 20__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г. 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______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(зарегистрирован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Министерством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юстиции Российской Федерации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месяца 20__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г., регистрационный 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______):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раздел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дополнить пунктом 3.7 следующего содержания: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«3.7. ФГОС ВО учитывает положения следующих профессиональных стандартов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……………..</a:t>
            </a:r>
          </a:p>
          <a:p>
            <a:pPr marL="0" indent="0" algn="just">
              <a:buNone/>
            </a:pPr>
            <a:r>
              <a:rPr lang="ru-RU" sz="2900" i="1" dirty="0" smtClean="0">
                <a:latin typeface="Times New Roman" pitchFamily="18" charset="0"/>
                <a:cs typeface="Times New Roman" pitchFamily="18" charset="0"/>
              </a:rPr>
              <a:t>*Вносится перечень учтенных ПС с указанием реквизитов НПА по их утверждению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400" b="1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При </a:t>
            </a:r>
            <a:r>
              <a:rPr lang="ru-RU" sz="2400" b="1" dirty="0">
                <a:solidFill>
                  <a:srgbClr val="FF0000"/>
                </a:solidFill>
                <a:latin typeface="Times New Roman"/>
                <a:ea typeface="Times New Roman"/>
              </a:rPr>
              <a:t>разработке и реализации программ бакалавриата организация учитывает положения одного или нескольких профессиональных стандартов, указанных в пункте 3.___. настоящего ФГОС ВО, с </a:t>
            </a:r>
            <a:r>
              <a:rPr lang="ru-RU" sz="2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учётом </a:t>
            </a:r>
            <a:r>
              <a:rPr lang="ru-RU" sz="2400" b="1" dirty="0">
                <a:solidFill>
                  <a:srgbClr val="FF0000"/>
                </a:solidFill>
                <a:latin typeface="Times New Roman"/>
                <a:ea typeface="Times New Roman"/>
              </a:rPr>
              <a:t>ориентации образовательной программы на конкретную область и (или) вид (виды) профессиональной </a:t>
            </a:r>
            <a:r>
              <a:rPr lang="ru-RU" sz="2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деятельности.</a:t>
            </a:r>
            <a:endParaRPr lang="ru-RU" sz="1400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marL="0" indent="0" algn="just">
              <a:buNone/>
            </a:pPr>
            <a:endParaRPr lang="ru-RU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chemeClr val="tx1"/>
                </a:solidFill>
              </a:rPr>
              <a:t>7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729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Скругленный прямоугольник 32"/>
          <p:cNvSpPr/>
          <p:nvPr/>
        </p:nvSpPr>
        <p:spPr>
          <a:xfrm>
            <a:off x="175443" y="1879462"/>
            <a:ext cx="4828605" cy="1838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Базовая часть программы</a:t>
            </a:r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75444" y="3843992"/>
            <a:ext cx="4828605" cy="1838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Вариативная часть программы </a:t>
            </a:r>
            <a:endParaRPr lang="ru-RU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195736" y="2231594"/>
            <a:ext cx="2664295" cy="69710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Общекультурные компетенции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46088" y="2280108"/>
            <a:ext cx="1877641" cy="6000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у</a:t>
            </a:r>
            <a:r>
              <a:rPr lang="ru-RU" dirty="0" smtClean="0">
                <a:solidFill>
                  <a:schemeClr val="tx1"/>
                </a:solidFill>
              </a:rPr>
              <a:t>ровень образования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195736" y="2977209"/>
            <a:ext cx="2664295" cy="6000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Общепрофессиональные компетенции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46087" y="2991502"/>
            <a:ext cx="1877642" cy="6000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УГСН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195736" y="4003525"/>
            <a:ext cx="2664295" cy="6000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Профессиональные компетенции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195736" y="4674385"/>
            <a:ext cx="2664295" cy="66806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Профессионально-специализированные компетенции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246087" y="3996391"/>
            <a:ext cx="1877641" cy="6000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направление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246087" y="4708383"/>
            <a:ext cx="1877641" cy="6000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профиль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17144" y="1070826"/>
            <a:ext cx="31452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Результаты освоения</a:t>
            </a:r>
          </a:p>
          <a:p>
            <a:pPr algn="ctr"/>
            <a:r>
              <a:rPr lang="ru-RU" dirty="0" smtClean="0"/>
              <a:t>образовательной программы</a:t>
            </a:r>
            <a:endParaRPr lang="ru-RU" sz="1400" dirty="0"/>
          </a:p>
        </p:txBody>
      </p:sp>
      <p:sp>
        <p:nvSpPr>
          <p:cNvPr id="4" name="Полилиния 3"/>
          <p:cNvSpPr/>
          <p:nvPr/>
        </p:nvSpPr>
        <p:spPr>
          <a:xfrm>
            <a:off x="4710545" y="879274"/>
            <a:ext cx="1085591" cy="1623780"/>
          </a:xfrm>
          <a:custGeom>
            <a:avLst/>
            <a:gdLst>
              <a:gd name="connsiteX0" fmla="*/ 0 w 1570182"/>
              <a:gd name="connsiteY0" fmla="*/ 2068946 h 2068946"/>
              <a:gd name="connsiteX1" fmla="*/ 914400 w 1570182"/>
              <a:gd name="connsiteY1" fmla="*/ 350982 h 2068946"/>
              <a:gd name="connsiteX2" fmla="*/ 1570182 w 1570182"/>
              <a:gd name="connsiteY2" fmla="*/ 0 h 2068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0182" h="2068946">
                <a:moveTo>
                  <a:pt x="0" y="2068946"/>
                </a:moveTo>
                <a:cubicBezTo>
                  <a:pt x="326351" y="1382376"/>
                  <a:pt x="652703" y="695806"/>
                  <a:pt x="914400" y="350982"/>
                </a:cubicBezTo>
                <a:cubicBezTo>
                  <a:pt x="1176097" y="6158"/>
                  <a:pt x="1373139" y="3079"/>
                  <a:pt x="1570182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лако 4"/>
          <p:cNvSpPr/>
          <p:nvPr/>
        </p:nvSpPr>
        <p:spPr>
          <a:xfrm>
            <a:off x="5801047" y="497953"/>
            <a:ext cx="2982753" cy="762643"/>
          </a:xfrm>
          <a:prstGeom prst="cloud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общекультурное </a:t>
            </a:r>
            <a:r>
              <a:rPr lang="ru-RU" sz="1400" dirty="0" smtClean="0">
                <a:solidFill>
                  <a:schemeClr val="tx1"/>
                </a:solidFill>
              </a:rPr>
              <a:t>ядро</a:t>
            </a:r>
            <a:endParaRPr lang="ru-RU" sz="1400" dirty="0"/>
          </a:p>
        </p:txBody>
      </p:sp>
      <p:sp>
        <p:nvSpPr>
          <p:cNvPr id="8" name="Полилиния 7"/>
          <p:cNvSpPr/>
          <p:nvPr/>
        </p:nvSpPr>
        <p:spPr>
          <a:xfrm flipV="1">
            <a:off x="4710545" y="2580144"/>
            <a:ext cx="1805671" cy="652583"/>
          </a:xfrm>
          <a:custGeom>
            <a:avLst/>
            <a:gdLst>
              <a:gd name="connsiteX0" fmla="*/ 0 w 2022764"/>
              <a:gd name="connsiteY0" fmla="*/ 0 h 480291"/>
              <a:gd name="connsiteX1" fmla="*/ 840509 w 2022764"/>
              <a:gd name="connsiteY1" fmla="*/ 387928 h 480291"/>
              <a:gd name="connsiteX2" fmla="*/ 2022764 w 2022764"/>
              <a:gd name="connsiteY2" fmla="*/ 480291 h 480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2764" h="480291">
                <a:moveTo>
                  <a:pt x="0" y="0"/>
                </a:moveTo>
                <a:cubicBezTo>
                  <a:pt x="251691" y="153940"/>
                  <a:pt x="503382" y="307880"/>
                  <a:pt x="840509" y="387928"/>
                </a:cubicBezTo>
                <a:cubicBezTo>
                  <a:pt x="1177636" y="467976"/>
                  <a:pt x="1600200" y="474133"/>
                  <a:pt x="2022764" y="48029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 flipV="1">
            <a:off x="5004048" y="4153572"/>
            <a:ext cx="2283463" cy="169044"/>
          </a:xfrm>
          <a:custGeom>
            <a:avLst/>
            <a:gdLst>
              <a:gd name="connsiteX0" fmla="*/ 0 w 1200727"/>
              <a:gd name="connsiteY0" fmla="*/ 0 h 609600"/>
              <a:gd name="connsiteX1" fmla="*/ 434109 w 1200727"/>
              <a:gd name="connsiteY1" fmla="*/ 314037 h 609600"/>
              <a:gd name="connsiteX2" fmla="*/ 1200727 w 1200727"/>
              <a:gd name="connsiteY2" fmla="*/ 60960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0727" h="609600">
                <a:moveTo>
                  <a:pt x="0" y="0"/>
                </a:moveTo>
                <a:cubicBezTo>
                  <a:pt x="116994" y="106218"/>
                  <a:pt x="233988" y="212437"/>
                  <a:pt x="434109" y="314037"/>
                </a:cubicBezTo>
                <a:cubicBezTo>
                  <a:pt x="634230" y="415637"/>
                  <a:pt x="917478" y="512618"/>
                  <a:pt x="1200727" y="6096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5004048" y="3426151"/>
            <a:ext cx="1141731" cy="850285"/>
          </a:xfrm>
          <a:custGeom>
            <a:avLst/>
            <a:gdLst>
              <a:gd name="connsiteX0" fmla="*/ 0 w 923636"/>
              <a:gd name="connsiteY0" fmla="*/ 1209963 h 1209963"/>
              <a:gd name="connsiteX1" fmla="*/ 572655 w 923636"/>
              <a:gd name="connsiteY1" fmla="*/ 295563 h 1209963"/>
              <a:gd name="connsiteX2" fmla="*/ 923636 w 923636"/>
              <a:gd name="connsiteY2" fmla="*/ 0 h 1209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3636" h="1209963">
                <a:moveTo>
                  <a:pt x="0" y="1209963"/>
                </a:moveTo>
                <a:cubicBezTo>
                  <a:pt x="209358" y="853593"/>
                  <a:pt x="418716" y="497223"/>
                  <a:pt x="572655" y="295563"/>
                </a:cubicBezTo>
                <a:cubicBezTo>
                  <a:pt x="726594" y="93902"/>
                  <a:pt x="825115" y="46951"/>
                  <a:pt x="923636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5" name="Группа 54"/>
          <p:cNvGrpSpPr/>
          <p:nvPr/>
        </p:nvGrpSpPr>
        <p:grpSpPr>
          <a:xfrm>
            <a:off x="5953215" y="2907575"/>
            <a:ext cx="1162841" cy="2073057"/>
            <a:chOff x="6155107" y="1377846"/>
            <a:chExt cx="1162841" cy="2073057"/>
          </a:xfrm>
        </p:grpSpPr>
        <p:grpSp>
          <p:nvGrpSpPr>
            <p:cNvPr id="56" name="Группа 55"/>
            <p:cNvGrpSpPr/>
            <p:nvPr/>
          </p:nvGrpSpPr>
          <p:grpSpPr>
            <a:xfrm>
              <a:off x="6450607" y="1377846"/>
              <a:ext cx="571842" cy="1245998"/>
              <a:chOff x="8943975" y="714375"/>
              <a:chExt cx="1438275" cy="3000375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58" name="Блок-схема: извлечение 57"/>
              <p:cNvSpPr/>
              <p:nvPr/>
            </p:nvSpPr>
            <p:spPr>
              <a:xfrm rot="10800000">
                <a:off x="8943975" y="1781175"/>
                <a:ext cx="1438275" cy="1933575"/>
              </a:xfrm>
              <a:prstGeom prst="flowChartExtra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9" name="Овал 58"/>
              <p:cNvSpPr/>
              <p:nvPr/>
            </p:nvSpPr>
            <p:spPr>
              <a:xfrm>
                <a:off x="9053512" y="714375"/>
                <a:ext cx="1219200" cy="99060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57" name="TextBox 56"/>
            <p:cNvSpPr txBox="1"/>
            <p:nvPr/>
          </p:nvSpPr>
          <p:spPr>
            <a:xfrm>
              <a:off x="6155107" y="2712239"/>
              <a:ext cx="116284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/>
                <a:t>ПС</a:t>
              </a:r>
            </a:p>
            <a:p>
              <a:pPr algn="ctr"/>
              <a:r>
                <a:rPr lang="ru-RU" sz="1400" dirty="0" smtClean="0"/>
                <a:t>Специалиста (ТФ/ТД)</a:t>
              </a:r>
              <a:endParaRPr lang="ru-RU" sz="1400" dirty="0"/>
            </a:p>
          </p:txBody>
        </p:sp>
      </p:grpSp>
      <p:grpSp>
        <p:nvGrpSpPr>
          <p:cNvPr id="60" name="Группа 59"/>
          <p:cNvGrpSpPr/>
          <p:nvPr/>
        </p:nvGrpSpPr>
        <p:grpSpPr>
          <a:xfrm>
            <a:off x="6942571" y="3164454"/>
            <a:ext cx="1162841" cy="2073057"/>
            <a:chOff x="6155107" y="1377846"/>
            <a:chExt cx="1162841" cy="2073057"/>
          </a:xfrm>
        </p:grpSpPr>
        <p:grpSp>
          <p:nvGrpSpPr>
            <p:cNvPr id="61" name="Группа 60"/>
            <p:cNvGrpSpPr/>
            <p:nvPr/>
          </p:nvGrpSpPr>
          <p:grpSpPr>
            <a:xfrm>
              <a:off x="6450607" y="1377846"/>
              <a:ext cx="571842" cy="1245998"/>
              <a:chOff x="8943975" y="714375"/>
              <a:chExt cx="1438275" cy="3000375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63" name="Блок-схема: извлечение 62"/>
              <p:cNvSpPr/>
              <p:nvPr/>
            </p:nvSpPr>
            <p:spPr>
              <a:xfrm rot="10800000">
                <a:off x="8943975" y="1781175"/>
                <a:ext cx="1438275" cy="1933575"/>
              </a:xfrm>
              <a:prstGeom prst="flowChartExtra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4" name="Овал 63"/>
              <p:cNvSpPr/>
              <p:nvPr/>
            </p:nvSpPr>
            <p:spPr>
              <a:xfrm>
                <a:off x="9053512" y="714375"/>
                <a:ext cx="1219200" cy="99060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62" name="TextBox 61"/>
            <p:cNvSpPr txBox="1"/>
            <p:nvPr/>
          </p:nvSpPr>
          <p:spPr>
            <a:xfrm>
              <a:off x="6155107" y="2712239"/>
              <a:ext cx="116284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/>
                <a:t>ПС</a:t>
              </a:r>
            </a:p>
            <a:p>
              <a:pPr algn="ctr"/>
              <a:r>
                <a:rPr lang="ru-RU" sz="1400" dirty="0" smtClean="0"/>
                <a:t>Специалиста</a:t>
              </a:r>
            </a:p>
            <a:p>
              <a:pPr algn="ctr"/>
              <a:r>
                <a:rPr lang="ru-RU" sz="1400" dirty="0"/>
                <a:t>(ТФ/ТД</a:t>
              </a:r>
              <a:r>
                <a:rPr lang="ru-RU" sz="1400" dirty="0" smtClean="0"/>
                <a:t>)</a:t>
              </a:r>
              <a:endParaRPr lang="ru-RU" sz="1400" dirty="0"/>
            </a:p>
          </p:txBody>
        </p:sp>
      </p:grpSp>
      <p:grpSp>
        <p:nvGrpSpPr>
          <p:cNvPr id="65" name="Группа 64"/>
          <p:cNvGrpSpPr/>
          <p:nvPr/>
        </p:nvGrpSpPr>
        <p:grpSpPr>
          <a:xfrm>
            <a:off x="7809912" y="2983130"/>
            <a:ext cx="1162841" cy="2073057"/>
            <a:chOff x="6155107" y="1377846"/>
            <a:chExt cx="1162841" cy="2073057"/>
          </a:xfrm>
        </p:grpSpPr>
        <p:grpSp>
          <p:nvGrpSpPr>
            <p:cNvPr id="66" name="Группа 65"/>
            <p:cNvGrpSpPr/>
            <p:nvPr/>
          </p:nvGrpSpPr>
          <p:grpSpPr>
            <a:xfrm>
              <a:off x="6450607" y="1377846"/>
              <a:ext cx="571842" cy="1245998"/>
              <a:chOff x="8943975" y="714375"/>
              <a:chExt cx="1438275" cy="3000375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68" name="Блок-схема: извлечение 67"/>
              <p:cNvSpPr/>
              <p:nvPr/>
            </p:nvSpPr>
            <p:spPr>
              <a:xfrm rot="10800000">
                <a:off x="8943975" y="1781175"/>
                <a:ext cx="1438275" cy="1933575"/>
              </a:xfrm>
              <a:prstGeom prst="flowChartExtra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9" name="Овал 68"/>
              <p:cNvSpPr/>
              <p:nvPr/>
            </p:nvSpPr>
            <p:spPr>
              <a:xfrm>
                <a:off x="9053512" y="714375"/>
                <a:ext cx="1219200" cy="99060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67" name="TextBox 66"/>
            <p:cNvSpPr txBox="1"/>
            <p:nvPr/>
          </p:nvSpPr>
          <p:spPr>
            <a:xfrm>
              <a:off x="6155107" y="2712239"/>
              <a:ext cx="116284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/>
                <a:t>ПС</a:t>
              </a:r>
            </a:p>
            <a:p>
              <a:pPr algn="ctr"/>
              <a:r>
                <a:rPr lang="ru-RU" sz="1400" dirty="0" smtClean="0"/>
                <a:t>Специалиста</a:t>
              </a:r>
            </a:p>
            <a:p>
              <a:pPr algn="ctr"/>
              <a:r>
                <a:rPr lang="ru-RU" sz="1400" dirty="0"/>
                <a:t>(ТФ/ТД</a:t>
              </a:r>
              <a:r>
                <a:rPr lang="ru-RU" sz="1400" dirty="0" smtClean="0"/>
                <a:t>)</a:t>
              </a:r>
              <a:endParaRPr lang="ru-RU" sz="1400" dirty="0"/>
            </a:p>
          </p:txBody>
        </p:sp>
      </p:grpSp>
      <p:sp>
        <p:nvSpPr>
          <p:cNvPr id="70" name="Овал 69"/>
          <p:cNvSpPr/>
          <p:nvPr/>
        </p:nvSpPr>
        <p:spPr>
          <a:xfrm>
            <a:off x="6532778" y="1988840"/>
            <a:ext cx="1858555" cy="1035272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err="1" smtClean="0">
                <a:solidFill>
                  <a:schemeClr val="tx1"/>
                </a:solidFill>
              </a:rPr>
              <a:t>Общепрофессио-нальное</a:t>
            </a:r>
            <a:r>
              <a:rPr lang="ru-RU" sz="1200" dirty="0" smtClean="0">
                <a:solidFill>
                  <a:schemeClr val="tx1"/>
                </a:solidFill>
              </a:rPr>
              <a:t> ядро (</a:t>
            </a:r>
            <a:r>
              <a:rPr lang="ru-RU" sz="1200" i="1" dirty="0" smtClean="0">
                <a:solidFill>
                  <a:schemeClr val="tx1"/>
                </a:solidFill>
              </a:rPr>
              <a:t>инженера</a:t>
            </a:r>
            <a:r>
              <a:rPr lang="ru-RU" sz="12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1248" y="174787"/>
            <a:ext cx="4796891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sz="1600" dirty="0" smtClean="0"/>
              <a:t>Сопряжение результатов освоения образовательной</a:t>
            </a:r>
          </a:p>
          <a:p>
            <a:pPr algn="ctr"/>
            <a:r>
              <a:rPr lang="ru-RU" sz="1600" dirty="0" smtClean="0"/>
              <a:t>программы и требований ПС</a:t>
            </a:r>
            <a:endParaRPr lang="ru-RU" sz="1600" dirty="0"/>
          </a:p>
        </p:txBody>
      </p:sp>
      <p:sp>
        <p:nvSpPr>
          <p:cNvPr id="3" name="Полилиния 2"/>
          <p:cNvSpPr/>
          <p:nvPr/>
        </p:nvSpPr>
        <p:spPr>
          <a:xfrm>
            <a:off x="5004049" y="4763154"/>
            <a:ext cx="3349376" cy="596330"/>
          </a:xfrm>
          <a:custGeom>
            <a:avLst/>
            <a:gdLst>
              <a:gd name="connsiteX0" fmla="*/ 0 w 3429000"/>
              <a:gd name="connsiteY0" fmla="*/ 0 h 958934"/>
              <a:gd name="connsiteX1" fmla="*/ 2409825 w 3429000"/>
              <a:gd name="connsiteY1" fmla="*/ 952500 h 958934"/>
              <a:gd name="connsiteX2" fmla="*/ 3429000 w 3429000"/>
              <a:gd name="connsiteY2" fmla="*/ 342900 h 958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29000" h="958934">
                <a:moveTo>
                  <a:pt x="0" y="0"/>
                </a:moveTo>
                <a:cubicBezTo>
                  <a:pt x="919162" y="447675"/>
                  <a:pt x="1838325" y="895350"/>
                  <a:pt x="2409825" y="952500"/>
                </a:cubicBezTo>
                <a:cubicBezTo>
                  <a:pt x="2981325" y="1009650"/>
                  <a:pt x="3205162" y="676275"/>
                  <a:pt x="3429000" y="3429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2471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29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0" grpId="0" animBg="1"/>
      <p:bldP spid="31" grpId="0" animBg="1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73" y="1052736"/>
            <a:ext cx="8640960" cy="2448272"/>
          </a:xfrm>
        </p:spPr>
        <p:txBody>
          <a:bodyPr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Спасибо за внимание!</a:t>
            </a:r>
            <a:endParaRPr lang="ru-RU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9894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2052</TotalTime>
  <Words>763</Words>
  <Application>Microsoft Office PowerPoint</Application>
  <PresentationFormat>Экран (4:3)</PresentationFormat>
  <Paragraphs>153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Об актуализации ФГОС высшего образования в соответствии с принимаемыми профессиональными стандартами</vt:lpstr>
      <vt:lpstr>Утвержденные ФГОС ВО  (по состоянию на 8 декабря 2015 г.)</vt:lpstr>
      <vt:lpstr>Презентация PowerPoint</vt:lpstr>
      <vt:lpstr>Презентация PowerPoint</vt:lpstr>
      <vt:lpstr>Презентация PowerPoint</vt:lpstr>
      <vt:lpstr>Очень сложно сконструировать ООП, объединяющую требования всех ПС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Семинар-инструктаж  по актуализации ФГОС  ВО  с учетом принимаемых  профессиональных стандартов</dc:title>
  <dc:creator>Жидков Александр Александрович</dc:creator>
  <cp:lastModifiedBy>Пилипенко Сергей Александрович</cp:lastModifiedBy>
  <cp:revision>287</cp:revision>
  <cp:lastPrinted>2015-12-08T12:16:04Z</cp:lastPrinted>
  <dcterms:created xsi:type="dcterms:W3CDTF">2015-02-10T08:35:01Z</dcterms:created>
  <dcterms:modified xsi:type="dcterms:W3CDTF">2015-12-10T05:12:27Z</dcterms:modified>
</cp:coreProperties>
</file>